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5143500"/>
  <p:notesSz cx="6858000" cy="9144000"/>
  <p:embeddedFontLst>
    <p:embeddedFont>
      <p:font typeface="SimSun" panose="02010600030101010101" pitchFamily="2" charset="-122"/>
      <p:regular r:id="rId17"/>
    </p:embeddedFont>
    <p:embeddedFont>
      <p:font typeface="Montserrat" panose="0000050000000000000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Shape 3"/>
          <p:cNvSpPr/>
          <p:nvPr>
            <p:ph type="sldImg" idx="2"/>
          </p:nvPr>
        </p:nvSpPr>
        <p:spPr>
          <a:xfrm>
            <a:off x="381300" y="685800"/>
            <a:ext cx="6096075" cy="3429000"/>
          </a:xfrm>
          <a:custGeom>
            <a:avLst/>
            <a:gdLst/>
            <a:ahLst/>
            <a:cxnLst/>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Shape 225"/>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26" name="Shape 22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Shape 299"/>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00" name="Shape 30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Shape 23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32" name="Shape 23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Shape 24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45" name="Shape 24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Shape 25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52" name="Shape 25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Shape 26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63" name="Shape 26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Shape 268"/>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69" name="Shape 26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Shape 275"/>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76" name="Shape 27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Shape 28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82" name="Shape 28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Shape 29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91" name="Shape 29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3308747"/>
            <a:ext cx="1866900" cy="1747838"/>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sz="1050"/>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sz="1050"/>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sz="1050"/>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sz="1050"/>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sz="1050"/>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sz="1050"/>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sz="1050"/>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sz="1050"/>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sz="1050"/>
            </a:p>
          </p:txBody>
        </p:sp>
      </p:grpSp>
      <p:sp>
        <p:nvSpPr>
          <p:cNvPr id="2051" name="未知"/>
          <p:cNvSpPr>
            <a:spLocks noChangeAspect="1"/>
          </p:cNvSpPr>
          <p:nvPr/>
        </p:nvSpPr>
        <p:spPr>
          <a:xfrm>
            <a:off x="2282825" y="1720454"/>
            <a:ext cx="6897688" cy="3443288"/>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sz="1050"/>
          </a:p>
        </p:txBody>
      </p:sp>
      <p:sp>
        <p:nvSpPr>
          <p:cNvPr id="2061" name="Rectangle 13"/>
          <p:cNvSpPr>
            <a:spLocks noGrp="1" noChangeArrowheads="1"/>
          </p:cNvSpPr>
          <p:nvPr>
            <p:ph type="ctrTitle" sz="quarter"/>
          </p:nvPr>
        </p:nvSpPr>
        <p:spPr>
          <a:xfrm>
            <a:off x="396875" y="1600200"/>
            <a:ext cx="8423275" cy="1102519"/>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2914650"/>
            <a:ext cx="6400800" cy="898922"/>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en-US"/>
          </a:p>
        </p:txBody>
      </p:sp>
      <p:sp>
        <p:nvSpPr>
          <p:cNvPr id="30" name="Rectangle 1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a:endParaRPr lang="en-US"/>
          </a:p>
        </p:txBody>
      </p:sp>
      <p:sp>
        <p:nvSpPr>
          <p:cNvPr id="31" name="Rectangle 1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24" name="Shape 124"/>
        <p:cNvGrpSpPr/>
        <p:nvPr/>
      </p:nvGrpSpPr>
      <p:grpSpPr>
        <a:xfrm>
          <a:off x="0" y="0"/>
          <a:ext cx="0" cy="0"/>
          <a:chOff x="0" y="0"/>
          <a:chExt cx="0" cy="0"/>
        </a:xfrm>
      </p:grpSpPr>
      <p:sp>
        <p:nvSpPr>
          <p:cNvPr id="132" name="Shape 132"/>
          <p:cNvSpPr txBox="1"/>
          <p:nvPr>
            <p:ph type="title"/>
          </p:nvPr>
        </p:nvSpPr>
        <p:spPr>
          <a:xfrm>
            <a:off x="1297500" y="393750"/>
            <a:ext cx="3798900" cy="1493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3" name="Shape 133"/>
          <p:cNvSpPr txBox="1"/>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p:txBody>
      </p:sp>
      <p:sp>
        <p:nvSpPr>
          <p:cNvPr id="134" name="Shape 13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02" name="Shape 102"/>
        <p:cNvGrpSpPr/>
        <p:nvPr/>
      </p:nvGrpSpPr>
      <p:grpSpPr>
        <a:xfrm>
          <a:off x="0" y="0"/>
          <a:ext cx="0" cy="0"/>
          <a:chOff x="0" y="0"/>
          <a:chExt cx="0" cy="0"/>
        </a:xfrm>
      </p:grpSpPr>
      <p:sp>
        <p:nvSpPr>
          <p:cNvPr id="110" name="Shape 110"/>
          <p:cNvSpPr txBox="1"/>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1" name="Shape 111"/>
          <p:cNvSpPr txBox="1"/>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p:txBody>
      </p:sp>
      <p:sp>
        <p:nvSpPr>
          <p:cNvPr id="112" name="Shape 112"/>
          <p:cNvSpPr txBox="1"/>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p:txBody>
      </p:sp>
      <p:sp>
        <p:nvSpPr>
          <p:cNvPr id="113" name="Shape 11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5" name="Shape 65"/>
        <p:cNvGrpSpPr/>
        <p:nvPr/>
      </p:nvGrpSpPr>
      <p:grpSpPr>
        <a:xfrm>
          <a:off x="0" y="0"/>
          <a:ext cx="0" cy="0"/>
          <a:chOff x="0" y="0"/>
          <a:chExt cx="0" cy="0"/>
        </a:xfrm>
      </p:grpSpPr>
      <p:sp>
        <p:nvSpPr>
          <p:cNvPr id="73" name="Shape 73"/>
          <p:cNvSpPr txBox="1"/>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Shape 74"/>
          <p:cNvSpPr txBox="1"/>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p:txBody>
      </p:sp>
      <p:sp>
        <p:nvSpPr>
          <p:cNvPr id="75" name="Shape 7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43" name="Shape 43"/>
        <p:cNvGrpSpPr/>
        <p:nvPr/>
      </p:nvGrpSpPr>
      <p:grpSpPr>
        <a:xfrm>
          <a:off x="0" y="0"/>
          <a:ext cx="0" cy="0"/>
          <a:chOff x="0" y="0"/>
          <a:chExt cx="0" cy="0"/>
        </a:xfrm>
      </p:grpSpPr>
      <p:sp>
        <p:nvSpPr>
          <p:cNvPr id="63" name="Shape 6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fld>
            <a:endParaRPr lang="en-GB"/>
          </a:p>
        </p:txBody>
      </p:sp>
      <p:sp>
        <p:nvSpPr>
          <p:cNvPr id="64" name="Shape 64"/>
          <p:cNvSpPr txBox="1"/>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lvl="0"/>
            <a:endParaRPr lang="en-US"/>
          </a:p>
        </p:txBody>
      </p:sp>
      <p:sp>
        <p:nvSpPr>
          <p:cNvPr id="8" name="Footer Placeholder 7"/>
          <p:cNvSpPr>
            <a:spLocks noGrp="1"/>
          </p:cNvSpPr>
          <p:nvPr>
            <p:ph type="ftr" sz="quarter" idx="11"/>
          </p:nvPr>
        </p:nvSpPr>
        <p:spPr/>
        <p:txBody>
          <a:bodyPr/>
          <a:p>
            <a:pPr lvl="0"/>
            <a:endParaRPr lang="en-US"/>
          </a:p>
        </p:txBody>
      </p:sp>
      <p:sp>
        <p:nvSpPr>
          <p:cNvPr id="9" name="Slide Number Placeholder 8"/>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lvl="0"/>
            <a:endParaRPr lang="en-US"/>
          </a:p>
        </p:txBody>
      </p:sp>
      <p:sp>
        <p:nvSpPr>
          <p:cNvPr id="4" name="Footer Placeholder 3"/>
          <p:cNvSpPr>
            <a:spLocks noGrp="1"/>
          </p:cNvSpPr>
          <p:nvPr>
            <p:ph type="ftr" sz="quarter" idx="11"/>
          </p:nvPr>
        </p:nvSpPr>
        <p:spPr/>
        <p:txBody>
          <a:bodyPr/>
          <a:p>
            <a:pPr lvl="0"/>
            <a:endParaRPr lang="en-US"/>
          </a:p>
        </p:txBody>
      </p:sp>
      <p:sp>
        <p:nvSpPr>
          <p:cNvPr id="5" name="Slide Number Placeholder 4"/>
          <p:cNvSpPr>
            <a:spLocks noGrp="1"/>
          </p:cNvSpPr>
          <p:nvPr>
            <p:ph type="sldNum" sz="quarter" idx="12"/>
          </p:nvPr>
        </p:nvSpPr>
        <p:spPr/>
        <p:txBody>
          <a:bodyPr/>
          <a:p>
            <a:pPr marL="0" lvl="0" indent="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endParaRPr lang="en-US"/>
          </a:p>
        </p:txBody>
      </p:sp>
      <p:sp>
        <p:nvSpPr>
          <p:cNvPr id="3" name="Footer Placeholder 2"/>
          <p:cNvSpPr>
            <a:spLocks noGrp="1"/>
          </p:cNvSpPr>
          <p:nvPr>
            <p:ph type="ftr" sz="quarter" idx="11"/>
          </p:nvPr>
        </p:nvSpPr>
        <p:spPr/>
        <p:txBody>
          <a:bodyPr/>
          <a:p>
            <a:pPr lvl="0"/>
            <a:endParaRPr lang="en-US"/>
          </a:p>
        </p:txBody>
      </p:sp>
      <p:sp>
        <p:nvSpPr>
          <p:cNvPr id="4" name="Slide Number Placeholder 3"/>
          <p:cNvSpPr>
            <a:spLocks noGrp="1"/>
          </p:cNvSpPr>
          <p:nvPr>
            <p:ph type="sldNum" sz="quarter" idx="12"/>
          </p:nvPr>
        </p:nvSpPr>
        <p:spPr/>
        <p:txBody>
          <a:bodyPr/>
          <a:p>
            <a:pPr marL="0" lvl="0" indent="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5262563" y="3057525"/>
            <a:ext cx="1397000" cy="1312069"/>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sz="1050"/>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sz="1050"/>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sz="1050"/>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sz="1050"/>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sz="1050"/>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sz="1050"/>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sz="1050"/>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sz="1050"/>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sz="1050"/>
            </a:p>
          </p:txBody>
        </p:sp>
      </p:grpSp>
      <p:sp>
        <p:nvSpPr>
          <p:cNvPr id="1027" name="未知"/>
          <p:cNvSpPr>
            <a:spLocks noChangeAspect="1"/>
          </p:cNvSpPr>
          <p:nvPr/>
        </p:nvSpPr>
        <p:spPr>
          <a:xfrm>
            <a:off x="2130425" y="3562350"/>
            <a:ext cx="7013575" cy="1601391"/>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sz="1050"/>
          </a:p>
        </p:txBody>
      </p:sp>
      <p:sp>
        <p:nvSpPr>
          <p:cNvPr id="1028" name="Rectangle 13"/>
          <p:cNvSpPr>
            <a:spLocks noGrp="1"/>
          </p:cNvSpPr>
          <p:nvPr>
            <p:ph type="title"/>
          </p:nvPr>
        </p:nvSpPr>
        <p:spPr>
          <a:xfrm>
            <a:off x="457200" y="205979"/>
            <a:ext cx="8229600" cy="85725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14"/>
          <p:cNvSpPr>
            <a:spLocks noGrp="1"/>
          </p:cNvSpPr>
          <p:nvPr>
            <p:ph type="body" idx="1"/>
          </p:nvPr>
        </p:nvSpPr>
        <p:spPr>
          <a:xfrm>
            <a:off x="457200" y="1200150"/>
            <a:ext cx="8229600" cy="3394472"/>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lvl="0"/>
            <a:endParaRPr lang="en-US"/>
          </a:p>
        </p:txBody>
      </p:sp>
      <p:sp>
        <p:nvSpPr>
          <p:cNvPr id="3" name="Rectangle 1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lvl="0"/>
            <a:endParaRPr lang="en-US"/>
          </a:p>
        </p:txBody>
      </p:sp>
      <p:sp>
        <p:nvSpPr>
          <p:cNvPr id="4" name="Rectangle 1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spcBef>
                <a:spcPts val="0"/>
              </a:spcBef>
              <a:spcAft>
                <a:spcPts val="0"/>
              </a:spcAft>
              <a:buNone/>
            </a:pPr>
            <a:fld id="{00000000-1234-1234-1234-123412341234}" type="slidenum">
              <a:rPr lang="en-GB"/>
            </a:fld>
            <a:endParaRPr lang="en-GB"/>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Shape 228"/>
          <p:cNvSpPr txBox="1"/>
          <p:nvPr>
            <p:ph type="ctrTitle"/>
          </p:nvPr>
        </p:nvSpPr>
        <p:spPr>
          <a:xfrm>
            <a:off x="1477645" y="483235"/>
            <a:ext cx="7077075" cy="92646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sz="4000"/>
              <a:t>CURRENCY RECOGNITION</a:t>
            </a:r>
            <a:endParaRPr lang="en-US" altLang="en-GB" sz="4000"/>
          </a:p>
        </p:txBody>
      </p:sp>
      <p:sp>
        <p:nvSpPr>
          <p:cNvPr id="229" name="Shape 229"/>
          <p:cNvSpPr txBox="1"/>
          <p:nvPr>
            <p:ph type="subTitle" idx="1"/>
          </p:nvPr>
        </p:nvSpPr>
        <p:spPr>
          <a:xfrm>
            <a:off x="4276725" y="1482725"/>
            <a:ext cx="4277995" cy="104775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US" sz="1800">
                <a:latin typeface="Arial" panose="020B0604020202020204"/>
                <a:ea typeface="Arial" panose="020B0604020202020204"/>
                <a:cs typeface="Arial" panose="020B0604020202020204"/>
                <a:sym typeface="Arial" panose="020B0604020202020204"/>
              </a:rPr>
              <a:t>Man cannot detect a FAKE currency note, but a COMPUTER can.</a:t>
            </a:r>
            <a:endParaRPr lang="en-US" sz="18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Shape 302"/>
          <p:cNvSpPr txBox="1"/>
          <p:nvPr>
            <p:ph type="title"/>
          </p:nvPr>
        </p:nvSpPr>
        <p:spPr>
          <a:xfrm>
            <a:off x="273050" y="393700"/>
            <a:ext cx="8063230" cy="6013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a:t>CONCLUSION:</a:t>
            </a:r>
            <a:endParaRPr lang="en-GB" b="1"/>
          </a:p>
        </p:txBody>
      </p:sp>
      <p:sp>
        <p:nvSpPr>
          <p:cNvPr id="306" name="Shape 306"/>
          <p:cNvSpPr txBox="1"/>
          <p:nvPr>
            <p:ph type="body" idx="2"/>
          </p:nvPr>
        </p:nvSpPr>
        <p:spPr>
          <a:xfrm>
            <a:off x="709295" y="1307465"/>
            <a:ext cx="7565390" cy="3023235"/>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sz="1800" b="1"/>
              <a:t>We have studied how similarities matches can be counted based on the keypoints and feature detection points which will be the most important criteria to compare two objects and checking the given test currency note is similiar to which training note is similiar to and declare that note as our final output and in near futre we can check whether given note is fake note or not based on the similarity of most points on original note with test note.</a:t>
            </a:r>
            <a:endParaRPr sz="1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Shape 234"/>
          <p:cNvSpPr txBox="1"/>
          <p:nvPr>
            <p:ph type="title"/>
          </p:nvPr>
        </p:nvSpPr>
        <p:spPr>
          <a:xfrm>
            <a:off x="1297500" y="1132625"/>
            <a:ext cx="7038900" cy="4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TABLE OF CONTENTS</a:t>
            </a:r>
            <a:endParaRPr lang="en-GB"/>
          </a:p>
        </p:txBody>
      </p:sp>
      <p:sp>
        <p:nvSpPr>
          <p:cNvPr id="235" name="Shape 235"/>
          <p:cNvSpPr txBox="1"/>
          <p:nvPr/>
        </p:nvSpPr>
        <p:spPr>
          <a:xfrm>
            <a:off x="1294300" y="2097575"/>
            <a:ext cx="41946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b="1">
                <a:solidFill>
                  <a:schemeClr val="lt1"/>
                </a:solidFill>
                <a:latin typeface="Montserrat" panose="00000500000000000000"/>
                <a:ea typeface="Montserrat" panose="00000500000000000000"/>
                <a:cs typeface="Montserrat" panose="00000500000000000000"/>
                <a:sym typeface="Montserrat" panose="00000500000000000000"/>
              </a:rPr>
              <a:t>Introduction to </a:t>
            </a:r>
            <a:r>
              <a:rPr lang="en-US" altLang="en-GB" b="1">
                <a:solidFill>
                  <a:schemeClr val="lt1"/>
                </a:solidFill>
                <a:latin typeface="Montserrat" panose="00000500000000000000"/>
                <a:ea typeface="Montserrat" panose="00000500000000000000"/>
                <a:cs typeface="Montserrat" panose="00000500000000000000"/>
                <a:sym typeface="Montserrat" panose="00000500000000000000"/>
              </a:rPr>
              <a:t>currency recognition</a:t>
            </a:r>
            <a:endParaRPr lang="en-US" altLang="en-GB" sz="18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36" name="Shape 236"/>
          <p:cNvSpPr txBox="1"/>
          <p:nvPr/>
        </p:nvSpPr>
        <p:spPr>
          <a:xfrm>
            <a:off x="1294130" y="2423160"/>
            <a:ext cx="5451475" cy="32575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b="1">
                <a:solidFill>
                  <a:schemeClr val="lt1"/>
                </a:solidFill>
                <a:latin typeface="Montserrat" panose="00000500000000000000"/>
                <a:ea typeface="Montserrat" panose="00000500000000000000"/>
                <a:cs typeface="Montserrat" panose="00000500000000000000"/>
                <a:sym typeface="Montserrat" panose="00000500000000000000"/>
              </a:rPr>
              <a:t>Currency recognition using ORB algorithm</a:t>
            </a:r>
            <a:endParaRPr lang="en-US"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37" name="Shape 237"/>
          <p:cNvSpPr txBox="1"/>
          <p:nvPr/>
        </p:nvSpPr>
        <p:spPr>
          <a:xfrm>
            <a:off x="1294301" y="2748576"/>
            <a:ext cx="30183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b="1">
                <a:solidFill>
                  <a:schemeClr val="lt1"/>
                </a:solidFill>
                <a:latin typeface="Montserrat" panose="00000500000000000000"/>
                <a:ea typeface="Montserrat" panose="00000500000000000000"/>
                <a:cs typeface="Montserrat" panose="00000500000000000000"/>
                <a:sym typeface="Montserrat" panose="00000500000000000000"/>
              </a:rPr>
              <a:t>sample input and output</a:t>
            </a:r>
            <a:endParaRPr lang="en-US"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38" name="Shape 238"/>
          <p:cNvSpPr txBox="1"/>
          <p:nvPr/>
        </p:nvSpPr>
        <p:spPr>
          <a:xfrm>
            <a:off x="1294301" y="3074077"/>
            <a:ext cx="30183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b="1">
                <a:solidFill>
                  <a:schemeClr val="lt1"/>
                </a:solidFill>
                <a:latin typeface="Montserrat" panose="00000500000000000000"/>
                <a:ea typeface="Montserrat" panose="00000500000000000000"/>
                <a:cs typeface="Montserrat" panose="00000500000000000000"/>
                <a:sym typeface="Montserrat" panose="00000500000000000000"/>
              </a:rPr>
              <a:t>Applications</a:t>
            </a:r>
            <a:endParaRPr sz="1800" b="1">
              <a:solidFill>
                <a:schemeClr val="lt1"/>
              </a:solidFill>
              <a:latin typeface="Average" panose="02000503040000020003"/>
              <a:ea typeface="Average" panose="02000503040000020003"/>
              <a:cs typeface="Average" panose="02000503040000020003"/>
              <a:sym typeface="Average" panose="02000503040000020003"/>
            </a:endParaRPr>
          </a:p>
        </p:txBody>
      </p:sp>
      <p:sp>
        <p:nvSpPr>
          <p:cNvPr id="239" name="Shape 239"/>
          <p:cNvSpPr txBox="1"/>
          <p:nvPr/>
        </p:nvSpPr>
        <p:spPr>
          <a:xfrm>
            <a:off x="1294301" y="3399577"/>
            <a:ext cx="30183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b="1">
                <a:solidFill>
                  <a:schemeClr val="lt1"/>
                </a:solidFill>
                <a:latin typeface="Montserrat" panose="00000500000000000000"/>
                <a:ea typeface="Montserrat" panose="00000500000000000000"/>
                <a:cs typeface="Montserrat" panose="00000500000000000000"/>
                <a:sym typeface="Montserrat" panose="00000500000000000000"/>
              </a:rPr>
              <a:t>Conclusion</a:t>
            </a:r>
            <a:endParaRPr sz="18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240" name="Shape 240"/>
          <p:cNvSpPr txBox="1"/>
          <p:nvPr/>
        </p:nvSpPr>
        <p:spPr>
          <a:xfrm>
            <a:off x="1294298" y="3725075"/>
            <a:ext cx="30183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800">
              <a:solidFill>
                <a:srgbClr val="CACACA"/>
              </a:solidFill>
              <a:latin typeface="Average" panose="02000503040000020003"/>
              <a:ea typeface="Average" panose="02000503040000020003"/>
              <a:cs typeface="Average" panose="02000503040000020003"/>
              <a:sym typeface="Average" panose="02000503040000020003"/>
            </a:endParaRPr>
          </a:p>
        </p:txBody>
      </p:sp>
      <p:sp>
        <p:nvSpPr>
          <p:cNvPr id="241" name="Shape 241"/>
          <p:cNvSpPr txBox="1"/>
          <p:nvPr/>
        </p:nvSpPr>
        <p:spPr>
          <a:xfrm>
            <a:off x="1882451" y="2283400"/>
            <a:ext cx="30183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800">
              <a:solidFill>
                <a:srgbClr val="CACACA"/>
              </a:solidFill>
              <a:latin typeface="Average" panose="02000503040000020003"/>
              <a:ea typeface="Average" panose="02000503040000020003"/>
              <a:cs typeface="Average" panose="02000503040000020003"/>
              <a:sym typeface="Average" panose="02000503040000020003"/>
            </a:endParaRPr>
          </a:p>
        </p:txBody>
      </p:sp>
      <p:sp>
        <p:nvSpPr>
          <p:cNvPr id="242" name="Shape 242"/>
          <p:cNvSpPr txBox="1"/>
          <p:nvPr/>
        </p:nvSpPr>
        <p:spPr>
          <a:xfrm>
            <a:off x="4443276" y="3725075"/>
            <a:ext cx="3018300" cy="325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CACACA"/>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6" name="Shape 246"/>
        <p:cNvGrpSpPr/>
        <p:nvPr/>
      </p:nvGrpSpPr>
      <p:grpSpPr>
        <a:xfrm>
          <a:off x="0" y="0"/>
          <a:ext cx="0" cy="0"/>
          <a:chOff x="0" y="0"/>
          <a:chExt cx="0" cy="0"/>
        </a:xfrm>
      </p:grpSpPr>
      <p:sp>
        <p:nvSpPr>
          <p:cNvPr id="248" name="Shape 248"/>
          <p:cNvSpPr txBox="1"/>
          <p:nvPr>
            <p:ph type="body" idx="1"/>
          </p:nvPr>
        </p:nvSpPr>
        <p:spPr>
          <a:xfrm>
            <a:off x="1178425" y="1116150"/>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sz="1600" b="1">
                <a:solidFill>
                  <a:schemeClr val="lt1"/>
                </a:solidFill>
                <a:latin typeface="Montserrat" panose="00000500000000000000"/>
                <a:ea typeface="Montserrat" panose="00000500000000000000"/>
                <a:cs typeface="Montserrat" panose="00000500000000000000"/>
                <a:sym typeface="Montserrat" panose="00000500000000000000"/>
              </a:rPr>
              <a:t>Now a days Everything works with money and currency notes</a:t>
            </a:r>
            <a:endParaRPr lang="en-US" altLang="en-GB"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spcBef>
                <a:spcPts val="0"/>
              </a:spcBef>
              <a:spcAft>
                <a:spcPts val="0"/>
              </a:spcAft>
              <a:buNone/>
            </a:pPr>
            <a:r>
              <a:rPr lang="en-US" altLang="en-GB" sz="1600" b="1">
                <a:solidFill>
                  <a:schemeClr val="lt1"/>
                </a:solidFill>
                <a:latin typeface="Montserrat" panose="00000500000000000000"/>
                <a:ea typeface="Montserrat" panose="00000500000000000000"/>
                <a:cs typeface="Montserrat" panose="00000500000000000000"/>
                <a:sym typeface="Montserrat" panose="00000500000000000000"/>
              </a:rPr>
              <a:t>makes more sense about money. At some places like bank large amount of money will be there , so counting of that money may takes more time when we do it with manual process, but if we use digital image processing techniques to do this task in a short span of time and it takes less cost. </a:t>
            </a:r>
            <a:endParaRPr lang="en-US" altLang="en-GB"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spcBef>
                <a:spcPts val="0"/>
              </a:spcBef>
              <a:spcAft>
                <a:spcPts val="0"/>
              </a:spcAft>
              <a:buNone/>
            </a:pPr>
            <a:endParaRPr lang="en-US" altLang="en-GB"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spcBef>
                <a:spcPts val="0"/>
              </a:spcBef>
              <a:spcAft>
                <a:spcPts val="0"/>
              </a:spcAft>
              <a:buNone/>
            </a:pPr>
            <a:r>
              <a:rPr lang="en-US" altLang="en-GB" sz="1600" b="1">
                <a:solidFill>
                  <a:schemeClr val="lt1"/>
                </a:solidFill>
                <a:latin typeface="Montserrat" panose="00000500000000000000"/>
                <a:ea typeface="Montserrat" panose="00000500000000000000"/>
                <a:cs typeface="Montserrat" panose="00000500000000000000"/>
                <a:sym typeface="Montserrat" panose="00000500000000000000"/>
              </a:rPr>
              <a:t>And today fake currency is a biggest problem in the country now and it be resolved byusing our system.</a:t>
            </a:r>
            <a:endParaRPr lang="en-US" altLang="en-GB"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
        <p:nvSpPr>
          <p:cNvPr id="1" name="Title 0"/>
          <p:cNvSpPr/>
          <p:nvPr>
            <p:ph type="title"/>
          </p:nvPr>
        </p:nvSpPr>
        <p:spPr>
          <a:xfrm>
            <a:off x="1104900" y="393700"/>
            <a:ext cx="7231380" cy="505460"/>
          </a:xfrm>
        </p:spPr>
        <p:txBody>
          <a:bodyPr/>
          <a:p>
            <a:r>
              <a:rPr lang="en-GB" b="1">
                <a:solidFill>
                  <a:schemeClr val="lt1"/>
                </a:solidFill>
                <a:latin typeface="Montserrat" panose="00000500000000000000"/>
                <a:ea typeface="Montserrat" panose="00000500000000000000"/>
                <a:cs typeface="Montserrat" panose="00000500000000000000"/>
                <a:sym typeface="Montserrat" panose="00000500000000000000"/>
              </a:rPr>
              <a:t>Introduction to </a:t>
            </a:r>
            <a:r>
              <a:rPr lang="en-US" altLang="en-GB" b="1">
                <a:solidFill>
                  <a:schemeClr val="lt1"/>
                </a:solidFill>
                <a:latin typeface="Montserrat" panose="00000500000000000000"/>
                <a:ea typeface="Montserrat" panose="00000500000000000000"/>
                <a:cs typeface="Montserrat" panose="00000500000000000000"/>
                <a:sym typeface="Montserrat" panose="00000500000000000000"/>
              </a:rPr>
              <a:t>currency recognition</a:t>
            </a:r>
            <a:br>
              <a:rPr lang="en-US" altLang="en-GB" b="1">
                <a:solidFill>
                  <a:schemeClr val="lt1"/>
                </a:solidFill>
                <a:latin typeface="Montserrat" panose="00000500000000000000"/>
                <a:ea typeface="Montserrat" panose="00000500000000000000"/>
                <a:cs typeface="Montserrat" panose="00000500000000000000"/>
                <a:sym typeface="Montserrat" panose="00000500000000000000"/>
              </a:rPr>
            </a:b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Shape 254"/>
          <p:cNvSpPr txBox="1"/>
          <p:nvPr>
            <p:ph type="title"/>
          </p:nvPr>
        </p:nvSpPr>
        <p:spPr>
          <a:xfrm>
            <a:off x="466090" y="393700"/>
            <a:ext cx="7870190" cy="61341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CURRENCY RECOGNITION: Using ORB algorithm</a:t>
            </a:r>
            <a:endParaRPr lang="en-GB"/>
          </a:p>
        </p:txBody>
      </p:sp>
      <p:sp>
        <p:nvSpPr>
          <p:cNvPr id="255" name="Shape 255"/>
          <p:cNvSpPr txBox="1"/>
          <p:nvPr/>
        </p:nvSpPr>
        <p:spPr>
          <a:xfrm>
            <a:off x="1297500" y="1415390"/>
            <a:ext cx="732900" cy="1137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300">
              <a:solidFill>
                <a:srgbClr val="FFFFFF"/>
              </a:solidFill>
            </a:endParaRPr>
          </a:p>
        </p:txBody>
      </p:sp>
      <p:sp>
        <p:nvSpPr>
          <p:cNvPr id="256" name="Shape 256"/>
          <p:cNvSpPr txBox="1"/>
          <p:nvPr>
            <p:ph type="body" idx="1"/>
          </p:nvPr>
        </p:nvSpPr>
        <p:spPr>
          <a:xfrm>
            <a:off x="758190" y="1231900"/>
            <a:ext cx="6769735" cy="14268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sz="1600">
                <a:solidFill>
                  <a:srgbClr val="FFFFFF"/>
                </a:solidFill>
              </a:rPr>
              <a:t>ORB: An efficient alternative to SIFT or SURF in 2011. As the title says, it is a good alternative to SIFT and SURF in computation cost, matching performance and mainly the patents. Yes, SIFT and SURF are patented and you are supposed to pay them for its use. But ORB is not.</a:t>
            </a:r>
            <a:endParaRPr sz="1600">
              <a:solidFill>
                <a:srgbClr val="FFFFFF"/>
              </a:solidFill>
            </a:endParaRPr>
          </a:p>
        </p:txBody>
      </p:sp>
      <p:sp>
        <p:nvSpPr>
          <p:cNvPr id="257" name="Shape 257"/>
          <p:cNvSpPr txBox="1"/>
          <p:nvPr/>
        </p:nvSpPr>
        <p:spPr>
          <a:xfrm>
            <a:off x="1297500" y="2658481"/>
            <a:ext cx="732900" cy="80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300">
              <a:solidFill>
                <a:srgbClr val="FFFFFF"/>
              </a:solidFill>
            </a:endParaRPr>
          </a:p>
        </p:txBody>
      </p:sp>
      <p:sp>
        <p:nvSpPr>
          <p:cNvPr id="258" name="Shape 258"/>
          <p:cNvSpPr txBox="1"/>
          <p:nvPr>
            <p:ph type="body" idx="1"/>
          </p:nvPr>
        </p:nvSpPr>
        <p:spPr>
          <a:xfrm>
            <a:off x="758190" y="2914015"/>
            <a:ext cx="6876415" cy="1887855"/>
          </a:xfrm>
          <a:prstGeom prst="rect">
            <a:avLst/>
          </a:prstGeom>
        </p:spPr>
        <p:txBody>
          <a:bodyPr spcFirstLastPara="1" wrap="square" lIns="91425" tIns="91425" rIns="91425" bIns="91425" anchor="t" anchorCtr="0">
            <a:noAutofit/>
          </a:bodyPr>
          <a:lstStyle/>
          <a:p>
            <a:pPr marL="0" lvl="0" indent="0" rtl="0">
              <a:spcBef>
                <a:spcPts val="1600"/>
              </a:spcBef>
              <a:spcAft>
                <a:spcPts val="1600"/>
              </a:spcAft>
              <a:buNone/>
            </a:pPr>
            <a:r>
              <a:rPr sz="1600">
                <a:solidFill>
                  <a:srgbClr val="FFFFFF"/>
                </a:solidFill>
              </a:rPr>
              <a:t>ORB is basically a fusion of FAST keypoint detector and BRIEF descriptor with many modifications to enhance the performance. First it use FAST to find keypoints, then apply Harris corner measure to find top N points among them. It also use pyramid to produce multiscale-features. But one problem is that, FAST doesn’t compute the orientation. So what about rotation invariance? Authors came up with following modification.</a:t>
            </a:r>
            <a:endParaRPr sz="1600">
              <a:solidFill>
                <a:srgbClr val="FFFFFF"/>
              </a:solidFill>
            </a:endParaRPr>
          </a:p>
        </p:txBody>
      </p:sp>
      <p:sp>
        <p:nvSpPr>
          <p:cNvPr id="259" name="Shape 259"/>
          <p:cNvSpPr txBox="1"/>
          <p:nvPr/>
        </p:nvSpPr>
        <p:spPr>
          <a:xfrm>
            <a:off x="1297500" y="3573344"/>
            <a:ext cx="732900" cy="80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3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64" name="Shape 264"/>
        <p:cNvGrpSpPr/>
        <p:nvPr/>
      </p:nvGrpSpPr>
      <p:grpSpPr>
        <a:xfrm>
          <a:off x="0" y="0"/>
          <a:ext cx="0" cy="0"/>
          <a:chOff x="0" y="0"/>
          <a:chExt cx="0" cy="0"/>
        </a:xfrm>
      </p:grpSpPr>
      <p:sp>
        <p:nvSpPr>
          <p:cNvPr id="1" name="Title 0"/>
          <p:cNvSpPr/>
          <p:nvPr>
            <p:ph type="title"/>
          </p:nvPr>
        </p:nvSpPr>
        <p:spPr>
          <a:xfrm>
            <a:off x="622935" y="393700"/>
            <a:ext cx="8256270" cy="638175"/>
          </a:xfrm>
        </p:spPr>
        <p:txBody>
          <a:bodyPr/>
          <a:p>
            <a:r>
              <a:rPr lang="en-GB">
                <a:sym typeface="+mn-ea"/>
              </a:rPr>
              <a:t>CURRENCY RECOGNITION: Using ORB algorithm</a:t>
            </a:r>
            <a:br>
              <a:rPr lang="en-GB"/>
            </a:br>
            <a:endParaRPr lang="en-US"/>
          </a:p>
        </p:txBody>
      </p:sp>
      <p:sp>
        <p:nvSpPr>
          <p:cNvPr id="2" name="Text Placeholder 1"/>
          <p:cNvSpPr/>
          <p:nvPr>
            <p:ph type="body" idx="1"/>
          </p:nvPr>
        </p:nvSpPr>
        <p:spPr>
          <a:xfrm>
            <a:off x="539115" y="1236980"/>
            <a:ext cx="8339455" cy="3403600"/>
          </a:xfrm>
        </p:spPr>
        <p:txBody>
          <a:bodyPr/>
          <a:p>
            <a:pPr marL="146050" indent="0">
              <a:buNone/>
            </a:pPr>
            <a:r>
              <a:rPr lang="en-US" sz="1600" b="1"/>
              <a:t>Sift Operator:</a:t>
            </a:r>
            <a:endParaRPr lang="en-US" sz="1600" b="1"/>
          </a:p>
          <a:p>
            <a:pPr marL="146050" indent="0">
              <a:buNone/>
            </a:pPr>
            <a:r>
              <a:rPr lang="en-US" sz="1600"/>
              <a:t>we saw some corner detectors like Harris etc. They are rotation-invariant, which means, even if the image is rotated, we can find the same corners.It is obvious because corners remain corners in rotated image also. But what about scaling? A corner may not be a corner if the image is scaled. For example, check a simple image below. A corner in a small image within a small window is flat when it is zoomed in the same window. So Harris corner is not scale invariant.</a:t>
            </a:r>
            <a:endParaRPr lang="en-US" sz="1600"/>
          </a:p>
          <a:p>
            <a:pPr marL="146050" indent="0">
              <a:buNone/>
            </a:pPr>
            <a:r>
              <a:rPr lang="en-US" sz="1600"/>
              <a:t>	Sift operator is classified into FIVE types:</a:t>
            </a:r>
            <a:endParaRPr lang="en-US" sz="1600"/>
          </a:p>
          <a:p>
            <a:pPr marL="146050" indent="0">
              <a:buNone/>
            </a:pPr>
            <a:r>
              <a:rPr lang="en-US" sz="1600"/>
              <a:t>		1. Scale-space Extrema Detection</a:t>
            </a:r>
            <a:endParaRPr lang="en-US" sz="1600"/>
          </a:p>
          <a:p>
            <a:pPr marL="146050" indent="0">
              <a:buNone/>
            </a:pPr>
            <a:r>
              <a:rPr lang="en-US" sz="1600"/>
              <a:t>		2. Keypoint Localization</a:t>
            </a:r>
            <a:endParaRPr lang="en-US" sz="1600"/>
          </a:p>
          <a:p>
            <a:pPr marL="146050" indent="0">
              <a:buNone/>
            </a:pPr>
            <a:r>
              <a:rPr lang="en-US" sz="1600"/>
              <a:t>		3. Orientation Assignment</a:t>
            </a:r>
            <a:endParaRPr lang="en-US" sz="1600"/>
          </a:p>
          <a:p>
            <a:pPr marL="146050" indent="0">
              <a:buNone/>
            </a:pPr>
            <a:r>
              <a:rPr lang="en-US" sz="1600"/>
              <a:t>		4. Keypoint Descriptor</a:t>
            </a:r>
            <a:endParaRPr lang="en-US" sz="1600"/>
          </a:p>
          <a:p>
            <a:pPr marL="146050" indent="0">
              <a:buNone/>
            </a:pPr>
            <a:r>
              <a:rPr lang="en-US" sz="1600"/>
              <a:t>		5. Keypoint Matching</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sp>
        <p:nvSpPr>
          <p:cNvPr id="272" name="Shape 272"/>
          <p:cNvSpPr/>
          <p:nvPr/>
        </p:nvSpPr>
        <p:spPr>
          <a:xfrm>
            <a:off x="7040600" y="3923575"/>
            <a:ext cx="2106350" cy="1222450"/>
          </a:xfrm>
          <a:custGeom>
            <a:avLst/>
            <a:gdLst/>
            <a:ahLst/>
            <a:cxnLst/>
            <a:pathLst>
              <a:path w="84254" h="48898" extrusionOk="0">
                <a:moveTo>
                  <a:pt x="0" y="0"/>
                </a:moveTo>
                <a:lnTo>
                  <a:pt x="50319" y="0"/>
                </a:lnTo>
                <a:lnTo>
                  <a:pt x="84254" y="33935"/>
                </a:lnTo>
                <a:lnTo>
                  <a:pt x="84254" y="48898"/>
                </a:lnTo>
                <a:lnTo>
                  <a:pt x="48798" y="48898"/>
                </a:lnTo>
                <a:close/>
              </a:path>
            </a:pathLst>
          </a:custGeom>
          <a:solidFill>
            <a:schemeClr val="accent3"/>
          </a:solidFill>
          <a:ln>
            <a:noFill/>
          </a:ln>
        </p:spPr>
      </p:sp>
      <p:sp>
        <p:nvSpPr>
          <p:cNvPr id="1" name="Title 0"/>
          <p:cNvSpPr/>
          <p:nvPr>
            <p:ph type="title"/>
          </p:nvPr>
        </p:nvSpPr>
        <p:spPr>
          <a:xfrm>
            <a:off x="357505" y="393700"/>
            <a:ext cx="8051800" cy="4456430"/>
          </a:xfrm>
        </p:spPr>
        <p:txBody>
          <a:bodyPr/>
          <a:p>
            <a:r>
              <a:rPr lang="en-GB" sz="2000">
                <a:sym typeface="+mn-ea"/>
              </a:rPr>
              <a:t>CURRENCY RECOGNITION</a:t>
            </a:r>
            <a:r>
              <a:rPr lang="en-US" altLang="en-GB" sz="2000">
                <a:sym typeface="+mn-ea"/>
              </a:rPr>
              <a:t>: SAMPLE INPUT AND OUTPUT</a:t>
            </a:r>
            <a:br>
              <a:rPr lang="en-US" altLang="en-GB" sz="2000">
                <a:sym typeface="+mn-ea"/>
              </a:rPr>
            </a:br>
            <a:br>
              <a:rPr lang="en-US" altLang="en-GB" sz="2000">
                <a:sym typeface="+mn-ea"/>
              </a:rPr>
            </a:br>
            <a:r>
              <a:rPr lang="en-US" altLang="en-GB" sz="1600">
                <a:sym typeface="+mn-ea"/>
              </a:rPr>
              <a:t>1.First of all try to execute cur.py python file, we will get this window.</a:t>
            </a:r>
            <a:br>
              <a:rPr lang="en-US" altLang="en-GB" sz="1400">
                <a:sym typeface="+mn-ea"/>
              </a:rPr>
            </a:br>
            <a:endParaRPr lang="en-US" altLang="en-GB" sz="1400">
              <a:sym typeface="+mn-ea"/>
            </a:endParaRPr>
          </a:p>
        </p:txBody>
      </p:sp>
      <p:pic>
        <p:nvPicPr>
          <p:cNvPr id="2" name="Picture 1" descr="1"/>
          <p:cNvPicPr>
            <a:picLocks noChangeAspect="1"/>
          </p:cNvPicPr>
          <p:nvPr/>
        </p:nvPicPr>
        <p:blipFill>
          <a:blip r:embed="rId1"/>
          <a:stretch>
            <a:fillRect/>
          </a:stretch>
        </p:blipFill>
        <p:spPr>
          <a:xfrm>
            <a:off x="572770" y="1359535"/>
            <a:ext cx="7836535" cy="37071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9" name="Shape 279"/>
          <p:cNvSpPr txBox="1"/>
          <p:nvPr>
            <p:ph type="title"/>
          </p:nvPr>
        </p:nvSpPr>
        <p:spPr>
          <a:xfrm>
            <a:off x="370205" y="117475"/>
            <a:ext cx="7966075" cy="65024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1600"/>
              <a:t>2.A new test image window will open after excetuing cur.py file , which is our</a:t>
            </a:r>
            <a:br>
              <a:rPr lang="en-GB" sz="1600"/>
            </a:br>
            <a:r>
              <a:rPr lang="en-GB" sz="1600"/>
              <a:t>input test image to detect which currency note it is.</a:t>
            </a:r>
            <a:endParaRPr lang="en-GB" sz="1600"/>
          </a:p>
        </p:txBody>
      </p:sp>
      <p:pic>
        <p:nvPicPr>
          <p:cNvPr id="1" name="Picture 0" descr="2"/>
          <p:cNvPicPr>
            <a:picLocks noChangeAspect="1"/>
          </p:cNvPicPr>
          <p:nvPr/>
        </p:nvPicPr>
        <p:blipFill>
          <a:blip r:embed="rId1"/>
          <a:stretch>
            <a:fillRect/>
          </a:stretch>
        </p:blipFill>
        <p:spPr>
          <a:xfrm>
            <a:off x="539750" y="768350"/>
            <a:ext cx="8010525" cy="42208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84" name="Shape 284"/>
          <p:cNvSpPr txBox="1"/>
          <p:nvPr>
            <p:ph type="title"/>
          </p:nvPr>
        </p:nvSpPr>
        <p:spPr>
          <a:xfrm>
            <a:off x="418465" y="135255"/>
            <a:ext cx="7849870" cy="960755"/>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GB" sz="1600"/>
              <a:t>3.We will get match counts for every trained data set image and our program will</a:t>
            </a:r>
            <a:br>
              <a:rPr lang="en-GB" sz="1600"/>
            </a:br>
            <a:r>
              <a:rPr lang="en-GB" sz="1600"/>
              <a:t>select highest match counted value to detect the currency note.After that a plot will</a:t>
            </a:r>
            <a:br>
              <a:rPr lang="en-GB" sz="1600"/>
            </a:br>
            <a:r>
              <a:rPr lang="en-GB" sz="1600"/>
              <a:t>be displayed with the matched currency note along with test image.</a:t>
            </a:r>
            <a:endParaRPr lang="en-GB" sz="1600"/>
          </a:p>
        </p:txBody>
      </p:sp>
      <p:sp>
        <p:nvSpPr>
          <p:cNvPr id="285" name="Shape 285"/>
          <p:cNvSpPr txBox="1"/>
          <p:nvPr>
            <p:ph type="body" idx="1"/>
          </p:nvPr>
        </p:nvSpPr>
        <p:spPr>
          <a:xfrm flipH="1">
            <a:off x="2726690" y="1343660"/>
            <a:ext cx="1330325" cy="2081530"/>
          </a:xfrm>
          <a:prstGeom prst="rect">
            <a:avLst/>
          </a:prstGeom>
        </p:spPr>
        <p:txBody>
          <a:bodyPr spcFirstLastPara="1" wrap="square" lIns="91425" tIns="91425" rIns="91425" bIns="91425" anchor="t" anchorCtr="0">
            <a:noAutofit/>
          </a:bodyPr>
          <a:lstStyle/>
          <a:p>
            <a:pPr marL="0" lvl="0" indent="0">
              <a:spcBef>
                <a:spcPts val="1600"/>
              </a:spcBef>
              <a:spcAft>
                <a:spcPts val="1600"/>
              </a:spcAft>
              <a:buNone/>
            </a:pPr>
          </a:p>
        </p:txBody>
      </p:sp>
      <p:sp>
        <p:nvSpPr>
          <p:cNvPr id="286" name="Shape 286"/>
          <p:cNvSpPr txBox="1"/>
          <p:nvPr/>
        </p:nvSpPr>
        <p:spPr>
          <a:xfrm>
            <a:off x="3187537" y="4245790"/>
            <a:ext cx="1061400" cy="436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endParaRPr sz="800">
              <a:solidFill>
                <a:schemeClr val="lt1"/>
              </a:solidFill>
              <a:latin typeface="Lato" panose="020F0502020204030203"/>
              <a:ea typeface="Lato" panose="020F0502020204030203"/>
              <a:cs typeface="Lato" panose="020F0502020204030203"/>
              <a:sym typeface="Lato" panose="020F0502020204030203"/>
            </a:endParaRPr>
          </a:p>
        </p:txBody>
      </p:sp>
      <p:sp>
        <p:nvSpPr>
          <p:cNvPr id="287" name="Shape 287"/>
          <p:cNvSpPr txBox="1"/>
          <p:nvPr/>
        </p:nvSpPr>
        <p:spPr>
          <a:xfrm>
            <a:off x="6889000" y="4245790"/>
            <a:ext cx="1061400" cy="436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endParaRPr sz="800">
              <a:solidFill>
                <a:schemeClr val="lt1"/>
              </a:solidFill>
              <a:latin typeface="Lato" panose="020F0502020204030203"/>
              <a:ea typeface="Lato" panose="020F0502020204030203"/>
              <a:cs typeface="Lato" panose="020F0502020204030203"/>
              <a:sym typeface="Lato" panose="020F0502020204030203"/>
            </a:endParaRPr>
          </a:p>
        </p:txBody>
      </p:sp>
      <p:sp>
        <p:nvSpPr>
          <p:cNvPr id="288" name="Shape 288"/>
          <p:cNvSpPr txBox="1"/>
          <p:nvPr/>
        </p:nvSpPr>
        <p:spPr>
          <a:xfrm>
            <a:off x="7185192" y="3508020"/>
            <a:ext cx="462300" cy="27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a:solidFill>
                <a:schemeClr val="lt1"/>
              </a:solidFill>
              <a:latin typeface="Lato" panose="020F0502020204030203"/>
              <a:ea typeface="Lato" panose="020F0502020204030203"/>
              <a:cs typeface="Lato" panose="020F0502020204030203"/>
              <a:sym typeface="Lato" panose="020F0502020204030203"/>
            </a:endParaRPr>
          </a:p>
        </p:txBody>
      </p:sp>
      <p:pic>
        <p:nvPicPr>
          <p:cNvPr id="1" name="Picture 0" descr="3"/>
          <p:cNvPicPr>
            <a:picLocks noChangeAspect="1"/>
          </p:cNvPicPr>
          <p:nvPr/>
        </p:nvPicPr>
        <p:blipFill>
          <a:blip r:embed="rId1"/>
          <a:stretch>
            <a:fillRect/>
          </a:stretch>
        </p:blipFill>
        <p:spPr>
          <a:xfrm>
            <a:off x="668020" y="1197610"/>
            <a:ext cx="7282180" cy="38906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Shape 293"/>
          <p:cNvSpPr txBox="1"/>
          <p:nvPr>
            <p:ph type="title"/>
          </p:nvPr>
        </p:nvSpPr>
        <p:spPr>
          <a:xfrm>
            <a:off x="599440" y="271780"/>
            <a:ext cx="7247890" cy="4237355"/>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GB" b="1"/>
              <a:t>APPLICATONS:</a:t>
            </a:r>
            <a:br>
              <a:rPr lang="en-GB"/>
            </a:br>
            <a:br>
              <a:rPr lang="en-GB"/>
            </a:br>
            <a:r>
              <a:rPr lang="en-GB"/>
              <a:t>-</a:t>
            </a:r>
            <a:r>
              <a:rPr lang="en-GB" sz="1800"/>
              <a:t>Able to Count the total worth of large amount of currency notes(Currency Counting Machine)</a:t>
            </a:r>
            <a:br>
              <a:rPr lang="en-GB" sz="1800"/>
            </a:br>
            <a:br>
              <a:rPr lang="en-GB" sz="1800"/>
            </a:br>
            <a:r>
              <a:rPr lang="en-US" altLang="en-GB" sz="1600"/>
              <a:t>-</a:t>
            </a:r>
            <a:r>
              <a:rPr lang="en-GB" sz="1800"/>
              <a:t>Able to detect Fake Notes based on similarity matches count.</a:t>
            </a:r>
            <a:br>
              <a:rPr lang="en-GB" sz="1800"/>
            </a:br>
            <a:br>
              <a:rPr lang="en-GB" sz="1800"/>
            </a:br>
            <a:r>
              <a:rPr lang="en-US" altLang="en-GB" sz="1600"/>
              <a:t>-</a:t>
            </a:r>
            <a:r>
              <a:rPr lang="en-GB" sz="1800"/>
              <a:t>It is to detect fake notes whenever we have large amount of currency.</a:t>
            </a:r>
            <a:endParaRPr lang="en-GB" sz="1800"/>
          </a:p>
        </p:txBody>
      </p:sp>
      <p:sp>
        <p:nvSpPr>
          <p:cNvPr id="294" name="Shape 294"/>
          <p:cNvSpPr txBox="1"/>
          <p:nvPr/>
        </p:nvSpPr>
        <p:spPr>
          <a:xfrm>
            <a:off x="1338025" y="4245790"/>
            <a:ext cx="1061400" cy="43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endParaRPr sz="800">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3326</Words>
  <Application>WPS Presentation</Application>
  <PresentationFormat/>
  <Paragraphs>53</Paragraphs>
  <Slides>10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Arial</vt:lpstr>
      <vt:lpstr>Montserrat</vt:lpstr>
      <vt:lpstr>Lato</vt:lpstr>
      <vt:lpstr>Average</vt:lpstr>
      <vt:lpstr>Microsoft YaHei</vt:lpstr>
      <vt:lpstr/>
      <vt:lpstr>Arial Unicode MS</vt:lpstr>
      <vt:lpstr>Adobe Heiti Std R</vt:lpstr>
      <vt:lpstr>Adobe Kaiti Std R</vt:lpstr>
      <vt:lpstr>Adobe Fan Heiti Std B</vt:lpstr>
      <vt:lpstr>Kozuka Gothic Pr6N EL</vt:lpstr>
      <vt:lpstr>Lucida Calligraphy</vt:lpstr>
      <vt:lpstr>Imprint MT Shadow</vt:lpstr>
      <vt:lpstr>Segoe Print</vt:lpstr>
      <vt:lpstr>Art_mountaineering</vt:lpstr>
      <vt:lpstr>  PRESENTATION</vt:lpstr>
      <vt:lpstr>TABLE OF CONTENTS</vt:lpstr>
      <vt:lpstr>INTRODUCTION TO IMAGE </vt:lpstr>
      <vt:lpstr>STEGANOGRAPHY</vt:lpstr>
      <vt:lpstr>Text Hiding in Image</vt:lpstr>
      <vt:lpstr>Text Hiding </vt:lpstr>
      <vt:lpstr>Least Significant Bit Steganography</vt:lpstr>
      <vt:lpstr>Image Hiding </vt:lpstr>
      <vt:lpstr>Image Hiding:Process</vt:lpstr>
      <vt:lpstr>Image Hiding:ENCODING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RECOGNITION</dc:title>
  <dc:creator/>
  <cp:lastModifiedBy>binesh</cp:lastModifiedBy>
  <cp:revision>2</cp:revision>
  <dcterms:created xsi:type="dcterms:W3CDTF">2018-05-04T06:48:06Z</dcterms:created>
  <dcterms:modified xsi:type="dcterms:W3CDTF">2018-05-04T07:03:51Z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