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59" r:id="rId6"/>
    <p:sldId id="267" r:id="rId7"/>
    <p:sldId id="261" r:id="rId8"/>
    <p:sldId id="264" r:id="rId9"/>
    <p:sldId id="262" r:id="rId10"/>
    <p:sldId id="265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03"/>
    <a:srgbClr val="219EBC"/>
    <a:srgbClr val="8ECAE6"/>
    <a:srgbClr val="FB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3883" autoAdjust="0"/>
  </p:normalViewPr>
  <p:slideViewPr>
    <p:cSldViewPr snapToGrid="0">
      <p:cViewPr varScale="1">
        <p:scale>
          <a:sx n="68" d="100"/>
          <a:sy n="68" d="100"/>
        </p:scale>
        <p:origin x="59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0BED4-E6FD-4935-BDDC-43A309B75F06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D41D3-80D1-41B8-B9EF-F8F84EBA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2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5789644/difference-between-using-makefile-and-cmake-to-compile-the-cod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gold.readthedocs.io/en/latest/overview/cmake-can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oliora/introduction-to-cmake-in-30-minute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books.org/wiki/CMake_%E5%85%A5%E9%96%80/%E8%BC%B8%E5%87%BA%E4%BD%8D%E7%BD%AE%E8%88%87%E5%AE%89%E8%A3%9D" TargetMode="External"/><Relationship Id="rId5" Type="http://schemas.openxmlformats.org/officeDocument/2006/relationships/hyperlink" Target="https://myslide.cn/slides/12169" TargetMode="External"/><Relationship Id="rId4" Type="http://schemas.openxmlformats.org/officeDocument/2006/relationships/hyperlink" Target="https://www.slideshare.net/DanielPfeifer1/cmake-48475415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https://stackoverflow.com/questions/25789644/difference-between-using-makefile-and-cmake-to-compile-the-code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03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https://cgold.readthedocs.io/en/latest/overview/cmake-can.html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34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/help/latest/manual/cmake.1.html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https://stackoverflow.com/questions/31037882/whats-the-cmake-syntax-to-set-and-use-variables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13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https://www.slideshare.net/oliora/introduction-to-cmake-in-30-minutes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https://www.slideshare.net/DanielPfeifer1/cmake-48475415</a:t>
            </a:r>
            <a:endParaRPr lang="en-US" dirty="0"/>
          </a:p>
          <a:p>
            <a:r>
              <a:rPr lang="en-US" dirty="0">
                <a:hlinkClick r:id="rId5"/>
              </a:rPr>
              <a:t>https://myslide.cn/slides/12169</a:t>
            </a:r>
            <a:endParaRPr lang="en-US" dirty="0"/>
          </a:p>
          <a:p>
            <a:r>
              <a:rPr lang="en-US" dirty="0">
                <a:hlinkClick r:id="rId6"/>
              </a:rPr>
              <a:t>https://zh.wikibooks.org/wiki/CMake_%E5%85%A5%E9%96%80/%E8%BC%B8%E5%87%BA%E4%BD%8D%E7%BD%AE%E8%88%87%E5%AE%89%E8%A3%9D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70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2842F0-7FE6-4C33-A197-56242A920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D37BAC-8BF4-4366-B845-E04BC35EA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CE9010-2E63-4523-9C9C-C8087861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4036DB-806E-457F-94F2-423EC8E5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7F870D-BFB6-4A36-B5CA-0EA4589B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A486A9-7F1F-47C3-AA49-A0E5779D058D}"/>
              </a:ext>
            </a:extLst>
          </p:cNvPr>
          <p:cNvSpPr/>
          <p:nvPr userDrawn="1"/>
        </p:nvSpPr>
        <p:spPr>
          <a:xfrm>
            <a:off x="0" y="0"/>
            <a:ext cx="12192000" cy="80225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6CFFE6-1ABA-4314-91F7-EF3B8C96EC06}"/>
              </a:ext>
            </a:extLst>
          </p:cNvPr>
          <p:cNvSpPr/>
          <p:nvPr userDrawn="1"/>
        </p:nvSpPr>
        <p:spPr>
          <a:xfrm>
            <a:off x="0" y="6457890"/>
            <a:ext cx="12192000" cy="40011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A6EC42-1B7D-4739-A54D-F078B44A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EF67B79-F805-4725-A0E8-C16F1B586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379315-D7AF-4E51-B506-51D7CB4CD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3B969B-AAF3-4C65-A6A6-5975DD76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CB5347-FA50-4FF5-9DC2-CCE490BD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B5DDF6-8ADC-43CD-878F-CDA74369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0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E85BA-DF49-40F4-B699-04C85C57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7F1CD32-F67D-418E-A134-85E1F750E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06A28A-8E5E-40DE-A609-C59FC8B4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D7572A-C370-4F95-897E-FA1F2E34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15409E-D82D-4057-8A6F-F6D0A80C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96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71CDAC-120A-4C24-80DC-8759993D7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51E0A42-F080-4EA3-9079-FF7C0649E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C4A1A3-1C54-4942-BB1C-2687AF22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04962C-C186-4F1A-AE88-915F5326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469891-6785-47A4-B6A7-430DE432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0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7E36F6-67E0-4565-9C43-6CA79CBD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BE38E2-545D-483E-A07A-9200722A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FC1192D-83E4-4154-8213-6FF1440B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C5B2BE-A81F-46CC-B965-332EABDD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E887B2-7449-48F5-8245-5C0D2E6ECD80}"/>
              </a:ext>
            </a:extLst>
          </p:cNvPr>
          <p:cNvSpPr/>
          <p:nvPr userDrawn="1"/>
        </p:nvSpPr>
        <p:spPr>
          <a:xfrm>
            <a:off x="0" y="0"/>
            <a:ext cx="8382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1999B9D-9855-42D3-AF57-8FEB02BAB127}"/>
              </a:ext>
            </a:extLst>
          </p:cNvPr>
          <p:cNvSpPr/>
          <p:nvPr userDrawn="1"/>
        </p:nvSpPr>
        <p:spPr>
          <a:xfrm>
            <a:off x="0" y="0"/>
            <a:ext cx="12192000" cy="80225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B4FF6E5-2F65-4CFD-97FD-419C46A0C2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057" y="0"/>
            <a:ext cx="9238890" cy="80225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2"/>
                </a:solidFill>
                <a:latin typeface="Abadi" panose="020B0604020104020204" pitchFamily="34" charset="0"/>
              </a:defRPr>
            </a:lvl1pPr>
          </a:lstStyle>
          <a:p>
            <a:r>
              <a:rPr lang="en-US" dirty="0"/>
              <a:t>test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03DE68-1D96-48E8-99EE-8A650BB13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999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F6B16B-5C5A-49B1-A467-5EBE4A79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6165ED-5D84-419B-AAD1-3507422F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1D1A31-FD49-478D-BB79-C9E59931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4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2619A-27E3-4316-8C3E-136C53F1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9C9875-060D-42A6-A996-0DC673218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7A1301-0A74-44C4-8631-F4B6B4CD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6DFB3D-1A86-4586-A34F-EBA2C2FF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90AF8D-5122-4678-BFCC-1298D68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1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E7476D-8528-4D34-9B1B-2317C491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4BEEE8-D006-40B7-99CB-0F5F7110D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0F1E35-FBE2-42AB-A757-F378EAF52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430105-4CA6-47D5-B778-7054AABE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EA0A73-B8DF-451B-8270-8E746055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7AA264-00C2-43B5-8109-0A4DECD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2B1E3-E826-4E05-9096-4E17510E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C0CA75-33AC-40FF-98CB-6205312B0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8BAC013-9ACE-448A-80D2-A3A8F085A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6AC3B74-ED33-453C-8F1A-EDE63DC1B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C448E27-4E05-4334-A95B-FB202D312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AF76A2B-025C-4475-9089-B7EA5707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D656B0-CC48-4A3E-A00B-61599923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E54541E-7B95-41AB-A098-35104AF7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1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3D9852-1EC9-4629-ADDC-E3E0A0DF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7BFA49C-1C39-49F0-9B67-9634EF52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B6A1414-8DA0-4297-8D7F-BEDCD1C5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8368E7B-B644-4201-BBAA-6CA8DB51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0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926B6A-21DC-4A4F-9880-D306DD04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8F6FF3B-391D-4CCC-B22E-AAB0E283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AC2BB2-A656-443A-86F2-28143344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E216D8-1AC3-412A-9151-5F7B15E5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486A0C-203F-41C4-8901-E2435106B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A106D6-35E1-4B12-BBA2-4BC9356A6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59C788-DD60-4855-93FE-58F7D300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6FC2F4-9E0A-4248-BACD-0BF1B6F1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DD41E3-6D39-4B03-B61F-A42F53C9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8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9F28697-8E3D-4D59-98DC-8D89B8D60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AC6CAC-E94D-47A3-AB66-2A74745CB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34CB00-2411-4208-87E3-75BE23B66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8B3A6-4442-4618-BE4D-B5675E38C8ED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6686EE-AEB6-4E82-BF74-473E323AD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0D9F5A-66C5-4420-A5EF-4BD723E07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2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make.org/cmake/help/latest/manual/cmake-language.7.html#id11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gold.readthedocs.io/en/latest/overview/cmake-can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cmake/help/latest/manual/cmake-language.7.html#id11" TargetMode="External"/><Relationship Id="rId2" Type="http://schemas.openxmlformats.org/officeDocument/2006/relationships/hyperlink" Target="https://preshing.com/20170522/learn-cmakes-scripting-language-in-15-minutes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632A29E-B63D-439F-ACB5-FF9E1D930921}"/>
              </a:ext>
            </a:extLst>
          </p:cNvPr>
          <p:cNvCxnSpPr>
            <a:cxnSpLocks/>
          </p:cNvCxnSpPr>
          <p:nvPr/>
        </p:nvCxnSpPr>
        <p:spPr>
          <a:xfrm>
            <a:off x="3236440" y="3756455"/>
            <a:ext cx="6772533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988F2A6-79B1-4755-B7F2-CDBCDDDBAF44}"/>
              </a:ext>
            </a:extLst>
          </p:cNvPr>
          <p:cNvSpPr txBox="1"/>
          <p:nvPr/>
        </p:nvSpPr>
        <p:spPr>
          <a:xfrm>
            <a:off x="3891347" y="2820768"/>
            <a:ext cx="5351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CMake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 Practice</a:t>
            </a:r>
          </a:p>
        </p:txBody>
      </p:sp>
      <p:pic>
        <p:nvPicPr>
          <p:cNvPr id="1026" name="Picture 2" descr="CMake">
            <a:extLst>
              <a:ext uri="{FF2B5EF4-FFF2-40B4-BE49-F238E27FC236}">
                <a16:creationId xmlns:a16="http://schemas.microsoft.com/office/drawing/2014/main" id="{4C7E6598-39F8-4BBC-82F5-2101DE721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79" y="2486332"/>
            <a:ext cx="3331845" cy="188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D306502-8E32-4F92-8900-2B11E526C0D5}"/>
              </a:ext>
            </a:extLst>
          </p:cNvPr>
          <p:cNvSpPr txBox="1"/>
          <p:nvPr/>
        </p:nvSpPr>
        <p:spPr>
          <a:xfrm>
            <a:off x="3891348" y="3864007"/>
            <a:ext cx="520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cs typeface="Arial" panose="020B0604020202020204" pitchFamily="34" charset="0"/>
              </a:rPr>
              <a:t>Bing Han Lin</a:t>
            </a:r>
          </a:p>
        </p:txBody>
      </p:sp>
    </p:spTree>
    <p:extLst>
      <p:ext uri="{BB962C8B-B14F-4D97-AF65-F5344CB8AC3E}">
        <p14:creationId xmlns:p14="http://schemas.microsoft.com/office/powerpoint/2010/main" val="3511099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Language (3) Others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A2FDBDB-7F31-4AD6-AEE1-13667EFB75BC}"/>
              </a:ext>
            </a:extLst>
          </p:cNvPr>
          <p:cNvSpPr txBox="1"/>
          <p:nvPr/>
        </p:nvSpPr>
        <p:spPr>
          <a:xfrm>
            <a:off x="3365500" y="1854200"/>
            <a:ext cx="13219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</a:t>
            </a:r>
          </a:p>
          <a:p>
            <a:r>
              <a:rPr lang="en-US" dirty="0"/>
              <a:t>If statement</a:t>
            </a:r>
          </a:p>
          <a:p>
            <a:r>
              <a:rPr lang="en-US" dirty="0"/>
              <a:t>Function</a:t>
            </a:r>
          </a:p>
          <a:p>
            <a:r>
              <a:rPr lang="en-US" dirty="0"/>
              <a:t>Macros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37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Organization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24CD20-83D9-4633-ACF9-B6619941D2EE}"/>
              </a:ext>
            </a:extLst>
          </p:cNvPr>
          <p:cNvSpPr/>
          <p:nvPr/>
        </p:nvSpPr>
        <p:spPr>
          <a:xfrm>
            <a:off x="1509234" y="5026000"/>
            <a:ext cx="13115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2B63A8"/>
                </a:solidFill>
                <a:latin typeface="Trebuchet MS" panose="020B0603020202020204" pitchFamily="34" charset="0"/>
                <a:hlinkClick r:id="rId2"/>
              </a:rPr>
              <a:t>Directories</a:t>
            </a:r>
            <a:endParaRPr lang="en-US" u="sng" dirty="0">
              <a:solidFill>
                <a:srgbClr val="2B63A8"/>
              </a:solidFill>
              <a:latin typeface="Trebuchet MS" panose="020B0603020202020204" pitchFamily="34" charset="0"/>
            </a:endParaRPr>
          </a:p>
          <a:p>
            <a:r>
              <a:rPr lang="en-US" b="0" i="0" dirty="0">
                <a:solidFill>
                  <a:srgbClr val="003564"/>
                </a:solidFill>
                <a:effectLst/>
                <a:latin typeface="Trebuchet MS" panose="020B0603020202020204" pitchFamily="34" charset="0"/>
              </a:rPr>
              <a:t>script</a:t>
            </a:r>
          </a:p>
          <a:p>
            <a:r>
              <a:rPr lang="en-US" dirty="0">
                <a:solidFill>
                  <a:srgbClr val="003564"/>
                </a:solidFill>
                <a:latin typeface="Trebuchet MS" panose="020B0603020202020204" pitchFamily="34" charset="0"/>
              </a:rPr>
              <a:t>module</a:t>
            </a:r>
            <a:endParaRPr lang="en-US" b="0" i="0" dirty="0">
              <a:solidFill>
                <a:srgbClr val="003564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Example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76828C2-972E-4613-9E56-ABF59971DEBF}"/>
              </a:ext>
            </a:extLst>
          </p:cNvPr>
          <p:cNvSpPr txBox="1"/>
          <p:nvPr/>
        </p:nvSpPr>
        <p:spPr>
          <a:xfrm>
            <a:off x="4165600" y="2120900"/>
            <a:ext cx="257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&amp; binary directory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E80F98D-258D-4F43-B969-01CBA857F251}"/>
              </a:ext>
            </a:extLst>
          </p:cNvPr>
          <p:cNvSpPr txBox="1"/>
          <p:nvPr/>
        </p:nvSpPr>
        <p:spPr>
          <a:xfrm>
            <a:off x="4165600" y="2705100"/>
            <a:ext cx="198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Configuration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E3FF0E0-D3E7-40BD-A1CD-9EAFD4DF2977}"/>
              </a:ext>
            </a:extLst>
          </p:cNvPr>
          <p:cNvSpPr txBox="1"/>
          <p:nvPr/>
        </p:nvSpPr>
        <p:spPr>
          <a:xfrm>
            <a:off x="4315146" y="3678148"/>
            <a:ext cx="290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Generrator</a:t>
            </a:r>
            <a:r>
              <a:rPr lang="en-US" dirty="0"/>
              <a:t> type </a:t>
            </a:r>
            <a:r>
              <a:rPr lang="en-US" dirty="0" err="1"/>
              <a:t>msvc</a:t>
            </a:r>
            <a:r>
              <a:rPr lang="en-US" dirty="0"/>
              <a:t> </a:t>
            </a:r>
            <a:r>
              <a:rPr lang="en-US" dirty="0" err="1"/>
              <a:t>mingw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2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E6AC17D-C072-4AE3-B859-E14542E20A84}"/>
              </a:ext>
            </a:extLst>
          </p:cNvPr>
          <p:cNvSpPr/>
          <p:nvPr/>
        </p:nvSpPr>
        <p:spPr>
          <a:xfrm>
            <a:off x="0" y="-1"/>
            <a:ext cx="471055" cy="68580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FD43DC0-D54D-41FE-B8FE-4B79D381533A}"/>
              </a:ext>
            </a:extLst>
          </p:cNvPr>
          <p:cNvSpPr txBox="1"/>
          <p:nvPr/>
        </p:nvSpPr>
        <p:spPr>
          <a:xfrm>
            <a:off x="2475345" y="1514764"/>
            <a:ext cx="23254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</a:t>
            </a:r>
            <a:r>
              <a:rPr lang="en-US" dirty="0" err="1"/>
              <a:t>Cmake</a:t>
            </a:r>
            <a:endParaRPr lang="en-US" dirty="0"/>
          </a:p>
          <a:p>
            <a:r>
              <a:rPr lang="en-US" dirty="0"/>
              <a:t>workflow</a:t>
            </a:r>
          </a:p>
          <a:p>
            <a:r>
              <a:rPr lang="en-US" dirty="0"/>
              <a:t>Hello world case</a:t>
            </a:r>
          </a:p>
          <a:p>
            <a:r>
              <a:rPr lang="en-US" dirty="0"/>
              <a:t>Practice cases</a:t>
            </a:r>
          </a:p>
          <a:p>
            <a:r>
              <a:rPr lang="en-US" dirty="0"/>
              <a:t>Implement in our code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C3EC97-7DBA-4647-86C4-F6679AF48420}"/>
              </a:ext>
            </a:extLst>
          </p:cNvPr>
          <p:cNvSpPr txBox="1"/>
          <p:nvPr/>
        </p:nvSpPr>
        <p:spPr>
          <a:xfrm>
            <a:off x="2872509" y="372698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https://stackoverflow.com/questions/25789644/difference-between-using-makefile-and-cmake-to-compile-the-code</a:t>
            </a:r>
          </a:p>
        </p:txBody>
      </p:sp>
      <p:sp>
        <p:nvSpPr>
          <p:cNvPr id="8" name="AutoShape 2" descr="Image for post">
            <a:extLst>
              <a:ext uri="{FF2B5EF4-FFF2-40B4-BE49-F238E27FC236}">
                <a16:creationId xmlns:a16="http://schemas.microsoft.com/office/drawing/2014/main" id="{28CA8C17-1872-4402-87AB-D298BA1DCE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4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D32F50D-CBE6-4EAB-B12B-57CC1519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Why/What </a:t>
            </a:r>
            <a:r>
              <a:rPr lang="en-US" dirty="0" err="1"/>
              <a:t>CMake</a:t>
            </a:r>
            <a:endParaRPr lang="en-US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3AEC5A45-1A70-4500-AB3C-554F07046A8A}"/>
              </a:ext>
            </a:extLst>
          </p:cNvPr>
          <p:cNvGrpSpPr/>
          <p:nvPr/>
        </p:nvGrpSpPr>
        <p:grpSpPr>
          <a:xfrm>
            <a:off x="345057" y="4326600"/>
            <a:ext cx="4973013" cy="646331"/>
            <a:chOff x="345057" y="4230469"/>
            <a:chExt cx="4973013" cy="646331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952F71C7-6583-4430-9500-DF40BB984F33}"/>
                </a:ext>
              </a:extLst>
            </p:cNvPr>
            <p:cNvSpPr/>
            <p:nvPr/>
          </p:nvSpPr>
          <p:spPr>
            <a:xfrm>
              <a:off x="345057" y="4230469"/>
              <a:ext cx="1406605" cy="646331"/>
            </a:xfrm>
            <a:prstGeom prst="roundRect">
              <a:avLst>
                <a:gd name="adj" fmla="val 6600"/>
              </a:avLst>
            </a:prstGeom>
            <a:solidFill>
              <a:srgbClr val="FB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Makefile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0987EFCB-6AA2-4751-B9C3-DFD4B01F6B23}"/>
                </a:ext>
              </a:extLst>
            </p:cNvPr>
            <p:cNvSpPr/>
            <p:nvPr/>
          </p:nvSpPr>
          <p:spPr>
            <a:xfrm>
              <a:off x="2128261" y="4230469"/>
              <a:ext cx="1406605" cy="646331"/>
            </a:xfrm>
            <a:prstGeom prst="roundRect">
              <a:avLst>
                <a:gd name="adj" fmla="val 6600"/>
              </a:avLst>
            </a:prstGeom>
            <a:solidFill>
              <a:srgbClr val="FB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Visual Studio</a:t>
              </a: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5DF5D96A-D12C-49FF-BC08-E600597856AA}"/>
                </a:ext>
              </a:extLst>
            </p:cNvPr>
            <p:cNvSpPr/>
            <p:nvPr/>
          </p:nvSpPr>
          <p:spPr>
            <a:xfrm>
              <a:off x="3911465" y="4230469"/>
              <a:ext cx="1406605" cy="646331"/>
            </a:xfrm>
            <a:prstGeom prst="roundRect">
              <a:avLst>
                <a:gd name="adj" fmla="val 6600"/>
              </a:avLst>
            </a:prstGeom>
            <a:solidFill>
              <a:srgbClr val="FB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Xcode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01F1996-46F8-432E-B500-596948525770}"/>
              </a:ext>
            </a:extLst>
          </p:cNvPr>
          <p:cNvCxnSpPr>
            <a:cxnSpLocks/>
          </p:cNvCxnSpPr>
          <p:nvPr/>
        </p:nvCxnSpPr>
        <p:spPr>
          <a:xfrm>
            <a:off x="6096000" y="1041400"/>
            <a:ext cx="0" cy="55372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EFC50C26-81C5-4D3A-955D-85A1CFC5A1AD}"/>
              </a:ext>
            </a:extLst>
          </p:cNvPr>
          <p:cNvSpPr/>
          <p:nvPr/>
        </p:nvSpPr>
        <p:spPr>
          <a:xfrm>
            <a:off x="2128260" y="5703669"/>
            <a:ext cx="1406605" cy="646331"/>
          </a:xfrm>
          <a:prstGeom prst="roundRect">
            <a:avLst>
              <a:gd name="adj" fmla="val 6600"/>
            </a:avLst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binaries</a:t>
            </a:r>
          </a:p>
        </p:txBody>
      </p:sp>
      <p:pic>
        <p:nvPicPr>
          <p:cNvPr id="16" name="圖片 15" descr="一張含有 螢幕擷取畫面 的圖片&#10;&#10;自動產生的描述">
            <a:extLst>
              <a:ext uri="{FF2B5EF4-FFF2-40B4-BE49-F238E27FC236}">
                <a16:creationId xmlns:a16="http://schemas.microsoft.com/office/drawing/2014/main" id="{0223D136-829F-4887-A27C-C56A3855B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0155" y="3095193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62EF5D18-635A-4A4C-847E-87C298310BB2}"/>
              </a:ext>
            </a:extLst>
          </p:cNvPr>
          <p:cNvSpPr/>
          <p:nvPr/>
        </p:nvSpPr>
        <p:spPr>
          <a:xfrm>
            <a:off x="2151467" y="2929797"/>
            <a:ext cx="1360191" cy="646331"/>
          </a:xfrm>
          <a:prstGeom prst="roundRect">
            <a:avLst>
              <a:gd name="adj" fmla="val 6600"/>
            </a:avLst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+ boo.cpp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4965D898-EC96-489F-918A-4F3180D531D9}"/>
              </a:ext>
            </a:extLst>
          </p:cNvPr>
          <p:cNvGrpSpPr/>
          <p:nvPr/>
        </p:nvGrpSpPr>
        <p:grpSpPr>
          <a:xfrm>
            <a:off x="6644257" y="4326600"/>
            <a:ext cx="4973013" cy="646331"/>
            <a:chOff x="345057" y="4230469"/>
            <a:chExt cx="4973013" cy="646331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3A05DDB4-BDF5-4A86-8258-C69D2C25C57C}"/>
                </a:ext>
              </a:extLst>
            </p:cNvPr>
            <p:cNvSpPr/>
            <p:nvPr/>
          </p:nvSpPr>
          <p:spPr>
            <a:xfrm>
              <a:off x="345057" y="4230469"/>
              <a:ext cx="1406605" cy="646331"/>
            </a:xfrm>
            <a:prstGeom prst="roundRect">
              <a:avLst>
                <a:gd name="adj" fmla="val 6600"/>
              </a:avLst>
            </a:prstGeom>
            <a:solidFill>
              <a:srgbClr val="FB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Makefile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7644D35C-FE33-447A-8295-6DBA2D872F3D}"/>
                </a:ext>
              </a:extLst>
            </p:cNvPr>
            <p:cNvSpPr/>
            <p:nvPr/>
          </p:nvSpPr>
          <p:spPr>
            <a:xfrm>
              <a:off x="2128261" y="4230469"/>
              <a:ext cx="1406605" cy="646331"/>
            </a:xfrm>
            <a:prstGeom prst="roundRect">
              <a:avLst>
                <a:gd name="adj" fmla="val 6600"/>
              </a:avLst>
            </a:prstGeom>
            <a:solidFill>
              <a:srgbClr val="FB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Visual Studio</a:t>
              </a:r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324C967C-D94E-4F27-8679-47AFB95F40DC}"/>
                </a:ext>
              </a:extLst>
            </p:cNvPr>
            <p:cNvSpPr/>
            <p:nvPr/>
          </p:nvSpPr>
          <p:spPr>
            <a:xfrm>
              <a:off x="3911465" y="4230469"/>
              <a:ext cx="1406605" cy="646331"/>
            </a:xfrm>
            <a:prstGeom prst="roundRect">
              <a:avLst>
                <a:gd name="adj" fmla="val 6600"/>
              </a:avLst>
            </a:prstGeom>
            <a:solidFill>
              <a:srgbClr val="FB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Xcode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01025A6A-1261-4D30-B34E-EAB6484B8BF8}"/>
              </a:ext>
            </a:extLst>
          </p:cNvPr>
          <p:cNvSpPr/>
          <p:nvPr/>
        </p:nvSpPr>
        <p:spPr>
          <a:xfrm>
            <a:off x="8427460" y="5703669"/>
            <a:ext cx="1406605" cy="646331"/>
          </a:xfrm>
          <a:prstGeom prst="roundRect">
            <a:avLst>
              <a:gd name="adj" fmla="val 6600"/>
            </a:avLst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binaries</a:t>
            </a: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4FD0D1E6-FBC1-4BB9-B550-2D0282A8D4A9}"/>
              </a:ext>
            </a:extLst>
          </p:cNvPr>
          <p:cNvSpPr/>
          <p:nvPr/>
        </p:nvSpPr>
        <p:spPr>
          <a:xfrm>
            <a:off x="8450667" y="1269907"/>
            <a:ext cx="1360191" cy="646331"/>
          </a:xfrm>
          <a:prstGeom prst="roundRect">
            <a:avLst>
              <a:gd name="adj" fmla="val 6600"/>
            </a:avLst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+ boo.cpp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2F704C9D-EA99-4DC7-9FB2-F33242DC87EF}"/>
              </a:ext>
            </a:extLst>
          </p:cNvPr>
          <p:cNvGrpSpPr/>
          <p:nvPr/>
        </p:nvGrpSpPr>
        <p:grpSpPr>
          <a:xfrm>
            <a:off x="8450667" y="2785312"/>
            <a:ext cx="1360191" cy="935301"/>
            <a:chOff x="8473874" y="3006197"/>
            <a:chExt cx="1360191" cy="935301"/>
          </a:xfrm>
        </p:grpSpPr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60DF2825-1A00-4154-B890-720E0AC7773E}"/>
                </a:ext>
              </a:extLst>
            </p:cNvPr>
            <p:cNvSpPr/>
            <p:nvPr/>
          </p:nvSpPr>
          <p:spPr>
            <a:xfrm>
              <a:off x="8473874" y="3006197"/>
              <a:ext cx="1360191" cy="935301"/>
            </a:xfrm>
            <a:prstGeom prst="roundRect">
              <a:avLst>
                <a:gd name="adj" fmla="val 6600"/>
              </a:avLst>
            </a:prstGeom>
            <a:solidFill>
              <a:srgbClr val="8EC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CMakeLists.txt</a:t>
              </a: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CMake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79EB0B90-8C55-4288-918D-271FC6F40F3C}"/>
                </a:ext>
              </a:extLst>
            </p:cNvPr>
            <p:cNvCxnSpPr>
              <a:cxnSpLocks/>
            </p:cNvCxnSpPr>
            <p:nvPr/>
          </p:nvCxnSpPr>
          <p:spPr>
            <a:xfrm>
              <a:off x="8588819" y="3473847"/>
              <a:ext cx="113030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4A3B7DAC-D964-4F4A-BB50-11E876C6B213}"/>
              </a:ext>
            </a:extLst>
          </p:cNvPr>
          <p:cNvCxnSpPr>
            <a:stCxn id="17" idx="2"/>
            <a:endCxn id="6" idx="0"/>
          </p:cNvCxnSpPr>
          <p:nvPr/>
        </p:nvCxnSpPr>
        <p:spPr>
          <a:xfrm flipH="1">
            <a:off x="1048360" y="3576128"/>
            <a:ext cx="1783203" cy="750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8B87EA8-F694-42F7-A463-E376162997ED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>
            <a:off x="2831563" y="3576128"/>
            <a:ext cx="1" cy="750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962FF8D6-CA4B-4021-8ADA-78CDC864CADE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>
            <a:off x="2831563" y="3576128"/>
            <a:ext cx="1783205" cy="750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4DD9281B-8437-46C3-89E7-EB953631F71A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2831563" y="4972931"/>
            <a:ext cx="1" cy="730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618E9025-12EB-4904-94E2-D8F5838D3F9B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1048360" y="4972931"/>
            <a:ext cx="1783203" cy="730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FC08F3F8-7B69-4E6A-86A5-1DBF4A5FC7EA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2831563" y="4972931"/>
            <a:ext cx="1783205" cy="730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D99E652-D50C-4B17-BF40-2BA222B8D195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9130763" y="1916238"/>
            <a:ext cx="0" cy="869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8029AA12-401A-475F-9C99-8D88445786AC}"/>
              </a:ext>
            </a:extLst>
          </p:cNvPr>
          <p:cNvCxnSpPr>
            <a:cxnSpLocks/>
            <a:stCxn id="27" idx="2"/>
            <a:endCxn id="22" idx="0"/>
          </p:cNvCxnSpPr>
          <p:nvPr/>
        </p:nvCxnSpPr>
        <p:spPr>
          <a:xfrm>
            <a:off x="9130763" y="3720613"/>
            <a:ext cx="1" cy="6059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16DE2325-590C-40FE-A7D6-69BAC475ED38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 flipH="1">
            <a:off x="7347560" y="3720613"/>
            <a:ext cx="1783203" cy="6059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71D9F1AA-F32F-4D88-88DE-59B595E1277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347560" y="4972932"/>
            <a:ext cx="1783203" cy="730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15955C8-9AF0-4948-91EA-9A875E66DB2A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9130763" y="4972931"/>
            <a:ext cx="1" cy="730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4245EBA-7218-4FED-8792-494FDDC8CC8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9130763" y="4972931"/>
            <a:ext cx="1783205" cy="730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F991FA58-4200-4806-BFE3-BE3D358E2FB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130763" y="3720613"/>
            <a:ext cx="1783205" cy="6059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F98453C0-0A13-4E5B-8F71-7E186B733510}"/>
              </a:ext>
            </a:extLst>
          </p:cNvPr>
          <p:cNvSpPr txBox="1"/>
          <p:nvPr/>
        </p:nvSpPr>
        <p:spPr>
          <a:xfrm>
            <a:off x="6333743" y="3122158"/>
            <a:ext cx="1879181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42729"/>
                </a:solidFill>
                <a:latin typeface="Arial" panose="020B0604020202020204" pitchFamily="34" charset="0"/>
              </a:rPr>
              <a:t>G</a:t>
            </a:r>
            <a:r>
              <a:rPr lang="en-US" sz="11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enerator of build</a:t>
            </a:r>
            <a:r>
              <a:rPr lang="ja-JP" altLang="en-US" sz="11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systems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0736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44E172A-E052-4104-8FBE-B7948F683322}"/>
              </a:ext>
            </a:extLst>
          </p:cNvPr>
          <p:cNvSpPr txBox="1"/>
          <p:nvPr/>
        </p:nvSpPr>
        <p:spPr>
          <a:xfrm>
            <a:off x="6814938" y="7064836"/>
            <a:ext cx="56157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https://cgold.readthedocs.io/en/latest/overview/cmake-can.html</a:t>
            </a:r>
            <a:endParaRPr 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DCE1A41D-92F9-4FDE-8BAF-2A761A6D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Workflow</a:t>
            </a:r>
          </a:p>
        </p:txBody>
      </p:sp>
      <p:pic>
        <p:nvPicPr>
          <p:cNvPr id="17" name="圖片 16" descr="一張含有 螢幕擷取畫面 的圖片&#10;&#10;自動產生的描述">
            <a:extLst>
              <a:ext uri="{FF2B5EF4-FFF2-40B4-BE49-F238E27FC236}">
                <a16:creationId xmlns:a16="http://schemas.microsoft.com/office/drawing/2014/main" id="{ECF3782D-2DF5-4531-9E21-59302E155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1055" y="1775441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1A7C3E6-4C7B-4B7D-8498-29A74AC9E871}"/>
              </a:ext>
            </a:extLst>
          </p:cNvPr>
          <p:cNvCxnSpPr>
            <a:cxnSpLocks/>
          </p:cNvCxnSpPr>
          <p:nvPr/>
        </p:nvCxnSpPr>
        <p:spPr>
          <a:xfrm>
            <a:off x="4823308" y="1785269"/>
            <a:ext cx="0" cy="39116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C3F40C56-C81F-4F57-8698-4C693493BF34}"/>
              </a:ext>
            </a:extLst>
          </p:cNvPr>
          <p:cNvCxnSpPr>
            <a:cxnSpLocks/>
          </p:cNvCxnSpPr>
          <p:nvPr/>
        </p:nvCxnSpPr>
        <p:spPr>
          <a:xfrm>
            <a:off x="9220512" y="1842869"/>
            <a:ext cx="0" cy="39116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4F28302-3342-4856-8FFD-7EBA6BC75A5D}"/>
              </a:ext>
            </a:extLst>
          </p:cNvPr>
          <p:cNvCxnSpPr>
            <a:cxnSpLocks/>
          </p:cNvCxnSpPr>
          <p:nvPr/>
        </p:nvCxnSpPr>
        <p:spPr>
          <a:xfrm>
            <a:off x="7021910" y="1842869"/>
            <a:ext cx="0" cy="39116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4B7540F9-DA89-402A-B815-F1F2775918E2}"/>
              </a:ext>
            </a:extLst>
          </p:cNvPr>
          <p:cNvGrpSpPr/>
          <p:nvPr/>
        </p:nvGrpSpPr>
        <p:grpSpPr>
          <a:xfrm>
            <a:off x="439498" y="2651296"/>
            <a:ext cx="3922142" cy="2294745"/>
            <a:chOff x="345058" y="2898361"/>
            <a:chExt cx="3922142" cy="2294745"/>
          </a:xfrm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668D7D4F-DA1D-42C6-921A-66223DEB093B}"/>
                </a:ext>
              </a:extLst>
            </p:cNvPr>
            <p:cNvSpPr/>
            <p:nvPr/>
          </p:nvSpPr>
          <p:spPr>
            <a:xfrm>
              <a:off x="345058" y="2898361"/>
              <a:ext cx="3922142" cy="2294745"/>
            </a:xfrm>
            <a:prstGeom prst="roundRect">
              <a:avLst>
                <a:gd name="adj" fmla="val 6600"/>
              </a:avLst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43F1DA36-4EE8-45FD-A0DF-DCE22F96EAAA}"/>
                </a:ext>
              </a:extLst>
            </p:cNvPr>
            <p:cNvGrpSpPr/>
            <p:nvPr/>
          </p:nvGrpSpPr>
          <p:grpSpPr>
            <a:xfrm>
              <a:off x="544937" y="4017107"/>
              <a:ext cx="3522385" cy="817554"/>
              <a:chOff x="564526" y="4017107"/>
              <a:chExt cx="3522385" cy="817554"/>
            </a:xfrm>
          </p:grpSpPr>
          <p:sp>
            <p:nvSpPr>
              <p:cNvPr id="19" name="矩形: 圓角 18">
                <a:extLst>
                  <a:ext uri="{FF2B5EF4-FFF2-40B4-BE49-F238E27FC236}">
                    <a16:creationId xmlns:a16="http://schemas.microsoft.com/office/drawing/2014/main" id="{D6FE29D0-A909-476B-951B-0C1B899DB1EE}"/>
                  </a:ext>
                </a:extLst>
              </p:cNvPr>
              <p:cNvSpPr/>
              <p:nvPr/>
            </p:nvSpPr>
            <p:spPr>
              <a:xfrm>
                <a:off x="564526" y="4017107"/>
                <a:ext cx="1445049" cy="817554"/>
              </a:xfrm>
              <a:prstGeom prst="roundRect">
                <a:avLst>
                  <a:gd name="adj" fmla="val 6600"/>
                </a:avLst>
              </a:prstGeom>
              <a:solidFill>
                <a:srgbClr val="219E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Configure</a:t>
                </a:r>
              </a:p>
            </p:txBody>
          </p:sp>
          <p:sp>
            <p:nvSpPr>
              <p:cNvPr id="96" name="矩形: 圓角 95">
                <a:extLst>
                  <a:ext uri="{FF2B5EF4-FFF2-40B4-BE49-F238E27FC236}">
                    <a16:creationId xmlns:a16="http://schemas.microsoft.com/office/drawing/2014/main" id="{66068108-7B79-4089-8B53-EB2FD0841DB8}"/>
                  </a:ext>
                </a:extLst>
              </p:cNvPr>
              <p:cNvSpPr/>
              <p:nvPr/>
            </p:nvSpPr>
            <p:spPr>
              <a:xfrm>
                <a:off x="2641862" y="4017107"/>
                <a:ext cx="1445049" cy="817554"/>
              </a:xfrm>
              <a:prstGeom prst="roundRect">
                <a:avLst>
                  <a:gd name="adj" fmla="val 6600"/>
                </a:avLst>
              </a:prstGeom>
              <a:solidFill>
                <a:srgbClr val="219E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Generate</a:t>
                </a:r>
              </a:p>
            </p:txBody>
          </p:sp>
        </p:grp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5678179A-88E9-4378-99E8-3E0733F865E2}"/>
                </a:ext>
              </a:extLst>
            </p:cNvPr>
            <p:cNvSpPr txBox="1"/>
            <p:nvPr/>
          </p:nvSpPr>
          <p:spPr>
            <a:xfrm>
              <a:off x="751345" y="3244334"/>
              <a:ext cx="31095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/>
                <a:t>Build System Generation</a:t>
              </a:r>
              <a:endParaRPr lang="en-US" sz="2000" b="1" dirty="0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53076BF6-7C84-498E-8EF6-3EEBDC8E2E12}"/>
                </a:ext>
              </a:extLst>
            </p:cNvPr>
            <p:cNvCxnSpPr>
              <a:endCxn id="96" idx="1"/>
            </p:cNvCxnSpPr>
            <p:nvPr/>
          </p:nvCxnSpPr>
          <p:spPr>
            <a:xfrm flipV="1">
              <a:off x="1989986" y="4425884"/>
              <a:ext cx="632287" cy="417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E342CF4-37F0-45CE-91E1-603F5C8ACAFC}"/>
              </a:ext>
            </a:extLst>
          </p:cNvPr>
          <p:cNvGrpSpPr/>
          <p:nvPr/>
        </p:nvGrpSpPr>
        <p:grpSpPr>
          <a:xfrm>
            <a:off x="5284976" y="2651295"/>
            <a:ext cx="1275266" cy="2294745"/>
            <a:chOff x="416100" y="2898361"/>
            <a:chExt cx="1275266" cy="2294745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C3CDE5F7-5D55-4A1C-AE9E-D0CF9958079C}"/>
                </a:ext>
              </a:extLst>
            </p:cNvPr>
            <p:cNvSpPr/>
            <p:nvPr/>
          </p:nvSpPr>
          <p:spPr>
            <a:xfrm>
              <a:off x="416100" y="2898361"/>
              <a:ext cx="1275266" cy="2294745"/>
            </a:xfrm>
            <a:prstGeom prst="roundRect">
              <a:avLst>
                <a:gd name="adj" fmla="val 6600"/>
              </a:avLst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165AF3E-B0BA-4A47-98F5-4194C231115A}"/>
                </a:ext>
              </a:extLst>
            </p:cNvPr>
            <p:cNvSpPr txBox="1"/>
            <p:nvPr/>
          </p:nvSpPr>
          <p:spPr>
            <a:xfrm>
              <a:off x="606627" y="3814901"/>
              <a:ext cx="8942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Build</a:t>
              </a:r>
              <a:endParaRPr lang="en-US" sz="2400" b="1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B1E8B8A-E5D3-49D0-9588-971CEAD47D5A}"/>
              </a:ext>
            </a:extLst>
          </p:cNvPr>
          <p:cNvGrpSpPr/>
          <p:nvPr/>
        </p:nvGrpSpPr>
        <p:grpSpPr>
          <a:xfrm>
            <a:off x="7483578" y="2651295"/>
            <a:ext cx="1275266" cy="2294745"/>
            <a:chOff x="416100" y="2898361"/>
            <a:chExt cx="1275266" cy="2294745"/>
          </a:xfrm>
        </p:grpSpPr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CBDB93E9-5361-418D-9854-5308F6DF51B8}"/>
                </a:ext>
              </a:extLst>
            </p:cNvPr>
            <p:cNvSpPr/>
            <p:nvPr/>
          </p:nvSpPr>
          <p:spPr>
            <a:xfrm>
              <a:off x="416100" y="2898361"/>
              <a:ext cx="1275266" cy="2294745"/>
            </a:xfrm>
            <a:prstGeom prst="roundRect">
              <a:avLst>
                <a:gd name="adj" fmla="val 6600"/>
              </a:avLst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83496343-FE84-47B2-9570-630CD5A2F8B2}"/>
                </a:ext>
              </a:extLst>
            </p:cNvPr>
            <p:cNvSpPr txBox="1"/>
            <p:nvPr/>
          </p:nvSpPr>
          <p:spPr>
            <a:xfrm>
              <a:off x="656318" y="3814901"/>
              <a:ext cx="745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TW" sz="2400" b="1" dirty="0"/>
                <a:t>Test</a:t>
              </a:r>
              <a:endParaRPr lang="en-US" sz="2400" b="1" dirty="0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1D026CEF-39B7-41AA-890B-31D832B8220B}"/>
              </a:ext>
            </a:extLst>
          </p:cNvPr>
          <p:cNvGrpSpPr/>
          <p:nvPr/>
        </p:nvGrpSpPr>
        <p:grpSpPr>
          <a:xfrm>
            <a:off x="9682180" y="2651295"/>
            <a:ext cx="1684315" cy="2294745"/>
            <a:chOff x="416100" y="2898361"/>
            <a:chExt cx="1275266" cy="2294745"/>
          </a:xfrm>
        </p:grpSpPr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07C277AF-CED9-44DE-8669-0EEF93C7FBD6}"/>
                </a:ext>
              </a:extLst>
            </p:cNvPr>
            <p:cNvSpPr/>
            <p:nvPr/>
          </p:nvSpPr>
          <p:spPr>
            <a:xfrm>
              <a:off x="416100" y="2898361"/>
              <a:ext cx="1275266" cy="2294745"/>
            </a:xfrm>
            <a:prstGeom prst="roundRect">
              <a:avLst>
                <a:gd name="adj" fmla="val 6600"/>
              </a:avLst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0923B55F-C83A-47F0-ABD0-100C5AA02E68}"/>
                </a:ext>
              </a:extLst>
            </p:cNvPr>
            <p:cNvSpPr txBox="1"/>
            <p:nvPr/>
          </p:nvSpPr>
          <p:spPr>
            <a:xfrm>
              <a:off x="595134" y="3814901"/>
              <a:ext cx="917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TW" sz="2400" b="1" dirty="0"/>
                <a:t>Package</a:t>
              </a:r>
              <a:endParaRPr lang="en-US" sz="2400" b="1" dirty="0"/>
            </a:p>
          </p:txBody>
        </p:sp>
      </p:grp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612355A3-4950-45A1-80B6-85E38D5B689A}"/>
              </a:ext>
            </a:extLst>
          </p:cNvPr>
          <p:cNvCxnSpPr>
            <a:cxnSpLocks/>
            <a:stCxn id="31" idx="3"/>
            <a:endCxn id="21" idx="1"/>
          </p:cNvCxnSpPr>
          <p:nvPr/>
        </p:nvCxnSpPr>
        <p:spPr>
          <a:xfrm flipV="1">
            <a:off x="4361640" y="3798668"/>
            <a:ext cx="92333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57093771-56F6-4175-8CE1-E980143335FD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6560242" y="3798668"/>
            <a:ext cx="9233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0792A24-5373-4795-A124-CA951B86749D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>
            <a:off x="8758844" y="3798668"/>
            <a:ext cx="9233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E573A12-375E-446B-8E99-5A38EC474A93}"/>
              </a:ext>
            </a:extLst>
          </p:cNvPr>
          <p:cNvSpPr txBox="1"/>
          <p:nvPr/>
        </p:nvSpPr>
        <p:spPr>
          <a:xfrm>
            <a:off x="851439" y="1500210"/>
            <a:ext cx="3109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/>
              <a:t>CMake</a:t>
            </a:r>
            <a:endParaRPr lang="en-US" sz="2400" b="1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0135B8B0-AF10-4F2D-B548-DE4C22A7AF0D}"/>
              </a:ext>
            </a:extLst>
          </p:cNvPr>
          <p:cNvSpPr txBox="1"/>
          <p:nvPr/>
        </p:nvSpPr>
        <p:spPr>
          <a:xfrm>
            <a:off x="6541583" y="1549324"/>
            <a:ext cx="3109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/>
              <a:t>CTest</a:t>
            </a:r>
            <a:endParaRPr lang="en-US" sz="2400" b="1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D418D28-1E95-4786-B536-4BB135D3E09B}"/>
              </a:ext>
            </a:extLst>
          </p:cNvPr>
          <p:cNvSpPr txBox="1"/>
          <p:nvPr/>
        </p:nvSpPr>
        <p:spPr>
          <a:xfrm>
            <a:off x="8969552" y="1549324"/>
            <a:ext cx="3109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/>
              <a:t>CPack</a:t>
            </a:r>
            <a:endParaRPr lang="en-US" sz="2400" b="1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74DF909-A823-47FC-B71B-3B9DDEFCFCB7}"/>
              </a:ext>
            </a:extLst>
          </p:cNvPr>
          <p:cNvSpPr txBox="1"/>
          <p:nvPr/>
        </p:nvSpPr>
        <p:spPr>
          <a:xfrm>
            <a:off x="4325325" y="1541319"/>
            <a:ext cx="3109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/>
              <a:t>Native Build Tools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8798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4582FD-1844-455D-83C8-2B219041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Build Workflow</a:t>
            </a: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BA9526CE-5DC9-4850-ACBB-AA364758D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1055" y="1775441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25EC0D50-E76A-40CD-A55C-20E262679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956" y="1065205"/>
            <a:ext cx="3970146" cy="2768030"/>
          </a:xfrm>
          <a:prstGeom prst="rect">
            <a:avLst/>
          </a:prstGeom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0FA404D0-13C4-4389-AE99-56DA1344E0D6}"/>
              </a:ext>
            </a:extLst>
          </p:cNvPr>
          <p:cNvGrpSpPr/>
          <p:nvPr/>
        </p:nvGrpSpPr>
        <p:grpSpPr>
          <a:xfrm>
            <a:off x="413898" y="1053116"/>
            <a:ext cx="4550604" cy="876098"/>
            <a:chOff x="456817" y="1053116"/>
            <a:chExt cx="4550604" cy="876098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FC005A4-C1E5-4B5B-BE39-2B9653725B0F}"/>
                </a:ext>
              </a:extLst>
            </p:cNvPr>
            <p:cNvSpPr/>
            <p:nvPr/>
          </p:nvSpPr>
          <p:spPr>
            <a:xfrm>
              <a:off x="721754" y="1556308"/>
              <a:ext cx="4285667" cy="3729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&gt; </a:t>
              </a:r>
              <a:r>
                <a:rPr lang="en-US" dirty="0" err="1">
                  <a:solidFill>
                    <a:schemeClr val="tx1"/>
                  </a:solidFill>
                </a:rPr>
                <a:t>cmake</a:t>
              </a:r>
              <a:r>
                <a:rPr lang="en-US" dirty="0">
                  <a:solidFill>
                    <a:schemeClr val="tx1"/>
                  </a:solidFill>
                </a:rPr>
                <a:t> … 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55A068A2-7B2E-44B1-BA8F-68A02CACE990}"/>
                </a:ext>
              </a:extLst>
            </p:cNvPr>
            <p:cNvSpPr txBox="1"/>
            <p:nvPr/>
          </p:nvSpPr>
          <p:spPr>
            <a:xfrm>
              <a:off x="456817" y="1053116"/>
              <a:ext cx="4550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Generate a Project Build System:</a:t>
              </a: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F26E4419-3B71-4D82-ABCD-8C509814404F}"/>
              </a:ext>
            </a:extLst>
          </p:cNvPr>
          <p:cNvGrpSpPr/>
          <p:nvPr/>
        </p:nvGrpSpPr>
        <p:grpSpPr>
          <a:xfrm>
            <a:off x="413898" y="2441389"/>
            <a:ext cx="4550604" cy="879671"/>
            <a:chOff x="456817" y="2241096"/>
            <a:chExt cx="4550604" cy="879671"/>
          </a:xfrm>
        </p:grpSpPr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25368621-27C2-45B5-B464-4DCE43816BC1}"/>
                </a:ext>
              </a:extLst>
            </p:cNvPr>
            <p:cNvSpPr txBox="1"/>
            <p:nvPr/>
          </p:nvSpPr>
          <p:spPr>
            <a:xfrm>
              <a:off x="456817" y="2241096"/>
              <a:ext cx="4550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b="1" dirty="0"/>
                <a:t>Build</a:t>
              </a:r>
              <a:r>
                <a:rPr lang="en-US" b="1" dirty="0"/>
                <a:t> a Project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AF42E1B-70FA-4491-AA3E-A80D74E9CE9E}"/>
                </a:ext>
              </a:extLst>
            </p:cNvPr>
            <p:cNvSpPr/>
            <p:nvPr/>
          </p:nvSpPr>
          <p:spPr>
            <a:xfrm>
              <a:off x="721754" y="2747861"/>
              <a:ext cx="4285667" cy="3729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&gt;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cmake</a:t>
              </a:r>
              <a:r>
                <a:rPr lang="en-US" dirty="0">
                  <a:solidFill>
                    <a:schemeClr val="tx1"/>
                  </a:solidFill>
                </a:rPr>
                <a:t>  --build … 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DE7642AE-7B24-49A2-89DF-27C329ADC5DE}"/>
              </a:ext>
            </a:extLst>
          </p:cNvPr>
          <p:cNvGrpSpPr/>
          <p:nvPr/>
        </p:nvGrpSpPr>
        <p:grpSpPr>
          <a:xfrm>
            <a:off x="413898" y="3833235"/>
            <a:ext cx="4550604" cy="883245"/>
            <a:chOff x="456817" y="4204710"/>
            <a:chExt cx="4550604" cy="88324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D542B68-728F-42B8-ABC3-0C9AE7F1796D}"/>
                </a:ext>
              </a:extLst>
            </p:cNvPr>
            <p:cNvSpPr/>
            <p:nvPr/>
          </p:nvSpPr>
          <p:spPr>
            <a:xfrm>
              <a:off x="721754" y="4715049"/>
              <a:ext cx="4285667" cy="3729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&gt;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cmake</a:t>
              </a:r>
              <a:r>
                <a:rPr lang="en-US" dirty="0">
                  <a:solidFill>
                    <a:schemeClr val="tx1"/>
                  </a:solidFill>
                </a:rPr>
                <a:t> --install … 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EA2004FA-C953-4A98-8558-36298CAF31D0}"/>
                </a:ext>
              </a:extLst>
            </p:cNvPr>
            <p:cNvSpPr txBox="1"/>
            <p:nvPr/>
          </p:nvSpPr>
          <p:spPr>
            <a:xfrm>
              <a:off x="456817" y="4204710"/>
              <a:ext cx="4550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b="1" dirty="0"/>
                <a:t>Install</a:t>
              </a:r>
              <a:r>
                <a:rPr lang="en-US" b="1" dirty="0"/>
                <a:t> a Project</a:t>
              </a: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7AEEEE6E-4C94-4F0A-A36A-69941743E5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702" t="35599" r="41195" b="20831"/>
          <a:stretch/>
        </p:blipFill>
        <p:spPr>
          <a:xfrm>
            <a:off x="7132529" y="3509685"/>
            <a:ext cx="4645573" cy="29880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949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3377BE5D-643E-42FD-B78E-902884D54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9841" y="2699673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6CA4D6-4A6D-4AB8-89A6-2D5ADA9F21BB}"/>
              </a:ext>
            </a:extLst>
          </p:cNvPr>
          <p:cNvSpPr/>
          <p:nvPr/>
        </p:nvSpPr>
        <p:spPr>
          <a:xfrm>
            <a:off x="1243781" y="852949"/>
            <a:ext cx="9704439" cy="5152103"/>
          </a:xfrm>
          <a:prstGeom prst="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BB0F4-5302-47CE-B944-845B2C5F760F}"/>
              </a:ext>
            </a:extLst>
          </p:cNvPr>
          <p:cNvSpPr txBox="1"/>
          <p:nvPr/>
        </p:nvSpPr>
        <p:spPr>
          <a:xfrm flipH="1">
            <a:off x="1666568" y="2459504"/>
            <a:ext cx="8858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How to write a </a:t>
            </a:r>
          </a:p>
          <a:p>
            <a:pPr algn="ctr"/>
            <a:r>
              <a:rPr lang="en-US" sz="6600" b="1" dirty="0"/>
              <a:t>CMakeLists.txt?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735CC7-8879-4BFB-A5E0-CB46AACC52FA}"/>
              </a:ext>
            </a:extLst>
          </p:cNvPr>
          <p:cNvGrpSpPr/>
          <p:nvPr/>
        </p:nvGrpSpPr>
        <p:grpSpPr>
          <a:xfrm>
            <a:off x="997974" y="1327355"/>
            <a:ext cx="920371" cy="806246"/>
            <a:chOff x="988142" y="953728"/>
            <a:chExt cx="1229032" cy="107663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22F842-D69D-4B10-909B-1FECB0923B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961" y="953728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E6346A6-8213-44A3-9D24-4A5C2AB84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42" y="1312606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6CB62A-F7E9-4B8B-B556-A2F5E09AF545}"/>
              </a:ext>
            </a:extLst>
          </p:cNvPr>
          <p:cNvGrpSpPr/>
          <p:nvPr/>
        </p:nvGrpSpPr>
        <p:grpSpPr>
          <a:xfrm>
            <a:off x="10382864" y="4871884"/>
            <a:ext cx="920371" cy="806246"/>
            <a:chOff x="988142" y="953728"/>
            <a:chExt cx="1229032" cy="107663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BE6CFC2-7D13-40DF-9F68-A81A044AA6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961" y="953728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BBD057-784C-46BA-954F-D4ADA664C5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42" y="1312606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784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Language (1) Variables</a:t>
            </a:r>
          </a:p>
        </p:txBody>
      </p:sp>
      <p:pic>
        <p:nvPicPr>
          <p:cNvPr id="2" name="圖片 1" descr="一張含有 螢幕擷取畫面 的圖片&#10;&#10;自動產生的描述">
            <a:extLst>
              <a:ext uri="{FF2B5EF4-FFF2-40B4-BE49-F238E27FC236}">
                <a16:creationId xmlns:a16="http://schemas.microsoft.com/office/drawing/2014/main" id="{85FA8BC7-3EE9-48DA-8E55-B0A8CC072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1055" y="1775441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815505-7322-48F2-A34F-A0EAF2BCDC90}"/>
              </a:ext>
            </a:extLst>
          </p:cNvPr>
          <p:cNvSpPr txBox="1"/>
          <p:nvPr/>
        </p:nvSpPr>
        <p:spPr>
          <a:xfrm>
            <a:off x="-3205316" y="4733194"/>
            <a:ext cx="3913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Reserves variable</a:t>
            </a:r>
          </a:p>
          <a:p>
            <a:r>
              <a:rPr lang="en-US" dirty="0"/>
              <a:t>Variable names are case-sensitive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DF1A88-AFD4-4403-BEC3-181D8169840F}"/>
              </a:ext>
            </a:extLst>
          </p:cNvPr>
          <p:cNvSpPr txBox="1"/>
          <p:nvPr/>
        </p:nvSpPr>
        <p:spPr>
          <a:xfrm>
            <a:off x="6755704" y="1478475"/>
            <a:ext cx="5436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Variables are always </a:t>
            </a:r>
            <a:r>
              <a:rPr lang="en-US" sz="2400" b="1" dirty="0"/>
              <a:t>string type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Variable names are </a:t>
            </a:r>
            <a:r>
              <a:rPr lang="en-US" sz="2400" b="1" dirty="0"/>
              <a:t>case-sensitive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矩形 24">
            <a:extLst>
              <a:ext uri="{FF2B5EF4-FFF2-40B4-BE49-F238E27FC236}">
                <a16:creationId xmlns:a16="http://schemas.microsoft.com/office/drawing/2014/main" id="{1FE53EB8-C2AA-4BEE-A90F-D5EE5A023BA8}"/>
              </a:ext>
            </a:extLst>
          </p:cNvPr>
          <p:cNvSpPr/>
          <p:nvPr/>
        </p:nvSpPr>
        <p:spPr>
          <a:xfrm>
            <a:off x="345057" y="1478475"/>
            <a:ext cx="5750943" cy="5040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&gt; </a:t>
            </a:r>
            <a:r>
              <a:rPr lang="en-US" dirty="0" err="1">
                <a:solidFill>
                  <a:schemeClr val="tx1"/>
                </a:solidFill>
              </a:rPr>
              <a:t>cmake</a:t>
            </a:r>
            <a:r>
              <a:rPr lang="en-US" dirty="0">
                <a:solidFill>
                  <a:schemeClr val="tx1"/>
                </a:solidFill>
              </a:rPr>
              <a:t> … </a:t>
            </a:r>
          </a:p>
        </p:txBody>
      </p:sp>
    </p:spTree>
    <p:extLst>
      <p:ext uri="{BB962C8B-B14F-4D97-AF65-F5344CB8AC3E}">
        <p14:creationId xmlns:p14="http://schemas.microsoft.com/office/powerpoint/2010/main" val="332567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Language (1) Variable Scope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69BA246-4180-494C-9F2E-421E5C6EC2A9}"/>
              </a:ext>
            </a:extLst>
          </p:cNvPr>
          <p:cNvSpPr txBox="1"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https://preshing.com/20170522/learn-cmakes-scripting-language-in-15-minutes/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637015-F59C-4B67-B6D8-6EFB6F34FF2B}"/>
              </a:ext>
            </a:extLst>
          </p:cNvPr>
          <p:cNvSpPr txBox="1"/>
          <p:nvPr/>
        </p:nvSpPr>
        <p:spPr>
          <a:xfrm flipH="1">
            <a:off x="1776246" y="2051037"/>
            <a:ext cx="2984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Scope</a:t>
            </a:r>
          </a:p>
          <a:p>
            <a:r>
              <a:rPr lang="en-US" dirty="0"/>
              <a:t>Directory Scope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24CD20-83D9-4633-ACF9-B6619941D2EE}"/>
              </a:ext>
            </a:extLst>
          </p:cNvPr>
          <p:cNvSpPr/>
          <p:nvPr/>
        </p:nvSpPr>
        <p:spPr>
          <a:xfrm>
            <a:off x="1509234" y="5026000"/>
            <a:ext cx="13115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2B63A8"/>
                </a:solidFill>
                <a:latin typeface="Trebuchet MS" panose="020B0603020202020204" pitchFamily="34" charset="0"/>
                <a:hlinkClick r:id="rId3"/>
              </a:rPr>
              <a:t>Directories</a:t>
            </a:r>
            <a:endParaRPr lang="en-US" u="sng" dirty="0">
              <a:solidFill>
                <a:srgbClr val="2B63A8"/>
              </a:solidFill>
              <a:latin typeface="Trebuchet MS" panose="020B0603020202020204" pitchFamily="34" charset="0"/>
            </a:endParaRPr>
          </a:p>
          <a:p>
            <a:r>
              <a:rPr lang="en-US" b="0" i="0" dirty="0">
                <a:solidFill>
                  <a:srgbClr val="003564"/>
                </a:solidFill>
                <a:effectLst/>
                <a:latin typeface="Trebuchet MS" panose="020B0603020202020204" pitchFamily="34" charset="0"/>
              </a:rPr>
              <a:t>script</a:t>
            </a:r>
          </a:p>
          <a:p>
            <a:r>
              <a:rPr lang="en-US" dirty="0">
                <a:solidFill>
                  <a:srgbClr val="003564"/>
                </a:solidFill>
                <a:latin typeface="Trebuchet MS" panose="020B0603020202020204" pitchFamily="34" charset="0"/>
              </a:rPr>
              <a:t>module</a:t>
            </a:r>
            <a:endParaRPr lang="en-US" b="0" i="0" dirty="0">
              <a:solidFill>
                <a:srgbClr val="003564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888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Language (2) Targets &amp; Properties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69A1708-53F3-41EC-83B8-1F868498B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352</Words>
  <Application>Microsoft Office PowerPoint</Application>
  <PresentationFormat>Widescreen</PresentationFormat>
  <Paragraphs>86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新細明體</vt:lpstr>
      <vt:lpstr>游ゴシック</vt:lpstr>
      <vt:lpstr>Abadi</vt:lpstr>
      <vt:lpstr>Arial</vt:lpstr>
      <vt:lpstr>Calibri</vt:lpstr>
      <vt:lpstr>Calibri Light</vt:lpstr>
      <vt:lpstr>Trebuchet MS</vt:lpstr>
      <vt:lpstr>Office 佈景主題</vt:lpstr>
      <vt:lpstr>PowerPoint Presentation</vt:lpstr>
      <vt:lpstr>PowerPoint Presentation</vt:lpstr>
      <vt:lpstr>Why/What CMake</vt:lpstr>
      <vt:lpstr>CMake Workflow</vt:lpstr>
      <vt:lpstr>CMake Build Workflow</vt:lpstr>
      <vt:lpstr>PowerPoint Presentation</vt:lpstr>
      <vt:lpstr>CMake Language (1) Variables</vt:lpstr>
      <vt:lpstr>CMake Language (1) Variable Scope</vt:lpstr>
      <vt:lpstr>CMake Language (2) Targets &amp; Properties</vt:lpstr>
      <vt:lpstr>CMake Language (3) Others</vt:lpstr>
      <vt:lpstr>CMake Organization</vt:lpstr>
      <vt:lpstr>CMake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BEN LIN</dc:creator>
  <cp:lastModifiedBy>林秉翰</cp:lastModifiedBy>
  <cp:revision>91</cp:revision>
  <dcterms:created xsi:type="dcterms:W3CDTF">2020-09-04T00:32:56Z</dcterms:created>
  <dcterms:modified xsi:type="dcterms:W3CDTF">2020-09-06T14:00:57Z</dcterms:modified>
</cp:coreProperties>
</file>