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7" r:id="rId7"/>
    <p:sldId id="261" r:id="rId8"/>
    <p:sldId id="264" r:id="rId9"/>
    <p:sldId id="262" r:id="rId10"/>
    <p:sldId id="265" r:id="rId11"/>
    <p:sldId id="266" r:id="rId12"/>
    <p:sldId id="268" r:id="rId13"/>
    <p:sldId id="26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03"/>
    <a:srgbClr val="219EBC"/>
    <a:srgbClr val="023047"/>
    <a:srgbClr val="8ECAE6"/>
    <a:srgbClr val="D9D9D9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412" autoAdjust="0"/>
  </p:normalViewPr>
  <p:slideViewPr>
    <p:cSldViewPr snapToGrid="0">
      <p:cViewPr varScale="1">
        <p:scale>
          <a:sx n="91" d="100"/>
          <a:sy n="91" d="100"/>
        </p:scale>
        <p:origin x="20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0BED4-E6FD-4935-BDDC-43A309B75F0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D41D3-80D1-41B8-B9EF-F8F84EBA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789644/difference-between-using-makefile-and-cmake-to-compile-the-cod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hing.com/20170522/learn-cmakes-scripting-language-in-15-minute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https://stackoverflow.com/questions/25789644/difference-between-using-makefile-and-cmake-to-compile-the-code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2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3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  <a:p>
            <a:r>
              <a:rPr lang="en-US" dirty="0"/>
              <a:t>https://code.egym.de/refactoring-a-cmake-build-system-9898c2030c3a</a:t>
            </a:r>
          </a:p>
          <a:p>
            <a:r>
              <a:rPr lang="en-US" dirty="0"/>
              <a:t>https://code.egym.de/how-to-use-modern-cmake-for-an-app-lib-project-3c2ee6018cde</a:t>
            </a:r>
          </a:p>
          <a:p>
            <a:endParaRPr lang="en-US" dirty="0"/>
          </a:p>
          <a:p>
            <a:r>
              <a:rPr lang="en-US" dirty="0"/>
              <a:t>http://www.stablecoder.ca/2019/03/15/sorting-you-dependency-graph.html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https://stackoverflow.com/questions/25789644/difference-between-using-makefile-and-cmake-to-compile-the-code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https://cmake.org/cmake/help/v3.4/manual/cmake-buildsystem.7.html#runtime-output-artifacts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/help/latest/manual/cmake.1.html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https://stackoverflow.com/questions/31037882/whats-the-cmake-syntax-to-set-and-use-variables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3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https://cliutils.gitlab.io/modern-cmake/chapters/basics/variables.html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https://preshing.com/20170522/learn-cmakes-scripting-language-in-15-minutes/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0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https://zhuanlan.zhihu.com/p/76975231</a:t>
            </a:r>
          </a:p>
          <a:p>
            <a:endParaRPr lang="en-US" altLang="zh-CN" dirty="0"/>
          </a:p>
          <a:p>
            <a:r>
              <a:rPr lang="en-US" altLang="zh-CN" dirty="0"/>
              <a:t>https://ukabuer.me/blog/more-modern-cmake/</a:t>
            </a:r>
          </a:p>
          <a:p>
            <a:endParaRPr lang="en-US" altLang="zh-CN" dirty="0"/>
          </a:p>
          <a:p>
            <a:r>
              <a:rPr lang="en-US" altLang="zh-CN" dirty="0"/>
              <a:t>https://cmake.org/cmake/help/latest/manual/cmake-properties.7.html</a:t>
            </a:r>
          </a:p>
          <a:p>
            <a:r>
              <a:rPr lang="en-US" altLang="zh-CN" dirty="0"/>
              <a:t>https://cmake.org/cmake/help/latest/manual/cmake-commands.7.html</a:t>
            </a:r>
          </a:p>
          <a:p>
            <a:endParaRPr lang="en-US" altLang="zh-CN" dirty="0"/>
          </a:p>
          <a:p>
            <a:r>
              <a:rPr lang="zh-CN" altLang="en-US" dirty="0"/>
              <a:t>现代化的</a:t>
            </a:r>
            <a:r>
              <a:rPr lang="en-US" altLang="zh-CN" dirty="0" err="1"/>
              <a:t>CMake</a:t>
            </a:r>
            <a:r>
              <a:rPr lang="zh-CN" altLang="en-US" dirty="0"/>
              <a:t>是围绕 </a:t>
            </a:r>
            <a:r>
              <a:rPr lang="en-US" altLang="zh-CN" dirty="0"/>
              <a:t>Target </a:t>
            </a:r>
            <a:r>
              <a:rPr lang="zh-CN" altLang="en-US" dirty="0"/>
              <a:t>和 </a:t>
            </a:r>
            <a:r>
              <a:rPr lang="en-US" altLang="zh-CN" dirty="0"/>
              <a:t>Property </a:t>
            </a:r>
            <a:r>
              <a:rPr lang="zh-CN" altLang="en-US" dirty="0"/>
              <a:t>来定义的，并且竭力避免出现变量</a:t>
            </a:r>
            <a:r>
              <a:rPr lang="en-US" altLang="zh-CN" dirty="0"/>
              <a:t>variable</a:t>
            </a:r>
            <a:r>
              <a:rPr lang="zh-CN" altLang="en-US" dirty="0"/>
              <a:t>的定义。</a:t>
            </a:r>
            <a:r>
              <a:rPr lang="en-US" altLang="zh-CN" dirty="0"/>
              <a:t>Variable</a:t>
            </a:r>
            <a:r>
              <a:rPr lang="zh-CN" altLang="en-US" dirty="0"/>
              <a:t>横行是典型</a:t>
            </a:r>
            <a:r>
              <a:rPr lang="en-US" altLang="zh-CN" dirty="0"/>
              <a:t>CMake2.8</a:t>
            </a:r>
            <a:r>
              <a:rPr lang="zh-CN" altLang="en-US" dirty="0"/>
              <a:t>时期的风格。现代版的</a:t>
            </a:r>
            <a:r>
              <a:rPr lang="en-US" altLang="zh-CN" dirty="0" err="1"/>
              <a:t>CMake</a:t>
            </a:r>
            <a:r>
              <a:rPr lang="zh-CN" altLang="en-US" dirty="0"/>
              <a:t>更像是在遵循</a:t>
            </a:r>
            <a:r>
              <a:rPr lang="en-US" altLang="zh-CN" dirty="0"/>
              <a:t>OOP</a:t>
            </a:r>
            <a:r>
              <a:rPr lang="zh-CN" altLang="en-US" dirty="0"/>
              <a:t>的规则，通过</a:t>
            </a:r>
            <a:r>
              <a:rPr lang="en-US" altLang="zh-CN" dirty="0"/>
              <a:t>target</a:t>
            </a:r>
            <a:r>
              <a:rPr lang="zh-CN" altLang="en-US" dirty="0"/>
              <a:t>来约束</a:t>
            </a:r>
            <a:r>
              <a:rPr lang="en-US" altLang="zh-CN" dirty="0"/>
              <a:t>link</a:t>
            </a:r>
            <a:r>
              <a:rPr lang="zh-CN" altLang="en-US" dirty="0"/>
              <a:t>、</a:t>
            </a:r>
            <a:r>
              <a:rPr lang="en-US" altLang="zh-CN" dirty="0"/>
              <a:t>compile</a:t>
            </a:r>
            <a:r>
              <a:rPr lang="zh-CN" altLang="en-US" dirty="0"/>
              <a:t>等相关属性的作用域。如果把一个</a:t>
            </a:r>
            <a:r>
              <a:rPr lang="en-US" altLang="zh-CN" dirty="0"/>
              <a:t>Target</a:t>
            </a:r>
            <a:r>
              <a:rPr lang="zh-CN" altLang="en-US" dirty="0"/>
              <a:t>想象成一个对象（</a:t>
            </a:r>
            <a:r>
              <a:rPr lang="en-US" altLang="zh-CN" dirty="0"/>
              <a:t>Object</a:t>
            </a:r>
            <a:r>
              <a:rPr lang="zh-CN" altLang="en-US" dirty="0"/>
              <a:t>），会发现两者的组织方式非常相似：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https://stackoverflow.com/questions/60317621/namespace-notation-in-cmakelists-txt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https://cmake.org/cmake/help/v3.7/manual/cmake-language.7.html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842F0-7FE6-4C33-A197-56242A92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D37BAC-8BF4-4366-B845-E04BC35EA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CE9010-2E63-4523-9C9C-C8087861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036DB-806E-457F-94F2-423EC8E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F870D-BFB6-4A36-B5CA-0EA4589B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A486A9-7F1F-47C3-AA49-A0E5779D058D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6CFFE6-1ABA-4314-91F7-EF3B8C96EC06}"/>
              </a:ext>
            </a:extLst>
          </p:cNvPr>
          <p:cNvSpPr/>
          <p:nvPr userDrawn="1"/>
        </p:nvSpPr>
        <p:spPr>
          <a:xfrm>
            <a:off x="0" y="6457890"/>
            <a:ext cx="12192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C42-1B7D-4739-A54D-F078B44A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F67B79-F805-4725-A0E8-C16F1B586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379315-D7AF-4E51-B506-51D7CB4C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B969B-AAF3-4C65-A6A6-5975DD76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CB5347-FA50-4FF5-9DC2-CCE490BD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B5DDF6-8ADC-43CD-878F-CDA74369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E85BA-DF49-40F4-B699-04C85C5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F1CD32-F67D-418E-A134-85E1F750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6A28A-8E5E-40DE-A609-C59FC8B4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7572A-C370-4F95-897E-FA1F2E3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15409E-D82D-4057-8A6F-F6D0A80C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71CDAC-120A-4C24-80DC-8759993D7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1E0A42-F080-4EA3-9079-FF7C0649E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4A1A3-1C54-4942-BB1C-2687AF22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4962C-C186-4F1A-AE88-915F5326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469891-6785-47A4-B6A7-430DE43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E36F6-67E0-4565-9C43-6CA79CBD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BE38E2-545D-483E-A07A-9200722A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C1192D-83E4-4154-8213-6FF1440B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C5B2BE-A81F-46CC-B965-332EABDD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887B2-7449-48F5-8245-5C0D2E6ECD80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1999B9D-9855-42D3-AF57-8FEB02BAB127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4FF6E5-2F65-4CFD-97FD-419C46A0C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057" y="0"/>
            <a:ext cx="9238890" cy="80225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3DE68-1D96-48E8-99EE-8A650BB1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6B16B-5C5A-49B1-A467-5EBE4A79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165ED-5D84-419B-AAD1-3507422F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D1A31-FD49-478D-BB79-C9E59931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2619A-27E3-4316-8C3E-136C53F1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9C9875-060D-42A6-A996-0DC67321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A1301-0A74-44C4-8631-F4B6B4CD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DFB3D-1A86-4586-A34F-EBA2C2FF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0AF8D-5122-4678-BFCC-1298D68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7476D-8528-4D34-9B1B-2317C491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BEEE8-D006-40B7-99CB-0F5F7110D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0F1E35-FBE2-42AB-A757-F378EAF5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430105-4CA6-47D5-B778-7054AAB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EA0A73-B8DF-451B-8270-8E746055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AA264-00C2-43B5-8109-0A4DECD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2B1E3-E826-4E05-9096-4E17510E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0CA75-33AC-40FF-98CB-6205312B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BAC013-9ACE-448A-80D2-A3A8F085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AC3B74-ED33-453C-8F1A-EDE63DC1B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448E27-4E05-4334-A95B-FB202D312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F76A2B-025C-4475-9089-B7EA5707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D656B0-CC48-4A3E-A00B-61599923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54541E-7B95-41AB-A098-35104AF7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D9852-1EC9-4629-ADDC-E3E0A0DF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BFA49C-1C39-49F0-9B67-9634EF5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6A1414-8DA0-4297-8D7F-BEDCD1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368E7B-B644-4201-BBAA-6CA8DB51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926B6A-21DC-4A4F-9880-D306DD0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F6FF3B-391D-4CCC-B22E-AAB0E283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AC2BB2-A656-443A-86F2-28143344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216D8-1AC3-412A-9151-5F7B15E5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86A0C-203F-41C4-8901-E2435106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A106D6-35E1-4B12-BBA2-4BC9356A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59C788-DD60-4855-93FE-58F7D300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FC2F4-9E0A-4248-BACD-0BF1B6F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D41E3-6D39-4B03-B61F-A42F53C9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F28697-8E3D-4D59-98DC-8D89B8D6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AC6CAC-E94D-47A3-AB66-2A74745C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4CB00-2411-4208-87E3-75BE23B66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6686EE-AEB6-4E82-BF74-473E323AD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0D9F5A-66C5-4420-A5EF-4BD723E07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language.7.html#id1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632A29E-B63D-439F-ACB5-FF9E1D930921}"/>
              </a:ext>
            </a:extLst>
          </p:cNvPr>
          <p:cNvCxnSpPr>
            <a:cxnSpLocks/>
          </p:cNvCxnSpPr>
          <p:nvPr/>
        </p:nvCxnSpPr>
        <p:spPr>
          <a:xfrm>
            <a:off x="3236440" y="3756455"/>
            <a:ext cx="677253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88F2A6-79B1-4755-B7F2-CDBCDDDBAF44}"/>
              </a:ext>
            </a:extLst>
          </p:cNvPr>
          <p:cNvSpPr txBox="1"/>
          <p:nvPr/>
        </p:nvSpPr>
        <p:spPr>
          <a:xfrm>
            <a:off x="3891347" y="2820768"/>
            <a:ext cx="535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Practice</a:t>
            </a:r>
          </a:p>
        </p:txBody>
      </p:sp>
      <p:pic>
        <p:nvPicPr>
          <p:cNvPr id="1026" name="Picture 2" descr="CMake">
            <a:extLst>
              <a:ext uri="{FF2B5EF4-FFF2-40B4-BE49-F238E27FC236}">
                <a16:creationId xmlns:a16="http://schemas.microsoft.com/office/drawing/2014/main" id="{4C7E6598-39F8-4BBC-82F5-2101DE72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9" y="2486332"/>
            <a:ext cx="3331845" cy="18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306502-8E32-4F92-8900-2B11E526C0D5}"/>
              </a:ext>
            </a:extLst>
          </p:cNvPr>
          <p:cNvSpPr txBox="1"/>
          <p:nvPr/>
        </p:nvSpPr>
        <p:spPr>
          <a:xfrm>
            <a:off x="3891348" y="3864007"/>
            <a:ext cx="520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cs typeface="Arial" panose="020B0604020202020204" pitchFamily="34" charset="0"/>
              </a:rPr>
              <a:t>Bing Han Lin</a:t>
            </a:r>
          </a:p>
        </p:txBody>
      </p:sp>
      <p:pic>
        <p:nvPicPr>
          <p:cNvPr id="2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89D2858E-A7A3-406C-BFFF-7A2054FF3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5600" y="2790393"/>
            <a:ext cx="2994454" cy="2245841"/>
          </a:xfrm>
          <a:prstGeom prst="rect">
            <a:avLst/>
          </a:prstGeom>
          <a:solidFill>
            <a:srgbClr val="FB8500"/>
          </a:solidFill>
        </p:spPr>
      </p:pic>
    </p:spTree>
    <p:extLst>
      <p:ext uri="{BB962C8B-B14F-4D97-AF65-F5344CB8AC3E}">
        <p14:creationId xmlns:p14="http://schemas.microsoft.com/office/powerpoint/2010/main" val="35110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(3) Others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2FDBDB-7F31-4AD6-AEE1-13667EFB75BC}"/>
              </a:ext>
            </a:extLst>
          </p:cNvPr>
          <p:cNvSpPr txBox="1"/>
          <p:nvPr/>
        </p:nvSpPr>
        <p:spPr>
          <a:xfrm>
            <a:off x="6096000" y="1207363"/>
            <a:ext cx="1754519" cy="3276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Control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Macros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66989E6A-A82E-4C8B-A868-9653A8D40D6A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message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219EBC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	# </a:t>
            </a:r>
            <a:r>
              <a:rPr lang="en-US" b="1" dirty="0">
                <a:solidFill>
                  <a:srgbClr val="219EBC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 is `ON`, `YES`, `TRUE`, `Y`, … </a:t>
            </a:r>
          </a:p>
          <a:p>
            <a:r>
              <a:rPr lang="en-US" b="1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	# </a:t>
            </a:r>
            <a:r>
              <a:rPr lang="en-US" b="1" dirty="0">
                <a:solidFill>
                  <a:srgbClr val="219EBC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 is `0`, `OFF`, `NO`, `FALSE`, …</a:t>
            </a:r>
          </a:p>
          <a:p>
            <a:r>
              <a:rPr lang="en-US" b="1" dirty="0">
                <a:solidFill>
                  <a:schemeClr val="tx1"/>
                </a:solidFill>
              </a:rPr>
              <a:t>endif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fooFunc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219EBC"/>
                </a:solidFill>
              </a:rPr>
              <a:t>arg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…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	# do something in function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endfunction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math</a:t>
            </a:r>
            <a:r>
              <a:rPr lang="en-US" dirty="0">
                <a:solidFill>
                  <a:schemeClr val="tx1"/>
                </a:solidFill>
              </a:rPr>
              <a:t>(EXPR </a:t>
            </a:r>
            <a:r>
              <a:rPr lang="en-US" b="1" dirty="0">
                <a:solidFill>
                  <a:srgbClr val="219EBC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"1 + 2 * 3")</a:t>
            </a:r>
          </a:p>
        </p:txBody>
      </p:sp>
      <p:pic>
        <p:nvPicPr>
          <p:cNvPr id="9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555EDAA0-744B-4233-88A3-D9D1CF87B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592" y="2981297"/>
            <a:ext cx="2994454" cy="2245841"/>
          </a:xfrm>
          <a:prstGeom prst="rect">
            <a:avLst/>
          </a:prstGeom>
          <a:solidFill>
            <a:srgbClr val="FB8500"/>
          </a:solidFill>
        </p:spPr>
      </p:pic>
    </p:spTree>
    <p:extLst>
      <p:ext uri="{BB962C8B-B14F-4D97-AF65-F5344CB8AC3E}">
        <p14:creationId xmlns:p14="http://schemas.microsoft.com/office/powerpoint/2010/main" val="224937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4CD20-83D9-4633-ACF9-B6619941D2EE}"/>
              </a:ext>
            </a:extLst>
          </p:cNvPr>
          <p:cNvSpPr/>
          <p:nvPr/>
        </p:nvSpPr>
        <p:spPr>
          <a:xfrm>
            <a:off x="1509234" y="5026000"/>
            <a:ext cx="13115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2B63A8"/>
                </a:solidFill>
                <a:latin typeface="Trebuchet MS" panose="020B0603020202020204" pitchFamily="34" charset="0"/>
                <a:hlinkClick r:id="rId3"/>
              </a:rPr>
              <a:t>Directories</a:t>
            </a:r>
            <a:endParaRPr lang="en-US" u="sng" dirty="0">
              <a:solidFill>
                <a:srgbClr val="2B63A8"/>
              </a:solidFill>
              <a:latin typeface="Trebuchet MS" panose="020B0603020202020204" pitchFamily="34" charset="0"/>
            </a:endParaRPr>
          </a:p>
          <a:p>
            <a:r>
              <a:rPr lang="en-US" b="0" i="0" dirty="0">
                <a:solidFill>
                  <a:srgbClr val="003564"/>
                </a:solidFill>
                <a:effectLst/>
                <a:latin typeface="Trebuchet MS" panose="020B0603020202020204" pitchFamily="34" charset="0"/>
              </a:rPr>
              <a:t>script</a:t>
            </a:r>
          </a:p>
          <a:p>
            <a:r>
              <a:rPr lang="en-US" dirty="0">
                <a:solidFill>
                  <a:srgbClr val="003564"/>
                </a:solidFill>
                <a:latin typeface="Trebuchet MS" panose="020B0603020202020204" pitchFamily="34" charset="0"/>
              </a:rPr>
              <a:t>module</a:t>
            </a:r>
            <a:endParaRPr lang="en-US" b="0" i="0" dirty="0">
              <a:solidFill>
                <a:srgbClr val="003564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Let’s learn it by </a:t>
            </a:r>
          </a:p>
          <a:p>
            <a:pPr algn="ctr"/>
            <a:r>
              <a:rPr lang="en-US" sz="6600" b="1" dirty="0"/>
              <a:t>Example.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67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B22445-A528-4415-994D-5C84DC9C245D}"/>
              </a:ext>
            </a:extLst>
          </p:cNvPr>
          <p:cNvSpPr/>
          <p:nvPr/>
        </p:nvSpPr>
        <p:spPr>
          <a:xfrm>
            <a:off x="899347" y="1154855"/>
            <a:ext cx="2569773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01_hello-world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7F949C-45AA-4DD6-9289-322504222842}"/>
              </a:ext>
            </a:extLst>
          </p:cNvPr>
          <p:cNvSpPr/>
          <p:nvPr/>
        </p:nvSpPr>
        <p:spPr>
          <a:xfrm>
            <a:off x="899346" y="5234536"/>
            <a:ext cx="2569775" cy="638578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03_static-library 04_shared-library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E5DFD6-AC71-4DA0-9C43-1A6CA3D57CB2}"/>
              </a:ext>
            </a:extLst>
          </p:cNvPr>
          <p:cNvSpPr/>
          <p:nvPr/>
        </p:nvSpPr>
        <p:spPr>
          <a:xfrm>
            <a:off x="899347" y="3016402"/>
            <a:ext cx="256977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02_include-header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39D3E8-3550-4BE3-9218-C30CB5CA29E4}"/>
              </a:ext>
            </a:extLst>
          </p:cNvPr>
          <p:cNvSpPr txBox="1"/>
          <p:nvPr/>
        </p:nvSpPr>
        <p:spPr>
          <a:xfrm>
            <a:off x="899346" y="1665506"/>
            <a:ext cx="3729739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Specify Build System 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 &amp; Binary Directory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F393DB2-6017-418A-ABFB-5BE3EDB80498}"/>
              </a:ext>
            </a:extLst>
          </p:cNvPr>
          <p:cNvSpPr txBox="1"/>
          <p:nvPr/>
        </p:nvSpPr>
        <p:spPr>
          <a:xfrm>
            <a:off x="899346" y="3554758"/>
            <a:ext cx="425526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-S &lt;path-to-source&gt;  -B &lt;path-to-build&gt;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-G &lt;generator-name&gt;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target_include_directories</a:t>
            </a:r>
            <a:r>
              <a:rPr lang="en-US" sz="1800" dirty="0"/>
              <a:t>()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47502D-B969-4545-9153-D2250A13AD6A}"/>
              </a:ext>
            </a:extLst>
          </p:cNvPr>
          <p:cNvSpPr txBox="1"/>
          <p:nvPr/>
        </p:nvSpPr>
        <p:spPr>
          <a:xfrm>
            <a:off x="899346" y="5851268"/>
            <a:ext cx="425526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Building Configuration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add_library</a:t>
            </a:r>
            <a:r>
              <a:rPr lang="en-US" sz="1800" dirty="0"/>
              <a:t>(), </a:t>
            </a:r>
            <a:r>
              <a:rPr lang="en-US" sz="1800" dirty="0" err="1"/>
              <a:t>target_link_libraries</a:t>
            </a:r>
            <a:r>
              <a:rPr lang="en-US" sz="1800" dirty="0"/>
              <a:t>()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A200FF8-1803-4B52-8DA2-EC38C5E0A158}"/>
              </a:ext>
            </a:extLst>
          </p:cNvPr>
          <p:cNvSpPr/>
          <p:nvPr/>
        </p:nvSpPr>
        <p:spPr>
          <a:xfrm>
            <a:off x="6516351" y="1176701"/>
            <a:ext cx="2648669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05_installing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CA25C71-5840-4319-B20E-A8CF5E7FB82F}"/>
              </a:ext>
            </a:extLst>
          </p:cNvPr>
          <p:cNvSpPr/>
          <p:nvPr/>
        </p:nvSpPr>
        <p:spPr>
          <a:xfrm>
            <a:off x="6516350" y="5256382"/>
            <a:ext cx="2648670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07_cmake-package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427DCC7-E379-4DD5-A6B2-581100BA6C79}"/>
              </a:ext>
            </a:extLst>
          </p:cNvPr>
          <p:cNvSpPr/>
          <p:nvPr/>
        </p:nvSpPr>
        <p:spPr>
          <a:xfrm>
            <a:off x="6516351" y="3038248"/>
            <a:ext cx="2648670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06_using_subdirectory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827B0E7-3C4E-464F-8ABF-02172E70F2AC}"/>
              </a:ext>
            </a:extLst>
          </p:cNvPr>
          <p:cNvSpPr txBox="1"/>
          <p:nvPr/>
        </p:nvSpPr>
        <p:spPr>
          <a:xfrm>
            <a:off x="6516350" y="1687352"/>
            <a:ext cx="3021020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CMAKE_INSTALL_PREFIX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install ()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AB5042F-077C-4ED9-9E8D-ABE773265B2F}"/>
              </a:ext>
            </a:extLst>
          </p:cNvPr>
          <p:cNvSpPr txBox="1"/>
          <p:nvPr/>
        </p:nvSpPr>
        <p:spPr>
          <a:xfrm>
            <a:off x="6516350" y="3576604"/>
            <a:ext cx="425526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add_subdirectory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222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Improve</a:t>
            </a:r>
            <a:endParaRPr lang="en-US" sz="5400" dirty="0"/>
          </a:p>
          <a:p>
            <a:pPr algn="ctr"/>
            <a:r>
              <a:rPr lang="en-US" sz="6600" dirty="0"/>
              <a:t>CMakeLists.txt</a:t>
            </a:r>
            <a:r>
              <a:rPr lang="en-US" sz="6600" b="1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20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add_subdirectory</a:t>
            </a:r>
            <a:r>
              <a:rPr lang="en-US"/>
              <a:t>( )</a:t>
            </a:r>
            <a:endParaRPr lang="en-US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D682D3F-40D7-43AF-96C6-065306ACCAFA}"/>
              </a:ext>
            </a:extLst>
          </p:cNvPr>
          <p:cNvGrpSpPr/>
          <p:nvPr/>
        </p:nvGrpSpPr>
        <p:grpSpPr>
          <a:xfrm>
            <a:off x="6157949" y="1188619"/>
            <a:ext cx="1062657" cy="941661"/>
            <a:chOff x="5828777" y="5189596"/>
            <a:chExt cx="1287131" cy="1140576"/>
          </a:xfrm>
        </p:grpSpPr>
        <p:grpSp>
          <p:nvGrpSpPr>
            <p:cNvPr id="9" name="Group 31">
              <a:extLst>
                <a:ext uri="{FF2B5EF4-FFF2-40B4-BE49-F238E27FC236}">
                  <a16:creationId xmlns:a16="http://schemas.microsoft.com/office/drawing/2014/main" id="{E6B32A99-9C22-4F0A-9E16-1731CAAB65C5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12" name="Rectangle: Single Corner Snipped 36">
                <a:extLst>
                  <a:ext uri="{FF2B5EF4-FFF2-40B4-BE49-F238E27FC236}">
                    <a16:creationId xmlns:a16="http://schemas.microsoft.com/office/drawing/2014/main" id="{9871252D-8AA6-43D1-B1FB-E4E6B2571BBC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37">
                <a:extLst>
                  <a:ext uri="{FF2B5EF4-FFF2-40B4-BE49-F238E27FC236}">
                    <a16:creationId xmlns:a16="http://schemas.microsoft.com/office/drawing/2014/main" id="{BAB1A84A-88D2-49DB-A700-CE8A67C1E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6D957038-CDAD-444C-8F20-70A8D3F2DA39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8FE10F0-E0B1-4611-AA5A-46DA84CC1E32}"/>
              </a:ext>
            </a:extLst>
          </p:cNvPr>
          <p:cNvGrpSpPr/>
          <p:nvPr/>
        </p:nvGrpSpPr>
        <p:grpSpPr>
          <a:xfrm>
            <a:off x="3206203" y="3140765"/>
            <a:ext cx="1322227" cy="1300559"/>
            <a:chOff x="1062093" y="1870725"/>
            <a:chExt cx="1322227" cy="1300559"/>
          </a:xfrm>
        </p:grpSpPr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0D0BE475-F6DC-44EE-9598-DE29CFC4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857" y="1870725"/>
              <a:ext cx="933521" cy="908742"/>
            </a:xfrm>
            <a:prstGeom prst="rect">
              <a:avLst/>
            </a:prstGeom>
          </p:spPr>
        </p:pic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68951A07-3EEC-4C45-B38D-D65CCE114AF7}"/>
                </a:ext>
              </a:extLst>
            </p:cNvPr>
            <p:cNvSpPr txBox="1"/>
            <p:nvPr/>
          </p:nvSpPr>
          <p:spPr>
            <a:xfrm>
              <a:off x="1062093" y="2863507"/>
              <a:ext cx="1322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A7192DDB-E9E0-4DDE-8B98-702BEA8EA436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rot="10800000" flipV="1">
            <a:off x="4301488" y="1479858"/>
            <a:ext cx="2098790" cy="2115278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298969B6-F588-487D-84CF-66A9B24DE7EF}"/>
              </a:ext>
            </a:extLst>
          </p:cNvPr>
          <p:cNvCxnSpPr>
            <a:cxnSpLocks/>
            <a:stCxn id="48" idx="1"/>
            <a:endCxn id="33" idx="3"/>
          </p:cNvCxnSpPr>
          <p:nvPr/>
        </p:nvCxnSpPr>
        <p:spPr>
          <a:xfrm rot="10800000">
            <a:off x="4301488" y="3595137"/>
            <a:ext cx="2098790" cy="680051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5077752-225A-4D86-ABDC-DB472D84863F}"/>
              </a:ext>
            </a:extLst>
          </p:cNvPr>
          <p:cNvGrpSpPr/>
          <p:nvPr/>
        </p:nvGrpSpPr>
        <p:grpSpPr>
          <a:xfrm>
            <a:off x="6157949" y="3983948"/>
            <a:ext cx="1062657" cy="941661"/>
            <a:chOff x="5828777" y="5189596"/>
            <a:chExt cx="1287131" cy="1140576"/>
          </a:xfrm>
        </p:grpSpPr>
        <p:grpSp>
          <p:nvGrpSpPr>
            <p:cNvPr id="45" name="Group 31">
              <a:extLst>
                <a:ext uri="{FF2B5EF4-FFF2-40B4-BE49-F238E27FC236}">
                  <a16:creationId xmlns:a16="http://schemas.microsoft.com/office/drawing/2014/main" id="{D4EA7460-46A5-4D7A-A907-B3344CE8EE43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47" name="Rectangle: Single Corner Snipped 36">
                <a:extLst>
                  <a:ext uri="{FF2B5EF4-FFF2-40B4-BE49-F238E27FC236}">
                    <a16:creationId xmlns:a16="http://schemas.microsoft.com/office/drawing/2014/main" id="{09112B2B-B3C0-4A7D-A10C-9E092CB71B9D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37">
                <a:extLst>
                  <a:ext uri="{FF2B5EF4-FFF2-40B4-BE49-F238E27FC236}">
                    <a16:creationId xmlns:a16="http://schemas.microsoft.com/office/drawing/2014/main" id="{CC9C4D4B-0CF5-4447-A106-383223408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46" name="TextBox 34">
              <a:extLst>
                <a:ext uri="{FF2B5EF4-FFF2-40B4-BE49-F238E27FC236}">
                  <a16:creationId xmlns:a16="http://schemas.microsoft.com/office/drawing/2014/main" id="{D4E80C58-ED22-4AF0-A5C4-8E67CF6A7D33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8F236E5-58A4-46A5-ABA2-00A7005E0CEA}"/>
              </a:ext>
            </a:extLst>
          </p:cNvPr>
          <p:cNvGrpSpPr/>
          <p:nvPr/>
        </p:nvGrpSpPr>
        <p:grpSpPr>
          <a:xfrm>
            <a:off x="6157949" y="5586775"/>
            <a:ext cx="1062657" cy="941661"/>
            <a:chOff x="5828777" y="5189596"/>
            <a:chExt cx="1287131" cy="1140576"/>
          </a:xfrm>
        </p:grpSpPr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6F4326D2-4D0A-4004-88F2-282E169F68B5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54" name="Rectangle: Single Corner Snipped 36">
                <a:extLst>
                  <a:ext uri="{FF2B5EF4-FFF2-40B4-BE49-F238E27FC236}">
                    <a16:creationId xmlns:a16="http://schemas.microsoft.com/office/drawing/2014/main" id="{100B6223-3FE4-4CA5-9452-3505D01DDED0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37">
                <a:extLst>
                  <a:ext uri="{FF2B5EF4-FFF2-40B4-BE49-F238E27FC236}">
                    <a16:creationId xmlns:a16="http://schemas.microsoft.com/office/drawing/2014/main" id="{B159737C-E923-482C-B5E8-703E3DE77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53" name="TextBox 34">
              <a:extLst>
                <a:ext uri="{FF2B5EF4-FFF2-40B4-BE49-F238E27FC236}">
                  <a16:creationId xmlns:a16="http://schemas.microsoft.com/office/drawing/2014/main" id="{2EA46F68-0661-4083-9DB7-4528EA1CFE45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321D5F6C-7541-4BB7-9B28-C6B8EBB6DE36}"/>
              </a:ext>
            </a:extLst>
          </p:cNvPr>
          <p:cNvCxnSpPr>
            <a:cxnSpLocks/>
            <a:stCxn id="55" idx="1"/>
            <a:endCxn id="33" idx="3"/>
          </p:cNvCxnSpPr>
          <p:nvPr/>
        </p:nvCxnSpPr>
        <p:spPr>
          <a:xfrm rot="10800000">
            <a:off x="4301488" y="3595136"/>
            <a:ext cx="2098790" cy="2282878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A2225124-9810-4908-A95A-58470E9C9FE2}"/>
              </a:ext>
            </a:extLst>
          </p:cNvPr>
          <p:cNvGrpSpPr/>
          <p:nvPr/>
        </p:nvGrpSpPr>
        <p:grpSpPr>
          <a:xfrm>
            <a:off x="6157948" y="2487339"/>
            <a:ext cx="1062657" cy="941661"/>
            <a:chOff x="5828777" y="5189596"/>
            <a:chExt cx="1287131" cy="1140576"/>
          </a:xfrm>
        </p:grpSpPr>
        <p:grpSp>
          <p:nvGrpSpPr>
            <p:cNvPr id="60" name="Group 31">
              <a:extLst>
                <a:ext uri="{FF2B5EF4-FFF2-40B4-BE49-F238E27FC236}">
                  <a16:creationId xmlns:a16="http://schemas.microsoft.com/office/drawing/2014/main" id="{F6707621-40F5-4DD5-A08E-518F61D53BCF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62" name="Rectangle: Single Corner Snipped 36">
                <a:extLst>
                  <a:ext uri="{FF2B5EF4-FFF2-40B4-BE49-F238E27FC236}">
                    <a16:creationId xmlns:a16="http://schemas.microsoft.com/office/drawing/2014/main" id="{658E8BC3-5EF5-41A4-983F-22CDD3FB615D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3" name="Picture 37">
                <a:extLst>
                  <a:ext uri="{FF2B5EF4-FFF2-40B4-BE49-F238E27FC236}">
                    <a16:creationId xmlns:a16="http://schemas.microsoft.com/office/drawing/2014/main" id="{7061BF2D-F6F8-4A17-9A8D-9BB3BE2D7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61" name="TextBox 34">
              <a:extLst>
                <a:ext uri="{FF2B5EF4-FFF2-40B4-BE49-F238E27FC236}">
                  <a16:creationId xmlns:a16="http://schemas.microsoft.com/office/drawing/2014/main" id="{2F3C28D2-D7CC-4E4F-A4DE-DD3F53F7DF74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14CE6D2F-40D0-4F02-B24B-39192B0F04A6}"/>
              </a:ext>
            </a:extLst>
          </p:cNvPr>
          <p:cNvCxnSpPr>
            <a:cxnSpLocks/>
            <a:stCxn id="63" idx="1"/>
            <a:endCxn id="33" idx="3"/>
          </p:cNvCxnSpPr>
          <p:nvPr/>
        </p:nvCxnSpPr>
        <p:spPr>
          <a:xfrm rot="10800000" flipV="1">
            <a:off x="4301489" y="2778578"/>
            <a:ext cx="2098789" cy="816558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0D533B0-45D7-4F13-88F6-21031C94B953}"/>
              </a:ext>
            </a:extLst>
          </p:cNvPr>
          <p:cNvSpPr txBox="1"/>
          <p:nvPr/>
        </p:nvSpPr>
        <p:spPr>
          <a:xfrm>
            <a:off x="7572607" y="1295192"/>
            <a:ext cx="1508939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APP Organizer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3E97898-ECB4-467F-8511-32088B8823DF}"/>
              </a:ext>
            </a:extLst>
          </p:cNvPr>
          <p:cNvSpPr txBox="1"/>
          <p:nvPr/>
        </p:nvSpPr>
        <p:spPr>
          <a:xfrm>
            <a:off x="7572606" y="2593912"/>
            <a:ext cx="998607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Library 1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F27B1B0-1A96-46C4-8488-A38E58E32E36}"/>
              </a:ext>
            </a:extLst>
          </p:cNvPr>
          <p:cNvSpPr txBox="1"/>
          <p:nvPr/>
        </p:nvSpPr>
        <p:spPr>
          <a:xfrm>
            <a:off x="7572606" y="4090521"/>
            <a:ext cx="998607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Library 2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B22DAD8-5FE9-46EF-BA8A-CE1253D5C998}"/>
              </a:ext>
            </a:extLst>
          </p:cNvPr>
          <p:cNvSpPr txBox="1"/>
          <p:nvPr/>
        </p:nvSpPr>
        <p:spPr>
          <a:xfrm>
            <a:off x="7635668" y="5772436"/>
            <a:ext cx="839653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4885DAD-8585-4BD7-B95C-6FDA44EA7DAE}"/>
              </a:ext>
            </a:extLst>
          </p:cNvPr>
          <p:cNvSpPr txBox="1"/>
          <p:nvPr/>
        </p:nvSpPr>
        <p:spPr>
          <a:xfrm>
            <a:off x="1619868" y="3410470"/>
            <a:ext cx="1200457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My Project</a:t>
            </a:r>
          </a:p>
        </p:txBody>
      </p:sp>
    </p:spTree>
    <p:extLst>
      <p:ext uri="{BB962C8B-B14F-4D97-AF65-F5344CB8AC3E}">
        <p14:creationId xmlns:p14="http://schemas.microsoft.com/office/powerpoint/2010/main" val="85251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Dependencies Around Targets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D16711-0F30-4B2E-8B1E-1E05B491BC75}"/>
              </a:ext>
            </a:extLst>
          </p:cNvPr>
          <p:cNvSpPr txBox="1"/>
          <p:nvPr/>
        </p:nvSpPr>
        <p:spPr>
          <a:xfrm>
            <a:off x="1607466" y="2627811"/>
            <a:ext cx="2690673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include_directories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link_libraries</a:t>
            </a:r>
            <a:r>
              <a:rPr lang="en-US" sz="2000" dirty="0"/>
              <a:t>()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0C2939-A94A-4AAE-ABA3-0AA41D493555}"/>
              </a:ext>
            </a:extLst>
          </p:cNvPr>
          <p:cNvSpPr txBox="1"/>
          <p:nvPr/>
        </p:nvSpPr>
        <p:spPr>
          <a:xfrm>
            <a:off x="7130225" y="2671605"/>
            <a:ext cx="314259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target_include_directories</a:t>
            </a:r>
            <a:r>
              <a:rPr lang="en-U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target_link_libraries</a:t>
            </a:r>
            <a:r>
              <a:rPr lang="en-US" dirty="0"/>
              <a:t>()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F1E328C-9454-4FE3-88D8-629F55A03785}"/>
              </a:ext>
            </a:extLst>
          </p:cNvPr>
          <p:cNvSpPr/>
          <p:nvPr/>
        </p:nvSpPr>
        <p:spPr>
          <a:xfrm>
            <a:off x="4964502" y="2964644"/>
            <a:ext cx="1499360" cy="294290"/>
          </a:xfrm>
          <a:prstGeom prst="rightArrow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E6AC17D-C072-4AE3-B859-E14542E20A84}"/>
              </a:ext>
            </a:extLst>
          </p:cNvPr>
          <p:cNvSpPr/>
          <p:nvPr/>
        </p:nvSpPr>
        <p:spPr>
          <a:xfrm>
            <a:off x="0" y="-1"/>
            <a:ext cx="471055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D43DC0-D54D-41FE-B8FE-4B79D381533A}"/>
              </a:ext>
            </a:extLst>
          </p:cNvPr>
          <p:cNvSpPr txBox="1"/>
          <p:nvPr/>
        </p:nvSpPr>
        <p:spPr>
          <a:xfrm>
            <a:off x="1538809" y="1726247"/>
            <a:ext cx="3957045" cy="428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Why/What </a:t>
            </a:r>
            <a:r>
              <a:rPr lang="en-US" sz="2800" dirty="0" err="1"/>
              <a:t>CMake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CMake</a:t>
            </a:r>
            <a:r>
              <a:rPr lang="en-US" sz="2800" dirty="0"/>
              <a:t> Workflow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CMake</a:t>
            </a:r>
            <a:r>
              <a:rPr lang="en-US" sz="2800" dirty="0"/>
              <a:t> Language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CMake</a:t>
            </a:r>
            <a:r>
              <a:rPr lang="en-US" sz="2800" dirty="0"/>
              <a:t> Example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Improve  CMakeLists.txt</a:t>
            </a:r>
          </a:p>
        </p:txBody>
      </p:sp>
      <p:sp>
        <p:nvSpPr>
          <p:cNvPr id="8" name="AutoShape 2" descr="Image for post">
            <a:extLst>
              <a:ext uri="{FF2B5EF4-FFF2-40B4-BE49-F238E27FC236}">
                <a16:creationId xmlns:a16="http://schemas.microsoft.com/office/drawing/2014/main" id="{28CA8C17-1872-4402-87AB-D298BA1DC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2480FC4-67A1-4602-99B7-D420C5A14B6B}"/>
              </a:ext>
            </a:extLst>
          </p:cNvPr>
          <p:cNvSpPr/>
          <p:nvPr/>
        </p:nvSpPr>
        <p:spPr>
          <a:xfrm>
            <a:off x="235527" y="211482"/>
            <a:ext cx="1303282" cy="13032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CD0071-CCE5-44B3-843E-212F13FBA227}"/>
              </a:ext>
            </a:extLst>
          </p:cNvPr>
          <p:cNvSpPr txBox="1"/>
          <p:nvPr/>
        </p:nvSpPr>
        <p:spPr>
          <a:xfrm>
            <a:off x="471055" y="262958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55254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D32F50D-CBE6-4EAB-B12B-57CC1519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Why/What </a:t>
            </a:r>
            <a:r>
              <a:rPr lang="en-US" dirty="0" err="1"/>
              <a:t>CMake</a:t>
            </a:r>
            <a:endParaRPr 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AEC5A45-1A70-4500-AB3C-554F07046A8A}"/>
              </a:ext>
            </a:extLst>
          </p:cNvPr>
          <p:cNvGrpSpPr/>
          <p:nvPr/>
        </p:nvGrpSpPr>
        <p:grpSpPr>
          <a:xfrm>
            <a:off x="345057" y="4326600"/>
            <a:ext cx="4973013" cy="646331"/>
            <a:chOff x="345057" y="4230469"/>
            <a:chExt cx="4973013" cy="646331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52F71C7-6583-4430-9500-DF40BB984F33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987EFCB-6AA2-4751-B9C3-DFD4B01F6B23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5DF5D96A-D12C-49FF-BC08-E600597856AA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1F1996-46F8-432E-B500-596948525770}"/>
              </a:ext>
            </a:extLst>
          </p:cNvPr>
          <p:cNvCxnSpPr>
            <a:cxnSpLocks/>
          </p:cNvCxnSpPr>
          <p:nvPr/>
        </p:nvCxnSpPr>
        <p:spPr>
          <a:xfrm>
            <a:off x="6096000" y="1041400"/>
            <a:ext cx="0" cy="55372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FC50C26-81C5-4D3A-955D-85A1CFC5A1AD}"/>
              </a:ext>
            </a:extLst>
          </p:cNvPr>
          <p:cNvSpPr/>
          <p:nvPr/>
        </p:nvSpPr>
        <p:spPr>
          <a:xfrm>
            <a:off x="21282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pic>
        <p:nvPicPr>
          <p:cNvPr id="16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0223D136-829F-4887-A27C-C56A3855B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155" y="309519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2EF5D18-635A-4A4C-847E-87C298310BB2}"/>
              </a:ext>
            </a:extLst>
          </p:cNvPr>
          <p:cNvSpPr/>
          <p:nvPr/>
        </p:nvSpPr>
        <p:spPr>
          <a:xfrm>
            <a:off x="2151467" y="292979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code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965D898-EC96-489F-918A-4F3180D531D9}"/>
              </a:ext>
            </a:extLst>
          </p:cNvPr>
          <p:cNvGrpSpPr/>
          <p:nvPr/>
        </p:nvGrpSpPr>
        <p:grpSpPr>
          <a:xfrm>
            <a:off x="6644257" y="4326600"/>
            <a:ext cx="4973013" cy="646331"/>
            <a:chOff x="345057" y="4230469"/>
            <a:chExt cx="4973013" cy="646331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3A05DDB4-BDF5-4A86-8258-C69D2C25C57C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644D35C-FE33-447A-8295-6DBA2D872F3D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24C967C-D94E-4F27-8679-47AFB95F40DC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1025A6A-1261-4D30-B34E-EAB6484B8BF8}"/>
              </a:ext>
            </a:extLst>
          </p:cNvPr>
          <p:cNvSpPr/>
          <p:nvPr/>
        </p:nvSpPr>
        <p:spPr>
          <a:xfrm>
            <a:off x="84274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FD0D1E6-FBC1-4BB9-B550-2D0282A8D4A9}"/>
              </a:ext>
            </a:extLst>
          </p:cNvPr>
          <p:cNvSpPr/>
          <p:nvPr/>
        </p:nvSpPr>
        <p:spPr>
          <a:xfrm>
            <a:off x="8450667" y="126990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code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F704C9D-EA99-4DC7-9FB2-F33242DC87EF}"/>
              </a:ext>
            </a:extLst>
          </p:cNvPr>
          <p:cNvGrpSpPr/>
          <p:nvPr/>
        </p:nvGrpSpPr>
        <p:grpSpPr>
          <a:xfrm>
            <a:off x="8450667" y="2785312"/>
            <a:ext cx="1360191" cy="935301"/>
            <a:chOff x="8473874" y="3006197"/>
            <a:chExt cx="1360191" cy="935301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0DF2825-1A00-4154-B890-720E0AC7773E}"/>
                </a:ext>
              </a:extLst>
            </p:cNvPr>
            <p:cNvSpPr/>
            <p:nvPr/>
          </p:nvSpPr>
          <p:spPr>
            <a:xfrm>
              <a:off x="8473874" y="3006197"/>
              <a:ext cx="1360191" cy="935301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CMakeLists.txt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CMake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79EB0B90-8C55-4288-918D-271FC6F40F3C}"/>
                </a:ext>
              </a:extLst>
            </p:cNvPr>
            <p:cNvCxnSpPr>
              <a:cxnSpLocks/>
            </p:cNvCxnSpPr>
            <p:nvPr/>
          </p:nvCxnSpPr>
          <p:spPr>
            <a:xfrm>
              <a:off x="8588819" y="3473847"/>
              <a:ext cx="11303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A3B7DAC-D964-4F4A-BB50-11E876C6B213}"/>
              </a:ext>
            </a:extLst>
          </p:cNvPr>
          <p:cNvCxnSpPr>
            <a:stCxn id="17" idx="2"/>
            <a:endCxn id="6" idx="0"/>
          </p:cNvCxnSpPr>
          <p:nvPr/>
        </p:nvCxnSpPr>
        <p:spPr>
          <a:xfrm flipH="1">
            <a:off x="1048360" y="3576128"/>
            <a:ext cx="1783203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B87EA8-F694-42F7-A463-E376162997ED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831563" y="3576128"/>
            <a:ext cx="1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62FF8D6-CA4B-4021-8ADA-78CDC864CADE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2831563" y="3576128"/>
            <a:ext cx="1783205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DD9281B-8437-46C3-89E7-EB953631F71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28315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18E9025-12EB-4904-94E2-D8F5838D3F9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048360" y="4972931"/>
            <a:ext cx="1783203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C08F3F8-7B69-4E6A-86A5-1DBF4A5FC7E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28315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D99E652-D50C-4B17-BF40-2BA222B8D19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30763" y="1916238"/>
            <a:ext cx="0" cy="869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029AA12-401A-475F-9C99-8D88445786AC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9130763" y="3720613"/>
            <a:ext cx="1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6DE2325-590C-40FE-A7D6-69BAC475ED38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 flipH="1">
            <a:off x="7347560" y="3720613"/>
            <a:ext cx="1783203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1D9F1AA-F32F-4D88-88DE-59B595E1277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347560" y="4972932"/>
            <a:ext cx="1783203" cy="730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15955C8-9AF0-4948-91EA-9A875E66DB2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91307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4245EBA-7218-4FED-8792-494FDDC8CC8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1307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991FA58-4200-4806-BFE3-BE3D358E2FB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30763" y="3720613"/>
            <a:ext cx="1783205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98453C0-0A13-4E5B-8F71-7E186B733510}"/>
              </a:ext>
            </a:extLst>
          </p:cNvPr>
          <p:cNvSpPr txBox="1"/>
          <p:nvPr/>
        </p:nvSpPr>
        <p:spPr>
          <a:xfrm>
            <a:off x="6333743" y="3122158"/>
            <a:ext cx="1879181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42729"/>
                </a:solidFill>
                <a:latin typeface="Arial" panose="020B0604020202020204" pitchFamily="34" charset="0"/>
              </a:rPr>
              <a:t>G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enerator of build</a:t>
            </a:r>
            <a:r>
              <a:rPr lang="ja-JP" alt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systems</a:t>
            </a:r>
            <a:endParaRPr lang="en-US" sz="1100" dirty="0"/>
          </a:p>
        </p:txBody>
      </p:sp>
      <p:pic>
        <p:nvPicPr>
          <p:cNvPr id="35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830F32DB-15B1-4C32-83CD-5EB189841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7033" y="309519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87FF14CA-EEFB-4797-BD00-F7B4B5794EE0}"/>
              </a:ext>
            </a:extLst>
          </p:cNvPr>
          <p:cNvSpPr/>
          <p:nvPr/>
        </p:nvSpPr>
        <p:spPr>
          <a:xfrm>
            <a:off x="345057" y="2929796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5F78863-0573-45C2-88CA-14189073EF80}"/>
              </a:ext>
            </a:extLst>
          </p:cNvPr>
          <p:cNvSpPr/>
          <p:nvPr/>
        </p:nvSpPr>
        <p:spPr>
          <a:xfrm>
            <a:off x="6690671" y="1261590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5C9AF0D8-2697-460C-BB26-2FC0A8107B87}"/>
              </a:ext>
            </a:extLst>
          </p:cNvPr>
          <p:cNvSpPr/>
          <p:nvPr/>
        </p:nvSpPr>
        <p:spPr>
          <a:xfrm>
            <a:off x="1789490" y="3140595"/>
            <a:ext cx="277734" cy="277734"/>
          </a:xfrm>
          <a:prstGeom prst="plus">
            <a:avLst>
              <a:gd name="adj" fmla="val 384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9447420A-68A6-4DE3-8694-7DBA0DF65458}"/>
              </a:ext>
            </a:extLst>
          </p:cNvPr>
          <p:cNvSpPr/>
          <p:nvPr/>
        </p:nvSpPr>
        <p:spPr>
          <a:xfrm>
            <a:off x="8110577" y="1459824"/>
            <a:ext cx="277734" cy="277734"/>
          </a:xfrm>
          <a:prstGeom prst="plus">
            <a:avLst>
              <a:gd name="adj" fmla="val 384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44E172A-E052-4104-8FBE-B7948F683322}"/>
              </a:ext>
            </a:extLst>
          </p:cNvPr>
          <p:cNvSpPr txBox="1"/>
          <p:nvPr/>
        </p:nvSpPr>
        <p:spPr>
          <a:xfrm>
            <a:off x="6814938" y="7064836"/>
            <a:ext cx="5615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CE1A41D-92F9-4FDE-8BAF-2A761A6D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Family of Software Development Tools</a:t>
            </a:r>
          </a:p>
        </p:txBody>
      </p:sp>
      <p:pic>
        <p:nvPicPr>
          <p:cNvPr id="17" name="圖片 16" descr="一張含有 螢幕擷取畫面 的圖片&#10;&#10;自動產生的描述">
            <a:extLst>
              <a:ext uri="{FF2B5EF4-FFF2-40B4-BE49-F238E27FC236}">
                <a16:creationId xmlns:a16="http://schemas.microsoft.com/office/drawing/2014/main" id="{ECF3782D-2DF5-4531-9E21-59302E155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1A7C3E6-4C7B-4B7D-8498-29A74AC9E871}"/>
              </a:ext>
            </a:extLst>
          </p:cNvPr>
          <p:cNvCxnSpPr>
            <a:cxnSpLocks/>
          </p:cNvCxnSpPr>
          <p:nvPr/>
        </p:nvCxnSpPr>
        <p:spPr>
          <a:xfrm>
            <a:off x="4823308" y="17852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3F40C56-C81F-4F57-8698-4C693493BF34}"/>
              </a:ext>
            </a:extLst>
          </p:cNvPr>
          <p:cNvCxnSpPr>
            <a:cxnSpLocks/>
          </p:cNvCxnSpPr>
          <p:nvPr/>
        </p:nvCxnSpPr>
        <p:spPr>
          <a:xfrm>
            <a:off x="9220512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4F28302-3342-4856-8FFD-7EBA6BC75A5D}"/>
              </a:ext>
            </a:extLst>
          </p:cNvPr>
          <p:cNvCxnSpPr>
            <a:cxnSpLocks/>
          </p:cNvCxnSpPr>
          <p:nvPr/>
        </p:nvCxnSpPr>
        <p:spPr>
          <a:xfrm>
            <a:off x="7021910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B7540F9-DA89-402A-B815-F1F2775918E2}"/>
              </a:ext>
            </a:extLst>
          </p:cNvPr>
          <p:cNvGrpSpPr/>
          <p:nvPr/>
        </p:nvGrpSpPr>
        <p:grpSpPr>
          <a:xfrm>
            <a:off x="439498" y="2651296"/>
            <a:ext cx="3922142" cy="2294745"/>
            <a:chOff x="345058" y="2898361"/>
            <a:chExt cx="3922142" cy="2294745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668D7D4F-DA1D-42C6-921A-66223DEB093B}"/>
                </a:ext>
              </a:extLst>
            </p:cNvPr>
            <p:cNvSpPr/>
            <p:nvPr/>
          </p:nvSpPr>
          <p:spPr>
            <a:xfrm>
              <a:off x="345058" y="2898361"/>
              <a:ext cx="3922142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3F1DA36-4EE8-45FD-A0DF-DCE22F96EAAA}"/>
                </a:ext>
              </a:extLst>
            </p:cNvPr>
            <p:cNvGrpSpPr/>
            <p:nvPr/>
          </p:nvGrpSpPr>
          <p:grpSpPr>
            <a:xfrm>
              <a:off x="544937" y="4017107"/>
              <a:ext cx="3522385" cy="817554"/>
              <a:chOff x="564526" y="4017107"/>
              <a:chExt cx="3522385" cy="817554"/>
            </a:xfrm>
          </p:grpSpPr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D6FE29D0-A909-476B-951B-0C1B899DB1EE}"/>
                  </a:ext>
                </a:extLst>
              </p:cNvPr>
              <p:cNvSpPr/>
              <p:nvPr/>
            </p:nvSpPr>
            <p:spPr>
              <a:xfrm>
                <a:off x="564526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Configure</a:t>
                </a:r>
              </a:p>
            </p:txBody>
          </p:sp>
          <p:sp>
            <p:nvSpPr>
              <p:cNvPr id="96" name="矩形: 圓角 95">
                <a:extLst>
                  <a:ext uri="{FF2B5EF4-FFF2-40B4-BE49-F238E27FC236}">
                    <a16:creationId xmlns:a16="http://schemas.microsoft.com/office/drawing/2014/main" id="{66068108-7B79-4089-8B53-EB2FD0841DB8}"/>
                  </a:ext>
                </a:extLst>
              </p:cNvPr>
              <p:cNvSpPr/>
              <p:nvPr/>
            </p:nvSpPr>
            <p:spPr>
              <a:xfrm>
                <a:off x="2641862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Generate</a:t>
                </a:r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678179A-88E9-4378-99E8-3E0733F865E2}"/>
                </a:ext>
              </a:extLst>
            </p:cNvPr>
            <p:cNvSpPr txBox="1"/>
            <p:nvPr/>
          </p:nvSpPr>
          <p:spPr>
            <a:xfrm>
              <a:off x="751345" y="3244334"/>
              <a:ext cx="3109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Build System Generation</a:t>
              </a:r>
              <a:endParaRPr lang="en-US" sz="2000" b="1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53076BF6-7C84-498E-8EF6-3EEBDC8E2E12}"/>
                </a:ext>
              </a:extLst>
            </p:cNvPr>
            <p:cNvCxnSpPr>
              <a:endCxn id="96" idx="1"/>
            </p:cNvCxnSpPr>
            <p:nvPr/>
          </p:nvCxnSpPr>
          <p:spPr>
            <a:xfrm flipV="1">
              <a:off x="1989986" y="4425884"/>
              <a:ext cx="632287" cy="41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E342CF4-37F0-45CE-91E1-603F5C8ACAFC}"/>
              </a:ext>
            </a:extLst>
          </p:cNvPr>
          <p:cNvGrpSpPr/>
          <p:nvPr/>
        </p:nvGrpSpPr>
        <p:grpSpPr>
          <a:xfrm>
            <a:off x="5284976" y="2651295"/>
            <a:ext cx="1275266" cy="2294745"/>
            <a:chOff x="416100" y="2898361"/>
            <a:chExt cx="1275266" cy="2294745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C3CDE5F7-5D55-4A1C-AE9E-D0CF9958079C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65AF3E-B0BA-4A47-98F5-4194C231115A}"/>
                </a:ext>
              </a:extLst>
            </p:cNvPr>
            <p:cNvSpPr txBox="1"/>
            <p:nvPr/>
          </p:nvSpPr>
          <p:spPr>
            <a:xfrm>
              <a:off x="606627" y="3814901"/>
              <a:ext cx="894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Build</a:t>
              </a:r>
              <a:endParaRPr lang="en-US" sz="2400" b="1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B1E8B8A-E5D3-49D0-9588-971CEAD47D5A}"/>
              </a:ext>
            </a:extLst>
          </p:cNvPr>
          <p:cNvGrpSpPr/>
          <p:nvPr/>
        </p:nvGrpSpPr>
        <p:grpSpPr>
          <a:xfrm>
            <a:off x="7483578" y="2651295"/>
            <a:ext cx="1275266" cy="2294745"/>
            <a:chOff x="416100" y="2898361"/>
            <a:chExt cx="1275266" cy="2294745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CBDB93E9-5361-418D-9854-5308F6DF51B8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3496343-FE84-47B2-9570-630CD5A2F8B2}"/>
                </a:ext>
              </a:extLst>
            </p:cNvPr>
            <p:cNvSpPr txBox="1"/>
            <p:nvPr/>
          </p:nvSpPr>
          <p:spPr>
            <a:xfrm>
              <a:off x="656318" y="3814901"/>
              <a:ext cx="745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Test</a:t>
              </a:r>
              <a:endParaRPr lang="en-US" sz="2400" b="1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D026CEF-39B7-41AA-890B-31D832B8220B}"/>
              </a:ext>
            </a:extLst>
          </p:cNvPr>
          <p:cNvGrpSpPr/>
          <p:nvPr/>
        </p:nvGrpSpPr>
        <p:grpSpPr>
          <a:xfrm>
            <a:off x="9682180" y="2651295"/>
            <a:ext cx="1684315" cy="2294745"/>
            <a:chOff x="416100" y="2898361"/>
            <a:chExt cx="1275266" cy="2294745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7C277AF-CED9-44DE-8669-0EEF93C7FBD6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923B55F-C83A-47F0-ABD0-100C5AA02E68}"/>
                </a:ext>
              </a:extLst>
            </p:cNvPr>
            <p:cNvSpPr txBox="1"/>
            <p:nvPr/>
          </p:nvSpPr>
          <p:spPr>
            <a:xfrm>
              <a:off x="595134" y="3814901"/>
              <a:ext cx="917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Package</a:t>
              </a:r>
              <a:endParaRPr lang="en-US" sz="2400" b="1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12355A3-4950-45A1-80B6-85E38D5B689A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 flipV="1">
            <a:off x="4361640" y="3798668"/>
            <a:ext cx="92333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7093771-56F6-4175-8CE1-E980143335FD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560242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0792A24-5373-4795-A124-CA951B86749D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8758844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E573A12-375E-446B-8E99-5A38EC474A93}"/>
              </a:ext>
            </a:extLst>
          </p:cNvPr>
          <p:cNvSpPr txBox="1"/>
          <p:nvPr/>
        </p:nvSpPr>
        <p:spPr>
          <a:xfrm>
            <a:off x="851439" y="1500210"/>
            <a:ext cx="310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err="1"/>
              <a:t>CMake</a:t>
            </a:r>
            <a:endParaRPr lang="en-US" sz="40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135B8B0-AF10-4F2D-B548-DE4C22A7AF0D}"/>
              </a:ext>
            </a:extLst>
          </p:cNvPr>
          <p:cNvSpPr txBox="1"/>
          <p:nvPr/>
        </p:nvSpPr>
        <p:spPr>
          <a:xfrm>
            <a:off x="6541583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CTest</a:t>
            </a:r>
            <a:endParaRPr lang="en-US" sz="24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418D28-1E95-4786-B536-4BB135D3E09B}"/>
              </a:ext>
            </a:extLst>
          </p:cNvPr>
          <p:cNvSpPr txBox="1"/>
          <p:nvPr/>
        </p:nvSpPr>
        <p:spPr>
          <a:xfrm>
            <a:off x="8969552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CPack</a:t>
            </a:r>
            <a:endParaRPr lang="en-US" sz="24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4DF909-A823-47FC-B71B-3B9DDEFCFCB7}"/>
              </a:ext>
            </a:extLst>
          </p:cNvPr>
          <p:cNvSpPr txBox="1"/>
          <p:nvPr/>
        </p:nvSpPr>
        <p:spPr>
          <a:xfrm>
            <a:off x="4325325" y="1541319"/>
            <a:ext cx="3109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Native Build Tools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798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582FD-1844-455D-83C8-2B219041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Workflow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A9526CE-5DC9-4850-ACBB-AA364758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5EC0D50-E76A-40CD-A55C-20E262679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775" y="3833235"/>
            <a:ext cx="3970146" cy="2768030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0FA404D0-13C4-4389-AE99-56DA1344E0D6}"/>
              </a:ext>
            </a:extLst>
          </p:cNvPr>
          <p:cNvGrpSpPr/>
          <p:nvPr/>
        </p:nvGrpSpPr>
        <p:grpSpPr>
          <a:xfrm>
            <a:off x="413898" y="1053116"/>
            <a:ext cx="4550604" cy="876098"/>
            <a:chOff x="456817" y="1053116"/>
            <a:chExt cx="4550604" cy="87609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C005A4-C1E5-4B5B-BE39-2B9653725B0F}"/>
                </a:ext>
              </a:extLst>
            </p:cNvPr>
            <p:cNvSpPr/>
            <p:nvPr/>
          </p:nvSpPr>
          <p:spPr>
            <a:xfrm>
              <a:off x="721754" y="1556308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… 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5A068A2-7B2E-44B1-BA8F-68A02CACE990}"/>
                </a:ext>
              </a:extLst>
            </p:cNvPr>
            <p:cNvSpPr txBox="1"/>
            <p:nvPr/>
          </p:nvSpPr>
          <p:spPr>
            <a:xfrm>
              <a:off x="456817" y="105311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Generate a Project Build System: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26E4419-3B71-4D82-ABCD-8C509814404F}"/>
              </a:ext>
            </a:extLst>
          </p:cNvPr>
          <p:cNvGrpSpPr/>
          <p:nvPr/>
        </p:nvGrpSpPr>
        <p:grpSpPr>
          <a:xfrm>
            <a:off x="413898" y="2441389"/>
            <a:ext cx="4550604" cy="879671"/>
            <a:chOff x="456817" y="2241096"/>
            <a:chExt cx="4550604" cy="879671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5368621-27C2-45B5-B464-4DCE43816BC1}"/>
                </a:ext>
              </a:extLst>
            </p:cNvPr>
            <p:cNvSpPr txBox="1"/>
            <p:nvPr/>
          </p:nvSpPr>
          <p:spPr>
            <a:xfrm>
              <a:off x="456817" y="224109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Build</a:t>
              </a:r>
              <a:r>
                <a:rPr lang="en-US" b="1" dirty="0"/>
                <a:t> a Project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AF42E1B-70FA-4491-AA3E-A80D74E9CE9E}"/>
                </a:ext>
              </a:extLst>
            </p:cNvPr>
            <p:cNvSpPr/>
            <p:nvPr/>
          </p:nvSpPr>
          <p:spPr>
            <a:xfrm>
              <a:off x="721754" y="2747861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 --build … 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E7642AE-7B24-49A2-89DF-27C329ADC5DE}"/>
              </a:ext>
            </a:extLst>
          </p:cNvPr>
          <p:cNvGrpSpPr/>
          <p:nvPr/>
        </p:nvGrpSpPr>
        <p:grpSpPr>
          <a:xfrm>
            <a:off x="413898" y="3833235"/>
            <a:ext cx="4550604" cy="883245"/>
            <a:chOff x="456817" y="4204710"/>
            <a:chExt cx="4550604" cy="88324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542B68-728F-42B8-ABC3-0C9AE7F1796D}"/>
                </a:ext>
              </a:extLst>
            </p:cNvPr>
            <p:cNvSpPr/>
            <p:nvPr/>
          </p:nvSpPr>
          <p:spPr>
            <a:xfrm>
              <a:off x="721754" y="4715049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--install … 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A2004FA-C953-4A98-8558-36298CAF31D0}"/>
                </a:ext>
              </a:extLst>
            </p:cNvPr>
            <p:cNvSpPr txBox="1"/>
            <p:nvPr/>
          </p:nvSpPr>
          <p:spPr>
            <a:xfrm>
              <a:off x="456817" y="4204710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Install</a:t>
              </a:r>
              <a:r>
                <a:rPr lang="en-US" b="1" dirty="0"/>
                <a:t> a Project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7AEEEE6E-4C94-4F0A-A36A-69941743E5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02" t="35599" r="41195" b="20831"/>
          <a:stretch/>
        </p:blipFill>
        <p:spPr>
          <a:xfrm>
            <a:off x="7904775" y="1040954"/>
            <a:ext cx="3970146" cy="2553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49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How to write a </a:t>
            </a:r>
          </a:p>
          <a:p>
            <a:pPr algn="ctr"/>
            <a:r>
              <a:rPr lang="en-US" sz="6600" b="1" dirty="0"/>
              <a:t>CMakeLists.txt?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84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F1A88-AFD4-4403-BEC3-181D8169840F}"/>
              </a:ext>
            </a:extLst>
          </p:cNvPr>
          <p:cNvSpPr txBox="1"/>
          <p:nvPr/>
        </p:nvSpPr>
        <p:spPr>
          <a:xfrm>
            <a:off x="7578770" y="1195526"/>
            <a:ext cx="461322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 are always </a:t>
            </a:r>
            <a:r>
              <a:rPr lang="en-US" b="1" dirty="0"/>
              <a:t>string type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 names are </a:t>
            </a:r>
            <a:r>
              <a:rPr lang="en-US" b="1" dirty="0"/>
              <a:t>case-sensitive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by </a:t>
            </a:r>
            <a:r>
              <a:rPr lang="en-US" b="1" dirty="0">
                <a:solidFill>
                  <a:srgbClr val="219EBC"/>
                </a:solidFill>
              </a:rPr>
              <a:t>${YOUR_VAR</a:t>
            </a:r>
            <a:r>
              <a:rPr lang="en-US" dirty="0">
                <a:solidFill>
                  <a:srgbClr val="219EBC"/>
                </a:solidFill>
              </a:rPr>
              <a:t>}</a:t>
            </a:r>
            <a:r>
              <a:rPr lang="en-US" dirty="0"/>
              <a:t>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Always use </a:t>
            </a:r>
            <a:r>
              <a:rPr lang="en-US" b="1" dirty="0">
                <a:solidFill>
                  <a:srgbClr val="219EBC"/>
                </a:solidFill>
              </a:rPr>
              <a:t>“${YOUR_PATH}”</a:t>
            </a:r>
            <a:r>
              <a:rPr lang="en-US" dirty="0"/>
              <a:t>.</a:t>
            </a: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1FE53EB8-C2AA-4BEE-A90F-D5EE5A023BA8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set(FOO "x")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message(“FOO &gt;&gt;  ${FOO} 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set(CACHE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 "ON" </a:t>
            </a:r>
            <a:r>
              <a:rPr lang="en-US" b="1" dirty="0">
                <a:solidFill>
                  <a:schemeClr val="tx1"/>
                </a:solidFill>
              </a:rPr>
              <a:t>CACHE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BOOL</a:t>
            </a:r>
            <a:r>
              <a:rPr lang="en-US" dirty="0">
                <a:solidFill>
                  <a:schemeClr val="tx1"/>
                </a:solidFill>
              </a:rPr>
              <a:t> "a cache bool" 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message(“CACHE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  &gt;&gt;  ${CACHE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} 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message("ENV_PATH &gt;&gt;  $ENV{path}")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B55BA6-EDDD-4234-9944-B4CB71C38049}"/>
              </a:ext>
            </a:extLst>
          </p:cNvPr>
          <p:cNvSpPr/>
          <p:nvPr/>
        </p:nvSpPr>
        <p:spPr>
          <a:xfrm>
            <a:off x="5853343" y="1207363"/>
            <a:ext cx="1540233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E6206-AD58-474F-AA14-6662FE41C716}"/>
              </a:ext>
            </a:extLst>
          </p:cNvPr>
          <p:cNvSpPr/>
          <p:nvPr/>
        </p:nvSpPr>
        <p:spPr>
          <a:xfrm>
            <a:off x="5853341" y="5708751"/>
            <a:ext cx="1540235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377879-D6CE-4537-B7E7-029FE6099C2F}"/>
              </a:ext>
            </a:extLst>
          </p:cNvPr>
          <p:cNvSpPr/>
          <p:nvPr/>
        </p:nvSpPr>
        <p:spPr>
          <a:xfrm>
            <a:off x="5853343" y="3458057"/>
            <a:ext cx="154023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1C0CF82-1041-4C33-A3B3-9ED109E3C127}"/>
              </a:ext>
            </a:extLst>
          </p:cNvPr>
          <p:cNvSpPr txBox="1"/>
          <p:nvPr/>
        </p:nvSpPr>
        <p:spPr>
          <a:xfrm>
            <a:off x="7578769" y="3407011"/>
            <a:ext cx="461322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global scope.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set from the command line and </a:t>
            </a:r>
            <a:r>
              <a:rPr lang="en-US" dirty="0" err="1"/>
              <a:t>Cmake</a:t>
            </a:r>
            <a:r>
              <a:rPr lang="en-US" dirty="0"/>
              <a:t> GUI.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en-US" b="1" dirty="0"/>
              <a:t>type</a:t>
            </a:r>
            <a:r>
              <a:rPr lang="en-US" dirty="0"/>
              <a:t> and </a:t>
            </a:r>
            <a:r>
              <a:rPr lang="en-US" b="1" dirty="0"/>
              <a:t>docstring </a:t>
            </a:r>
            <a:r>
              <a:rPr lang="en-US" dirty="0"/>
              <a:t>(used in </a:t>
            </a:r>
            <a:r>
              <a:rPr lang="en-US" dirty="0" err="1"/>
              <a:t>CMake</a:t>
            </a:r>
            <a:r>
              <a:rPr lang="en-US" dirty="0"/>
              <a:t> GUI).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06F1F89-EAB6-4E1B-A2C1-C96A326D764F}"/>
              </a:ext>
            </a:extLst>
          </p:cNvPr>
          <p:cNvSpPr txBox="1"/>
          <p:nvPr/>
        </p:nvSpPr>
        <p:spPr>
          <a:xfrm>
            <a:off x="7578768" y="5708751"/>
            <a:ext cx="461323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global scope.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by </a:t>
            </a:r>
            <a:r>
              <a:rPr lang="en-US" b="1" dirty="0">
                <a:solidFill>
                  <a:srgbClr val="219EBC"/>
                </a:solidFill>
              </a:rPr>
              <a:t>$ENV{VAR</a:t>
            </a:r>
            <a:r>
              <a:rPr lang="en-US" dirty="0">
                <a:solidFill>
                  <a:srgbClr val="219EBC"/>
                </a:solidFill>
              </a:rPr>
              <a:t>}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67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圓角 30">
            <a:extLst>
              <a:ext uri="{FF2B5EF4-FFF2-40B4-BE49-F238E27FC236}">
                <a16:creationId xmlns:a16="http://schemas.microsoft.com/office/drawing/2014/main" id="{C1252DB2-C3F9-4FE3-A399-AB050B65C151}"/>
              </a:ext>
            </a:extLst>
          </p:cNvPr>
          <p:cNvSpPr/>
          <p:nvPr/>
        </p:nvSpPr>
        <p:spPr>
          <a:xfrm>
            <a:off x="132072" y="938680"/>
            <a:ext cx="5508708" cy="5653589"/>
          </a:xfrm>
          <a:prstGeom prst="roundRect">
            <a:avLst>
              <a:gd name="adj" fmla="val 323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7" y="0"/>
            <a:ext cx="9238890" cy="802257"/>
          </a:xfrm>
        </p:spPr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 Scope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27D384F-0DFE-41EA-AE3C-C1F6037BFE8F}"/>
              </a:ext>
            </a:extLst>
          </p:cNvPr>
          <p:cNvGrpSpPr/>
          <p:nvPr/>
        </p:nvGrpSpPr>
        <p:grpSpPr>
          <a:xfrm>
            <a:off x="6096000" y="1207363"/>
            <a:ext cx="4953995" cy="1209312"/>
            <a:chOff x="5853342" y="1207363"/>
            <a:chExt cx="4953995" cy="120931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B6C0FF-7D1C-4752-93EF-0E32AC4EE540}"/>
                </a:ext>
              </a:extLst>
            </p:cNvPr>
            <p:cNvSpPr/>
            <p:nvPr/>
          </p:nvSpPr>
          <p:spPr>
            <a:xfrm>
              <a:off x="5853344" y="1207363"/>
              <a:ext cx="2019204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Function Scope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16D655-AB80-4E55-92DE-2DDA928566E0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variable set in a function is visible for the </a:t>
              </a:r>
              <a:r>
                <a:rPr lang="en-US" b="1" dirty="0"/>
                <a:t>current function</a:t>
              </a:r>
              <a:r>
                <a:rPr lang="en-US" dirty="0"/>
                <a:t> and </a:t>
              </a:r>
              <a:r>
                <a:rPr lang="en-US" b="1" dirty="0"/>
                <a:t>any nested call within it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D638BAD-21E5-433C-AC49-59738A248778}"/>
              </a:ext>
            </a:extLst>
          </p:cNvPr>
          <p:cNvGrpSpPr/>
          <p:nvPr/>
        </p:nvGrpSpPr>
        <p:grpSpPr>
          <a:xfrm>
            <a:off x="6095999" y="3035680"/>
            <a:ext cx="4953995" cy="1763310"/>
            <a:chOff x="5853341" y="3024760"/>
            <a:chExt cx="4953995" cy="176331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695876-29DC-44E9-8131-FBC169F93989}"/>
                </a:ext>
              </a:extLst>
            </p:cNvPr>
            <p:cNvSpPr/>
            <p:nvPr/>
          </p:nvSpPr>
          <p:spPr>
            <a:xfrm>
              <a:off x="5853343" y="3024760"/>
              <a:ext cx="2019206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Directory Scope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E063AF9-6340-4EA5-A75D-1A779F17B4C1}"/>
                </a:ext>
              </a:extLst>
            </p:cNvPr>
            <p:cNvSpPr txBox="1"/>
            <p:nvPr/>
          </p:nvSpPr>
          <p:spPr>
            <a:xfrm>
              <a:off x="5853341" y="3587741"/>
              <a:ext cx="495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Before processing the CMakeLists.txt file in the directory. </a:t>
              </a:r>
              <a:r>
                <a:rPr lang="en-US" b="1" dirty="0"/>
                <a:t>Copy all variable bindings </a:t>
              </a:r>
              <a:r>
                <a:rPr lang="en-US" dirty="0"/>
                <a:t>defined in the parent directory and initialize the </a:t>
              </a:r>
              <a:r>
                <a:rPr lang="en-US" b="1" dirty="0"/>
                <a:t>new directory scope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D5872F3-0D6B-40C3-8CDE-E07AF32BA3C6}"/>
              </a:ext>
            </a:extLst>
          </p:cNvPr>
          <p:cNvGrpSpPr/>
          <p:nvPr/>
        </p:nvGrpSpPr>
        <p:grpSpPr>
          <a:xfrm>
            <a:off x="6095999" y="5420278"/>
            <a:ext cx="4953995" cy="1006359"/>
            <a:chOff x="5853341" y="5034691"/>
            <a:chExt cx="4953995" cy="10063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EB9184-9C1F-4EC2-9BE1-B3287244E961}"/>
                </a:ext>
              </a:extLst>
            </p:cNvPr>
            <p:cNvSpPr/>
            <p:nvPr/>
          </p:nvSpPr>
          <p:spPr>
            <a:xfrm>
              <a:off x="5853341" y="5034691"/>
              <a:ext cx="2019207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Persistent Cache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289587E-C3A2-4696-820B-64591511B01C}"/>
                </a:ext>
              </a:extLst>
            </p:cNvPr>
            <p:cNvSpPr txBox="1"/>
            <p:nvPr/>
          </p:nvSpPr>
          <p:spPr>
            <a:xfrm>
              <a:off x="5853341" y="5671718"/>
              <a:ext cx="49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Cache variables bindings are stored. Their</a:t>
              </a:r>
            </a:p>
          </p:txBody>
        </p:sp>
      </p:grpSp>
      <p:pic>
        <p:nvPicPr>
          <p:cNvPr id="17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16AC3F1E-7321-4391-AFC6-981542460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867" y="5326877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78098-47C4-45EB-8CFE-6C09E79DBC30}"/>
              </a:ext>
            </a:extLst>
          </p:cNvPr>
          <p:cNvSpPr txBox="1"/>
          <p:nvPr/>
        </p:nvSpPr>
        <p:spPr>
          <a:xfrm>
            <a:off x="168888" y="6592270"/>
            <a:ext cx="2144385" cy="26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Icons made by Vitaly Gorbachev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11E8F3-7F8F-4F05-9B6B-AC7971A64CD8}"/>
              </a:ext>
            </a:extLst>
          </p:cNvPr>
          <p:cNvGrpSpPr/>
          <p:nvPr/>
        </p:nvGrpSpPr>
        <p:grpSpPr>
          <a:xfrm>
            <a:off x="3313215" y="4561710"/>
            <a:ext cx="2035300" cy="1862836"/>
            <a:chOff x="2742956" y="4395460"/>
            <a:chExt cx="2035300" cy="1862836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05EF1593-806B-48F4-8F26-AE15DD170508}"/>
                </a:ext>
              </a:extLst>
            </p:cNvPr>
            <p:cNvSpPr/>
            <p:nvPr/>
          </p:nvSpPr>
          <p:spPr>
            <a:xfrm>
              <a:off x="2742956" y="4395460"/>
              <a:ext cx="1956500" cy="1862836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7BC409B-A742-4AD6-9AE0-DF98812B63C5}"/>
                </a:ext>
              </a:extLst>
            </p:cNvPr>
            <p:cNvGrpSpPr/>
            <p:nvPr/>
          </p:nvGrpSpPr>
          <p:grpSpPr>
            <a:xfrm>
              <a:off x="2875383" y="4976289"/>
              <a:ext cx="705520" cy="705520"/>
              <a:chOff x="2293283" y="1855010"/>
              <a:chExt cx="2895731" cy="2895731"/>
            </a:xfrm>
          </p:grpSpPr>
          <p:sp>
            <p:nvSpPr>
              <p:cNvPr id="37" name="Rectangle: Single Corner Snipped 36">
                <a:extLst>
                  <a:ext uri="{FF2B5EF4-FFF2-40B4-BE49-F238E27FC236}">
                    <a16:creationId xmlns:a16="http://schemas.microsoft.com/office/drawing/2014/main" id="{B4DD082B-A5FC-4309-A1B9-BFDF3AC9EEF9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3F0E335B-2A6C-49A1-9485-171D7A5CB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273AFC-37C4-4DCE-823B-B54BE2CF663C}"/>
                </a:ext>
              </a:extLst>
            </p:cNvPr>
            <p:cNvSpPr txBox="1"/>
            <p:nvPr/>
          </p:nvSpPr>
          <p:spPr>
            <a:xfrm>
              <a:off x="2875383" y="4449761"/>
              <a:ext cx="1902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9ACAFD-2709-4EFF-9344-3E7F595F229D}"/>
                </a:ext>
              </a:extLst>
            </p:cNvPr>
            <p:cNvSpPr txBox="1"/>
            <p:nvPr/>
          </p:nvSpPr>
          <p:spPr>
            <a:xfrm>
              <a:off x="2875383" y="5814452"/>
              <a:ext cx="1287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898578-C297-4167-9EED-4FD2D7C78AC5}"/>
              </a:ext>
            </a:extLst>
          </p:cNvPr>
          <p:cNvGrpSpPr/>
          <p:nvPr/>
        </p:nvGrpSpPr>
        <p:grpSpPr>
          <a:xfrm>
            <a:off x="951923" y="4531247"/>
            <a:ext cx="2035300" cy="1862836"/>
            <a:chOff x="2742956" y="4395460"/>
            <a:chExt cx="2035300" cy="1862836"/>
          </a:xfrm>
        </p:grpSpPr>
        <p:sp>
          <p:nvSpPr>
            <p:cNvPr id="41" name="矩形: 圓角 30">
              <a:extLst>
                <a:ext uri="{FF2B5EF4-FFF2-40B4-BE49-F238E27FC236}">
                  <a16:creationId xmlns:a16="http://schemas.microsoft.com/office/drawing/2014/main" id="{1FBE95CF-FB98-4AE3-BC0F-714D48C62725}"/>
                </a:ext>
              </a:extLst>
            </p:cNvPr>
            <p:cNvSpPr/>
            <p:nvPr/>
          </p:nvSpPr>
          <p:spPr>
            <a:xfrm>
              <a:off x="2742956" y="4395460"/>
              <a:ext cx="1956500" cy="1862836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6553A3-A630-485A-BE3E-E1FF28E824D4}"/>
                </a:ext>
              </a:extLst>
            </p:cNvPr>
            <p:cNvGrpSpPr/>
            <p:nvPr/>
          </p:nvGrpSpPr>
          <p:grpSpPr>
            <a:xfrm>
              <a:off x="2875383" y="4976289"/>
              <a:ext cx="705520" cy="705520"/>
              <a:chOff x="2293283" y="1855010"/>
              <a:chExt cx="2895731" cy="2895731"/>
            </a:xfrm>
          </p:grpSpPr>
          <p:sp>
            <p:nvSpPr>
              <p:cNvPr id="45" name="Rectangle: Single Corner Snipped 44">
                <a:extLst>
                  <a:ext uri="{FF2B5EF4-FFF2-40B4-BE49-F238E27FC236}">
                    <a16:creationId xmlns:a16="http://schemas.microsoft.com/office/drawing/2014/main" id="{67571F95-A166-4BD5-A4CD-DD88325396A2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56DCB55-EB10-47D9-96F2-A67078642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B8FF22-685C-4728-B4EF-B052EDF89F2A}"/>
                </a:ext>
              </a:extLst>
            </p:cNvPr>
            <p:cNvSpPr txBox="1"/>
            <p:nvPr/>
          </p:nvSpPr>
          <p:spPr>
            <a:xfrm>
              <a:off x="2875383" y="4449761"/>
              <a:ext cx="1902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077E410-6409-4A8F-8A7C-54EF0FF61416}"/>
                </a:ext>
              </a:extLst>
            </p:cNvPr>
            <p:cNvSpPr txBox="1"/>
            <p:nvPr/>
          </p:nvSpPr>
          <p:spPr>
            <a:xfrm>
              <a:off x="2875383" y="5814452"/>
              <a:ext cx="1287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CCFCB43-D95A-450F-B6FA-49402B9AD3B2}"/>
              </a:ext>
            </a:extLst>
          </p:cNvPr>
          <p:cNvCxnSpPr>
            <a:cxnSpLocks/>
            <a:stCxn id="15" idx="1"/>
            <a:endCxn id="31" idx="0"/>
          </p:cNvCxnSpPr>
          <p:nvPr/>
        </p:nvCxnSpPr>
        <p:spPr>
          <a:xfrm rot="10800000" flipH="1" flipV="1">
            <a:off x="511307" y="2593606"/>
            <a:ext cx="3780158" cy="1968103"/>
          </a:xfrm>
          <a:prstGeom prst="bentConnector4">
            <a:avLst>
              <a:gd name="adj1" fmla="val -6047"/>
              <a:gd name="adj2" fmla="val 815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C2A6E60-38DE-4E26-A27F-C1F8C4438152}"/>
              </a:ext>
            </a:extLst>
          </p:cNvPr>
          <p:cNvCxnSpPr>
            <a:cxnSpLocks/>
            <a:stCxn id="15" idx="1"/>
            <a:endCxn id="41" idx="1"/>
          </p:cNvCxnSpPr>
          <p:nvPr/>
        </p:nvCxnSpPr>
        <p:spPr>
          <a:xfrm rot="10800000" flipH="1" flipV="1">
            <a:off x="511307" y="2593607"/>
            <a:ext cx="440616" cy="2869058"/>
          </a:xfrm>
          <a:prstGeom prst="bentConnector3">
            <a:avLst>
              <a:gd name="adj1" fmla="val -51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0ED167A-BDBD-4CF5-A070-8B2AE8666424}"/>
              </a:ext>
            </a:extLst>
          </p:cNvPr>
          <p:cNvGrpSpPr/>
          <p:nvPr/>
        </p:nvGrpSpPr>
        <p:grpSpPr>
          <a:xfrm>
            <a:off x="511307" y="1353595"/>
            <a:ext cx="4354398" cy="2480024"/>
            <a:chOff x="511307" y="1234845"/>
            <a:chExt cx="4354398" cy="2480024"/>
          </a:xfrm>
        </p:grpSpPr>
        <p:sp>
          <p:nvSpPr>
            <p:cNvPr id="15" name="矩形: 圓角 30">
              <a:extLst>
                <a:ext uri="{FF2B5EF4-FFF2-40B4-BE49-F238E27FC236}">
                  <a16:creationId xmlns:a16="http://schemas.microsoft.com/office/drawing/2014/main" id="{14B091A4-37DE-4DE8-8CA9-13E7F3437C71}"/>
                </a:ext>
              </a:extLst>
            </p:cNvPr>
            <p:cNvSpPr/>
            <p:nvPr/>
          </p:nvSpPr>
          <p:spPr>
            <a:xfrm>
              <a:off x="511307" y="1234845"/>
              <a:ext cx="4354398" cy="2480024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BABB5A5-5691-4961-A6DD-7BB016C034FA}"/>
                </a:ext>
              </a:extLst>
            </p:cNvPr>
            <p:cNvGrpSpPr/>
            <p:nvPr/>
          </p:nvGrpSpPr>
          <p:grpSpPr>
            <a:xfrm>
              <a:off x="706742" y="1895917"/>
              <a:ext cx="933521" cy="908742"/>
              <a:chOff x="2293285" y="1855010"/>
              <a:chExt cx="2895732" cy="2895731"/>
            </a:xfrm>
          </p:grpSpPr>
          <p:sp>
            <p:nvSpPr>
              <p:cNvPr id="10" name="Rectangle: Single Corner Snipped 9">
                <a:extLst>
                  <a:ext uri="{FF2B5EF4-FFF2-40B4-BE49-F238E27FC236}">
                    <a16:creationId xmlns:a16="http://schemas.microsoft.com/office/drawing/2014/main" id="{9F4B6F47-F397-40BD-9DC7-207E13406876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FAFFA98-9EDA-4818-BA1C-0D763144A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5" y="1855010"/>
                <a:ext cx="2895732" cy="2895731"/>
              </a:xfrm>
              <a:prstGeom prst="rect">
                <a:avLst/>
              </a:prstGeom>
            </p:spPr>
          </p:pic>
        </p:grpSp>
        <p:sp>
          <p:nvSpPr>
            <p:cNvPr id="22" name="矩形: 圓角 30">
              <a:extLst>
                <a:ext uri="{FF2B5EF4-FFF2-40B4-BE49-F238E27FC236}">
                  <a16:creationId xmlns:a16="http://schemas.microsoft.com/office/drawing/2014/main" id="{616992A1-1F01-404C-88C0-237093EA94F2}"/>
                </a:ext>
              </a:extLst>
            </p:cNvPr>
            <p:cNvSpPr/>
            <p:nvPr/>
          </p:nvSpPr>
          <p:spPr>
            <a:xfrm>
              <a:off x="2365398" y="2160892"/>
              <a:ext cx="2104483" cy="1314156"/>
            </a:xfrm>
            <a:prstGeom prst="roundRect">
              <a:avLst>
                <a:gd name="adj" fmla="val 6600"/>
              </a:avLst>
            </a:prstGeom>
            <a:solidFill>
              <a:srgbClr val="219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291BAF-2AC7-4DAA-87B8-A8581182C05E}"/>
                </a:ext>
              </a:extLst>
            </p:cNvPr>
            <p:cNvSpPr txBox="1"/>
            <p:nvPr/>
          </p:nvSpPr>
          <p:spPr>
            <a:xfrm>
              <a:off x="647345" y="1289146"/>
              <a:ext cx="195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777032-5DBF-4ABB-B1CC-7C9DE9313B5D}"/>
                </a:ext>
              </a:extLst>
            </p:cNvPr>
            <p:cNvSpPr txBox="1"/>
            <p:nvPr/>
          </p:nvSpPr>
          <p:spPr>
            <a:xfrm>
              <a:off x="647346" y="2923433"/>
              <a:ext cx="1322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5CD42B-A840-4532-B999-B28C14D5BB0D}"/>
                </a:ext>
              </a:extLst>
            </p:cNvPr>
            <p:cNvSpPr txBox="1"/>
            <p:nvPr/>
          </p:nvSpPr>
          <p:spPr>
            <a:xfrm>
              <a:off x="2275604" y="2165368"/>
              <a:ext cx="195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Function Scope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32B1365-FCDF-481C-9E61-B4ED6F8C706B}"/>
                </a:ext>
              </a:extLst>
            </p:cNvPr>
            <p:cNvCxnSpPr>
              <a:cxnSpLocks/>
              <a:stCxn id="7" idx="3"/>
              <a:endCxn id="28" idx="1"/>
            </p:cNvCxnSpPr>
            <p:nvPr/>
          </p:nvCxnSpPr>
          <p:spPr>
            <a:xfrm flipV="1">
              <a:off x="1640263" y="2350034"/>
              <a:ext cx="635341" cy="25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8F4126C-EF3E-4879-9E89-F05BBE822AC6}"/>
                </a:ext>
              </a:extLst>
            </p:cNvPr>
            <p:cNvSpPr txBox="1"/>
            <p:nvPr/>
          </p:nvSpPr>
          <p:spPr>
            <a:xfrm>
              <a:off x="1640263" y="1804730"/>
              <a:ext cx="20631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function()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876C265-A2AD-4A66-BEAE-082118ECC29D}"/>
              </a:ext>
            </a:extLst>
          </p:cNvPr>
          <p:cNvSpPr txBox="1"/>
          <p:nvPr/>
        </p:nvSpPr>
        <p:spPr>
          <a:xfrm>
            <a:off x="317654" y="3822158"/>
            <a:ext cx="2063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add_subdirectory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914F9-B59C-47CD-9004-5D0D7978E7E6}"/>
              </a:ext>
            </a:extLst>
          </p:cNvPr>
          <p:cNvSpPr/>
          <p:nvPr/>
        </p:nvSpPr>
        <p:spPr>
          <a:xfrm>
            <a:off x="368808" y="928757"/>
            <a:ext cx="175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Persistent Cache</a:t>
            </a:r>
          </a:p>
        </p:txBody>
      </p:sp>
    </p:spTree>
    <p:extLst>
      <p:ext uri="{BB962C8B-B14F-4D97-AF65-F5344CB8AC3E}">
        <p14:creationId xmlns:p14="http://schemas.microsoft.com/office/powerpoint/2010/main" val="296888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(2) Targets &amp; Target</a:t>
            </a:r>
            <a:r>
              <a:rPr lang="en-US" b="1" dirty="0"/>
              <a:t> </a:t>
            </a:r>
            <a:r>
              <a:rPr lang="en-US" dirty="0"/>
              <a:t>Properties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A70F33-55B7-4461-957B-72697DE418EF}"/>
              </a:ext>
            </a:extLst>
          </p:cNvPr>
          <p:cNvSpPr/>
          <p:nvPr/>
        </p:nvSpPr>
        <p:spPr>
          <a:xfrm>
            <a:off x="706631" y="1207362"/>
            <a:ext cx="201920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C8E57751-435A-4429-9A14-3BDF7F8B67BC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add_executable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myApp</a:t>
            </a:r>
            <a:r>
              <a:rPr lang="en-US" dirty="0">
                <a:solidFill>
                  <a:schemeClr val="tx1"/>
                </a:solidFill>
              </a:rPr>
              <a:t> main.cpp)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target_include_directories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myApp</a:t>
            </a:r>
            <a:r>
              <a:rPr lang="en-US" dirty="0">
                <a:solidFill>
                  <a:schemeClr val="tx1"/>
                </a:solidFill>
              </a:rPr>
              <a:t>  </a:t>
            </a:r>
          </a:p>
          <a:p>
            <a:r>
              <a:rPr lang="en-US" dirty="0">
                <a:solidFill>
                  <a:schemeClr val="tx1"/>
                </a:solidFill>
              </a:rPr>
              <a:t>  PRIVATE</a:t>
            </a:r>
          </a:p>
          <a:p>
            <a:r>
              <a:rPr lang="en-US" dirty="0">
                <a:solidFill>
                  <a:schemeClr val="tx1"/>
                </a:solidFill>
              </a:rPr>
              <a:t>    ${PROJECT_SOURCE_DIR}/include</a:t>
            </a: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get_target_property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includeDirectory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 err="1">
                <a:solidFill>
                  <a:srgbClr val="219EBC"/>
                </a:solidFill>
              </a:rPr>
              <a:t>myApp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INCLUDE_DIRECTORIES</a:t>
            </a: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0D0F56A-A801-4AAE-B72B-0ACC510C329F}"/>
              </a:ext>
            </a:extLst>
          </p:cNvPr>
          <p:cNvGrpSpPr/>
          <p:nvPr/>
        </p:nvGrpSpPr>
        <p:grpSpPr>
          <a:xfrm>
            <a:off x="6096002" y="1207362"/>
            <a:ext cx="4953995" cy="1443350"/>
            <a:chOff x="5853342" y="1207363"/>
            <a:chExt cx="4953995" cy="144335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07C03B-6F9D-4D0D-8812-52636036F937}"/>
                </a:ext>
              </a:extLst>
            </p:cNvPr>
            <p:cNvSpPr/>
            <p:nvPr/>
          </p:nvSpPr>
          <p:spPr>
            <a:xfrm>
              <a:off x="5853343" y="1207363"/>
              <a:ext cx="2510726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Create Target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F29336D-279A-4CE7-9687-B97B5226FA69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add_library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add_executable</a:t>
              </a:r>
              <a:r>
                <a:rPr lang="en-US" dirty="0"/>
                <a:t> ()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CAC39E0-859D-477B-937B-E6D6A2423CAC}"/>
              </a:ext>
            </a:extLst>
          </p:cNvPr>
          <p:cNvGrpSpPr/>
          <p:nvPr/>
        </p:nvGrpSpPr>
        <p:grpSpPr>
          <a:xfrm>
            <a:off x="6096001" y="2988339"/>
            <a:ext cx="4953995" cy="1858849"/>
            <a:chOff x="5853342" y="1207363"/>
            <a:chExt cx="4953995" cy="185884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383E17-A775-4902-9F87-F421944997DC}"/>
                </a:ext>
              </a:extLst>
            </p:cNvPr>
            <p:cNvSpPr/>
            <p:nvPr/>
          </p:nvSpPr>
          <p:spPr>
            <a:xfrm>
              <a:off x="5853343" y="1207363"/>
              <a:ext cx="2510727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Set Target </a:t>
              </a:r>
              <a:r>
                <a:rPr lang="en-US" sz="2000" b="1" dirty="0" err="1">
                  <a:solidFill>
                    <a:schemeClr val="tx1"/>
                  </a:solidFill>
                </a:rPr>
                <a:t>Propertise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F40D1CE-B2DC-4CA4-81A9-2ADB5EA90EB9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set_target_properties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target_link_directories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target_include_directories</a:t>
              </a:r>
              <a:r>
                <a:rPr lang="en-US" dirty="0"/>
                <a:t> ()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08D74C6-F128-46DE-8D31-98AB5BDAF8A4}"/>
              </a:ext>
            </a:extLst>
          </p:cNvPr>
          <p:cNvGrpSpPr/>
          <p:nvPr/>
        </p:nvGrpSpPr>
        <p:grpSpPr>
          <a:xfrm>
            <a:off x="6096000" y="5184814"/>
            <a:ext cx="4953995" cy="1027852"/>
            <a:chOff x="5853342" y="1207363"/>
            <a:chExt cx="4953995" cy="102785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8C25311-5CF5-429A-9322-DE437C284206}"/>
                </a:ext>
              </a:extLst>
            </p:cNvPr>
            <p:cNvSpPr/>
            <p:nvPr/>
          </p:nvSpPr>
          <p:spPr>
            <a:xfrm>
              <a:off x="5853343" y="1207363"/>
              <a:ext cx="2510728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Get Target </a:t>
              </a:r>
              <a:r>
                <a:rPr lang="en-US" sz="2000" b="1" dirty="0" err="1">
                  <a:solidFill>
                    <a:schemeClr val="tx1"/>
                  </a:solidFill>
                </a:rPr>
                <a:t>Propertise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2B0ADA9-20FE-457A-B479-405A2BE967F2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get_target_property</a:t>
              </a:r>
              <a:r>
                <a:rPr lang="en-US" dirty="0"/>
                <a:t> 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1264</Words>
  <Application>Microsoft Office PowerPoint</Application>
  <PresentationFormat>寬螢幕</PresentationFormat>
  <Paragraphs>226</Paragraphs>
  <Slides>16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Menlo</vt:lpstr>
      <vt:lpstr>Abadi</vt:lpstr>
      <vt:lpstr>Arial</vt:lpstr>
      <vt:lpstr>Calibri</vt:lpstr>
      <vt:lpstr>Calibri Light</vt:lpstr>
      <vt:lpstr>Trebuchet MS</vt:lpstr>
      <vt:lpstr>Office 佈景主題</vt:lpstr>
      <vt:lpstr>PowerPoint 簡報</vt:lpstr>
      <vt:lpstr>PowerPoint 簡報</vt:lpstr>
      <vt:lpstr>Why/What CMake</vt:lpstr>
      <vt:lpstr>Family of Software Development Tools</vt:lpstr>
      <vt:lpstr>CMake Workflow</vt:lpstr>
      <vt:lpstr>PowerPoint 簡報</vt:lpstr>
      <vt:lpstr>CMake Language (1) Variables</vt:lpstr>
      <vt:lpstr>CMake Language (1) Variable Scope</vt:lpstr>
      <vt:lpstr>CMake Language (2) Targets &amp; Target Properties</vt:lpstr>
      <vt:lpstr>CMake Language (3) Others</vt:lpstr>
      <vt:lpstr>CMake Organization</vt:lpstr>
      <vt:lpstr>PowerPoint 簡報</vt:lpstr>
      <vt:lpstr>CMake Example</vt:lpstr>
      <vt:lpstr>PowerPoint 簡報</vt:lpstr>
      <vt:lpstr>Use add_subdirectory( )</vt:lpstr>
      <vt:lpstr>Handle Dependencies Around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LIN</dc:creator>
  <cp:lastModifiedBy>BEN LIN</cp:lastModifiedBy>
  <cp:revision>249</cp:revision>
  <dcterms:created xsi:type="dcterms:W3CDTF">2020-09-04T00:32:56Z</dcterms:created>
  <dcterms:modified xsi:type="dcterms:W3CDTF">2020-09-08T00:58:19Z</dcterms:modified>
</cp:coreProperties>
</file>