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0" r:id="rId4"/>
    <p:sldId id="258" r:id="rId5"/>
    <p:sldId id="259" r:id="rId6"/>
    <p:sldId id="267" r:id="rId7"/>
    <p:sldId id="261" r:id="rId8"/>
    <p:sldId id="264" r:id="rId9"/>
    <p:sldId id="262" r:id="rId10"/>
    <p:sldId id="265" r:id="rId11"/>
    <p:sldId id="266" r:id="rId12"/>
    <p:sldId id="268" r:id="rId13"/>
    <p:sldId id="263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703"/>
    <a:srgbClr val="219EBC"/>
    <a:srgbClr val="023047"/>
    <a:srgbClr val="8ECAE6"/>
    <a:srgbClr val="D9D9D9"/>
    <a:srgbClr val="FB8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3883" autoAdjust="0"/>
  </p:normalViewPr>
  <p:slideViewPr>
    <p:cSldViewPr snapToGrid="0">
      <p:cViewPr varScale="1">
        <p:scale>
          <a:sx n="65" d="100"/>
          <a:sy n="65" d="100"/>
        </p:scale>
        <p:origin x="1364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0BED4-E6FD-4935-BDDC-43A309B75F06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D41D3-80D1-41B8-B9EF-F8F84EBAD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28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oliora/introduction-to-cmake-in-30-minutes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zh.wikibooks.org/wiki/CMake_%E5%85%A5%E9%96%80/%E8%BC%B8%E5%87%BA%E4%BD%8D%E7%BD%AE%E8%88%87%E5%AE%89%E8%A3%9D" TargetMode="External"/><Relationship Id="rId5" Type="http://schemas.openxmlformats.org/officeDocument/2006/relationships/hyperlink" Target="https://myslide.cn/slides/12169" TargetMode="External"/><Relationship Id="rId4" Type="http://schemas.openxmlformats.org/officeDocument/2006/relationships/hyperlink" Target="https://www.slideshare.net/DanielPfeifer1/cmake-48475415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oliora/introduction-to-cmake-in-30-minutes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zh.wikibooks.org/wiki/CMake_%E5%85%A5%E9%96%80/%E8%BC%B8%E5%87%BA%E4%BD%8D%E7%BD%AE%E8%88%87%E5%AE%89%E8%A3%9D" TargetMode="External"/><Relationship Id="rId5" Type="http://schemas.openxmlformats.org/officeDocument/2006/relationships/hyperlink" Target="https://myslide.cn/slides/12169" TargetMode="External"/><Relationship Id="rId4" Type="http://schemas.openxmlformats.org/officeDocument/2006/relationships/hyperlink" Target="https://www.slideshare.net/DanielPfeifer1/cmake-48475415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oliora/introduction-to-cmake-in-30-minutes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zh.wikibooks.org/wiki/CMake_%E5%85%A5%E9%96%80/%E8%BC%B8%E5%87%BA%E4%BD%8D%E7%BD%AE%E8%88%87%E5%AE%89%E8%A3%9D" TargetMode="External"/><Relationship Id="rId5" Type="http://schemas.openxmlformats.org/officeDocument/2006/relationships/hyperlink" Target="https://myslide.cn/slides/12169" TargetMode="External"/><Relationship Id="rId4" Type="http://schemas.openxmlformats.org/officeDocument/2006/relationships/hyperlink" Target="https://www.slideshare.net/DanielPfeifer1/cmake-48475415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5789644/difference-between-using-makefile-and-cmake-to-compile-the-code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gold.readthedocs.io/en/latest/overview/cmake-can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hing.com/20170522/learn-cmakes-scripting-language-in-15-minutes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D41D3-80D1-41B8-B9EF-F8F84EBADC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804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https://cmake.org/cmake/help/v3.7/manual/cmake-language.7.html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D41D3-80D1-41B8-B9EF-F8F84EBADC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68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https://www.slideshare.net/oliora/introduction-to-cmake-in-30-minutes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4"/>
              </a:rPr>
              <a:t>https://www.slideshare.net/DanielPfeifer1/cmake-48475415</a:t>
            </a:r>
            <a:endParaRPr lang="en-US" dirty="0"/>
          </a:p>
          <a:p>
            <a:r>
              <a:rPr lang="en-US" dirty="0">
                <a:hlinkClick r:id="rId5"/>
              </a:rPr>
              <a:t>https://myslide.cn/slides/12169</a:t>
            </a:r>
            <a:endParaRPr lang="en-US" dirty="0"/>
          </a:p>
          <a:p>
            <a:r>
              <a:rPr lang="en-US" dirty="0">
                <a:hlinkClick r:id="rId6"/>
              </a:rPr>
              <a:t>https://zh.wikibooks.org/wiki/CMake_%E5%85%A5%E9%96%80/%E8%BC%B8%E5%87%BA%E4%BD%8D%E7%BD%AE%E8%88%87%E5%AE%89%E8%A3%9D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D41D3-80D1-41B8-B9EF-F8F84EBADC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70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https://www.slideshare.net/oliora/introduction-to-cmake-in-30-minutes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4"/>
              </a:rPr>
              <a:t>https://www.slideshare.net/DanielPfeifer1/cmake-48475415</a:t>
            </a:r>
            <a:endParaRPr lang="en-US" dirty="0"/>
          </a:p>
          <a:p>
            <a:r>
              <a:rPr lang="en-US" dirty="0">
                <a:hlinkClick r:id="rId5"/>
              </a:rPr>
              <a:t>https://myslide.cn/slides/12169</a:t>
            </a:r>
            <a:endParaRPr lang="en-US" dirty="0"/>
          </a:p>
          <a:p>
            <a:r>
              <a:rPr lang="en-US" dirty="0">
                <a:hlinkClick r:id="rId6"/>
              </a:rPr>
              <a:t>https://zh.wikibooks.org/wiki/CMake_%E5%85%A5%E9%96%80/%E8%BC%B8%E5%87%BA%E4%BD%8D%E7%BD%AE%E8%88%87%E5%AE%89%E8%A3%9D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D41D3-80D1-41B8-B9EF-F8F84EBADC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639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https://www.slideshare.net/oliora/introduction-to-cmake-in-30-minutes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4"/>
              </a:rPr>
              <a:t>https://www.slideshare.net/DanielPfeifer1/cmake-48475415</a:t>
            </a:r>
            <a:endParaRPr lang="en-US" dirty="0"/>
          </a:p>
          <a:p>
            <a:r>
              <a:rPr lang="en-US" dirty="0">
                <a:hlinkClick r:id="rId5"/>
              </a:rPr>
              <a:t>https://myslide.cn/slides/12169</a:t>
            </a:r>
            <a:endParaRPr lang="en-US" dirty="0"/>
          </a:p>
          <a:p>
            <a:r>
              <a:rPr lang="en-US" dirty="0">
                <a:hlinkClick r:id="rId6"/>
              </a:rPr>
              <a:t>https://zh.wikibooks.org/wiki/CMake_%E5%85%A5%E9%96%80/%E8%BC%B8%E5%87%BA%E4%BD%8D%E7%BD%AE%E8%88%87%E5%AE%89%E8%A3%9D</a:t>
            </a:r>
            <a:endParaRPr lang="en-US" dirty="0"/>
          </a:p>
          <a:p>
            <a:r>
              <a:rPr lang="en-US" dirty="0"/>
              <a:t>https://code.egym.de/refactoring-a-cmake-build-system-9898c2030c3a</a:t>
            </a:r>
          </a:p>
          <a:p>
            <a:r>
              <a:rPr lang="en-US" dirty="0"/>
              <a:t>https://code.egym.de/how-to-use-modern-cmake-for-an-app-lib-project-3c2ee6018cde</a:t>
            </a:r>
          </a:p>
          <a:p>
            <a:endParaRPr lang="en-US" dirty="0"/>
          </a:p>
          <a:p>
            <a:r>
              <a:rPr lang="en-US" dirty="0"/>
              <a:t>http://www.stablecoder.ca/2019/03/15/sorting-you-dependency-graph.html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D41D3-80D1-41B8-B9EF-F8F84EBADC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76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https://stackoverflow.com/questions/25789644/difference-between-using-makefile-and-cmake-to-compile-the-code</a:t>
            </a:r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D41D3-80D1-41B8-B9EF-F8F84EBADC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02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https://stackoverflow.com/questions/25789644/difference-between-using-makefile-and-cmake-to-compile-the-code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https://cmake.org/cmake/help/v3.4/manual/cmake-buildsystem.7.html#runtime-output-artifacts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D41D3-80D1-41B8-B9EF-F8F84EBADC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03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https://cgold.readthedocs.io/en/latest/overview/cmake-can.html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D41D3-80D1-41B8-B9EF-F8F84EBADC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34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Cmake</a:t>
            </a:r>
            <a:r>
              <a:rPr lang="en-US" dirty="0"/>
              <a:t>/help/latest/manual/cmake.1.html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D41D3-80D1-41B8-B9EF-F8F84EBADC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https://stackoverflow.com/questions/31037882/whats-the-cmake-syntax-to-set-and-use-variables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D41D3-80D1-41B8-B9EF-F8F84EBADC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13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https://cliutils.gitlab.io/modern-cmake/chapters/basics/variables.html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https://preshing.com/20170522/learn-cmakes-scripting-language-in-15-minutes/</a:t>
            </a:r>
            <a:endParaRPr lang="en-US" dirty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D41D3-80D1-41B8-B9EF-F8F84EBADC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50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https://zhuanlan.zhihu.com/p/76975231</a:t>
            </a:r>
          </a:p>
          <a:p>
            <a:endParaRPr lang="en-US" altLang="zh-CN" dirty="0"/>
          </a:p>
          <a:p>
            <a:r>
              <a:rPr lang="en-US" altLang="zh-CN" dirty="0"/>
              <a:t>https://ukabuer.me/blog/more-modern-cmake/</a:t>
            </a:r>
          </a:p>
          <a:p>
            <a:endParaRPr lang="en-US" altLang="zh-CN" dirty="0"/>
          </a:p>
          <a:p>
            <a:r>
              <a:rPr lang="en-US" altLang="zh-CN" dirty="0"/>
              <a:t>https://cmake.org/cmake/help/latest/manual/cmake-properties.7.html</a:t>
            </a:r>
          </a:p>
          <a:p>
            <a:r>
              <a:rPr lang="en-US" altLang="zh-CN" dirty="0"/>
              <a:t>https://cmake.org/cmake/help/latest/manual/cmake-commands.7.html</a:t>
            </a:r>
          </a:p>
          <a:p>
            <a:endParaRPr lang="en-US" altLang="zh-CN" dirty="0"/>
          </a:p>
          <a:p>
            <a:r>
              <a:rPr lang="zh-CN" altLang="en-US" dirty="0"/>
              <a:t>现代化的</a:t>
            </a:r>
            <a:r>
              <a:rPr lang="en-US" altLang="zh-CN" dirty="0" err="1"/>
              <a:t>CMake</a:t>
            </a:r>
            <a:r>
              <a:rPr lang="zh-CN" altLang="en-US" dirty="0"/>
              <a:t>是围绕 </a:t>
            </a:r>
            <a:r>
              <a:rPr lang="en-US" altLang="zh-CN" dirty="0"/>
              <a:t>Target </a:t>
            </a:r>
            <a:r>
              <a:rPr lang="zh-CN" altLang="en-US" dirty="0"/>
              <a:t>和 </a:t>
            </a:r>
            <a:r>
              <a:rPr lang="en-US" altLang="zh-CN" dirty="0"/>
              <a:t>Property </a:t>
            </a:r>
            <a:r>
              <a:rPr lang="zh-CN" altLang="en-US" dirty="0"/>
              <a:t>来定义的，并且竭力避免出现变量</a:t>
            </a:r>
            <a:r>
              <a:rPr lang="en-US" altLang="zh-CN" dirty="0"/>
              <a:t>variable</a:t>
            </a:r>
            <a:r>
              <a:rPr lang="zh-CN" altLang="en-US" dirty="0"/>
              <a:t>的定义。</a:t>
            </a:r>
            <a:r>
              <a:rPr lang="en-US" altLang="zh-CN" dirty="0"/>
              <a:t>Variable</a:t>
            </a:r>
            <a:r>
              <a:rPr lang="zh-CN" altLang="en-US" dirty="0"/>
              <a:t>横行是典型</a:t>
            </a:r>
            <a:r>
              <a:rPr lang="en-US" altLang="zh-CN" dirty="0"/>
              <a:t>CMake2.8</a:t>
            </a:r>
            <a:r>
              <a:rPr lang="zh-CN" altLang="en-US" dirty="0"/>
              <a:t>时期的风格。现代版的</a:t>
            </a:r>
            <a:r>
              <a:rPr lang="en-US" altLang="zh-CN" dirty="0" err="1"/>
              <a:t>CMake</a:t>
            </a:r>
            <a:r>
              <a:rPr lang="zh-CN" altLang="en-US" dirty="0"/>
              <a:t>更像是在遵循</a:t>
            </a:r>
            <a:r>
              <a:rPr lang="en-US" altLang="zh-CN" dirty="0"/>
              <a:t>OOP</a:t>
            </a:r>
            <a:r>
              <a:rPr lang="zh-CN" altLang="en-US" dirty="0"/>
              <a:t>的规则，通过</a:t>
            </a:r>
            <a:r>
              <a:rPr lang="en-US" altLang="zh-CN" dirty="0"/>
              <a:t>target</a:t>
            </a:r>
            <a:r>
              <a:rPr lang="zh-CN" altLang="en-US" dirty="0"/>
              <a:t>来约束</a:t>
            </a:r>
            <a:r>
              <a:rPr lang="en-US" altLang="zh-CN" dirty="0"/>
              <a:t>link</a:t>
            </a:r>
            <a:r>
              <a:rPr lang="zh-CN" altLang="en-US" dirty="0"/>
              <a:t>、</a:t>
            </a:r>
            <a:r>
              <a:rPr lang="en-US" altLang="zh-CN" dirty="0"/>
              <a:t>compile</a:t>
            </a:r>
            <a:r>
              <a:rPr lang="zh-CN" altLang="en-US" dirty="0"/>
              <a:t>等相关属性的作用域。如果把一个</a:t>
            </a:r>
            <a:r>
              <a:rPr lang="en-US" altLang="zh-CN" dirty="0"/>
              <a:t>Target</a:t>
            </a:r>
            <a:r>
              <a:rPr lang="zh-CN" altLang="en-US" dirty="0"/>
              <a:t>想象成一个对象（</a:t>
            </a:r>
            <a:r>
              <a:rPr lang="en-US" altLang="zh-CN" dirty="0"/>
              <a:t>Object</a:t>
            </a:r>
            <a:r>
              <a:rPr lang="zh-CN" altLang="en-US" dirty="0"/>
              <a:t>），会发现两者的组织方式非常相似：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D41D3-80D1-41B8-B9EF-F8F84EBADC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16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https://stackoverflow.com/questions/60317621/namespace-notation-in-cmakelists-txt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D41D3-80D1-41B8-B9EF-F8F84EBADC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12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2842F0-7FE6-4C33-A197-56242A920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BD37BAC-8BF4-4366-B845-E04BC35EA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CE9010-2E63-4523-9C9C-C8087861F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B3A6-4442-4618-BE4D-B5675E38C8ED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4036DB-806E-457F-94F2-423EC8E5D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7F870D-BFB6-4A36-B5CA-0EA4589BB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B628-02A7-44C4-80EA-165B673012E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EA486A9-7F1F-47C3-AA49-A0E5779D058D}"/>
              </a:ext>
            </a:extLst>
          </p:cNvPr>
          <p:cNvSpPr/>
          <p:nvPr userDrawn="1"/>
        </p:nvSpPr>
        <p:spPr>
          <a:xfrm>
            <a:off x="0" y="0"/>
            <a:ext cx="12192000" cy="80225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E6CFFE6-1ABA-4314-91F7-EF3B8C96EC06}"/>
              </a:ext>
            </a:extLst>
          </p:cNvPr>
          <p:cNvSpPr/>
          <p:nvPr userDrawn="1"/>
        </p:nvSpPr>
        <p:spPr>
          <a:xfrm>
            <a:off x="0" y="6457890"/>
            <a:ext cx="12192000" cy="40011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A6EC42-1B7D-4739-A54D-F078B44A4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EF67B79-F805-4725-A0E8-C16F1B5868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8379315-D7AF-4E51-B506-51D7CB4CD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03B969B-AAF3-4C65-A6A6-5975DD76B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B3A6-4442-4618-BE4D-B5675E38C8ED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BCB5347-FA50-4FF5-9DC2-CCE490BDD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EB5DDF6-8ADC-43CD-878F-CDA743697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B628-02A7-44C4-80EA-165B6730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0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DE85BA-DF49-40F4-B699-04C85C579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7F1CD32-F67D-418E-A134-85E1F750E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06A28A-8E5E-40DE-A609-C59FC8B44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B3A6-4442-4618-BE4D-B5675E38C8ED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D7572A-C370-4F95-897E-FA1F2E34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15409E-D82D-4057-8A6F-F6D0A80CA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B628-02A7-44C4-80EA-165B6730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96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D71CDAC-120A-4C24-80DC-8759993D7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51E0A42-F080-4EA3-9079-FF7C0649E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C4A1A3-1C54-4942-BB1C-2687AF227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B3A6-4442-4618-BE4D-B5675E38C8ED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04962C-C186-4F1A-AE88-915F53269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469891-6785-47A4-B6A7-430DE4326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B628-02A7-44C4-80EA-165B6730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07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7E36F6-67E0-4565-9C43-6CA79CBD0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7BE38E2-545D-483E-A07A-9200722A2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B3A6-4442-4618-BE4D-B5675E38C8ED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FC1192D-83E4-4154-8213-6FF1440B8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BC5B2BE-A81F-46CC-B965-332EABDD1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B628-02A7-44C4-80EA-165B673012E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E887B2-7449-48F5-8245-5C0D2E6ECD80}"/>
              </a:ext>
            </a:extLst>
          </p:cNvPr>
          <p:cNvSpPr/>
          <p:nvPr userDrawn="1"/>
        </p:nvSpPr>
        <p:spPr>
          <a:xfrm>
            <a:off x="0" y="0"/>
            <a:ext cx="8382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1999B9D-9855-42D3-AF57-8FEB02BAB127}"/>
              </a:ext>
            </a:extLst>
          </p:cNvPr>
          <p:cNvSpPr/>
          <p:nvPr userDrawn="1"/>
        </p:nvSpPr>
        <p:spPr>
          <a:xfrm>
            <a:off x="0" y="0"/>
            <a:ext cx="12192000" cy="80225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B4FF6E5-2F65-4CFD-97FD-419C46A0C2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5057" y="0"/>
            <a:ext cx="9238890" cy="802257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2"/>
                </a:solidFill>
                <a:latin typeface="Abadi" panose="020B0604020104020204" pitchFamily="34" charset="0"/>
              </a:defRPr>
            </a:lvl1pPr>
          </a:lstStyle>
          <a:p>
            <a:r>
              <a:rPr lang="en-US" dirty="0"/>
              <a:t>test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03DE68-1D96-48E8-99EE-8A650BB13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999"/>
            <a:ext cx="10515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F6B16B-5C5A-49B1-A467-5EBE4A793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B3A6-4442-4618-BE4D-B5675E38C8ED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6165ED-5D84-419B-AAD1-3507422FF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1D1A31-FD49-478D-BB79-C9E59931E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B628-02A7-44C4-80EA-165B6730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45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52619A-27E3-4316-8C3E-136C53F12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99C9875-060D-42A6-A996-0DC673218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7A1301-0A74-44C4-8631-F4B6B4CD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B3A6-4442-4618-BE4D-B5675E38C8ED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6DFB3D-1A86-4586-A34F-EBA2C2FFB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90AF8D-5122-4678-BFCC-1298D689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B628-02A7-44C4-80EA-165B6730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13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E7476D-8528-4D34-9B1B-2317C491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4BEEE8-D006-40B7-99CB-0F5F7110D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A0F1E35-FBE2-42AB-A757-F378EAF52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A430105-4CA6-47D5-B778-7054AABE5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B3A6-4442-4618-BE4D-B5675E38C8ED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1EA0A73-B8DF-451B-8270-8E7460553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7AA264-00C2-43B5-8109-0A4DECD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B628-02A7-44C4-80EA-165B6730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33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C2B1E3-E826-4E05-9096-4E17510E4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C0CA75-33AC-40FF-98CB-6205312B0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8BAC013-9ACE-448A-80D2-A3A8F085A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6AC3B74-ED33-453C-8F1A-EDE63DC1B5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C448E27-4E05-4334-A95B-FB202D3125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AF76A2B-025C-4475-9089-B7EA57078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B3A6-4442-4618-BE4D-B5675E38C8ED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4D656B0-CC48-4A3E-A00B-615999238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E54541E-7B95-41AB-A098-35104AF77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B628-02A7-44C4-80EA-165B6730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1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3D9852-1EC9-4629-ADDC-E3E0A0DF6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7BFA49C-1C39-49F0-9B67-9634EF527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B3A6-4442-4618-BE4D-B5675E38C8ED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B6A1414-8DA0-4297-8D7F-BEDCD1C51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8368E7B-B644-4201-BBAA-6CA8DB51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B628-02A7-44C4-80EA-165B6730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09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7926B6A-21DC-4A4F-9880-D306DD044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B3A6-4442-4618-BE4D-B5675E38C8ED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8F6FF3B-391D-4CCC-B22E-AAB0E2831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AC2BB2-A656-443A-86F2-281433447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B628-02A7-44C4-80EA-165B6730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1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E216D8-1AC3-412A-9151-5F7B15E5C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486A0C-203F-41C4-8901-E2435106B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AA106D6-35E1-4B12-BBA2-4BC9356A6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F59C788-DD60-4855-93FE-58F7D300C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B3A6-4442-4618-BE4D-B5675E38C8ED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16FC2F4-9E0A-4248-BACD-0BF1B6F12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9DD41E3-6D39-4B03-B61F-A42F53C96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B628-02A7-44C4-80EA-165B6730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80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9F28697-8E3D-4D59-98DC-8D89B8D60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9AC6CAC-E94D-47A3-AB66-2A74745CB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34CB00-2411-4208-87E3-75BE23B664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8B3A6-4442-4618-BE4D-B5675E38C8ED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6686EE-AEB6-4E82-BF74-473E323AD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0D9F5A-66C5-4420-A5EF-4BD723E076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7B628-02A7-44C4-80EA-165B6730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22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make.org/cmake/help/latest/manual/cmake-language.7.html#id1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gold.readthedocs.io/en/latest/overview/cmake-can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B632A29E-B63D-439F-ACB5-FF9E1D930921}"/>
              </a:ext>
            </a:extLst>
          </p:cNvPr>
          <p:cNvCxnSpPr>
            <a:cxnSpLocks/>
          </p:cNvCxnSpPr>
          <p:nvPr/>
        </p:nvCxnSpPr>
        <p:spPr>
          <a:xfrm>
            <a:off x="3236440" y="3756455"/>
            <a:ext cx="6772533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3988F2A6-79B1-4755-B7F2-CDBCDDDBAF44}"/>
              </a:ext>
            </a:extLst>
          </p:cNvPr>
          <p:cNvSpPr txBox="1"/>
          <p:nvPr/>
        </p:nvSpPr>
        <p:spPr>
          <a:xfrm>
            <a:off x="3891347" y="2820768"/>
            <a:ext cx="5351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>
                <a:latin typeface="Arial" panose="020B0604020202020204" pitchFamily="34" charset="0"/>
                <a:cs typeface="Arial" panose="020B0604020202020204" pitchFamily="34" charset="0"/>
              </a:rPr>
              <a:t>CMake</a:t>
            </a:r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 Practice</a:t>
            </a:r>
          </a:p>
        </p:txBody>
      </p:sp>
      <p:pic>
        <p:nvPicPr>
          <p:cNvPr id="1026" name="Picture 2" descr="CMake">
            <a:extLst>
              <a:ext uri="{FF2B5EF4-FFF2-40B4-BE49-F238E27FC236}">
                <a16:creationId xmlns:a16="http://schemas.microsoft.com/office/drawing/2014/main" id="{4C7E6598-39F8-4BBC-82F5-2101DE721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79" y="2486332"/>
            <a:ext cx="3331845" cy="1885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CD306502-8E32-4F92-8900-2B11E526C0D5}"/>
              </a:ext>
            </a:extLst>
          </p:cNvPr>
          <p:cNvSpPr txBox="1"/>
          <p:nvPr/>
        </p:nvSpPr>
        <p:spPr>
          <a:xfrm>
            <a:off x="3891348" y="3864007"/>
            <a:ext cx="5206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cs typeface="Arial" panose="020B0604020202020204" pitchFamily="34" charset="0"/>
              </a:rPr>
              <a:t>Bing Han Lin</a:t>
            </a:r>
          </a:p>
        </p:txBody>
      </p:sp>
      <p:pic>
        <p:nvPicPr>
          <p:cNvPr id="2" name="圖片 15" descr="一張含有 螢幕擷取畫面 的圖片&#10;&#10;自動產生的描述">
            <a:extLst>
              <a:ext uri="{FF2B5EF4-FFF2-40B4-BE49-F238E27FC236}">
                <a16:creationId xmlns:a16="http://schemas.microsoft.com/office/drawing/2014/main" id="{89D2858E-A7A3-406C-BFFF-7A2054FF38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85600" y="2790393"/>
            <a:ext cx="2994454" cy="2245841"/>
          </a:xfrm>
          <a:prstGeom prst="rect">
            <a:avLst/>
          </a:prstGeom>
          <a:solidFill>
            <a:srgbClr val="FB8500"/>
          </a:solidFill>
        </p:spPr>
      </p:pic>
    </p:spTree>
    <p:extLst>
      <p:ext uri="{BB962C8B-B14F-4D97-AF65-F5344CB8AC3E}">
        <p14:creationId xmlns:p14="http://schemas.microsoft.com/office/powerpoint/2010/main" val="3511099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974775A-EC56-4AF5-B534-DA5CF3AE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CMake</a:t>
            </a:r>
            <a:r>
              <a:rPr lang="en-US" dirty="0"/>
              <a:t> Language (3) Others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A2FDBDB-7F31-4AD6-AEE1-13667EFB75BC}"/>
              </a:ext>
            </a:extLst>
          </p:cNvPr>
          <p:cNvSpPr txBox="1"/>
          <p:nvPr/>
        </p:nvSpPr>
        <p:spPr>
          <a:xfrm>
            <a:off x="6096000" y="1207363"/>
            <a:ext cx="1754519" cy="32762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message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Control flow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Function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Macros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Math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7" name="矩形 24">
            <a:extLst>
              <a:ext uri="{FF2B5EF4-FFF2-40B4-BE49-F238E27FC236}">
                <a16:creationId xmlns:a16="http://schemas.microsoft.com/office/drawing/2014/main" id="{66989E6A-A82E-4C8B-A868-9653A8D40D6A}"/>
              </a:ext>
            </a:extLst>
          </p:cNvPr>
          <p:cNvSpPr/>
          <p:nvPr/>
        </p:nvSpPr>
        <p:spPr>
          <a:xfrm>
            <a:off x="345058" y="1207363"/>
            <a:ext cx="5265630" cy="53114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message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helloworld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if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b="1" dirty="0">
                <a:solidFill>
                  <a:srgbClr val="219EBC"/>
                </a:solidFill>
              </a:rPr>
              <a:t>variable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	# </a:t>
            </a:r>
            <a:r>
              <a:rPr lang="en-US" b="1" dirty="0">
                <a:solidFill>
                  <a:srgbClr val="219EBC"/>
                </a:solidFill>
              </a:rPr>
              <a:t>variable</a:t>
            </a:r>
            <a:r>
              <a:rPr lang="en-US" dirty="0">
                <a:solidFill>
                  <a:schemeClr val="tx1"/>
                </a:solidFill>
              </a:rPr>
              <a:t> is `ON`, `YES`, `TRUE`, `Y`, … </a:t>
            </a:r>
          </a:p>
          <a:p>
            <a:r>
              <a:rPr lang="en-US" b="1" dirty="0">
                <a:solidFill>
                  <a:schemeClr val="tx1"/>
                </a:solidFill>
              </a:rPr>
              <a:t>else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   	# </a:t>
            </a:r>
            <a:r>
              <a:rPr lang="en-US" b="1" dirty="0">
                <a:solidFill>
                  <a:srgbClr val="219EBC"/>
                </a:solidFill>
              </a:rPr>
              <a:t>variable</a:t>
            </a:r>
            <a:r>
              <a:rPr lang="en-US" dirty="0">
                <a:solidFill>
                  <a:schemeClr val="tx1"/>
                </a:solidFill>
              </a:rPr>
              <a:t> is `0`, `OFF`, `NO`, `FALSE`, …</a:t>
            </a:r>
          </a:p>
          <a:p>
            <a:r>
              <a:rPr lang="en-US" b="1" dirty="0">
                <a:solidFill>
                  <a:schemeClr val="tx1"/>
                </a:solidFill>
              </a:rPr>
              <a:t>endif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function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b="1" dirty="0" err="1">
                <a:solidFill>
                  <a:srgbClr val="219EBC"/>
                </a:solidFill>
              </a:rPr>
              <a:t>fooFunc</a:t>
            </a:r>
            <a:r>
              <a:rPr lang="en-US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b="1" dirty="0" err="1">
                <a:solidFill>
                  <a:srgbClr val="219EBC"/>
                </a:solidFill>
              </a:rPr>
              <a:t>arg</a:t>
            </a:r>
            <a:r>
              <a:rPr lang="en-US" dirty="0">
                <a:solidFill>
                  <a:srgbClr val="333333"/>
                </a:solidFill>
                <a:latin typeface="Menlo"/>
              </a:rPr>
              <a:t>… 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	# do something in function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endfunction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math</a:t>
            </a:r>
            <a:r>
              <a:rPr lang="en-US" dirty="0">
                <a:solidFill>
                  <a:schemeClr val="tx1"/>
                </a:solidFill>
              </a:rPr>
              <a:t>(EXPR </a:t>
            </a:r>
            <a:r>
              <a:rPr lang="en-US" b="1" dirty="0">
                <a:solidFill>
                  <a:srgbClr val="219EBC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 "1 + 2 * 3")</a:t>
            </a:r>
          </a:p>
        </p:txBody>
      </p:sp>
      <p:pic>
        <p:nvPicPr>
          <p:cNvPr id="9" name="圖片 15" descr="一張含有 螢幕擷取畫面 的圖片&#10;&#10;自動產生的描述">
            <a:extLst>
              <a:ext uri="{FF2B5EF4-FFF2-40B4-BE49-F238E27FC236}">
                <a16:creationId xmlns:a16="http://schemas.microsoft.com/office/drawing/2014/main" id="{555EDAA0-744B-4233-88A3-D9D1CF87B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20592" y="2981297"/>
            <a:ext cx="2994454" cy="2245841"/>
          </a:xfrm>
          <a:prstGeom prst="rect">
            <a:avLst/>
          </a:prstGeom>
          <a:solidFill>
            <a:srgbClr val="FB8500"/>
          </a:solidFill>
        </p:spPr>
      </p:pic>
    </p:spTree>
    <p:extLst>
      <p:ext uri="{BB962C8B-B14F-4D97-AF65-F5344CB8AC3E}">
        <p14:creationId xmlns:p14="http://schemas.microsoft.com/office/powerpoint/2010/main" val="2249378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974775A-EC56-4AF5-B534-DA5CF3AE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CMake</a:t>
            </a:r>
            <a:r>
              <a:rPr lang="en-US" dirty="0"/>
              <a:t> Organization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24CD20-83D9-4633-ACF9-B6619941D2EE}"/>
              </a:ext>
            </a:extLst>
          </p:cNvPr>
          <p:cNvSpPr/>
          <p:nvPr/>
        </p:nvSpPr>
        <p:spPr>
          <a:xfrm>
            <a:off x="1509234" y="5026000"/>
            <a:ext cx="131157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2B63A8"/>
                </a:solidFill>
                <a:latin typeface="Trebuchet MS" panose="020B0603020202020204" pitchFamily="34" charset="0"/>
                <a:hlinkClick r:id="rId3"/>
              </a:rPr>
              <a:t>Directories</a:t>
            </a:r>
            <a:endParaRPr lang="en-US" u="sng" dirty="0">
              <a:solidFill>
                <a:srgbClr val="2B63A8"/>
              </a:solidFill>
              <a:latin typeface="Trebuchet MS" panose="020B0603020202020204" pitchFamily="34" charset="0"/>
            </a:endParaRPr>
          </a:p>
          <a:p>
            <a:r>
              <a:rPr lang="en-US" b="0" i="0" dirty="0">
                <a:solidFill>
                  <a:srgbClr val="003564"/>
                </a:solidFill>
                <a:effectLst/>
                <a:latin typeface="Trebuchet MS" panose="020B0603020202020204" pitchFamily="34" charset="0"/>
              </a:rPr>
              <a:t>script</a:t>
            </a:r>
          </a:p>
          <a:p>
            <a:r>
              <a:rPr lang="en-US" dirty="0">
                <a:solidFill>
                  <a:srgbClr val="003564"/>
                </a:solidFill>
                <a:latin typeface="Trebuchet MS" panose="020B0603020202020204" pitchFamily="34" charset="0"/>
              </a:rPr>
              <a:t>module</a:t>
            </a:r>
            <a:endParaRPr lang="en-US" b="0" i="0" dirty="0">
              <a:solidFill>
                <a:srgbClr val="003564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3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3377BE5D-643E-42FD-B78E-902884D54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69841" y="2699673"/>
            <a:ext cx="2994454" cy="2245841"/>
          </a:xfrm>
          <a:prstGeom prst="rect">
            <a:avLst/>
          </a:prstGeom>
          <a:solidFill>
            <a:srgbClr val="FB8500"/>
          </a:solidFill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56CA4D6-4A6D-4AB8-89A6-2D5ADA9F21BB}"/>
              </a:ext>
            </a:extLst>
          </p:cNvPr>
          <p:cNvSpPr/>
          <p:nvPr/>
        </p:nvSpPr>
        <p:spPr>
          <a:xfrm>
            <a:off x="1243781" y="852949"/>
            <a:ext cx="9704439" cy="5152103"/>
          </a:xfrm>
          <a:prstGeom prst="rect">
            <a:avLst/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FBB0F4-5302-47CE-B944-845B2C5F760F}"/>
              </a:ext>
            </a:extLst>
          </p:cNvPr>
          <p:cNvSpPr txBox="1"/>
          <p:nvPr/>
        </p:nvSpPr>
        <p:spPr>
          <a:xfrm flipH="1">
            <a:off x="1666568" y="2459504"/>
            <a:ext cx="88588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Let’s learn it by </a:t>
            </a:r>
          </a:p>
          <a:p>
            <a:pPr algn="ctr"/>
            <a:r>
              <a:rPr lang="en-US" sz="6600" b="1" dirty="0"/>
              <a:t>Example.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A735CC7-8879-4BFB-A5E0-CB46AACC52FA}"/>
              </a:ext>
            </a:extLst>
          </p:cNvPr>
          <p:cNvGrpSpPr/>
          <p:nvPr/>
        </p:nvGrpSpPr>
        <p:grpSpPr>
          <a:xfrm>
            <a:off x="997974" y="1327355"/>
            <a:ext cx="920371" cy="806246"/>
            <a:chOff x="988142" y="953728"/>
            <a:chExt cx="1229032" cy="107663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722F842-D69D-4B10-909B-1FECB0923B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5961" y="953728"/>
              <a:ext cx="1101213" cy="717755"/>
            </a:xfrm>
            <a:prstGeom prst="line">
              <a:avLst/>
            </a:prstGeom>
            <a:ln w="38100">
              <a:solidFill>
                <a:srgbClr val="FFB7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E6346A6-8213-44A3-9D24-4A5C2AB84D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8142" y="1312606"/>
              <a:ext cx="1101213" cy="717755"/>
            </a:xfrm>
            <a:prstGeom prst="line">
              <a:avLst/>
            </a:prstGeom>
            <a:ln w="38100">
              <a:solidFill>
                <a:srgbClr val="FFB7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6CB62A-F7E9-4B8B-B556-A2F5E09AF545}"/>
              </a:ext>
            </a:extLst>
          </p:cNvPr>
          <p:cNvGrpSpPr/>
          <p:nvPr/>
        </p:nvGrpSpPr>
        <p:grpSpPr>
          <a:xfrm>
            <a:off x="10382864" y="4871884"/>
            <a:ext cx="920371" cy="806246"/>
            <a:chOff x="988142" y="953728"/>
            <a:chExt cx="1229032" cy="1076633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BE6CFC2-7D13-40DF-9F68-A81A044AA6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5961" y="953728"/>
              <a:ext cx="1101213" cy="717755"/>
            </a:xfrm>
            <a:prstGeom prst="line">
              <a:avLst/>
            </a:prstGeom>
            <a:ln w="38100">
              <a:solidFill>
                <a:srgbClr val="FFB7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9BBD057-784C-46BA-954F-D4ADA664C5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8142" y="1312606"/>
              <a:ext cx="1101213" cy="717755"/>
            </a:xfrm>
            <a:prstGeom prst="line">
              <a:avLst/>
            </a:prstGeom>
            <a:ln w="38100">
              <a:solidFill>
                <a:srgbClr val="FFB7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7671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974775A-EC56-4AF5-B534-DA5CF3AE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CMake</a:t>
            </a:r>
            <a:r>
              <a:rPr lang="en-US" dirty="0"/>
              <a:t> Example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BB22445-A528-4415-994D-5C84DC9C245D}"/>
              </a:ext>
            </a:extLst>
          </p:cNvPr>
          <p:cNvSpPr/>
          <p:nvPr/>
        </p:nvSpPr>
        <p:spPr>
          <a:xfrm>
            <a:off x="899347" y="1154855"/>
            <a:ext cx="2569773" cy="461639"/>
          </a:xfrm>
          <a:prstGeom prst="rect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01_hello-world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D7F949C-45AA-4DD6-9289-322504222842}"/>
              </a:ext>
            </a:extLst>
          </p:cNvPr>
          <p:cNvSpPr/>
          <p:nvPr/>
        </p:nvSpPr>
        <p:spPr>
          <a:xfrm>
            <a:off x="899346" y="5234536"/>
            <a:ext cx="2569775" cy="638578"/>
          </a:xfrm>
          <a:prstGeom prst="rect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03_static-library 04_shared-library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DE5DFD6-AC71-4DA0-9C43-1A6CA3D57CB2}"/>
              </a:ext>
            </a:extLst>
          </p:cNvPr>
          <p:cNvSpPr/>
          <p:nvPr/>
        </p:nvSpPr>
        <p:spPr>
          <a:xfrm>
            <a:off x="899347" y="3016402"/>
            <a:ext cx="2569774" cy="461639"/>
          </a:xfrm>
          <a:prstGeom prst="rect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02_include-header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239D3E8-3550-4BE3-9218-C30CB5CA29E4}"/>
              </a:ext>
            </a:extLst>
          </p:cNvPr>
          <p:cNvSpPr txBox="1"/>
          <p:nvPr/>
        </p:nvSpPr>
        <p:spPr>
          <a:xfrm>
            <a:off x="899346" y="1665506"/>
            <a:ext cx="3729739" cy="967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Specify Build System Generator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Source &amp; Binary Directory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F393DB2-6017-418A-ABFB-5BE3EDB80498}"/>
              </a:ext>
            </a:extLst>
          </p:cNvPr>
          <p:cNvSpPr txBox="1"/>
          <p:nvPr/>
        </p:nvSpPr>
        <p:spPr>
          <a:xfrm>
            <a:off x="899346" y="3554758"/>
            <a:ext cx="4255266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-S &lt;path-to-source&gt;  -B &lt;path-to-build&gt;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-G &lt;generator-name&gt;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target_include_directories</a:t>
            </a:r>
            <a:r>
              <a:rPr lang="en-US" sz="1800" dirty="0"/>
              <a:t>()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847502D-B969-4545-9153-D2250A13AD6A}"/>
              </a:ext>
            </a:extLst>
          </p:cNvPr>
          <p:cNvSpPr txBox="1"/>
          <p:nvPr/>
        </p:nvSpPr>
        <p:spPr>
          <a:xfrm>
            <a:off x="899346" y="5851268"/>
            <a:ext cx="4255266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Building Configuration Type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add_library</a:t>
            </a:r>
            <a:r>
              <a:rPr lang="en-US" sz="1800" dirty="0"/>
              <a:t>(), </a:t>
            </a:r>
            <a:r>
              <a:rPr lang="en-US" sz="1800" dirty="0" err="1"/>
              <a:t>target_link_libraries</a:t>
            </a:r>
            <a:r>
              <a:rPr lang="en-US" sz="1800" dirty="0"/>
              <a:t>()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A200FF8-1803-4B52-8DA2-EC38C5E0A158}"/>
              </a:ext>
            </a:extLst>
          </p:cNvPr>
          <p:cNvSpPr/>
          <p:nvPr/>
        </p:nvSpPr>
        <p:spPr>
          <a:xfrm>
            <a:off x="6516351" y="1176701"/>
            <a:ext cx="2648669" cy="461639"/>
          </a:xfrm>
          <a:prstGeom prst="rect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05_installing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CA25C71-5840-4319-B20E-A8CF5E7FB82F}"/>
              </a:ext>
            </a:extLst>
          </p:cNvPr>
          <p:cNvSpPr/>
          <p:nvPr/>
        </p:nvSpPr>
        <p:spPr>
          <a:xfrm>
            <a:off x="6516350" y="5256382"/>
            <a:ext cx="2648670" cy="461639"/>
          </a:xfrm>
          <a:prstGeom prst="rect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07_cmake-package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427DCC7-E379-4DD5-A6B2-581100BA6C79}"/>
              </a:ext>
            </a:extLst>
          </p:cNvPr>
          <p:cNvSpPr/>
          <p:nvPr/>
        </p:nvSpPr>
        <p:spPr>
          <a:xfrm>
            <a:off x="6516351" y="3038248"/>
            <a:ext cx="2648670" cy="461639"/>
          </a:xfrm>
          <a:prstGeom prst="rect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06_using_subdirectory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D827B0E7-3C4E-464F-8ABF-02172E70F2AC}"/>
              </a:ext>
            </a:extLst>
          </p:cNvPr>
          <p:cNvSpPr txBox="1"/>
          <p:nvPr/>
        </p:nvSpPr>
        <p:spPr>
          <a:xfrm>
            <a:off x="6516350" y="1687352"/>
            <a:ext cx="3021020" cy="967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CMAKE_INSTALL_PREFIX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install ()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9AB5042F-077C-4ED9-9E8D-ABE773265B2F}"/>
              </a:ext>
            </a:extLst>
          </p:cNvPr>
          <p:cNvSpPr txBox="1"/>
          <p:nvPr/>
        </p:nvSpPr>
        <p:spPr>
          <a:xfrm>
            <a:off x="6516350" y="3576604"/>
            <a:ext cx="4255266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add_subdirectory</a:t>
            </a:r>
            <a:r>
              <a:rPr lang="en-US" sz="1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72228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3377BE5D-643E-42FD-B78E-902884D54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69841" y="2699673"/>
            <a:ext cx="2994454" cy="2245841"/>
          </a:xfrm>
          <a:prstGeom prst="rect">
            <a:avLst/>
          </a:prstGeom>
          <a:solidFill>
            <a:srgbClr val="FB8500"/>
          </a:solidFill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56CA4D6-4A6D-4AB8-89A6-2D5ADA9F21BB}"/>
              </a:ext>
            </a:extLst>
          </p:cNvPr>
          <p:cNvSpPr/>
          <p:nvPr/>
        </p:nvSpPr>
        <p:spPr>
          <a:xfrm>
            <a:off x="1243781" y="852949"/>
            <a:ext cx="9704439" cy="5152103"/>
          </a:xfrm>
          <a:prstGeom prst="rect">
            <a:avLst/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FBB0F4-5302-47CE-B944-845B2C5F760F}"/>
              </a:ext>
            </a:extLst>
          </p:cNvPr>
          <p:cNvSpPr txBox="1"/>
          <p:nvPr/>
        </p:nvSpPr>
        <p:spPr>
          <a:xfrm flipH="1">
            <a:off x="1666568" y="2459504"/>
            <a:ext cx="88588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Improve</a:t>
            </a:r>
            <a:endParaRPr lang="en-US" sz="5400" dirty="0"/>
          </a:p>
          <a:p>
            <a:pPr algn="ctr"/>
            <a:r>
              <a:rPr lang="en-US" sz="6600" dirty="0"/>
              <a:t>CMakeLists.txt</a:t>
            </a:r>
            <a:r>
              <a:rPr lang="en-US" sz="6600" b="1" dirty="0"/>
              <a:t>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A735CC7-8879-4BFB-A5E0-CB46AACC52FA}"/>
              </a:ext>
            </a:extLst>
          </p:cNvPr>
          <p:cNvGrpSpPr/>
          <p:nvPr/>
        </p:nvGrpSpPr>
        <p:grpSpPr>
          <a:xfrm>
            <a:off x="997974" y="1327355"/>
            <a:ext cx="920371" cy="806246"/>
            <a:chOff x="988142" y="953728"/>
            <a:chExt cx="1229032" cy="107663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722F842-D69D-4B10-909B-1FECB0923B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5961" y="953728"/>
              <a:ext cx="1101213" cy="717755"/>
            </a:xfrm>
            <a:prstGeom prst="line">
              <a:avLst/>
            </a:prstGeom>
            <a:ln w="38100">
              <a:solidFill>
                <a:srgbClr val="FFB7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E6346A6-8213-44A3-9D24-4A5C2AB84D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8142" y="1312606"/>
              <a:ext cx="1101213" cy="717755"/>
            </a:xfrm>
            <a:prstGeom prst="line">
              <a:avLst/>
            </a:prstGeom>
            <a:ln w="38100">
              <a:solidFill>
                <a:srgbClr val="FFB7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6CB62A-F7E9-4B8B-B556-A2F5E09AF545}"/>
              </a:ext>
            </a:extLst>
          </p:cNvPr>
          <p:cNvGrpSpPr/>
          <p:nvPr/>
        </p:nvGrpSpPr>
        <p:grpSpPr>
          <a:xfrm>
            <a:off x="10382864" y="4871884"/>
            <a:ext cx="920371" cy="806246"/>
            <a:chOff x="988142" y="953728"/>
            <a:chExt cx="1229032" cy="1076633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BE6CFC2-7D13-40DF-9F68-A81A044AA6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5961" y="953728"/>
              <a:ext cx="1101213" cy="717755"/>
            </a:xfrm>
            <a:prstGeom prst="line">
              <a:avLst/>
            </a:prstGeom>
            <a:ln w="38100">
              <a:solidFill>
                <a:srgbClr val="FFB7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9BBD057-784C-46BA-954F-D4ADA664C5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8142" y="1312606"/>
              <a:ext cx="1101213" cy="717755"/>
            </a:xfrm>
            <a:prstGeom prst="line">
              <a:avLst/>
            </a:prstGeom>
            <a:ln w="38100">
              <a:solidFill>
                <a:srgbClr val="FFB7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8208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974775A-EC56-4AF5-B534-DA5CF3AE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add_subdirectory</a:t>
            </a:r>
            <a:r>
              <a:rPr lang="en-US"/>
              <a:t>( )</a:t>
            </a:r>
            <a:endParaRPr lang="en-US" dirty="0"/>
          </a:p>
        </p:txBody>
      </p: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3D682D3F-40D7-43AF-96C6-065306ACCAFA}"/>
              </a:ext>
            </a:extLst>
          </p:cNvPr>
          <p:cNvGrpSpPr/>
          <p:nvPr/>
        </p:nvGrpSpPr>
        <p:grpSpPr>
          <a:xfrm>
            <a:off x="6157949" y="1188619"/>
            <a:ext cx="1062657" cy="941661"/>
            <a:chOff x="5828777" y="5189596"/>
            <a:chExt cx="1287131" cy="1140576"/>
          </a:xfrm>
        </p:grpSpPr>
        <p:grpSp>
          <p:nvGrpSpPr>
            <p:cNvPr id="9" name="Group 31">
              <a:extLst>
                <a:ext uri="{FF2B5EF4-FFF2-40B4-BE49-F238E27FC236}">
                  <a16:creationId xmlns:a16="http://schemas.microsoft.com/office/drawing/2014/main" id="{E6B32A99-9C22-4F0A-9E16-1731CAAB65C5}"/>
                </a:ext>
              </a:extLst>
            </p:cNvPr>
            <p:cNvGrpSpPr/>
            <p:nvPr/>
          </p:nvGrpSpPr>
          <p:grpSpPr>
            <a:xfrm>
              <a:off x="6122295" y="5189596"/>
              <a:ext cx="705520" cy="705520"/>
              <a:chOff x="2293283" y="1855010"/>
              <a:chExt cx="2895731" cy="2895731"/>
            </a:xfrm>
          </p:grpSpPr>
          <p:sp>
            <p:nvSpPr>
              <p:cNvPr id="12" name="Rectangle: Single Corner Snipped 36">
                <a:extLst>
                  <a:ext uri="{FF2B5EF4-FFF2-40B4-BE49-F238E27FC236}">
                    <a16:creationId xmlns:a16="http://schemas.microsoft.com/office/drawing/2014/main" id="{9871252D-8AA6-43D1-B1FB-E4E6B2571BBC}"/>
                  </a:ext>
                </a:extLst>
              </p:cNvPr>
              <p:cNvSpPr/>
              <p:nvPr/>
            </p:nvSpPr>
            <p:spPr>
              <a:xfrm>
                <a:off x="2591152" y="1914353"/>
                <a:ext cx="2277731" cy="2699750"/>
              </a:xfrm>
              <a:prstGeom prst="snip1Rect">
                <a:avLst>
                  <a:gd name="adj" fmla="val 2448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Picture 37">
                <a:extLst>
                  <a:ext uri="{FF2B5EF4-FFF2-40B4-BE49-F238E27FC236}">
                    <a16:creationId xmlns:a16="http://schemas.microsoft.com/office/drawing/2014/main" id="{BAB1A84A-88D2-49DB-A700-CE8A67C1EE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3283" y="1855010"/>
                <a:ext cx="2895731" cy="2895731"/>
              </a:xfrm>
              <a:prstGeom prst="rect">
                <a:avLst/>
              </a:prstGeom>
            </p:spPr>
          </p:pic>
        </p:grpSp>
        <p:sp>
          <p:nvSpPr>
            <p:cNvPr id="11" name="TextBox 34">
              <a:extLst>
                <a:ext uri="{FF2B5EF4-FFF2-40B4-BE49-F238E27FC236}">
                  <a16:creationId xmlns:a16="http://schemas.microsoft.com/office/drawing/2014/main" id="{6D957038-CDAD-444C-8F20-70A8D3F2DA39}"/>
                </a:ext>
              </a:extLst>
            </p:cNvPr>
            <p:cNvSpPr txBox="1"/>
            <p:nvPr/>
          </p:nvSpPr>
          <p:spPr>
            <a:xfrm>
              <a:off x="5828777" y="6013300"/>
              <a:ext cx="1287131" cy="316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CMakeLists.txt</a:t>
              </a:r>
            </a:p>
          </p:txBody>
        </p: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E8FE10F0-E0B1-4611-AA5A-46DA84CC1E32}"/>
              </a:ext>
            </a:extLst>
          </p:cNvPr>
          <p:cNvGrpSpPr/>
          <p:nvPr/>
        </p:nvGrpSpPr>
        <p:grpSpPr>
          <a:xfrm>
            <a:off x="3206203" y="3140765"/>
            <a:ext cx="1322227" cy="1300559"/>
            <a:chOff x="1062093" y="1870725"/>
            <a:chExt cx="1322227" cy="1300559"/>
          </a:xfrm>
        </p:grpSpPr>
        <p:pic>
          <p:nvPicPr>
            <p:cNvPr id="33" name="Picture 6">
              <a:extLst>
                <a:ext uri="{FF2B5EF4-FFF2-40B4-BE49-F238E27FC236}">
                  <a16:creationId xmlns:a16="http://schemas.microsoft.com/office/drawing/2014/main" id="{0D0BE475-F6DC-44EE-9598-DE29CFC4E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3857" y="1870725"/>
              <a:ext cx="933521" cy="908742"/>
            </a:xfrm>
            <a:prstGeom prst="rect">
              <a:avLst/>
            </a:prstGeom>
          </p:spPr>
        </p:pic>
        <p:sp>
          <p:nvSpPr>
            <p:cNvPr id="28" name="TextBox 26">
              <a:extLst>
                <a:ext uri="{FF2B5EF4-FFF2-40B4-BE49-F238E27FC236}">
                  <a16:creationId xmlns:a16="http://schemas.microsoft.com/office/drawing/2014/main" id="{68951A07-3EEC-4C45-B38D-D65CCE114AF7}"/>
                </a:ext>
              </a:extLst>
            </p:cNvPr>
            <p:cNvSpPr txBox="1"/>
            <p:nvPr/>
          </p:nvSpPr>
          <p:spPr>
            <a:xfrm>
              <a:off x="1062093" y="2863507"/>
              <a:ext cx="13222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CMakeLists.txt</a:t>
              </a:r>
            </a:p>
          </p:txBody>
        </p:sp>
      </p:grpSp>
      <p:cxnSp>
        <p:nvCxnSpPr>
          <p:cNvPr id="40" name="接點: 肘形 39">
            <a:extLst>
              <a:ext uri="{FF2B5EF4-FFF2-40B4-BE49-F238E27FC236}">
                <a16:creationId xmlns:a16="http://schemas.microsoft.com/office/drawing/2014/main" id="{A7192DDB-E9E0-4DDE-8B98-702BEA8EA436}"/>
              </a:ext>
            </a:extLst>
          </p:cNvPr>
          <p:cNvCxnSpPr>
            <a:cxnSpLocks/>
            <a:stCxn id="13" idx="1"/>
            <a:endCxn id="33" idx="3"/>
          </p:cNvCxnSpPr>
          <p:nvPr/>
        </p:nvCxnSpPr>
        <p:spPr>
          <a:xfrm rot="10800000" flipV="1">
            <a:off x="4301488" y="1479858"/>
            <a:ext cx="2098790" cy="2115278"/>
          </a:xfrm>
          <a:prstGeom prst="bentConnector3">
            <a:avLst/>
          </a:prstGeom>
          <a:ln w="28575">
            <a:solidFill>
              <a:srgbClr val="219E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298969B6-F588-487D-84CF-66A9B24DE7EF}"/>
              </a:ext>
            </a:extLst>
          </p:cNvPr>
          <p:cNvCxnSpPr>
            <a:cxnSpLocks/>
            <a:stCxn id="48" idx="1"/>
            <a:endCxn id="33" idx="3"/>
          </p:cNvCxnSpPr>
          <p:nvPr/>
        </p:nvCxnSpPr>
        <p:spPr>
          <a:xfrm rot="10800000">
            <a:off x="4301488" y="3595137"/>
            <a:ext cx="2098790" cy="680051"/>
          </a:xfrm>
          <a:prstGeom prst="bentConnector3">
            <a:avLst/>
          </a:prstGeom>
          <a:ln w="28575">
            <a:solidFill>
              <a:srgbClr val="219E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B5077752-225A-4D86-ABDC-DB472D84863F}"/>
              </a:ext>
            </a:extLst>
          </p:cNvPr>
          <p:cNvGrpSpPr/>
          <p:nvPr/>
        </p:nvGrpSpPr>
        <p:grpSpPr>
          <a:xfrm>
            <a:off x="6157949" y="3983948"/>
            <a:ext cx="1062657" cy="941661"/>
            <a:chOff x="5828777" y="5189596"/>
            <a:chExt cx="1287131" cy="1140576"/>
          </a:xfrm>
        </p:grpSpPr>
        <p:grpSp>
          <p:nvGrpSpPr>
            <p:cNvPr id="45" name="Group 31">
              <a:extLst>
                <a:ext uri="{FF2B5EF4-FFF2-40B4-BE49-F238E27FC236}">
                  <a16:creationId xmlns:a16="http://schemas.microsoft.com/office/drawing/2014/main" id="{D4EA7460-46A5-4D7A-A907-B3344CE8EE43}"/>
                </a:ext>
              </a:extLst>
            </p:cNvPr>
            <p:cNvGrpSpPr/>
            <p:nvPr/>
          </p:nvGrpSpPr>
          <p:grpSpPr>
            <a:xfrm>
              <a:off x="6122295" y="5189596"/>
              <a:ext cx="705520" cy="705520"/>
              <a:chOff x="2293283" y="1855010"/>
              <a:chExt cx="2895731" cy="2895731"/>
            </a:xfrm>
          </p:grpSpPr>
          <p:sp>
            <p:nvSpPr>
              <p:cNvPr id="47" name="Rectangle: Single Corner Snipped 36">
                <a:extLst>
                  <a:ext uri="{FF2B5EF4-FFF2-40B4-BE49-F238E27FC236}">
                    <a16:creationId xmlns:a16="http://schemas.microsoft.com/office/drawing/2014/main" id="{09112B2B-B3C0-4A7D-A10C-9E092CB71B9D}"/>
                  </a:ext>
                </a:extLst>
              </p:cNvPr>
              <p:cNvSpPr/>
              <p:nvPr/>
            </p:nvSpPr>
            <p:spPr>
              <a:xfrm>
                <a:off x="2591152" y="1914353"/>
                <a:ext cx="2277731" cy="2699750"/>
              </a:xfrm>
              <a:prstGeom prst="snip1Rect">
                <a:avLst>
                  <a:gd name="adj" fmla="val 2448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8" name="Picture 37">
                <a:extLst>
                  <a:ext uri="{FF2B5EF4-FFF2-40B4-BE49-F238E27FC236}">
                    <a16:creationId xmlns:a16="http://schemas.microsoft.com/office/drawing/2014/main" id="{CC9C4D4B-0CF5-4447-A106-383223408A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3283" y="1855010"/>
                <a:ext cx="2895731" cy="2895731"/>
              </a:xfrm>
              <a:prstGeom prst="rect">
                <a:avLst/>
              </a:prstGeom>
            </p:spPr>
          </p:pic>
        </p:grpSp>
        <p:sp>
          <p:nvSpPr>
            <p:cNvPr id="46" name="TextBox 34">
              <a:extLst>
                <a:ext uri="{FF2B5EF4-FFF2-40B4-BE49-F238E27FC236}">
                  <a16:creationId xmlns:a16="http://schemas.microsoft.com/office/drawing/2014/main" id="{D4E80C58-ED22-4AF0-A5C4-8E67CF6A7D33}"/>
                </a:ext>
              </a:extLst>
            </p:cNvPr>
            <p:cNvSpPr txBox="1"/>
            <p:nvPr/>
          </p:nvSpPr>
          <p:spPr>
            <a:xfrm>
              <a:off x="5828777" y="6013300"/>
              <a:ext cx="1287131" cy="316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CMakeLists.txt</a:t>
              </a:r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68F236E5-58A4-46A5-ABA2-00A7005E0CEA}"/>
              </a:ext>
            </a:extLst>
          </p:cNvPr>
          <p:cNvGrpSpPr/>
          <p:nvPr/>
        </p:nvGrpSpPr>
        <p:grpSpPr>
          <a:xfrm>
            <a:off x="6157949" y="5586775"/>
            <a:ext cx="1062657" cy="941661"/>
            <a:chOff x="5828777" y="5189596"/>
            <a:chExt cx="1287131" cy="1140576"/>
          </a:xfrm>
        </p:grpSpPr>
        <p:grpSp>
          <p:nvGrpSpPr>
            <p:cNvPr id="52" name="Group 31">
              <a:extLst>
                <a:ext uri="{FF2B5EF4-FFF2-40B4-BE49-F238E27FC236}">
                  <a16:creationId xmlns:a16="http://schemas.microsoft.com/office/drawing/2014/main" id="{6F4326D2-4D0A-4004-88F2-282E169F68B5}"/>
                </a:ext>
              </a:extLst>
            </p:cNvPr>
            <p:cNvGrpSpPr/>
            <p:nvPr/>
          </p:nvGrpSpPr>
          <p:grpSpPr>
            <a:xfrm>
              <a:off x="6122295" y="5189596"/>
              <a:ext cx="705520" cy="705520"/>
              <a:chOff x="2293283" y="1855010"/>
              <a:chExt cx="2895731" cy="2895731"/>
            </a:xfrm>
          </p:grpSpPr>
          <p:sp>
            <p:nvSpPr>
              <p:cNvPr id="54" name="Rectangle: Single Corner Snipped 36">
                <a:extLst>
                  <a:ext uri="{FF2B5EF4-FFF2-40B4-BE49-F238E27FC236}">
                    <a16:creationId xmlns:a16="http://schemas.microsoft.com/office/drawing/2014/main" id="{100B6223-3FE4-4CA5-9452-3505D01DDED0}"/>
                  </a:ext>
                </a:extLst>
              </p:cNvPr>
              <p:cNvSpPr/>
              <p:nvPr/>
            </p:nvSpPr>
            <p:spPr>
              <a:xfrm>
                <a:off x="2591152" y="1914353"/>
                <a:ext cx="2277731" cy="2699750"/>
              </a:xfrm>
              <a:prstGeom prst="snip1Rect">
                <a:avLst>
                  <a:gd name="adj" fmla="val 2448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5" name="Picture 37">
                <a:extLst>
                  <a:ext uri="{FF2B5EF4-FFF2-40B4-BE49-F238E27FC236}">
                    <a16:creationId xmlns:a16="http://schemas.microsoft.com/office/drawing/2014/main" id="{B159737C-E923-482C-B5E8-703E3DE77C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3283" y="1855010"/>
                <a:ext cx="2895731" cy="2895731"/>
              </a:xfrm>
              <a:prstGeom prst="rect">
                <a:avLst/>
              </a:prstGeom>
            </p:spPr>
          </p:pic>
        </p:grpSp>
        <p:sp>
          <p:nvSpPr>
            <p:cNvPr id="53" name="TextBox 34">
              <a:extLst>
                <a:ext uri="{FF2B5EF4-FFF2-40B4-BE49-F238E27FC236}">
                  <a16:creationId xmlns:a16="http://schemas.microsoft.com/office/drawing/2014/main" id="{2EA46F68-0661-4083-9DB7-4528EA1CFE45}"/>
                </a:ext>
              </a:extLst>
            </p:cNvPr>
            <p:cNvSpPr txBox="1"/>
            <p:nvPr/>
          </p:nvSpPr>
          <p:spPr>
            <a:xfrm>
              <a:off x="5828777" y="6013300"/>
              <a:ext cx="1287131" cy="316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CMakeLists.txt</a:t>
              </a:r>
            </a:p>
          </p:txBody>
        </p:sp>
      </p:grpSp>
      <p:cxnSp>
        <p:nvCxnSpPr>
          <p:cNvPr id="56" name="接點: 肘形 55">
            <a:extLst>
              <a:ext uri="{FF2B5EF4-FFF2-40B4-BE49-F238E27FC236}">
                <a16:creationId xmlns:a16="http://schemas.microsoft.com/office/drawing/2014/main" id="{321D5F6C-7541-4BB7-9B28-C6B8EBB6DE36}"/>
              </a:ext>
            </a:extLst>
          </p:cNvPr>
          <p:cNvCxnSpPr>
            <a:cxnSpLocks/>
            <a:stCxn id="55" idx="1"/>
            <a:endCxn id="33" idx="3"/>
          </p:cNvCxnSpPr>
          <p:nvPr/>
        </p:nvCxnSpPr>
        <p:spPr>
          <a:xfrm rot="10800000">
            <a:off x="4301488" y="3595136"/>
            <a:ext cx="2098790" cy="2282878"/>
          </a:xfrm>
          <a:prstGeom prst="bentConnector3">
            <a:avLst/>
          </a:prstGeom>
          <a:ln w="28575">
            <a:solidFill>
              <a:srgbClr val="219E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A2225124-9810-4908-A95A-58470E9C9FE2}"/>
              </a:ext>
            </a:extLst>
          </p:cNvPr>
          <p:cNvGrpSpPr/>
          <p:nvPr/>
        </p:nvGrpSpPr>
        <p:grpSpPr>
          <a:xfrm>
            <a:off x="6157948" y="2487339"/>
            <a:ext cx="1062657" cy="941661"/>
            <a:chOff x="5828777" y="5189596"/>
            <a:chExt cx="1287131" cy="1140576"/>
          </a:xfrm>
        </p:grpSpPr>
        <p:grpSp>
          <p:nvGrpSpPr>
            <p:cNvPr id="60" name="Group 31">
              <a:extLst>
                <a:ext uri="{FF2B5EF4-FFF2-40B4-BE49-F238E27FC236}">
                  <a16:creationId xmlns:a16="http://schemas.microsoft.com/office/drawing/2014/main" id="{F6707621-40F5-4DD5-A08E-518F61D53BCF}"/>
                </a:ext>
              </a:extLst>
            </p:cNvPr>
            <p:cNvGrpSpPr/>
            <p:nvPr/>
          </p:nvGrpSpPr>
          <p:grpSpPr>
            <a:xfrm>
              <a:off x="6122295" y="5189596"/>
              <a:ext cx="705520" cy="705520"/>
              <a:chOff x="2293283" y="1855010"/>
              <a:chExt cx="2895731" cy="2895731"/>
            </a:xfrm>
          </p:grpSpPr>
          <p:sp>
            <p:nvSpPr>
              <p:cNvPr id="62" name="Rectangle: Single Corner Snipped 36">
                <a:extLst>
                  <a:ext uri="{FF2B5EF4-FFF2-40B4-BE49-F238E27FC236}">
                    <a16:creationId xmlns:a16="http://schemas.microsoft.com/office/drawing/2014/main" id="{658E8BC3-5EF5-41A4-983F-22CDD3FB615D}"/>
                  </a:ext>
                </a:extLst>
              </p:cNvPr>
              <p:cNvSpPr/>
              <p:nvPr/>
            </p:nvSpPr>
            <p:spPr>
              <a:xfrm>
                <a:off x="2591152" y="1914353"/>
                <a:ext cx="2277731" cy="2699750"/>
              </a:xfrm>
              <a:prstGeom prst="snip1Rect">
                <a:avLst>
                  <a:gd name="adj" fmla="val 2448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3" name="Picture 37">
                <a:extLst>
                  <a:ext uri="{FF2B5EF4-FFF2-40B4-BE49-F238E27FC236}">
                    <a16:creationId xmlns:a16="http://schemas.microsoft.com/office/drawing/2014/main" id="{7061BF2D-F6F8-4A17-9A8D-9BB3BE2D75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3283" y="1855010"/>
                <a:ext cx="2895731" cy="2895731"/>
              </a:xfrm>
              <a:prstGeom prst="rect">
                <a:avLst/>
              </a:prstGeom>
            </p:spPr>
          </p:pic>
        </p:grpSp>
        <p:sp>
          <p:nvSpPr>
            <p:cNvPr id="61" name="TextBox 34">
              <a:extLst>
                <a:ext uri="{FF2B5EF4-FFF2-40B4-BE49-F238E27FC236}">
                  <a16:creationId xmlns:a16="http://schemas.microsoft.com/office/drawing/2014/main" id="{2F3C28D2-D7CC-4E4F-A4DE-DD3F53F7DF74}"/>
                </a:ext>
              </a:extLst>
            </p:cNvPr>
            <p:cNvSpPr txBox="1"/>
            <p:nvPr/>
          </p:nvSpPr>
          <p:spPr>
            <a:xfrm>
              <a:off x="5828777" y="6013300"/>
              <a:ext cx="1287131" cy="316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CMakeLists.txt</a:t>
              </a:r>
            </a:p>
          </p:txBody>
        </p:sp>
      </p:grp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14CE6D2F-40D0-4F02-B24B-39192B0F04A6}"/>
              </a:ext>
            </a:extLst>
          </p:cNvPr>
          <p:cNvCxnSpPr>
            <a:cxnSpLocks/>
            <a:stCxn id="63" idx="1"/>
            <a:endCxn id="33" idx="3"/>
          </p:cNvCxnSpPr>
          <p:nvPr/>
        </p:nvCxnSpPr>
        <p:spPr>
          <a:xfrm rot="10800000" flipV="1">
            <a:off x="4301489" y="2778578"/>
            <a:ext cx="2098789" cy="816558"/>
          </a:xfrm>
          <a:prstGeom prst="bentConnector3">
            <a:avLst/>
          </a:prstGeom>
          <a:ln w="28575">
            <a:solidFill>
              <a:srgbClr val="219E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10D533B0-45D7-4F13-88F6-21031C94B953}"/>
              </a:ext>
            </a:extLst>
          </p:cNvPr>
          <p:cNvSpPr txBox="1"/>
          <p:nvPr/>
        </p:nvSpPr>
        <p:spPr>
          <a:xfrm>
            <a:off x="7572607" y="1295192"/>
            <a:ext cx="1508939" cy="369332"/>
          </a:xfrm>
          <a:prstGeom prst="rect">
            <a:avLst/>
          </a:prstGeom>
          <a:solidFill>
            <a:srgbClr val="FFB703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APP Organizer</a:t>
            </a: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83E97898-ECB4-467F-8511-32088B8823DF}"/>
              </a:ext>
            </a:extLst>
          </p:cNvPr>
          <p:cNvSpPr txBox="1"/>
          <p:nvPr/>
        </p:nvSpPr>
        <p:spPr>
          <a:xfrm>
            <a:off x="7572606" y="2593912"/>
            <a:ext cx="998607" cy="369332"/>
          </a:xfrm>
          <a:prstGeom prst="rect">
            <a:avLst/>
          </a:prstGeom>
          <a:solidFill>
            <a:srgbClr val="FFB703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Library 1</a:t>
            </a: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9F27B1B0-1A96-46C4-8488-A38E58E32E36}"/>
              </a:ext>
            </a:extLst>
          </p:cNvPr>
          <p:cNvSpPr txBox="1"/>
          <p:nvPr/>
        </p:nvSpPr>
        <p:spPr>
          <a:xfrm>
            <a:off x="7572606" y="4090521"/>
            <a:ext cx="998607" cy="369332"/>
          </a:xfrm>
          <a:prstGeom prst="rect">
            <a:avLst/>
          </a:prstGeom>
          <a:solidFill>
            <a:srgbClr val="FFB703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Library 2</a:t>
            </a: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CB22DAD8-5FE9-46EF-BA8A-CE1253D5C998}"/>
              </a:ext>
            </a:extLst>
          </p:cNvPr>
          <p:cNvSpPr txBox="1"/>
          <p:nvPr/>
        </p:nvSpPr>
        <p:spPr>
          <a:xfrm>
            <a:off x="7635668" y="5772436"/>
            <a:ext cx="839653" cy="369332"/>
          </a:xfrm>
          <a:prstGeom prst="rect">
            <a:avLst/>
          </a:prstGeom>
          <a:solidFill>
            <a:srgbClr val="FFB703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Testing</a:t>
            </a:r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54885DAD-8585-4BD7-B95C-6FDA44EA7DAE}"/>
              </a:ext>
            </a:extLst>
          </p:cNvPr>
          <p:cNvSpPr txBox="1"/>
          <p:nvPr/>
        </p:nvSpPr>
        <p:spPr>
          <a:xfrm>
            <a:off x="1619868" y="3410470"/>
            <a:ext cx="1200457" cy="369332"/>
          </a:xfrm>
          <a:prstGeom prst="rect">
            <a:avLst/>
          </a:prstGeom>
          <a:solidFill>
            <a:srgbClr val="FFB703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My Project</a:t>
            </a:r>
          </a:p>
        </p:txBody>
      </p:sp>
    </p:spTree>
    <p:extLst>
      <p:ext uri="{BB962C8B-B14F-4D97-AF65-F5344CB8AC3E}">
        <p14:creationId xmlns:p14="http://schemas.microsoft.com/office/powerpoint/2010/main" val="852518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974775A-EC56-4AF5-B534-DA5CF3AE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 Dependencies Around Targets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0D16711-0F30-4B2E-8B1E-1E05B491BC75}"/>
              </a:ext>
            </a:extLst>
          </p:cNvPr>
          <p:cNvSpPr txBox="1"/>
          <p:nvPr/>
        </p:nvSpPr>
        <p:spPr>
          <a:xfrm>
            <a:off x="1607466" y="2627811"/>
            <a:ext cx="2690673" cy="967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include_directories</a:t>
            </a:r>
            <a:r>
              <a:rPr lang="en-US" sz="2000" dirty="0"/>
              <a:t>()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link_libraries</a:t>
            </a:r>
            <a:r>
              <a:rPr lang="en-US" sz="2000" dirty="0"/>
              <a:t>()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A0C2939-A94A-4AAE-ABA3-0AA41D493555}"/>
              </a:ext>
            </a:extLst>
          </p:cNvPr>
          <p:cNvSpPr txBox="1"/>
          <p:nvPr/>
        </p:nvSpPr>
        <p:spPr>
          <a:xfrm>
            <a:off x="7130225" y="2671605"/>
            <a:ext cx="3142595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target_include_directories</a:t>
            </a:r>
            <a:r>
              <a:rPr lang="en-US" dirty="0"/>
              <a:t>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target_link_libraries</a:t>
            </a:r>
            <a:r>
              <a:rPr lang="en-US" dirty="0"/>
              <a:t>()</a:t>
            </a:r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5F1E328C-9454-4FE3-88D8-629F55A03785}"/>
              </a:ext>
            </a:extLst>
          </p:cNvPr>
          <p:cNvSpPr/>
          <p:nvPr/>
        </p:nvSpPr>
        <p:spPr>
          <a:xfrm>
            <a:off x="4964502" y="2964644"/>
            <a:ext cx="1499360" cy="294290"/>
          </a:xfrm>
          <a:prstGeom prst="rightArrow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78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CE6AC17D-C072-4AE3-B859-E14542E20A84}"/>
              </a:ext>
            </a:extLst>
          </p:cNvPr>
          <p:cNvSpPr/>
          <p:nvPr/>
        </p:nvSpPr>
        <p:spPr>
          <a:xfrm>
            <a:off x="0" y="-1"/>
            <a:ext cx="471055" cy="685800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FD43DC0-D54D-41FE-B8FE-4B79D381533A}"/>
              </a:ext>
            </a:extLst>
          </p:cNvPr>
          <p:cNvSpPr txBox="1"/>
          <p:nvPr/>
        </p:nvSpPr>
        <p:spPr>
          <a:xfrm>
            <a:off x="1538809" y="1726247"/>
            <a:ext cx="3957045" cy="4280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Why/What </a:t>
            </a:r>
            <a:r>
              <a:rPr lang="en-US" sz="2800" dirty="0" err="1"/>
              <a:t>CMake</a:t>
            </a:r>
            <a:endParaRPr lang="en-US" sz="28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CMake</a:t>
            </a:r>
            <a:r>
              <a:rPr lang="en-US" sz="2800" dirty="0"/>
              <a:t> Workflow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CMake</a:t>
            </a:r>
            <a:r>
              <a:rPr lang="en-US" sz="2800" dirty="0"/>
              <a:t> Language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CMake</a:t>
            </a:r>
            <a:r>
              <a:rPr lang="en-US" sz="2800" dirty="0"/>
              <a:t> Example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Improve  CMakeLists.txt</a:t>
            </a:r>
          </a:p>
        </p:txBody>
      </p:sp>
      <p:sp>
        <p:nvSpPr>
          <p:cNvPr id="8" name="AutoShape 2" descr="Image for post">
            <a:extLst>
              <a:ext uri="{FF2B5EF4-FFF2-40B4-BE49-F238E27FC236}">
                <a16:creationId xmlns:a16="http://schemas.microsoft.com/office/drawing/2014/main" id="{28CA8C17-1872-4402-87AB-D298BA1DCE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E2480FC4-67A1-4602-99B7-D420C5A14B6B}"/>
              </a:ext>
            </a:extLst>
          </p:cNvPr>
          <p:cNvSpPr/>
          <p:nvPr/>
        </p:nvSpPr>
        <p:spPr>
          <a:xfrm>
            <a:off x="235527" y="211482"/>
            <a:ext cx="1303282" cy="13032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CD0071-CCE5-44B3-843E-212F13FBA227}"/>
              </a:ext>
            </a:extLst>
          </p:cNvPr>
          <p:cNvSpPr txBox="1"/>
          <p:nvPr/>
        </p:nvSpPr>
        <p:spPr>
          <a:xfrm>
            <a:off x="471055" y="262958"/>
            <a:ext cx="41857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552543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D32F50D-CBE6-4EAB-B12B-57CC15196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Why/What </a:t>
            </a:r>
            <a:r>
              <a:rPr lang="en-US" dirty="0" err="1"/>
              <a:t>CMake</a:t>
            </a:r>
            <a:endParaRPr lang="en-US" dirty="0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3AEC5A45-1A70-4500-AB3C-554F07046A8A}"/>
              </a:ext>
            </a:extLst>
          </p:cNvPr>
          <p:cNvGrpSpPr/>
          <p:nvPr/>
        </p:nvGrpSpPr>
        <p:grpSpPr>
          <a:xfrm>
            <a:off x="345057" y="4326600"/>
            <a:ext cx="4973013" cy="646331"/>
            <a:chOff x="345057" y="4230469"/>
            <a:chExt cx="4973013" cy="646331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952F71C7-6583-4430-9500-DF40BB984F33}"/>
                </a:ext>
              </a:extLst>
            </p:cNvPr>
            <p:cNvSpPr/>
            <p:nvPr/>
          </p:nvSpPr>
          <p:spPr>
            <a:xfrm>
              <a:off x="345057" y="4230469"/>
              <a:ext cx="1406605" cy="646331"/>
            </a:xfrm>
            <a:prstGeom prst="roundRect">
              <a:avLst>
                <a:gd name="adj" fmla="val 6600"/>
              </a:avLst>
            </a:prstGeom>
            <a:solidFill>
              <a:srgbClr val="FB8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Makefile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0987EFCB-6AA2-4751-B9C3-DFD4B01F6B23}"/>
                </a:ext>
              </a:extLst>
            </p:cNvPr>
            <p:cNvSpPr/>
            <p:nvPr/>
          </p:nvSpPr>
          <p:spPr>
            <a:xfrm>
              <a:off x="2128261" y="4230469"/>
              <a:ext cx="1406605" cy="646331"/>
            </a:xfrm>
            <a:prstGeom prst="roundRect">
              <a:avLst>
                <a:gd name="adj" fmla="val 6600"/>
              </a:avLst>
            </a:prstGeom>
            <a:solidFill>
              <a:srgbClr val="FB8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Visual Studio</a:t>
              </a: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5DF5D96A-D12C-49FF-BC08-E600597856AA}"/>
                </a:ext>
              </a:extLst>
            </p:cNvPr>
            <p:cNvSpPr/>
            <p:nvPr/>
          </p:nvSpPr>
          <p:spPr>
            <a:xfrm>
              <a:off x="3911465" y="4230469"/>
              <a:ext cx="1406605" cy="646331"/>
            </a:xfrm>
            <a:prstGeom prst="roundRect">
              <a:avLst>
                <a:gd name="adj" fmla="val 6600"/>
              </a:avLst>
            </a:prstGeom>
            <a:solidFill>
              <a:srgbClr val="FB8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Xcode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01F1996-46F8-432E-B500-596948525770}"/>
              </a:ext>
            </a:extLst>
          </p:cNvPr>
          <p:cNvCxnSpPr>
            <a:cxnSpLocks/>
          </p:cNvCxnSpPr>
          <p:nvPr/>
        </p:nvCxnSpPr>
        <p:spPr>
          <a:xfrm>
            <a:off x="6096000" y="1041400"/>
            <a:ext cx="0" cy="55372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EFC50C26-81C5-4D3A-955D-85A1CFC5A1AD}"/>
              </a:ext>
            </a:extLst>
          </p:cNvPr>
          <p:cNvSpPr/>
          <p:nvPr/>
        </p:nvSpPr>
        <p:spPr>
          <a:xfrm>
            <a:off x="2128260" y="5703669"/>
            <a:ext cx="1406605" cy="646331"/>
          </a:xfrm>
          <a:prstGeom prst="roundRect">
            <a:avLst>
              <a:gd name="adj" fmla="val 6600"/>
            </a:avLst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binaries</a:t>
            </a:r>
          </a:p>
        </p:txBody>
      </p:sp>
      <p:pic>
        <p:nvPicPr>
          <p:cNvPr id="16" name="圖片 15" descr="一張含有 螢幕擷取畫面 的圖片&#10;&#10;自動產生的描述">
            <a:extLst>
              <a:ext uri="{FF2B5EF4-FFF2-40B4-BE49-F238E27FC236}">
                <a16:creationId xmlns:a16="http://schemas.microsoft.com/office/drawing/2014/main" id="{0223D136-829F-4887-A27C-C56A3855B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20155" y="3095193"/>
            <a:ext cx="2994454" cy="2245841"/>
          </a:xfrm>
          <a:prstGeom prst="rect">
            <a:avLst/>
          </a:prstGeom>
          <a:solidFill>
            <a:srgbClr val="FB8500"/>
          </a:solidFill>
        </p:spPr>
      </p:pic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62EF5D18-635A-4A4C-847E-87C298310BB2}"/>
              </a:ext>
            </a:extLst>
          </p:cNvPr>
          <p:cNvSpPr/>
          <p:nvPr/>
        </p:nvSpPr>
        <p:spPr>
          <a:xfrm>
            <a:off x="2151467" y="2929797"/>
            <a:ext cx="1360191" cy="646331"/>
          </a:xfrm>
          <a:prstGeom prst="roundRect">
            <a:avLst>
              <a:gd name="adj" fmla="val 6600"/>
            </a:avLst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Source code</a:t>
            </a: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4965D898-EC96-489F-918A-4F3180D531D9}"/>
              </a:ext>
            </a:extLst>
          </p:cNvPr>
          <p:cNvGrpSpPr/>
          <p:nvPr/>
        </p:nvGrpSpPr>
        <p:grpSpPr>
          <a:xfrm>
            <a:off x="6644257" y="4326600"/>
            <a:ext cx="4973013" cy="646331"/>
            <a:chOff x="345057" y="4230469"/>
            <a:chExt cx="4973013" cy="646331"/>
          </a:xfrm>
        </p:grpSpPr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3A05DDB4-BDF5-4A86-8258-C69D2C25C57C}"/>
                </a:ext>
              </a:extLst>
            </p:cNvPr>
            <p:cNvSpPr/>
            <p:nvPr/>
          </p:nvSpPr>
          <p:spPr>
            <a:xfrm>
              <a:off x="345057" y="4230469"/>
              <a:ext cx="1406605" cy="646331"/>
            </a:xfrm>
            <a:prstGeom prst="roundRect">
              <a:avLst>
                <a:gd name="adj" fmla="val 6600"/>
              </a:avLst>
            </a:prstGeom>
            <a:solidFill>
              <a:srgbClr val="FB8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Makefile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7644D35C-FE33-447A-8295-6DBA2D872F3D}"/>
                </a:ext>
              </a:extLst>
            </p:cNvPr>
            <p:cNvSpPr/>
            <p:nvPr/>
          </p:nvSpPr>
          <p:spPr>
            <a:xfrm>
              <a:off x="2128261" y="4230469"/>
              <a:ext cx="1406605" cy="646331"/>
            </a:xfrm>
            <a:prstGeom prst="roundRect">
              <a:avLst>
                <a:gd name="adj" fmla="val 6600"/>
              </a:avLst>
            </a:prstGeom>
            <a:solidFill>
              <a:srgbClr val="FB8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Visual Studio</a:t>
              </a:r>
            </a:p>
          </p:txBody>
        </p:sp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324C967C-D94E-4F27-8679-47AFB95F40DC}"/>
                </a:ext>
              </a:extLst>
            </p:cNvPr>
            <p:cNvSpPr/>
            <p:nvPr/>
          </p:nvSpPr>
          <p:spPr>
            <a:xfrm>
              <a:off x="3911465" y="4230469"/>
              <a:ext cx="1406605" cy="646331"/>
            </a:xfrm>
            <a:prstGeom prst="roundRect">
              <a:avLst>
                <a:gd name="adj" fmla="val 6600"/>
              </a:avLst>
            </a:prstGeom>
            <a:solidFill>
              <a:srgbClr val="FB8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Xcode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01025A6A-1261-4D30-B34E-EAB6484B8BF8}"/>
              </a:ext>
            </a:extLst>
          </p:cNvPr>
          <p:cNvSpPr/>
          <p:nvPr/>
        </p:nvSpPr>
        <p:spPr>
          <a:xfrm>
            <a:off x="8427460" y="5703669"/>
            <a:ext cx="1406605" cy="646331"/>
          </a:xfrm>
          <a:prstGeom prst="roundRect">
            <a:avLst>
              <a:gd name="adj" fmla="val 6600"/>
            </a:avLst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binaries</a:t>
            </a:r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4FD0D1E6-FBC1-4BB9-B550-2D0282A8D4A9}"/>
              </a:ext>
            </a:extLst>
          </p:cNvPr>
          <p:cNvSpPr/>
          <p:nvPr/>
        </p:nvSpPr>
        <p:spPr>
          <a:xfrm>
            <a:off x="8450667" y="1269907"/>
            <a:ext cx="1360191" cy="646331"/>
          </a:xfrm>
          <a:prstGeom prst="roundRect">
            <a:avLst>
              <a:gd name="adj" fmla="val 6600"/>
            </a:avLst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Source code</a:t>
            </a:r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2F704C9D-EA99-4DC7-9FB2-F33242DC87EF}"/>
              </a:ext>
            </a:extLst>
          </p:cNvPr>
          <p:cNvGrpSpPr/>
          <p:nvPr/>
        </p:nvGrpSpPr>
        <p:grpSpPr>
          <a:xfrm>
            <a:off x="8450667" y="2785312"/>
            <a:ext cx="1360191" cy="935301"/>
            <a:chOff x="8473874" y="3006197"/>
            <a:chExt cx="1360191" cy="935301"/>
          </a:xfrm>
        </p:grpSpPr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60DF2825-1A00-4154-B890-720E0AC7773E}"/>
                </a:ext>
              </a:extLst>
            </p:cNvPr>
            <p:cNvSpPr/>
            <p:nvPr/>
          </p:nvSpPr>
          <p:spPr>
            <a:xfrm>
              <a:off x="8473874" y="3006197"/>
              <a:ext cx="1360191" cy="935301"/>
            </a:xfrm>
            <a:prstGeom prst="roundRect">
              <a:avLst>
                <a:gd name="adj" fmla="val 6600"/>
              </a:avLst>
            </a:prstGeom>
            <a:solidFill>
              <a:srgbClr val="8ECA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CMakeLists.txt</a:t>
              </a: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b="1" dirty="0" err="1">
                  <a:solidFill>
                    <a:schemeClr val="tx1"/>
                  </a:solidFill>
                </a:rPr>
                <a:t>CMake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79EB0B90-8C55-4288-918D-271FC6F40F3C}"/>
                </a:ext>
              </a:extLst>
            </p:cNvPr>
            <p:cNvCxnSpPr>
              <a:cxnSpLocks/>
            </p:cNvCxnSpPr>
            <p:nvPr/>
          </p:nvCxnSpPr>
          <p:spPr>
            <a:xfrm>
              <a:off x="8588819" y="3473847"/>
              <a:ext cx="1130300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4A3B7DAC-D964-4F4A-BB50-11E876C6B213}"/>
              </a:ext>
            </a:extLst>
          </p:cNvPr>
          <p:cNvCxnSpPr>
            <a:stCxn id="17" idx="2"/>
            <a:endCxn id="6" idx="0"/>
          </p:cNvCxnSpPr>
          <p:nvPr/>
        </p:nvCxnSpPr>
        <p:spPr>
          <a:xfrm flipH="1">
            <a:off x="1048360" y="3576128"/>
            <a:ext cx="1783203" cy="7504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D8B87EA8-F694-42F7-A463-E376162997ED}"/>
              </a:ext>
            </a:extLst>
          </p:cNvPr>
          <p:cNvCxnSpPr>
            <a:cxnSpLocks/>
            <a:stCxn id="17" idx="2"/>
            <a:endCxn id="8" idx="0"/>
          </p:cNvCxnSpPr>
          <p:nvPr/>
        </p:nvCxnSpPr>
        <p:spPr>
          <a:xfrm>
            <a:off x="2831563" y="3576128"/>
            <a:ext cx="1" cy="7504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962FF8D6-CA4B-4021-8ADA-78CDC864CADE}"/>
              </a:ext>
            </a:extLst>
          </p:cNvPr>
          <p:cNvCxnSpPr>
            <a:cxnSpLocks/>
            <a:stCxn id="17" idx="2"/>
            <a:endCxn id="10" idx="0"/>
          </p:cNvCxnSpPr>
          <p:nvPr/>
        </p:nvCxnSpPr>
        <p:spPr>
          <a:xfrm>
            <a:off x="2831563" y="3576128"/>
            <a:ext cx="1783205" cy="7504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4DD9281B-8437-46C3-89E7-EB953631F71A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 flipH="1">
            <a:off x="2831563" y="4972931"/>
            <a:ext cx="1" cy="7307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618E9025-12EB-4904-94E2-D8F5838D3F9B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1048360" y="4972931"/>
            <a:ext cx="1783203" cy="7307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FC08F3F8-7B69-4E6A-86A5-1DBF4A5FC7EA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 flipH="1">
            <a:off x="2831563" y="4972931"/>
            <a:ext cx="1783205" cy="7307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AD99E652-D50C-4B17-BF40-2BA222B8D195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9130763" y="1916238"/>
            <a:ext cx="0" cy="8690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8029AA12-401A-475F-9C99-8D88445786AC}"/>
              </a:ext>
            </a:extLst>
          </p:cNvPr>
          <p:cNvCxnSpPr>
            <a:cxnSpLocks/>
            <a:stCxn id="27" idx="2"/>
            <a:endCxn id="22" idx="0"/>
          </p:cNvCxnSpPr>
          <p:nvPr/>
        </p:nvCxnSpPr>
        <p:spPr>
          <a:xfrm>
            <a:off x="9130763" y="3720613"/>
            <a:ext cx="1" cy="6059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16DE2325-590C-40FE-A7D6-69BAC475ED38}"/>
              </a:ext>
            </a:extLst>
          </p:cNvPr>
          <p:cNvCxnSpPr>
            <a:cxnSpLocks/>
            <a:stCxn id="27" idx="2"/>
            <a:endCxn id="21" idx="0"/>
          </p:cNvCxnSpPr>
          <p:nvPr/>
        </p:nvCxnSpPr>
        <p:spPr>
          <a:xfrm flipH="1">
            <a:off x="7347560" y="3720613"/>
            <a:ext cx="1783203" cy="6059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71D9F1AA-F32F-4D88-88DE-59B595E1277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347560" y="4972932"/>
            <a:ext cx="1783203" cy="7307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115955C8-9AF0-4948-91EA-9A875E66DB2A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 flipH="1">
            <a:off x="9130763" y="4972931"/>
            <a:ext cx="1" cy="7307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64245EBA-7218-4FED-8792-494FDDC8CC87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flipH="1">
            <a:off x="9130763" y="4972931"/>
            <a:ext cx="1783205" cy="7307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F991FA58-4200-4806-BFE3-BE3D358E2FBA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9130763" y="3720613"/>
            <a:ext cx="1783205" cy="6059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F98453C0-0A13-4E5B-8F71-7E186B733510}"/>
              </a:ext>
            </a:extLst>
          </p:cNvPr>
          <p:cNvSpPr txBox="1"/>
          <p:nvPr/>
        </p:nvSpPr>
        <p:spPr>
          <a:xfrm>
            <a:off x="6333743" y="3122158"/>
            <a:ext cx="1879181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42729"/>
                </a:solidFill>
                <a:latin typeface="Arial" panose="020B0604020202020204" pitchFamily="34" charset="0"/>
              </a:rPr>
              <a:t>G</a:t>
            </a:r>
            <a:r>
              <a:rPr lang="en-US" sz="1100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enerator of build</a:t>
            </a:r>
            <a:r>
              <a:rPr lang="ja-JP" altLang="en-US" sz="1100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systems</a:t>
            </a:r>
            <a:endParaRPr lang="en-US" sz="1100" dirty="0"/>
          </a:p>
        </p:txBody>
      </p:sp>
      <p:pic>
        <p:nvPicPr>
          <p:cNvPr id="35" name="圖片 15" descr="一張含有 螢幕擷取畫面 的圖片&#10;&#10;自動產生的描述">
            <a:extLst>
              <a:ext uri="{FF2B5EF4-FFF2-40B4-BE49-F238E27FC236}">
                <a16:creationId xmlns:a16="http://schemas.microsoft.com/office/drawing/2014/main" id="{830F32DB-15B1-4C32-83CD-5EB189841C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27033" y="3095193"/>
            <a:ext cx="2994454" cy="2245841"/>
          </a:xfrm>
          <a:prstGeom prst="rect">
            <a:avLst/>
          </a:prstGeom>
          <a:solidFill>
            <a:srgbClr val="FB8500"/>
          </a:solidFill>
        </p:spPr>
      </p:pic>
      <p:sp>
        <p:nvSpPr>
          <p:cNvPr id="2" name="矩形: 圓角 1">
            <a:extLst>
              <a:ext uri="{FF2B5EF4-FFF2-40B4-BE49-F238E27FC236}">
                <a16:creationId xmlns:a16="http://schemas.microsoft.com/office/drawing/2014/main" id="{87FF14CA-EEFB-4797-BD00-F7B4B5794EE0}"/>
              </a:ext>
            </a:extLst>
          </p:cNvPr>
          <p:cNvSpPr/>
          <p:nvPr/>
        </p:nvSpPr>
        <p:spPr>
          <a:xfrm>
            <a:off x="345057" y="2929796"/>
            <a:ext cx="1360191" cy="646331"/>
          </a:xfrm>
          <a:prstGeom prst="roundRect">
            <a:avLst>
              <a:gd name="adj" fmla="val 6600"/>
            </a:avLst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+ boo.cpp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75F78863-0573-45C2-88CA-14189073EF80}"/>
              </a:ext>
            </a:extLst>
          </p:cNvPr>
          <p:cNvSpPr/>
          <p:nvPr/>
        </p:nvSpPr>
        <p:spPr>
          <a:xfrm>
            <a:off x="6690671" y="1261590"/>
            <a:ext cx="1360191" cy="646331"/>
          </a:xfrm>
          <a:prstGeom prst="roundRect">
            <a:avLst>
              <a:gd name="adj" fmla="val 6600"/>
            </a:avLst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+ boo.cpp</a:t>
            </a:r>
          </a:p>
        </p:txBody>
      </p:sp>
      <p:sp>
        <p:nvSpPr>
          <p:cNvPr id="13" name="十字形 12">
            <a:extLst>
              <a:ext uri="{FF2B5EF4-FFF2-40B4-BE49-F238E27FC236}">
                <a16:creationId xmlns:a16="http://schemas.microsoft.com/office/drawing/2014/main" id="{5C9AF0D8-2697-460C-BB26-2FC0A8107B87}"/>
              </a:ext>
            </a:extLst>
          </p:cNvPr>
          <p:cNvSpPr/>
          <p:nvPr/>
        </p:nvSpPr>
        <p:spPr>
          <a:xfrm>
            <a:off x="1789490" y="3140595"/>
            <a:ext cx="277734" cy="277734"/>
          </a:xfrm>
          <a:prstGeom prst="plus">
            <a:avLst>
              <a:gd name="adj" fmla="val 3843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十字形 14">
            <a:extLst>
              <a:ext uri="{FF2B5EF4-FFF2-40B4-BE49-F238E27FC236}">
                <a16:creationId xmlns:a16="http://schemas.microsoft.com/office/drawing/2014/main" id="{9447420A-68A6-4DE3-8694-7DBA0DF65458}"/>
              </a:ext>
            </a:extLst>
          </p:cNvPr>
          <p:cNvSpPr/>
          <p:nvPr/>
        </p:nvSpPr>
        <p:spPr>
          <a:xfrm>
            <a:off x="8110577" y="1459824"/>
            <a:ext cx="277734" cy="277734"/>
          </a:xfrm>
          <a:prstGeom prst="plus">
            <a:avLst>
              <a:gd name="adj" fmla="val 3843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DB8F58-E6F0-44C7-AEF8-4F7EB8DB2E99}"/>
              </a:ext>
            </a:extLst>
          </p:cNvPr>
          <p:cNvSpPr/>
          <p:nvPr/>
        </p:nvSpPr>
        <p:spPr>
          <a:xfrm>
            <a:off x="6096000" y="802257"/>
            <a:ext cx="6096000" cy="6055743"/>
          </a:xfrm>
          <a:prstGeom prst="rect">
            <a:avLst/>
          </a:prstGeom>
          <a:solidFill>
            <a:schemeClr val="dk1">
              <a:alpha val="9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6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81481E-6 L -0.5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F44E172A-E052-4104-8FBE-B7948F683322}"/>
              </a:ext>
            </a:extLst>
          </p:cNvPr>
          <p:cNvSpPr txBox="1"/>
          <p:nvPr/>
        </p:nvSpPr>
        <p:spPr>
          <a:xfrm>
            <a:off x="6814938" y="7064836"/>
            <a:ext cx="56157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https://cgold.readthedocs.io/en/latest/overview/cmake-can.html</a:t>
            </a:r>
            <a:endParaRPr lang="en-US" dirty="0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DCE1A41D-92F9-4FDE-8BAF-2A761A6DF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Family of Software Development Tools</a:t>
            </a:r>
          </a:p>
        </p:txBody>
      </p:sp>
      <p:pic>
        <p:nvPicPr>
          <p:cNvPr id="17" name="圖片 16" descr="一張含有 螢幕擷取畫面 的圖片&#10;&#10;自動產生的描述">
            <a:extLst>
              <a:ext uri="{FF2B5EF4-FFF2-40B4-BE49-F238E27FC236}">
                <a16:creationId xmlns:a16="http://schemas.microsoft.com/office/drawing/2014/main" id="{ECF3782D-2DF5-4531-9E21-59302E1550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1055" y="1775441"/>
            <a:ext cx="2994454" cy="2245841"/>
          </a:xfrm>
          <a:prstGeom prst="rect">
            <a:avLst/>
          </a:prstGeom>
          <a:solidFill>
            <a:srgbClr val="FB8500"/>
          </a:solidFill>
        </p:spPr>
      </p:pic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91A7C3E6-4C7B-4B7D-8498-29A74AC9E871}"/>
              </a:ext>
            </a:extLst>
          </p:cNvPr>
          <p:cNvCxnSpPr>
            <a:cxnSpLocks/>
          </p:cNvCxnSpPr>
          <p:nvPr/>
        </p:nvCxnSpPr>
        <p:spPr>
          <a:xfrm>
            <a:off x="4823308" y="1785269"/>
            <a:ext cx="0" cy="39116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C3F40C56-C81F-4F57-8698-4C693493BF34}"/>
              </a:ext>
            </a:extLst>
          </p:cNvPr>
          <p:cNvCxnSpPr>
            <a:cxnSpLocks/>
          </p:cNvCxnSpPr>
          <p:nvPr/>
        </p:nvCxnSpPr>
        <p:spPr>
          <a:xfrm>
            <a:off x="9220512" y="1842869"/>
            <a:ext cx="0" cy="39116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64F28302-3342-4856-8FFD-7EBA6BC75A5D}"/>
              </a:ext>
            </a:extLst>
          </p:cNvPr>
          <p:cNvCxnSpPr>
            <a:cxnSpLocks/>
          </p:cNvCxnSpPr>
          <p:nvPr/>
        </p:nvCxnSpPr>
        <p:spPr>
          <a:xfrm>
            <a:off x="7021910" y="1842869"/>
            <a:ext cx="0" cy="39116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4B7540F9-DA89-402A-B815-F1F2775918E2}"/>
              </a:ext>
            </a:extLst>
          </p:cNvPr>
          <p:cNvGrpSpPr/>
          <p:nvPr/>
        </p:nvGrpSpPr>
        <p:grpSpPr>
          <a:xfrm>
            <a:off x="439498" y="2651296"/>
            <a:ext cx="3922142" cy="2294745"/>
            <a:chOff x="345058" y="2898361"/>
            <a:chExt cx="3922142" cy="2294745"/>
          </a:xfrm>
        </p:grpSpPr>
        <p:sp>
          <p:nvSpPr>
            <p:cNvPr id="31" name="矩形: 圓角 30">
              <a:extLst>
                <a:ext uri="{FF2B5EF4-FFF2-40B4-BE49-F238E27FC236}">
                  <a16:creationId xmlns:a16="http://schemas.microsoft.com/office/drawing/2014/main" id="{668D7D4F-DA1D-42C6-921A-66223DEB093B}"/>
                </a:ext>
              </a:extLst>
            </p:cNvPr>
            <p:cNvSpPr/>
            <p:nvPr/>
          </p:nvSpPr>
          <p:spPr>
            <a:xfrm>
              <a:off x="345058" y="2898361"/>
              <a:ext cx="3922142" cy="2294745"/>
            </a:xfrm>
            <a:prstGeom prst="roundRect">
              <a:avLst>
                <a:gd name="adj" fmla="val 6600"/>
              </a:avLst>
            </a:prstGeom>
            <a:solidFill>
              <a:srgbClr val="FFB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43F1DA36-4EE8-45FD-A0DF-DCE22F96EAAA}"/>
                </a:ext>
              </a:extLst>
            </p:cNvPr>
            <p:cNvGrpSpPr/>
            <p:nvPr/>
          </p:nvGrpSpPr>
          <p:grpSpPr>
            <a:xfrm>
              <a:off x="544937" y="4017107"/>
              <a:ext cx="3522385" cy="817554"/>
              <a:chOff x="564526" y="4017107"/>
              <a:chExt cx="3522385" cy="817554"/>
            </a:xfrm>
          </p:grpSpPr>
          <p:sp>
            <p:nvSpPr>
              <p:cNvPr id="19" name="矩形: 圓角 18">
                <a:extLst>
                  <a:ext uri="{FF2B5EF4-FFF2-40B4-BE49-F238E27FC236}">
                    <a16:creationId xmlns:a16="http://schemas.microsoft.com/office/drawing/2014/main" id="{D6FE29D0-A909-476B-951B-0C1B899DB1EE}"/>
                  </a:ext>
                </a:extLst>
              </p:cNvPr>
              <p:cNvSpPr/>
              <p:nvPr/>
            </p:nvSpPr>
            <p:spPr>
              <a:xfrm>
                <a:off x="564526" y="4017107"/>
                <a:ext cx="1445049" cy="817554"/>
              </a:xfrm>
              <a:prstGeom prst="roundRect">
                <a:avLst>
                  <a:gd name="adj" fmla="val 6600"/>
                </a:avLst>
              </a:prstGeom>
              <a:solidFill>
                <a:srgbClr val="219E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Configure</a:t>
                </a:r>
              </a:p>
            </p:txBody>
          </p:sp>
          <p:sp>
            <p:nvSpPr>
              <p:cNvPr id="96" name="矩形: 圓角 95">
                <a:extLst>
                  <a:ext uri="{FF2B5EF4-FFF2-40B4-BE49-F238E27FC236}">
                    <a16:creationId xmlns:a16="http://schemas.microsoft.com/office/drawing/2014/main" id="{66068108-7B79-4089-8B53-EB2FD0841DB8}"/>
                  </a:ext>
                </a:extLst>
              </p:cNvPr>
              <p:cNvSpPr/>
              <p:nvPr/>
            </p:nvSpPr>
            <p:spPr>
              <a:xfrm>
                <a:off x="2641862" y="4017107"/>
                <a:ext cx="1445049" cy="817554"/>
              </a:xfrm>
              <a:prstGeom prst="roundRect">
                <a:avLst>
                  <a:gd name="adj" fmla="val 6600"/>
                </a:avLst>
              </a:prstGeom>
              <a:solidFill>
                <a:srgbClr val="219E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Generate</a:t>
                </a:r>
              </a:p>
            </p:txBody>
          </p:sp>
        </p:grp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5678179A-88E9-4378-99E8-3E0733F865E2}"/>
                </a:ext>
              </a:extLst>
            </p:cNvPr>
            <p:cNvSpPr txBox="1"/>
            <p:nvPr/>
          </p:nvSpPr>
          <p:spPr>
            <a:xfrm>
              <a:off x="751345" y="3244334"/>
              <a:ext cx="31095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/>
                <a:t>Build System Generation</a:t>
              </a:r>
              <a:endParaRPr lang="en-US" sz="2000" b="1" dirty="0"/>
            </a:p>
          </p:txBody>
        </p: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53076BF6-7C84-498E-8EF6-3EEBDC8E2E12}"/>
                </a:ext>
              </a:extLst>
            </p:cNvPr>
            <p:cNvCxnSpPr>
              <a:endCxn id="96" idx="1"/>
            </p:cNvCxnSpPr>
            <p:nvPr/>
          </p:nvCxnSpPr>
          <p:spPr>
            <a:xfrm flipV="1">
              <a:off x="1989986" y="4425884"/>
              <a:ext cx="632287" cy="417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AE342CF4-37F0-45CE-91E1-603F5C8ACAFC}"/>
              </a:ext>
            </a:extLst>
          </p:cNvPr>
          <p:cNvGrpSpPr/>
          <p:nvPr/>
        </p:nvGrpSpPr>
        <p:grpSpPr>
          <a:xfrm>
            <a:off x="5284976" y="2651295"/>
            <a:ext cx="1275266" cy="2294745"/>
            <a:chOff x="416100" y="2898361"/>
            <a:chExt cx="1275266" cy="2294745"/>
          </a:xfrm>
        </p:grpSpPr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C3CDE5F7-5D55-4A1C-AE9E-D0CF9958079C}"/>
                </a:ext>
              </a:extLst>
            </p:cNvPr>
            <p:cNvSpPr/>
            <p:nvPr/>
          </p:nvSpPr>
          <p:spPr>
            <a:xfrm>
              <a:off x="416100" y="2898361"/>
              <a:ext cx="1275266" cy="2294745"/>
            </a:xfrm>
            <a:prstGeom prst="roundRect">
              <a:avLst>
                <a:gd name="adj" fmla="val 6600"/>
              </a:avLst>
            </a:prstGeom>
            <a:solidFill>
              <a:srgbClr val="FFB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2165AF3E-B0BA-4A47-98F5-4194C231115A}"/>
                </a:ext>
              </a:extLst>
            </p:cNvPr>
            <p:cNvSpPr txBox="1"/>
            <p:nvPr/>
          </p:nvSpPr>
          <p:spPr>
            <a:xfrm>
              <a:off x="606627" y="3814901"/>
              <a:ext cx="8942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/>
                <a:t>Build</a:t>
              </a:r>
              <a:endParaRPr lang="en-US" sz="2400" b="1" dirty="0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EB1E8B8A-E5D3-49D0-9588-971CEAD47D5A}"/>
              </a:ext>
            </a:extLst>
          </p:cNvPr>
          <p:cNvGrpSpPr/>
          <p:nvPr/>
        </p:nvGrpSpPr>
        <p:grpSpPr>
          <a:xfrm>
            <a:off x="7483578" y="2651295"/>
            <a:ext cx="1275266" cy="2294745"/>
            <a:chOff x="416100" y="2898361"/>
            <a:chExt cx="1275266" cy="2294745"/>
          </a:xfrm>
        </p:grpSpPr>
        <p:sp>
          <p:nvSpPr>
            <p:cNvPr id="28" name="矩形: 圓角 27">
              <a:extLst>
                <a:ext uri="{FF2B5EF4-FFF2-40B4-BE49-F238E27FC236}">
                  <a16:creationId xmlns:a16="http://schemas.microsoft.com/office/drawing/2014/main" id="{CBDB93E9-5361-418D-9854-5308F6DF51B8}"/>
                </a:ext>
              </a:extLst>
            </p:cNvPr>
            <p:cNvSpPr/>
            <p:nvPr/>
          </p:nvSpPr>
          <p:spPr>
            <a:xfrm>
              <a:off x="416100" y="2898361"/>
              <a:ext cx="1275266" cy="2294745"/>
            </a:xfrm>
            <a:prstGeom prst="roundRect">
              <a:avLst>
                <a:gd name="adj" fmla="val 6600"/>
              </a:avLst>
            </a:prstGeom>
            <a:solidFill>
              <a:srgbClr val="FFB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83496343-FE84-47B2-9570-630CD5A2F8B2}"/>
                </a:ext>
              </a:extLst>
            </p:cNvPr>
            <p:cNvSpPr txBox="1"/>
            <p:nvPr/>
          </p:nvSpPr>
          <p:spPr>
            <a:xfrm>
              <a:off x="656318" y="3814901"/>
              <a:ext cx="7451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TW" sz="2400" b="1" dirty="0"/>
                <a:t>Test</a:t>
              </a:r>
              <a:endParaRPr lang="en-US" sz="2400" b="1" dirty="0"/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1D026CEF-39B7-41AA-890B-31D832B8220B}"/>
              </a:ext>
            </a:extLst>
          </p:cNvPr>
          <p:cNvGrpSpPr/>
          <p:nvPr/>
        </p:nvGrpSpPr>
        <p:grpSpPr>
          <a:xfrm>
            <a:off x="9682180" y="2651295"/>
            <a:ext cx="1684315" cy="2294745"/>
            <a:chOff x="416100" y="2898361"/>
            <a:chExt cx="1275266" cy="2294745"/>
          </a:xfrm>
        </p:grpSpPr>
        <p:sp>
          <p:nvSpPr>
            <p:cNvPr id="32" name="矩形: 圓角 31">
              <a:extLst>
                <a:ext uri="{FF2B5EF4-FFF2-40B4-BE49-F238E27FC236}">
                  <a16:creationId xmlns:a16="http://schemas.microsoft.com/office/drawing/2014/main" id="{07C277AF-CED9-44DE-8669-0EEF93C7FBD6}"/>
                </a:ext>
              </a:extLst>
            </p:cNvPr>
            <p:cNvSpPr/>
            <p:nvPr/>
          </p:nvSpPr>
          <p:spPr>
            <a:xfrm>
              <a:off x="416100" y="2898361"/>
              <a:ext cx="1275266" cy="2294745"/>
            </a:xfrm>
            <a:prstGeom prst="roundRect">
              <a:avLst>
                <a:gd name="adj" fmla="val 6600"/>
              </a:avLst>
            </a:prstGeom>
            <a:solidFill>
              <a:srgbClr val="FFB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0923B55F-C83A-47F0-ABD0-100C5AA02E68}"/>
                </a:ext>
              </a:extLst>
            </p:cNvPr>
            <p:cNvSpPr txBox="1"/>
            <p:nvPr/>
          </p:nvSpPr>
          <p:spPr>
            <a:xfrm>
              <a:off x="595134" y="3814901"/>
              <a:ext cx="9171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TW" sz="2400" b="1" dirty="0"/>
                <a:t>Package</a:t>
              </a:r>
              <a:endParaRPr lang="en-US" sz="2400" b="1" dirty="0"/>
            </a:p>
          </p:txBody>
        </p:sp>
      </p:grp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612355A3-4950-45A1-80B6-85E38D5B689A}"/>
              </a:ext>
            </a:extLst>
          </p:cNvPr>
          <p:cNvCxnSpPr>
            <a:cxnSpLocks/>
            <a:stCxn id="31" idx="3"/>
            <a:endCxn id="21" idx="1"/>
          </p:cNvCxnSpPr>
          <p:nvPr/>
        </p:nvCxnSpPr>
        <p:spPr>
          <a:xfrm flipV="1">
            <a:off x="4361640" y="3798668"/>
            <a:ext cx="923336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57093771-56F6-4175-8CE1-E980143335FD}"/>
              </a:ext>
            </a:extLst>
          </p:cNvPr>
          <p:cNvCxnSpPr>
            <a:cxnSpLocks/>
            <a:stCxn id="21" idx="3"/>
            <a:endCxn id="28" idx="1"/>
          </p:cNvCxnSpPr>
          <p:nvPr/>
        </p:nvCxnSpPr>
        <p:spPr>
          <a:xfrm>
            <a:off x="6560242" y="3798668"/>
            <a:ext cx="92333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70792A24-5373-4795-A124-CA951B86749D}"/>
              </a:ext>
            </a:extLst>
          </p:cNvPr>
          <p:cNvCxnSpPr>
            <a:cxnSpLocks/>
            <a:stCxn id="28" idx="3"/>
            <a:endCxn id="32" idx="1"/>
          </p:cNvCxnSpPr>
          <p:nvPr/>
        </p:nvCxnSpPr>
        <p:spPr>
          <a:xfrm>
            <a:off x="8758844" y="3798668"/>
            <a:ext cx="92333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BE573A12-375E-446B-8E99-5A38EC474A93}"/>
              </a:ext>
            </a:extLst>
          </p:cNvPr>
          <p:cNvSpPr txBox="1"/>
          <p:nvPr/>
        </p:nvSpPr>
        <p:spPr>
          <a:xfrm>
            <a:off x="851439" y="1500210"/>
            <a:ext cx="3109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err="1"/>
              <a:t>CMake</a:t>
            </a:r>
            <a:endParaRPr lang="en-US" sz="4000" b="1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0135B8B0-AF10-4F2D-B548-DE4C22A7AF0D}"/>
              </a:ext>
            </a:extLst>
          </p:cNvPr>
          <p:cNvSpPr txBox="1"/>
          <p:nvPr/>
        </p:nvSpPr>
        <p:spPr>
          <a:xfrm>
            <a:off x="6541583" y="1549324"/>
            <a:ext cx="3109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err="1"/>
              <a:t>CTest</a:t>
            </a:r>
            <a:endParaRPr lang="en-US" sz="2400" b="1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DD418D28-1E95-4786-B536-4BB135D3E09B}"/>
              </a:ext>
            </a:extLst>
          </p:cNvPr>
          <p:cNvSpPr txBox="1"/>
          <p:nvPr/>
        </p:nvSpPr>
        <p:spPr>
          <a:xfrm>
            <a:off x="8969552" y="1549324"/>
            <a:ext cx="3109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err="1"/>
              <a:t>CPack</a:t>
            </a:r>
            <a:endParaRPr lang="en-US" sz="2400" b="1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74DF909-A823-47FC-B71B-3B9DDEFCFCB7}"/>
              </a:ext>
            </a:extLst>
          </p:cNvPr>
          <p:cNvSpPr txBox="1"/>
          <p:nvPr/>
        </p:nvSpPr>
        <p:spPr>
          <a:xfrm>
            <a:off x="4325325" y="1541319"/>
            <a:ext cx="3109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/>
              <a:t>Native Build Tools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87988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4582FD-1844-455D-83C8-2B2190417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CMake</a:t>
            </a:r>
            <a:r>
              <a:rPr lang="en-US" dirty="0"/>
              <a:t> Workflow</a:t>
            </a:r>
          </a:p>
        </p:txBody>
      </p:sp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BA9526CE-5DC9-4850-ACBB-AA364758D6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1055" y="1775441"/>
            <a:ext cx="2994454" cy="2245841"/>
          </a:xfrm>
          <a:prstGeom prst="rect">
            <a:avLst/>
          </a:prstGeom>
          <a:solidFill>
            <a:srgbClr val="FB8500"/>
          </a:solidFill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25EC0D50-E76A-40CD-A55C-20E262679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4775" y="3833235"/>
            <a:ext cx="3970146" cy="2768030"/>
          </a:xfrm>
          <a:prstGeom prst="rect">
            <a:avLst/>
          </a:prstGeom>
        </p:spPr>
      </p:pic>
      <p:grpSp>
        <p:nvGrpSpPr>
          <p:cNvPr id="6" name="群組 5">
            <a:extLst>
              <a:ext uri="{FF2B5EF4-FFF2-40B4-BE49-F238E27FC236}">
                <a16:creationId xmlns:a16="http://schemas.microsoft.com/office/drawing/2014/main" id="{0FA404D0-13C4-4389-AE99-56DA1344E0D6}"/>
              </a:ext>
            </a:extLst>
          </p:cNvPr>
          <p:cNvGrpSpPr/>
          <p:nvPr/>
        </p:nvGrpSpPr>
        <p:grpSpPr>
          <a:xfrm>
            <a:off x="413898" y="1053116"/>
            <a:ext cx="4550604" cy="876098"/>
            <a:chOff x="456817" y="1053116"/>
            <a:chExt cx="4550604" cy="876098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FC005A4-C1E5-4B5B-BE39-2B9653725B0F}"/>
                </a:ext>
              </a:extLst>
            </p:cNvPr>
            <p:cNvSpPr/>
            <p:nvPr/>
          </p:nvSpPr>
          <p:spPr>
            <a:xfrm>
              <a:off x="721754" y="1556308"/>
              <a:ext cx="4285667" cy="3729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</a:rPr>
                <a:t>&gt; </a:t>
              </a:r>
              <a:r>
                <a:rPr lang="en-US" dirty="0" err="1">
                  <a:solidFill>
                    <a:schemeClr val="tx1"/>
                  </a:solidFill>
                </a:rPr>
                <a:t>cmake</a:t>
              </a:r>
              <a:r>
                <a:rPr lang="en-US" dirty="0">
                  <a:solidFill>
                    <a:schemeClr val="tx1"/>
                  </a:solidFill>
                </a:rPr>
                <a:t> … 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55A068A2-7B2E-44B1-BA8F-68A02CACE990}"/>
                </a:ext>
              </a:extLst>
            </p:cNvPr>
            <p:cNvSpPr txBox="1"/>
            <p:nvPr/>
          </p:nvSpPr>
          <p:spPr>
            <a:xfrm>
              <a:off x="456817" y="1053116"/>
              <a:ext cx="4550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/>
                <a:t>Generate a Project Build System:</a:t>
              </a: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F26E4419-3B71-4D82-ABCD-8C509814404F}"/>
              </a:ext>
            </a:extLst>
          </p:cNvPr>
          <p:cNvGrpSpPr/>
          <p:nvPr/>
        </p:nvGrpSpPr>
        <p:grpSpPr>
          <a:xfrm>
            <a:off x="413898" y="2441389"/>
            <a:ext cx="4550604" cy="879671"/>
            <a:chOff x="456817" y="2241096"/>
            <a:chExt cx="4550604" cy="879671"/>
          </a:xfrm>
        </p:grpSpPr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25368621-27C2-45B5-B464-4DCE43816BC1}"/>
                </a:ext>
              </a:extLst>
            </p:cNvPr>
            <p:cNvSpPr txBox="1"/>
            <p:nvPr/>
          </p:nvSpPr>
          <p:spPr>
            <a:xfrm>
              <a:off x="456817" y="2241096"/>
              <a:ext cx="4550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b="1" dirty="0"/>
                <a:t>Build</a:t>
              </a:r>
              <a:r>
                <a:rPr lang="en-US" b="1" dirty="0"/>
                <a:t> a Project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6AF42E1B-70FA-4491-AA3E-A80D74E9CE9E}"/>
                </a:ext>
              </a:extLst>
            </p:cNvPr>
            <p:cNvSpPr/>
            <p:nvPr/>
          </p:nvSpPr>
          <p:spPr>
            <a:xfrm>
              <a:off x="721754" y="2747861"/>
              <a:ext cx="4285667" cy="3729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</a:rPr>
                <a:t>&gt;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cmake</a:t>
              </a:r>
              <a:r>
                <a:rPr lang="en-US" dirty="0">
                  <a:solidFill>
                    <a:schemeClr val="tx1"/>
                  </a:solidFill>
                </a:rPr>
                <a:t>  --build … </a:t>
              </a: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DE7642AE-7B24-49A2-89DF-27C329ADC5DE}"/>
              </a:ext>
            </a:extLst>
          </p:cNvPr>
          <p:cNvGrpSpPr/>
          <p:nvPr/>
        </p:nvGrpSpPr>
        <p:grpSpPr>
          <a:xfrm>
            <a:off x="413898" y="3833235"/>
            <a:ext cx="4550604" cy="883245"/>
            <a:chOff x="456817" y="4204710"/>
            <a:chExt cx="4550604" cy="883245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0D542B68-728F-42B8-ABC3-0C9AE7F1796D}"/>
                </a:ext>
              </a:extLst>
            </p:cNvPr>
            <p:cNvSpPr/>
            <p:nvPr/>
          </p:nvSpPr>
          <p:spPr>
            <a:xfrm>
              <a:off x="721754" y="4715049"/>
              <a:ext cx="4285667" cy="3729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</a:rPr>
                <a:t>&gt;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cmake</a:t>
              </a:r>
              <a:r>
                <a:rPr lang="en-US" dirty="0">
                  <a:solidFill>
                    <a:schemeClr val="tx1"/>
                  </a:solidFill>
                </a:rPr>
                <a:t> --install … </a:t>
              </a: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EA2004FA-C953-4A98-8558-36298CAF31D0}"/>
                </a:ext>
              </a:extLst>
            </p:cNvPr>
            <p:cNvSpPr txBox="1"/>
            <p:nvPr/>
          </p:nvSpPr>
          <p:spPr>
            <a:xfrm>
              <a:off x="456817" y="4204710"/>
              <a:ext cx="4550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b="1" dirty="0"/>
                <a:t>Install</a:t>
              </a:r>
              <a:r>
                <a:rPr lang="en-US" b="1" dirty="0"/>
                <a:t> a Project</a:t>
              </a:r>
            </a:p>
          </p:txBody>
        </p:sp>
      </p:grpSp>
      <p:pic>
        <p:nvPicPr>
          <p:cNvPr id="10" name="圖片 9">
            <a:extLst>
              <a:ext uri="{FF2B5EF4-FFF2-40B4-BE49-F238E27FC236}">
                <a16:creationId xmlns:a16="http://schemas.microsoft.com/office/drawing/2014/main" id="{7AEEEE6E-4C94-4F0A-A36A-69941743E5F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702" t="35599" r="41195" b="20831"/>
          <a:stretch/>
        </p:blipFill>
        <p:spPr>
          <a:xfrm>
            <a:off x="7904775" y="1040954"/>
            <a:ext cx="3970146" cy="25535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99495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3377BE5D-643E-42FD-B78E-902884D54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69841" y="2699673"/>
            <a:ext cx="2994454" cy="2245841"/>
          </a:xfrm>
          <a:prstGeom prst="rect">
            <a:avLst/>
          </a:prstGeom>
          <a:solidFill>
            <a:srgbClr val="FB8500"/>
          </a:solidFill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56CA4D6-4A6D-4AB8-89A6-2D5ADA9F21BB}"/>
              </a:ext>
            </a:extLst>
          </p:cNvPr>
          <p:cNvSpPr/>
          <p:nvPr/>
        </p:nvSpPr>
        <p:spPr>
          <a:xfrm>
            <a:off x="1243781" y="852949"/>
            <a:ext cx="9704439" cy="5152103"/>
          </a:xfrm>
          <a:prstGeom prst="rect">
            <a:avLst/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FBB0F4-5302-47CE-B944-845B2C5F760F}"/>
              </a:ext>
            </a:extLst>
          </p:cNvPr>
          <p:cNvSpPr txBox="1"/>
          <p:nvPr/>
        </p:nvSpPr>
        <p:spPr>
          <a:xfrm flipH="1">
            <a:off x="1666568" y="2459504"/>
            <a:ext cx="88588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How to write a </a:t>
            </a:r>
          </a:p>
          <a:p>
            <a:pPr algn="ctr"/>
            <a:r>
              <a:rPr lang="en-US" sz="6600" b="1" dirty="0"/>
              <a:t>CMakeLists.txt?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A735CC7-8879-4BFB-A5E0-CB46AACC52FA}"/>
              </a:ext>
            </a:extLst>
          </p:cNvPr>
          <p:cNvGrpSpPr/>
          <p:nvPr/>
        </p:nvGrpSpPr>
        <p:grpSpPr>
          <a:xfrm>
            <a:off x="997974" y="1327355"/>
            <a:ext cx="920371" cy="806246"/>
            <a:chOff x="988142" y="953728"/>
            <a:chExt cx="1229032" cy="107663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722F842-D69D-4B10-909B-1FECB0923B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5961" y="953728"/>
              <a:ext cx="1101213" cy="717755"/>
            </a:xfrm>
            <a:prstGeom prst="line">
              <a:avLst/>
            </a:prstGeom>
            <a:ln w="38100">
              <a:solidFill>
                <a:srgbClr val="FFB7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E6346A6-8213-44A3-9D24-4A5C2AB84D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8142" y="1312606"/>
              <a:ext cx="1101213" cy="717755"/>
            </a:xfrm>
            <a:prstGeom prst="line">
              <a:avLst/>
            </a:prstGeom>
            <a:ln w="38100">
              <a:solidFill>
                <a:srgbClr val="FFB7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6CB62A-F7E9-4B8B-B556-A2F5E09AF545}"/>
              </a:ext>
            </a:extLst>
          </p:cNvPr>
          <p:cNvGrpSpPr/>
          <p:nvPr/>
        </p:nvGrpSpPr>
        <p:grpSpPr>
          <a:xfrm>
            <a:off x="10382864" y="4871884"/>
            <a:ext cx="920371" cy="806246"/>
            <a:chOff x="988142" y="953728"/>
            <a:chExt cx="1229032" cy="1076633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BE6CFC2-7D13-40DF-9F68-A81A044AA6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5961" y="953728"/>
              <a:ext cx="1101213" cy="717755"/>
            </a:xfrm>
            <a:prstGeom prst="line">
              <a:avLst/>
            </a:prstGeom>
            <a:ln w="38100">
              <a:solidFill>
                <a:srgbClr val="FFB7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9BBD057-784C-46BA-954F-D4ADA664C5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8142" y="1312606"/>
              <a:ext cx="1101213" cy="717755"/>
            </a:xfrm>
            <a:prstGeom prst="line">
              <a:avLst/>
            </a:prstGeom>
            <a:ln w="38100">
              <a:solidFill>
                <a:srgbClr val="FFB7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7847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974775A-EC56-4AF5-B534-DA5CF3AE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CMake</a:t>
            </a:r>
            <a:r>
              <a:rPr lang="en-US" dirty="0"/>
              <a:t> Language (1) 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DF1A88-AFD4-4403-BEC3-181D8169840F}"/>
              </a:ext>
            </a:extLst>
          </p:cNvPr>
          <p:cNvSpPr txBox="1"/>
          <p:nvPr/>
        </p:nvSpPr>
        <p:spPr>
          <a:xfrm>
            <a:off x="7578770" y="1195526"/>
            <a:ext cx="4613228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Variables are always </a:t>
            </a:r>
            <a:r>
              <a:rPr lang="en-US" b="1" dirty="0"/>
              <a:t>string type</a:t>
            </a:r>
            <a:r>
              <a:rPr lang="en-US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Variable names are </a:t>
            </a:r>
            <a:r>
              <a:rPr lang="en-US" b="1" dirty="0"/>
              <a:t>case-sensitive</a:t>
            </a:r>
            <a:r>
              <a:rPr lang="en-US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Access by </a:t>
            </a:r>
            <a:r>
              <a:rPr lang="en-US" b="1" dirty="0">
                <a:solidFill>
                  <a:srgbClr val="219EBC"/>
                </a:solidFill>
              </a:rPr>
              <a:t>${YOUR_VAR</a:t>
            </a:r>
            <a:r>
              <a:rPr lang="en-US" dirty="0">
                <a:solidFill>
                  <a:srgbClr val="219EBC"/>
                </a:solidFill>
              </a:rPr>
              <a:t>}</a:t>
            </a:r>
            <a:r>
              <a:rPr lang="en-US" dirty="0"/>
              <a:t> 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Always use </a:t>
            </a:r>
            <a:r>
              <a:rPr lang="en-US" b="1" dirty="0">
                <a:solidFill>
                  <a:srgbClr val="219EBC"/>
                </a:solidFill>
              </a:rPr>
              <a:t>“${YOUR_PATH}”</a:t>
            </a:r>
            <a:r>
              <a:rPr lang="en-US" dirty="0"/>
              <a:t>.</a:t>
            </a:r>
          </a:p>
        </p:txBody>
      </p:sp>
      <p:sp>
        <p:nvSpPr>
          <p:cNvPr id="9" name="矩形 24">
            <a:extLst>
              <a:ext uri="{FF2B5EF4-FFF2-40B4-BE49-F238E27FC236}">
                <a16:creationId xmlns:a16="http://schemas.microsoft.com/office/drawing/2014/main" id="{1FE53EB8-C2AA-4BEE-A90F-D5EE5A023BA8}"/>
              </a:ext>
            </a:extLst>
          </p:cNvPr>
          <p:cNvSpPr/>
          <p:nvPr/>
        </p:nvSpPr>
        <p:spPr>
          <a:xfrm>
            <a:off x="345058" y="1207363"/>
            <a:ext cx="5265630" cy="53114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set(FOO "x")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message(“FOO &gt;&gt;  ${FOO} ")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set(CACHE</a:t>
            </a:r>
            <a:r>
              <a:rPr lang="en-US" altLang="zh-TW" dirty="0">
                <a:solidFill>
                  <a:schemeClr val="tx1"/>
                </a:solidFill>
              </a:rPr>
              <a:t>_BOOL</a:t>
            </a:r>
            <a:r>
              <a:rPr lang="en-US" dirty="0">
                <a:solidFill>
                  <a:schemeClr val="tx1"/>
                </a:solidFill>
              </a:rPr>
              <a:t> "ON" </a:t>
            </a:r>
            <a:r>
              <a:rPr lang="en-US" b="1" dirty="0">
                <a:solidFill>
                  <a:schemeClr val="tx1"/>
                </a:solidFill>
              </a:rPr>
              <a:t>CACHE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BOOL</a:t>
            </a:r>
            <a:r>
              <a:rPr lang="en-US" dirty="0">
                <a:solidFill>
                  <a:schemeClr val="tx1"/>
                </a:solidFill>
              </a:rPr>
              <a:t> "a cache bool" 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message(“CACHE</a:t>
            </a:r>
            <a:r>
              <a:rPr lang="en-US" altLang="zh-TW" dirty="0">
                <a:solidFill>
                  <a:schemeClr val="tx1"/>
                </a:solidFill>
              </a:rPr>
              <a:t>_BOOL</a:t>
            </a:r>
            <a:r>
              <a:rPr lang="en-US" dirty="0">
                <a:solidFill>
                  <a:schemeClr val="tx1"/>
                </a:solidFill>
              </a:rPr>
              <a:t>  &gt;&gt;  ${CACHE</a:t>
            </a:r>
            <a:r>
              <a:rPr lang="en-US" altLang="zh-TW" dirty="0">
                <a:solidFill>
                  <a:schemeClr val="tx1"/>
                </a:solidFill>
              </a:rPr>
              <a:t>_BOOL</a:t>
            </a:r>
            <a:r>
              <a:rPr lang="en-US" dirty="0">
                <a:solidFill>
                  <a:schemeClr val="tx1"/>
                </a:solidFill>
              </a:rPr>
              <a:t>} ")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message("ENV_PATH &gt;&gt;  $ENV{path}")</a:t>
            </a:r>
          </a:p>
          <a:p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B55BA6-EDDD-4234-9944-B4CB71C38049}"/>
              </a:ext>
            </a:extLst>
          </p:cNvPr>
          <p:cNvSpPr/>
          <p:nvPr/>
        </p:nvSpPr>
        <p:spPr>
          <a:xfrm>
            <a:off x="5853343" y="1207363"/>
            <a:ext cx="1540233" cy="461639"/>
          </a:xfrm>
          <a:prstGeom prst="rect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Normal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97E6206-AD58-474F-AA14-6662FE41C716}"/>
              </a:ext>
            </a:extLst>
          </p:cNvPr>
          <p:cNvSpPr/>
          <p:nvPr/>
        </p:nvSpPr>
        <p:spPr>
          <a:xfrm>
            <a:off x="5853341" y="5708751"/>
            <a:ext cx="1540235" cy="461639"/>
          </a:xfrm>
          <a:prstGeom prst="rect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Environment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0377879-D6CE-4537-B7E7-029FE6099C2F}"/>
              </a:ext>
            </a:extLst>
          </p:cNvPr>
          <p:cNvSpPr/>
          <p:nvPr/>
        </p:nvSpPr>
        <p:spPr>
          <a:xfrm>
            <a:off x="5853343" y="3458057"/>
            <a:ext cx="1540234" cy="461639"/>
          </a:xfrm>
          <a:prstGeom prst="rect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D1C0CF82-1041-4C33-A3B3-9ED109E3C127}"/>
              </a:ext>
            </a:extLst>
          </p:cNvPr>
          <p:cNvSpPr txBox="1"/>
          <p:nvPr/>
        </p:nvSpPr>
        <p:spPr>
          <a:xfrm>
            <a:off x="7578769" y="3407011"/>
            <a:ext cx="4613229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Have global scope.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Can be set from the command line and </a:t>
            </a:r>
            <a:r>
              <a:rPr lang="en-US" dirty="0" err="1"/>
              <a:t>Cmake</a:t>
            </a:r>
            <a:r>
              <a:rPr lang="en-US" dirty="0"/>
              <a:t> GUI.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Have </a:t>
            </a:r>
            <a:r>
              <a:rPr lang="en-US" b="1" dirty="0"/>
              <a:t>type</a:t>
            </a:r>
            <a:r>
              <a:rPr lang="en-US" dirty="0"/>
              <a:t> and </a:t>
            </a:r>
            <a:r>
              <a:rPr lang="en-US" b="1" dirty="0"/>
              <a:t>docstring </a:t>
            </a:r>
            <a:r>
              <a:rPr lang="en-US" dirty="0"/>
              <a:t>(used in </a:t>
            </a:r>
            <a:r>
              <a:rPr lang="en-US" dirty="0" err="1"/>
              <a:t>CMake</a:t>
            </a:r>
            <a:r>
              <a:rPr lang="en-US" dirty="0"/>
              <a:t> GUI).</a:t>
            </a:r>
          </a:p>
        </p:txBody>
      </p:sp>
      <p:sp>
        <p:nvSpPr>
          <p:cNvPr id="16" name="TextBox 4">
            <a:extLst>
              <a:ext uri="{FF2B5EF4-FFF2-40B4-BE49-F238E27FC236}">
                <a16:creationId xmlns:a16="http://schemas.microsoft.com/office/drawing/2014/main" id="{A06F1F89-EAB6-4E1B-A2C1-C96A326D764F}"/>
              </a:ext>
            </a:extLst>
          </p:cNvPr>
          <p:cNvSpPr txBox="1"/>
          <p:nvPr/>
        </p:nvSpPr>
        <p:spPr>
          <a:xfrm>
            <a:off x="7578768" y="5708751"/>
            <a:ext cx="4613230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Have global scope.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Access by </a:t>
            </a:r>
            <a:r>
              <a:rPr lang="en-US" b="1" dirty="0">
                <a:solidFill>
                  <a:srgbClr val="219EBC"/>
                </a:solidFill>
              </a:rPr>
              <a:t>$ENV{VAR</a:t>
            </a:r>
            <a:r>
              <a:rPr lang="en-US" dirty="0">
                <a:solidFill>
                  <a:srgbClr val="219EBC"/>
                </a:solidFill>
              </a:rPr>
              <a:t>}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5672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: 圓角 30">
            <a:extLst>
              <a:ext uri="{FF2B5EF4-FFF2-40B4-BE49-F238E27FC236}">
                <a16:creationId xmlns:a16="http://schemas.microsoft.com/office/drawing/2014/main" id="{C1252DB2-C3F9-4FE3-A399-AB050B65C151}"/>
              </a:ext>
            </a:extLst>
          </p:cNvPr>
          <p:cNvSpPr/>
          <p:nvPr/>
        </p:nvSpPr>
        <p:spPr>
          <a:xfrm>
            <a:off x="132072" y="938680"/>
            <a:ext cx="5508708" cy="5653589"/>
          </a:xfrm>
          <a:prstGeom prst="roundRect">
            <a:avLst>
              <a:gd name="adj" fmla="val 3230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A974775A-EC56-4AF5-B534-DA5CF3AE2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057" y="0"/>
            <a:ext cx="9238890" cy="802257"/>
          </a:xfrm>
        </p:spPr>
        <p:txBody>
          <a:bodyPr/>
          <a:lstStyle/>
          <a:p>
            <a:r>
              <a:rPr lang="en-US" dirty="0" err="1"/>
              <a:t>CMake</a:t>
            </a:r>
            <a:r>
              <a:rPr lang="en-US" dirty="0"/>
              <a:t> Language (1) Variable Scope</a:t>
            </a: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927D384F-0DFE-41EA-AE3C-C1F6037BFE8F}"/>
              </a:ext>
            </a:extLst>
          </p:cNvPr>
          <p:cNvGrpSpPr/>
          <p:nvPr/>
        </p:nvGrpSpPr>
        <p:grpSpPr>
          <a:xfrm>
            <a:off x="6096000" y="1207363"/>
            <a:ext cx="4953995" cy="1209312"/>
            <a:chOff x="5853342" y="1207363"/>
            <a:chExt cx="4953995" cy="1209312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FB6C0FF-7D1C-4752-93EF-0E32AC4EE540}"/>
                </a:ext>
              </a:extLst>
            </p:cNvPr>
            <p:cNvSpPr/>
            <p:nvPr/>
          </p:nvSpPr>
          <p:spPr>
            <a:xfrm>
              <a:off x="5853344" y="1207363"/>
              <a:ext cx="2019204" cy="461639"/>
            </a:xfrm>
            <a:prstGeom prst="rect">
              <a:avLst/>
            </a:prstGeom>
            <a:solidFill>
              <a:srgbClr val="FFB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Function Scope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1116D655-AB80-4E55-92DE-2DDA928566E0}"/>
                </a:ext>
              </a:extLst>
            </p:cNvPr>
            <p:cNvSpPr txBox="1"/>
            <p:nvPr/>
          </p:nvSpPr>
          <p:spPr>
            <a:xfrm>
              <a:off x="5853342" y="1770344"/>
              <a:ext cx="49539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 variable set in a function is visible for the </a:t>
              </a:r>
              <a:r>
                <a:rPr lang="en-US" b="1" dirty="0"/>
                <a:t>current function</a:t>
              </a:r>
              <a:r>
                <a:rPr lang="en-US" dirty="0"/>
                <a:t> and </a:t>
              </a:r>
              <a:r>
                <a:rPr lang="en-US" b="1" dirty="0"/>
                <a:t>any nested call within it</a:t>
              </a:r>
              <a:r>
                <a:rPr lang="en-US" dirty="0"/>
                <a:t>.</a:t>
              </a: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0D638BAD-21E5-433C-AC49-59738A248778}"/>
              </a:ext>
            </a:extLst>
          </p:cNvPr>
          <p:cNvGrpSpPr/>
          <p:nvPr/>
        </p:nvGrpSpPr>
        <p:grpSpPr>
          <a:xfrm>
            <a:off x="6095999" y="3035680"/>
            <a:ext cx="4953995" cy="1763310"/>
            <a:chOff x="5853341" y="3024760"/>
            <a:chExt cx="4953995" cy="176331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6695876-29DC-44E9-8131-FBC169F93989}"/>
                </a:ext>
              </a:extLst>
            </p:cNvPr>
            <p:cNvSpPr/>
            <p:nvPr/>
          </p:nvSpPr>
          <p:spPr>
            <a:xfrm>
              <a:off x="5853343" y="3024760"/>
              <a:ext cx="2019206" cy="461639"/>
            </a:xfrm>
            <a:prstGeom prst="rect">
              <a:avLst/>
            </a:prstGeom>
            <a:solidFill>
              <a:srgbClr val="FFB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Directory Scope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AE063AF9-6340-4EA5-A75D-1A779F17B4C1}"/>
                </a:ext>
              </a:extLst>
            </p:cNvPr>
            <p:cNvSpPr txBox="1"/>
            <p:nvPr/>
          </p:nvSpPr>
          <p:spPr>
            <a:xfrm>
              <a:off x="5853341" y="3587741"/>
              <a:ext cx="495399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/>
                <a:t>Before processing the CMakeLists.txt file in the directory. </a:t>
              </a:r>
              <a:r>
                <a:rPr lang="en-US" b="1" dirty="0"/>
                <a:t>Copy all variable bindings </a:t>
              </a:r>
              <a:r>
                <a:rPr lang="en-US" dirty="0"/>
                <a:t>defined in the parent directory and initialize the </a:t>
              </a:r>
              <a:r>
                <a:rPr lang="en-US" b="1" dirty="0"/>
                <a:t>new directory scope</a:t>
              </a:r>
              <a:r>
                <a:rPr lang="en-US" dirty="0"/>
                <a:t>.</a:t>
              </a: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4D5872F3-0D6B-40C3-8CDE-E07AF32BA3C6}"/>
              </a:ext>
            </a:extLst>
          </p:cNvPr>
          <p:cNvGrpSpPr/>
          <p:nvPr/>
        </p:nvGrpSpPr>
        <p:grpSpPr>
          <a:xfrm>
            <a:off x="6095999" y="5420278"/>
            <a:ext cx="4953995" cy="1006359"/>
            <a:chOff x="5853341" y="5034691"/>
            <a:chExt cx="4953995" cy="1006359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9EB9184-9C1F-4EC2-9BE1-B3287244E961}"/>
                </a:ext>
              </a:extLst>
            </p:cNvPr>
            <p:cNvSpPr/>
            <p:nvPr/>
          </p:nvSpPr>
          <p:spPr>
            <a:xfrm>
              <a:off x="5853341" y="5034691"/>
              <a:ext cx="2019207" cy="461639"/>
            </a:xfrm>
            <a:prstGeom prst="rect">
              <a:avLst/>
            </a:prstGeom>
            <a:solidFill>
              <a:srgbClr val="FFB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Persistent Cache</a:t>
              </a: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7289587E-C3A2-4696-820B-64591511B01C}"/>
                </a:ext>
              </a:extLst>
            </p:cNvPr>
            <p:cNvSpPr txBox="1"/>
            <p:nvPr/>
          </p:nvSpPr>
          <p:spPr>
            <a:xfrm>
              <a:off x="5853341" y="5671718"/>
              <a:ext cx="4953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/>
                <a:t>Cache variables bindings are stored. Their</a:t>
              </a:r>
            </a:p>
          </p:txBody>
        </p:sp>
      </p:grpSp>
      <p:pic>
        <p:nvPicPr>
          <p:cNvPr id="17" name="圖片 15" descr="一張含有 螢幕擷取畫面 的圖片&#10;&#10;自動產生的描述">
            <a:extLst>
              <a:ext uri="{FF2B5EF4-FFF2-40B4-BE49-F238E27FC236}">
                <a16:creationId xmlns:a16="http://schemas.microsoft.com/office/drawing/2014/main" id="{16AC3F1E-7321-4391-AFC6-9815424603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09867" y="5326877"/>
            <a:ext cx="2994454" cy="2245841"/>
          </a:xfrm>
          <a:prstGeom prst="rect">
            <a:avLst/>
          </a:prstGeom>
          <a:solidFill>
            <a:srgbClr val="FB8500"/>
          </a:solidFill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278098-47C4-45EB-8CFE-6C09E79DBC30}"/>
              </a:ext>
            </a:extLst>
          </p:cNvPr>
          <p:cNvSpPr txBox="1"/>
          <p:nvPr/>
        </p:nvSpPr>
        <p:spPr>
          <a:xfrm>
            <a:off x="168888" y="6592270"/>
            <a:ext cx="2144385" cy="265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Icons made by Vitaly Gorbachev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D11E8F3-7F8F-4F05-9B6B-AC7971A64CD8}"/>
              </a:ext>
            </a:extLst>
          </p:cNvPr>
          <p:cNvGrpSpPr/>
          <p:nvPr/>
        </p:nvGrpSpPr>
        <p:grpSpPr>
          <a:xfrm>
            <a:off x="3313215" y="4561710"/>
            <a:ext cx="2035300" cy="1862836"/>
            <a:chOff x="2742956" y="4395460"/>
            <a:chExt cx="2035300" cy="1862836"/>
          </a:xfrm>
        </p:grpSpPr>
        <p:sp>
          <p:nvSpPr>
            <p:cNvPr id="31" name="矩形: 圓角 30">
              <a:extLst>
                <a:ext uri="{FF2B5EF4-FFF2-40B4-BE49-F238E27FC236}">
                  <a16:creationId xmlns:a16="http://schemas.microsoft.com/office/drawing/2014/main" id="{05EF1593-806B-48F4-8F26-AE15DD170508}"/>
                </a:ext>
              </a:extLst>
            </p:cNvPr>
            <p:cNvSpPr/>
            <p:nvPr/>
          </p:nvSpPr>
          <p:spPr>
            <a:xfrm>
              <a:off x="2742956" y="4395460"/>
              <a:ext cx="1956500" cy="1862836"/>
            </a:xfrm>
            <a:prstGeom prst="roundRect">
              <a:avLst>
                <a:gd name="adj" fmla="val 6600"/>
              </a:avLst>
            </a:prstGeom>
            <a:solidFill>
              <a:srgbClr val="8ECA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7BC409B-A742-4AD6-9AE0-DF98812B63C5}"/>
                </a:ext>
              </a:extLst>
            </p:cNvPr>
            <p:cNvGrpSpPr/>
            <p:nvPr/>
          </p:nvGrpSpPr>
          <p:grpSpPr>
            <a:xfrm>
              <a:off x="2875383" y="4976289"/>
              <a:ext cx="705520" cy="705520"/>
              <a:chOff x="2293283" y="1855010"/>
              <a:chExt cx="2895731" cy="2895731"/>
            </a:xfrm>
          </p:grpSpPr>
          <p:sp>
            <p:nvSpPr>
              <p:cNvPr id="37" name="Rectangle: Single Corner Snipped 36">
                <a:extLst>
                  <a:ext uri="{FF2B5EF4-FFF2-40B4-BE49-F238E27FC236}">
                    <a16:creationId xmlns:a16="http://schemas.microsoft.com/office/drawing/2014/main" id="{B4DD082B-A5FC-4309-A1B9-BFDF3AC9EEF9}"/>
                  </a:ext>
                </a:extLst>
              </p:cNvPr>
              <p:cNvSpPr/>
              <p:nvPr/>
            </p:nvSpPr>
            <p:spPr>
              <a:xfrm>
                <a:off x="2591152" y="1914353"/>
                <a:ext cx="2277731" cy="2699750"/>
              </a:xfrm>
              <a:prstGeom prst="snip1Rect">
                <a:avLst>
                  <a:gd name="adj" fmla="val 2448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3F0E335B-2A6C-49A1-9485-171D7A5CB8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3283" y="1855010"/>
                <a:ext cx="2895731" cy="2895731"/>
              </a:xfrm>
              <a:prstGeom prst="rect">
                <a:avLst/>
              </a:prstGeom>
            </p:spPr>
          </p:pic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F273AFC-37C4-4DCE-823B-B54BE2CF663C}"/>
                </a:ext>
              </a:extLst>
            </p:cNvPr>
            <p:cNvSpPr txBox="1"/>
            <p:nvPr/>
          </p:nvSpPr>
          <p:spPr>
            <a:xfrm>
              <a:off x="2875383" y="4449761"/>
              <a:ext cx="19028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Directory Scope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59ACAFD-2709-4EFF-9344-3E7F595F229D}"/>
                </a:ext>
              </a:extLst>
            </p:cNvPr>
            <p:cNvSpPr txBox="1"/>
            <p:nvPr/>
          </p:nvSpPr>
          <p:spPr>
            <a:xfrm>
              <a:off x="2875383" y="5814452"/>
              <a:ext cx="1287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CMakeLists.txt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3898578-C297-4167-9EED-4FD2D7C78AC5}"/>
              </a:ext>
            </a:extLst>
          </p:cNvPr>
          <p:cNvGrpSpPr/>
          <p:nvPr/>
        </p:nvGrpSpPr>
        <p:grpSpPr>
          <a:xfrm>
            <a:off x="951923" y="4531247"/>
            <a:ext cx="2035300" cy="1862836"/>
            <a:chOff x="2742956" y="4395460"/>
            <a:chExt cx="2035300" cy="1862836"/>
          </a:xfrm>
        </p:grpSpPr>
        <p:sp>
          <p:nvSpPr>
            <p:cNvPr id="41" name="矩形: 圓角 30">
              <a:extLst>
                <a:ext uri="{FF2B5EF4-FFF2-40B4-BE49-F238E27FC236}">
                  <a16:creationId xmlns:a16="http://schemas.microsoft.com/office/drawing/2014/main" id="{1FBE95CF-FB98-4AE3-BC0F-714D48C62725}"/>
                </a:ext>
              </a:extLst>
            </p:cNvPr>
            <p:cNvSpPr/>
            <p:nvPr/>
          </p:nvSpPr>
          <p:spPr>
            <a:xfrm>
              <a:off x="2742956" y="4395460"/>
              <a:ext cx="1956500" cy="1862836"/>
            </a:xfrm>
            <a:prstGeom prst="roundRect">
              <a:avLst>
                <a:gd name="adj" fmla="val 6600"/>
              </a:avLst>
            </a:prstGeom>
            <a:solidFill>
              <a:srgbClr val="8ECA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36553A3-A630-485A-BE3E-E1FF28E824D4}"/>
                </a:ext>
              </a:extLst>
            </p:cNvPr>
            <p:cNvGrpSpPr/>
            <p:nvPr/>
          </p:nvGrpSpPr>
          <p:grpSpPr>
            <a:xfrm>
              <a:off x="2875383" y="4976289"/>
              <a:ext cx="705520" cy="705520"/>
              <a:chOff x="2293283" y="1855010"/>
              <a:chExt cx="2895731" cy="2895731"/>
            </a:xfrm>
          </p:grpSpPr>
          <p:sp>
            <p:nvSpPr>
              <p:cNvPr id="45" name="Rectangle: Single Corner Snipped 44">
                <a:extLst>
                  <a:ext uri="{FF2B5EF4-FFF2-40B4-BE49-F238E27FC236}">
                    <a16:creationId xmlns:a16="http://schemas.microsoft.com/office/drawing/2014/main" id="{67571F95-A166-4BD5-A4CD-DD88325396A2}"/>
                  </a:ext>
                </a:extLst>
              </p:cNvPr>
              <p:cNvSpPr/>
              <p:nvPr/>
            </p:nvSpPr>
            <p:spPr>
              <a:xfrm>
                <a:off x="2591152" y="1914353"/>
                <a:ext cx="2277731" cy="2699750"/>
              </a:xfrm>
              <a:prstGeom prst="snip1Rect">
                <a:avLst>
                  <a:gd name="adj" fmla="val 2448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756DCB55-EB10-47D9-96F2-A67078642F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3283" y="1855010"/>
                <a:ext cx="2895731" cy="2895731"/>
              </a:xfrm>
              <a:prstGeom prst="rect">
                <a:avLst/>
              </a:prstGeom>
            </p:spPr>
          </p:pic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1B8FF22-685C-4728-B4EF-B052EDF89F2A}"/>
                </a:ext>
              </a:extLst>
            </p:cNvPr>
            <p:cNvSpPr txBox="1"/>
            <p:nvPr/>
          </p:nvSpPr>
          <p:spPr>
            <a:xfrm>
              <a:off x="2875383" y="4449761"/>
              <a:ext cx="19028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Directory Scope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077E410-6409-4A8F-8A7C-54EF0FF61416}"/>
                </a:ext>
              </a:extLst>
            </p:cNvPr>
            <p:cNvSpPr txBox="1"/>
            <p:nvPr/>
          </p:nvSpPr>
          <p:spPr>
            <a:xfrm>
              <a:off x="2875383" y="5814452"/>
              <a:ext cx="1287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CMakeLists.txt</a:t>
              </a:r>
            </a:p>
          </p:txBody>
        </p:sp>
      </p:grp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1CCFCB43-D95A-450F-B6FA-49402B9AD3B2}"/>
              </a:ext>
            </a:extLst>
          </p:cNvPr>
          <p:cNvCxnSpPr>
            <a:cxnSpLocks/>
            <a:stCxn id="15" idx="1"/>
            <a:endCxn id="31" idx="0"/>
          </p:cNvCxnSpPr>
          <p:nvPr/>
        </p:nvCxnSpPr>
        <p:spPr>
          <a:xfrm rot="10800000" flipH="1" flipV="1">
            <a:off x="511307" y="2593606"/>
            <a:ext cx="3780158" cy="1968103"/>
          </a:xfrm>
          <a:prstGeom prst="bentConnector4">
            <a:avLst>
              <a:gd name="adj1" fmla="val -6047"/>
              <a:gd name="adj2" fmla="val 8150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FC2A6E60-38DE-4E26-A27F-C1F8C4438152}"/>
              </a:ext>
            </a:extLst>
          </p:cNvPr>
          <p:cNvCxnSpPr>
            <a:cxnSpLocks/>
            <a:stCxn id="15" idx="1"/>
            <a:endCxn id="41" idx="1"/>
          </p:cNvCxnSpPr>
          <p:nvPr/>
        </p:nvCxnSpPr>
        <p:spPr>
          <a:xfrm rot="10800000" flipH="1" flipV="1">
            <a:off x="511307" y="2593607"/>
            <a:ext cx="440616" cy="2869058"/>
          </a:xfrm>
          <a:prstGeom prst="bentConnector3">
            <a:avLst>
              <a:gd name="adj1" fmla="val -5188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0ED167A-BDBD-4CF5-A070-8B2AE8666424}"/>
              </a:ext>
            </a:extLst>
          </p:cNvPr>
          <p:cNvGrpSpPr/>
          <p:nvPr/>
        </p:nvGrpSpPr>
        <p:grpSpPr>
          <a:xfrm>
            <a:off x="511307" y="1353595"/>
            <a:ext cx="4354398" cy="2480024"/>
            <a:chOff x="511307" y="1234845"/>
            <a:chExt cx="4354398" cy="2480024"/>
          </a:xfrm>
        </p:grpSpPr>
        <p:sp>
          <p:nvSpPr>
            <p:cNvPr id="15" name="矩形: 圓角 30">
              <a:extLst>
                <a:ext uri="{FF2B5EF4-FFF2-40B4-BE49-F238E27FC236}">
                  <a16:creationId xmlns:a16="http://schemas.microsoft.com/office/drawing/2014/main" id="{14B091A4-37DE-4DE8-8CA9-13E7F3437C71}"/>
                </a:ext>
              </a:extLst>
            </p:cNvPr>
            <p:cNvSpPr/>
            <p:nvPr/>
          </p:nvSpPr>
          <p:spPr>
            <a:xfrm>
              <a:off x="511307" y="1234845"/>
              <a:ext cx="4354398" cy="2480024"/>
            </a:xfrm>
            <a:prstGeom prst="roundRect">
              <a:avLst>
                <a:gd name="adj" fmla="val 6600"/>
              </a:avLst>
            </a:prstGeom>
            <a:solidFill>
              <a:srgbClr val="8ECA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BABB5A5-5691-4961-A6DD-7BB016C034FA}"/>
                </a:ext>
              </a:extLst>
            </p:cNvPr>
            <p:cNvGrpSpPr/>
            <p:nvPr/>
          </p:nvGrpSpPr>
          <p:grpSpPr>
            <a:xfrm>
              <a:off x="706742" y="1895917"/>
              <a:ext cx="933521" cy="908742"/>
              <a:chOff x="2293285" y="1855010"/>
              <a:chExt cx="2895732" cy="2895731"/>
            </a:xfrm>
          </p:grpSpPr>
          <p:sp>
            <p:nvSpPr>
              <p:cNvPr id="10" name="Rectangle: Single Corner Snipped 9">
                <a:extLst>
                  <a:ext uri="{FF2B5EF4-FFF2-40B4-BE49-F238E27FC236}">
                    <a16:creationId xmlns:a16="http://schemas.microsoft.com/office/drawing/2014/main" id="{9F4B6F47-F397-40BD-9DC7-207E13406876}"/>
                  </a:ext>
                </a:extLst>
              </p:cNvPr>
              <p:cNvSpPr/>
              <p:nvPr/>
            </p:nvSpPr>
            <p:spPr>
              <a:xfrm>
                <a:off x="2591152" y="1914353"/>
                <a:ext cx="2277731" cy="2699750"/>
              </a:xfrm>
              <a:prstGeom prst="snip1Rect">
                <a:avLst>
                  <a:gd name="adj" fmla="val 2448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4FAFFA98-9EDA-4818-BA1C-0D763144A2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3285" y="1855010"/>
                <a:ext cx="2895732" cy="2895731"/>
              </a:xfrm>
              <a:prstGeom prst="rect">
                <a:avLst/>
              </a:prstGeom>
            </p:spPr>
          </p:pic>
        </p:grpSp>
        <p:sp>
          <p:nvSpPr>
            <p:cNvPr id="22" name="矩形: 圓角 30">
              <a:extLst>
                <a:ext uri="{FF2B5EF4-FFF2-40B4-BE49-F238E27FC236}">
                  <a16:creationId xmlns:a16="http://schemas.microsoft.com/office/drawing/2014/main" id="{616992A1-1F01-404C-88C0-237093EA94F2}"/>
                </a:ext>
              </a:extLst>
            </p:cNvPr>
            <p:cNvSpPr/>
            <p:nvPr/>
          </p:nvSpPr>
          <p:spPr>
            <a:xfrm>
              <a:off x="2365398" y="2160892"/>
              <a:ext cx="2104483" cy="1314156"/>
            </a:xfrm>
            <a:prstGeom prst="roundRect">
              <a:avLst>
                <a:gd name="adj" fmla="val 6600"/>
              </a:avLst>
            </a:prstGeom>
            <a:solidFill>
              <a:srgbClr val="219E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0291BAF-2AC7-4DAA-87B8-A8581182C05E}"/>
                </a:ext>
              </a:extLst>
            </p:cNvPr>
            <p:cNvSpPr txBox="1"/>
            <p:nvPr/>
          </p:nvSpPr>
          <p:spPr>
            <a:xfrm>
              <a:off x="647345" y="1289146"/>
              <a:ext cx="19547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Directory Scope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C777032-5DBF-4ABB-B1CC-7C9DE9313B5D}"/>
                </a:ext>
              </a:extLst>
            </p:cNvPr>
            <p:cNvSpPr txBox="1"/>
            <p:nvPr/>
          </p:nvSpPr>
          <p:spPr>
            <a:xfrm>
              <a:off x="647346" y="2923433"/>
              <a:ext cx="13222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CMakeLists.txt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55CD42B-A840-4532-B999-B28C14D5BB0D}"/>
                </a:ext>
              </a:extLst>
            </p:cNvPr>
            <p:cNvSpPr txBox="1"/>
            <p:nvPr/>
          </p:nvSpPr>
          <p:spPr>
            <a:xfrm>
              <a:off x="2275604" y="2165368"/>
              <a:ext cx="19547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Function Scope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32B1365-FCDF-481C-9E61-B4ED6F8C706B}"/>
                </a:ext>
              </a:extLst>
            </p:cNvPr>
            <p:cNvCxnSpPr>
              <a:cxnSpLocks/>
              <a:stCxn id="7" idx="3"/>
              <a:endCxn id="28" idx="1"/>
            </p:cNvCxnSpPr>
            <p:nvPr/>
          </p:nvCxnSpPr>
          <p:spPr>
            <a:xfrm flipV="1">
              <a:off x="1640263" y="2350034"/>
              <a:ext cx="635341" cy="254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8F4126C-EF3E-4879-9E89-F05BBE822AC6}"/>
                </a:ext>
              </a:extLst>
            </p:cNvPr>
            <p:cNvSpPr txBox="1"/>
            <p:nvPr/>
          </p:nvSpPr>
          <p:spPr>
            <a:xfrm>
              <a:off x="1640263" y="1804730"/>
              <a:ext cx="20631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function()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2876C265-A2AD-4A66-BEAE-082118ECC29D}"/>
              </a:ext>
            </a:extLst>
          </p:cNvPr>
          <p:cNvSpPr txBox="1"/>
          <p:nvPr/>
        </p:nvSpPr>
        <p:spPr>
          <a:xfrm>
            <a:off x="317654" y="3822158"/>
            <a:ext cx="2063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add_subdirectory</a:t>
            </a:r>
            <a:r>
              <a:rPr lang="en-US" sz="1600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4F914F9-B59C-47CD-9004-5D0D7978E7E6}"/>
              </a:ext>
            </a:extLst>
          </p:cNvPr>
          <p:cNvSpPr/>
          <p:nvPr/>
        </p:nvSpPr>
        <p:spPr>
          <a:xfrm>
            <a:off x="368808" y="928757"/>
            <a:ext cx="1752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Persistent Cache</a:t>
            </a:r>
          </a:p>
        </p:txBody>
      </p:sp>
    </p:spTree>
    <p:extLst>
      <p:ext uri="{BB962C8B-B14F-4D97-AF65-F5344CB8AC3E}">
        <p14:creationId xmlns:p14="http://schemas.microsoft.com/office/powerpoint/2010/main" val="2968888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974775A-EC56-4AF5-B534-DA5CF3AE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CMake</a:t>
            </a:r>
            <a:r>
              <a:rPr lang="en-US" dirty="0"/>
              <a:t> Language (2) Targets &amp; Target</a:t>
            </a:r>
            <a:r>
              <a:rPr lang="en-US" b="1" dirty="0"/>
              <a:t> </a:t>
            </a:r>
            <a:r>
              <a:rPr lang="en-US" dirty="0"/>
              <a:t>Properties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A70F33-55B7-4461-957B-72697DE418EF}"/>
              </a:ext>
            </a:extLst>
          </p:cNvPr>
          <p:cNvSpPr/>
          <p:nvPr/>
        </p:nvSpPr>
        <p:spPr>
          <a:xfrm>
            <a:off x="706631" y="1207362"/>
            <a:ext cx="2019204" cy="461639"/>
          </a:xfrm>
          <a:prstGeom prst="rect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C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矩形 24">
            <a:extLst>
              <a:ext uri="{FF2B5EF4-FFF2-40B4-BE49-F238E27FC236}">
                <a16:creationId xmlns:a16="http://schemas.microsoft.com/office/drawing/2014/main" id="{C8E57751-435A-4429-9A14-3BDF7F8B67BC}"/>
              </a:ext>
            </a:extLst>
          </p:cNvPr>
          <p:cNvSpPr/>
          <p:nvPr/>
        </p:nvSpPr>
        <p:spPr>
          <a:xfrm>
            <a:off x="345058" y="1207363"/>
            <a:ext cx="5265630" cy="53114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tx1"/>
                </a:solidFill>
              </a:rPr>
              <a:t>add_executable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b="1" dirty="0" err="1">
                <a:solidFill>
                  <a:srgbClr val="219EBC"/>
                </a:solidFill>
              </a:rPr>
              <a:t>myApp</a:t>
            </a:r>
            <a:r>
              <a:rPr lang="en-US" dirty="0">
                <a:solidFill>
                  <a:schemeClr val="tx1"/>
                </a:solidFill>
              </a:rPr>
              <a:t> main.cpp)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br>
              <a:rPr lang="en-US" dirty="0">
                <a:solidFill>
                  <a:schemeClr val="tx1"/>
                </a:solidFill>
              </a:rPr>
            </a:br>
            <a:r>
              <a:rPr lang="en-US" b="1" dirty="0" err="1">
                <a:solidFill>
                  <a:schemeClr val="tx1"/>
                </a:solidFill>
              </a:rPr>
              <a:t>target_include_directories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b="1" dirty="0" err="1">
                <a:solidFill>
                  <a:srgbClr val="219EBC"/>
                </a:solidFill>
              </a:rPr>
              <a:t>myApp</a:t>
            </a:r>
            <a:r>
              <a:rPr lang="en-US" dirty="0">
                <a:solidFill>
                  <a:schemeClr val="tx1"/>
                </a:solidFill>
              </a:rPr>
              <a:t>  </a:t>
            </a:r>
          </a:p>
          <a:p>
            <a:r>
              <a:rPr lang="en-US" dirty="0">
                <a:solidFill>
                  <a:schemeClr val="tx1"/>
                </a:solidFill>
              </a:rPr>
              <a:t>  PRIVATE</a:t>
            </a:r>
          </a:p>
          <a:p>
            <a:r>
              <a:rPr lang="en-US" dirty="0">
                <a:solidFill>
                  <a:schemeClr val="tx1"/>
                </a:solidFill>
              </a:rPr>
              <a:t>    ${PROJECT_SOURCE_DIR}/include</a:t>
            </a:r>
          </a:p>
          <a:p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 err="1">
                <a:solidFill>
                  <a:schemeClr val="tx1"/>
                </a:solidFill>
              </a:rPr>
              <a:t>get_target_property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b="1" dirty="0" err="1">
                <a:solidFill>
                  <a:srgbClr val="219EBC"/>
                </a:solidFill>
              </a:rPr>
              <a:t>includeDirectory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b="1" dirty="0" err="1">
                <a:solidFill>
                  <a:srgbClr val="219EBC"/>
                </a:solidFill>
              </a:rPr>
              <a:t>myApp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INCLUDE_DIRECTORIES</a:t>
            </a:r>
          </a:p>
          <a:p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10D0F56A-A801-4AAE-B72B-0ACC510C329F}"/>
              </a:ext>
            </a:extLst>
          </p:cNvPr>
          <p:cNvGrpSpPr/>
          <p:nvPr/>
        </p:nvGrpSpPr>
        <p:grpSpPr>
          <a:xfrm>
            <a:off x="6096002" y="1207362"/>
            <a:ext cx="4953995" cy="1443350"/>
            <a:chOff x="5853342" y="1207363"/>
            <a:chExt cx="4953995" cy="144335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607C03B-6F9D-4D0D-8812-52636036F937}"/>
                </a:ext>
              </a:extLst>
            </p:cNvPr>
            <p:cNvSpPr/>
            <p:nvPr/>
          </p:nvSpPr>
          <p:spPr>
            <a:xfrm>
              <a:off x="5853343" y="1207363"/>
              <a:ext cx="2510726" cy="461639"/>
            </a:xfrm>
            <a:prstGeom prst="rect">
              <a:avLst/>
            </a:prstGeom>
            <a:solidFill>
              <a:srgbClr val="FFB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Create Target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EF29336D-279A-4CE7-9687-B97B5226FA69}"/>
                </a:ext>
              </a:extLst>
            </p:cNvPr>
            <p:cNvSpPr txBox="1"/>
            <p:nvPr/>
          </p:nvSpPr>
          <p:spPr>
            <a:xfrm>
              <a:off x="5853342" y="1770344"/>
              <a:ext cx="4953995" cy="88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 err="1"/>
                <a:t>add_library</a:t>
              </a:r>
              <a:r>
                <a:rPr lang="en-US" dirty="0"/>
                <a:t> ()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 err="1"/>
                <a:t>add_executable</a:t>
              </a:r>
              <a:r>
                <a:rPr lang="en-US" dirty="0"/>
                <a:t> ()</a:t>
              </a: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1CAC39E0-859D-477B-937B-E6D6A2423CAC}"/>
              </a:ext>
            </a:extLst>
          </p:cNvPr>
          <p:cNvGrpSpPr/>
          <p:nvPr/>
        </p:nvGrpSpPr>
        <p:grpSpPr>
          <a:xfrm>
            <a:off x="6096001" y="2988339"/>
            <a:ext cx="4953995" cy="1858849"/>
            <a:chOff x="5853342" y="1207363"/>
            <a:chExt cx="4953995" cy="1858849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A383E17-A775-4902-9F87-F421944997DC}"/>
                </a:ext>
              </a:extLst>
            </p:cNvPr>
            <p:cNvSpPr/>
            <p:nvPr/>
          </p:nvSpPr>
          <p:spPr>
            <a:xfrm>
              <a:off x="5853343" y="1207363"/>
              <a:ext cx="2510727" cy="461639"/>
            </a:xfrm>
            <a:prstGeom prst="rect">
              <a:avLst/>
            </a:prstGeom>
            <a:solidFill>
              <a:srgbClr val="FFB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Set Target </a:t>
              </a:r>
              <a:r>
                <a:rPr lang="en-US" sz="2000" b="1" dirty="0" err="1">
                  <a:solidFill>
                    <a:schemeClr val="tx1"/>
                  </a:solidFill>
                </a:rPr>
                <a:t>Propertise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9F40D1CE-B2DC-4CA4-81A9-2ADB5EA90EB9}"/>
                </a:ext>
              </a:extLst>
            </p:cNvPr>
            <p:cNvSpPr txBox="1"/>
            <p:nvPr/>
          </p:nvSpPr>
          <p:spPr>
            <a:xfrm>
              <a:off x="5853342" y="1770344"/>
              <a:ext cx="4953995" cy="1295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 err="1"/>
                <a:t>set_target_properties</a:t>
              </a:r>
              <a:r>
                <a:rPr lang="en-US" dirty="0"/>
                <a:t> ()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 err="1"/>
                <a:t>target_link_directories</a:t>
              </a:r>
              <a:r>
                <a:rPr lang="en-US" dirty="0"/>
                <a:t> ()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 err="1"/>
                <a:t>target_include_directories</a:t>
              </a:r>
              <a:r>
                <a:rPr lang="en-US" dirty="0"/>
                <a:t> ()</a:t>
              </a: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408D74C6-F128-46DE-8D31-98AB5BDAF8A4}"/>
              </a:ext>
            </a:extLst>
          </p:cNvPr>
          <p:cNvGrpSpPr/>
          <p:nvPr/>
        </p:nvGrpSpPr>
        <p:grpSpPr>
          <a:xfrm>
            <a:off x="6096000" y="5184814"/>
            <a:ext cx="4953995" cy="1027852"/>
            <a:chOff x="5853342" y="1207363"/>
            <a:chExt cx="4953995" cy="1027852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8C25311-5CF5-429A-9322-DE437C284206}"/>
                </a:ext>
              </a:extLst>
            </p:cNvPr>
            <p:cNvSpPr/>
            <p:nvPr/>
          </p:nvSpPr>
          <p:spPr>
            <a:xfrm>
              <a:off x="5853343" y="1207363"/>
              <a:ext cx="2510728" cy="461639"/>
            </a:xfrm>
            <a:prstGeom prst="rect">
              <a:avLst/>
            </a:prstGeom>
            <a:solidFill>
              <a:srgbClr val="FFB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Get Target </a:t>
              </a:r>
              <a:r>
                <a:rPr lang="en-US" sz="2000" b="1" dirty="0" err="1">
                  <a:solidFill>
                    <a:schemeClr val="tx1"/>
                  </a:solidFill>
                </a:rPr>
                <a:t>Propertise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32B0ADA9-20FE-457A-B479-405A2BE967F2}"/>
                </a:ext>
              </a:extLst>
            </p:cNvPr>
            <p:cNvSpPr txBox="1"/>
            <p:nvPr/>
          </p:nvSpPr>
          <p:spPr>
            <a:xfrm>
              <a:off x="5853342" y="1770344"/>
              <a:ext cx="4953995" cy="46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 err="1"/>
                <a:t>get_target_property</a:t>
              </a:r>
              <a:r>
                <a:rPr lang="en-US" dirty="0"/>
                <a:t> 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51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2169</TotalTime>
  <Words>1281</Words>
  <Application>Microsoft Office PowerPoint</Application>
  <PresentationFormat>Widescreen</PresentationFormat>
  <Paragraphs>227</Paragraphs>
  <Slides>16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等线</vt:lpstr>
      <vt:lpstr>Menlo</vt:lpstr>
      <vt:lpstr>新細明體</vt:lpstr>
      <vt:lpstr>游ゴシック</vt:lpstr>
      <vt:lpstr>Abadi</vt:lpstr>
      <vt:lpstr>Arial</vt:lpstr>
      <vt:lpstr>Calibri</vt:lpstr>
      <vt:lpstr>Calibri Light</vt:lpstr>
      <vt:lpstr>Trebuchet MS</vt:lpstr>
      <vt:lpstr>Office 佈景主題</vt:lpstr>
      <vt:lpstr>PowerPoint Presentation</vt:lpstr>
      <vt:lpstr>PowerPoint Presentation</vt:lpstr>
      <vt:lpstr>Why/What CMake</vt:lpstr>
      <vt:lpstr>Family of Software Development Tools</vt:lpstr>
      <vt:lpstr>CMake Workflow</vt:lpstr>
      <vt:lpstr>PowerPoint Presentation</vt:lpstr>
      <vt:lpstr>CMake Language (1) Variables</vt:lpstr>
      <vt:lpstr>CMake Language (1) Variable Scope</vt:lpstr>
      <vt:lpstr>CMake Language (2) Targets &amp; Target Properties</vt:lpstr>
      <vt:lpstr>CMake Language (3) Others</vt:lpstr>
      <vt:lpstr>CMake Organization</vt:lpstr>
      <vt:lpstr>PowerPoint Presentation</vt:lpstr>
      <vt:lpstr>CMake Example</vt:lpstr>
      <vt:lpstr>PowerPoint Presentation</vt:lpstr>
      <vt:lpstr>Use add_subdirectory( )</vt:lpstr>
      <vt:lpstr>Handle Dependencies Around Targets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BEN LIN</dc:creator>
  <cp:lastModifiedBy>林秉翰</cp:lastModifiedBy>
  <cp:revision>251</cp:revision>
  <dcterms:created xsi:type="dcterms:W3CDTF">2020-09-04T00:32:56Z</dcterms:created>
  <dcterms:modified xsi:type="dcterms:W3CDTF">2020-09-08T02:43:37Z</dcterms:modified>
</cp:coreProperties>
</file>