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0"/>
  </p:notesMasterIdLst>
  <p:sldIdLst>
    <p:sldId id="285" r:id="rId5"/>
    <p:sldId id="292" r:id="rId6"/>
    <p:sldId id="293" r:id="rId7"/>
    <p:sldId id="294" r:id="rId8"/>
    <p:sldId id="367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735"/>
    <a:srgbClr val="FFEFE8"/>
    <a:srgbClr val="414042"/>
    <a:srgbClr val="F2F4F4"/>
    <a:srgbClr val="595A5D"/>
    <a:srgbClr val="DCDCDC"/>
    <a:srgbClr val="4F81BD"/>
    <a:srgbClr val="0C9B2E"/>
    <a:srgbClr val="FFFAD0"/>
    <a:srgbClr val="FFF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9" autoAdjust="0"/>
    <p:restoredTop sz="89732" autoAdjust="0"/>
  </p:normalViewPr>
  <p:slideViewPr>
    <p:cSldViewPr snapToGrid="0" showGuides="1">
      <p:cViewPr varScale="1">
        <p:scale>
          <a:sx n="108" d="100"/>
          <a:sy n="108" d="100"/>
        </p:scale>
        <p:origin x="1184" y="184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9/15/18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28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10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22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Fabric network consists of the following components: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Peers: who store a copy of the blockchain (ledger) as well as the world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CA: generates certificates and keys per </a:t>
            </a:r>
            <a:r>
              <a:rPr lang="en-US" dirty="0" err="1"/>
              <a:t>organisation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CLI: allows operation of the network via a CLI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Orderer</a:t>
            </a:r>
            <a:r>
              <a:rPr lang="en-US" dirty="0"/>
              <a:t>: usually, Kafka is used to order the TX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OSN: receives TX, validates signatures, cuts blocks and distributes blocks to peers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It’s possible to run all of these components on Kubernetes.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6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20" y="-113413"/>
            <a:ext cx="9559547" cy="5408428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7" y="439651"/>
            <a:ext cx="971555" cy="5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607" y="-7089"/>
            <a:ext cx="9279213" cy="524982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tx1"/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1404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tx1">
                    <a:lumMod val="50000"/>
                  </a:schemeClr>
                </a:solidFill>
                <a:latin typeface="Amazon Ember Regula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emf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emf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Michael Edge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August 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dirty="0"/>
              <a:t>Hyperledger Fabric on Kubernetes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8146028" cy="1135874"/>
          </a:xfrm>
        </p:spPr>
        <p:txBody>
          <a:bodyPr/>
          <a:lstStyle/>
          <a:p>
            <a:r>
              <a:rPr lang="en-US" dirty="0"/>
              <a:t>Architecture Images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>
            <a:extLst>
              <a:ext uri="{FF2B5EF4-FFF2-40B4-BE49-F238E27FC236}">
                <a16:creationId xmlns:a16="http://schemas.microsoft.com/office/drawing/2014/main" id="{F57E519D-E1B7-3A43-8B77-306FD4B8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2" y="121241"/>
            <a:ext cx="7886700" cy="359524"/>
          </a:xfrm>
        </p:spPr>
        <p:txBody>
          <a:bodyPr>
            <a:noAutofit/>
          </a:bodyPr>
          <a:lstStyle/>
          <a:p>
            <a:r>
              <a:rPr lang="en-US" sz="2100" b="1" dirty="0"/>
              <a:t>Hyperledger Fabric on Kubernetes – remote peer and Marbles 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BBBD98-B933-854D-8ED5-1C7E225D292E}"/>
              </a:ext>
            </a:extLst>
          </p:cNvPr>
          <p:cNvSpPr txBox="1"/>
          <p:nvPr/>
        </p:nvSpPr>
        <p:spPr>
          <a:xfrm>
            <a:off x="1419480" y="4702629"/>
            <a:ext cx="26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06F7E-FCC3-D744-8715-0307F0BDF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633" y="498578"/>
            <a:ext cx="1194070" cy="453332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D65FB81-FE06-1645-B75E-9CB94E2D0133}"/>
              </a:ext>
            </a:extLst>
          </p:cNvPr>
          <p:cNvGrpSpPr/>
          <p:nvPr/>
        </p:nvGrpSpPr>
        <p:grpSpPr>
          <a:xfrm>
            <a:off x="611054" y="2837112"/>
            <a:ext cx="2991130" cy="984395"/>
            <a:chOff x="6743700" y="760413"/>
            <a:chExt cx="1752600" cy="1733550"/>
          </a:xfrm>
        </p:grpSpPr>
        <p:grpSp>
          <p:nvGrpSpPr>
            <p:cNvPr id="114" name="Group 21">
              <a:extLst>
                <a:ext uri="{FF2B5EF4-FFF2-40B4-BE49-F238E27FC236}">
                  <a16:creationId xmlns:a16="http://schemas.microsoft.com/office/drawing/2014/main" id="{846A1576-C01C-614B-9C02-69483C42F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9F2217C4-6D80-BE42-9FCA-8118650070BF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19" name="Rounded Rectangle 118">
                <a:extLst>
                  <a:ext uri="{FF2B5EF4-FFF2-40B4-BE49-F238E27FC236}">
                    <a16:creationId xmlns:a16="http://schemas.microsoft.com/office/drawing/2014/main" id="{A017CA0E-FE21-2347-829F-2841AF728AE0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15" name="TextBox 34">
              <a:extLst>
                <a:ext uri="{FF2B5EF4-FFF2-40B4-BE49-F238E27FC236}">
                  <a16:creationId xmlns:a16="http://schemas.microsoft.com/office/drawing/2014/main" id="{7EA4586C-0DB9-DF42-BEBE-B3A458458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3788" y="1429596"/>
              <a:ext cx="429928" cy="325203"/>
            </a:xfrm>
            <a:prstGeom prst="rect">
              <a:avLst/>
            </a:prstGeom>
            <a:ln>
              <a:noFill/>
              <a:prstDash val="dash"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</a:p>
          </p:txBody>
        </p:sp>
      </p:grp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CC230FC0-5815-9049-8F54-A104A6947D40}"/>
              </a:ext>
            </a:extLst>
          </p:cNvPr>
          <p:cNvSpPr/>
          <p:nvPr/>
        </p:nvSpPr>
        <p:spPr>
          <a:xfrm>
            <a:off x="345925" y="1196897"/>
            <a:ext cx="3458614" cy="321767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21" name="Picture 120" descr="VPC-Cloud.png">
            <a:extLst>
              <a:ext uri="{FF2B5EF4-FFF2-40B4-BE49-F238E27FC236}">
                <a16:creationId xmlns:a16="http://schemas.microsoft.com/office/drawing/2014/main" id="{CE12A7B4-6AA3-9E4E-A320-19F1FEC39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89" y="890129"/>
            <a:ext cx="449378" cy="449378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3AC70D0-69E2-014A-9F73-35E29C03022C}"/>
              </a:ext>
            </a:extLst>
          </p:cNvPr>
          <p:cNvGrpSpPr/>
          <p:nvPr/>
        </p:nvGrpSpPr>
        <p:grpSpPr>
          <a:xfrm>
            <a:off x="424363" y="1280127"/>
            <a:ext cx="3306798" cy="3095517"/>
            <a:chOff x="2549525" y="760413"/>
            <a:chExt cx="1689100" cy="1738034"/>
          </a:xfrm>
        </p:grpSpPr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F8B1CABF-6F9D-E44D-B252-CD5CB659E50B}"/>
                </a:ext>
              </a:extLst>
            </p:cNvPr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43" name="TextBox 32">
              <a:extLst>
                <a:ext uri="{FF2B5EF4-FFF2-40B4-BE49-F238E27FC236}">
                  <a16:creationId xmlns:a16="http://schemas.microsoft.com/office/drawing/2014/main" id="{896935E0-F617-7E49-8EBA-60B7D5709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406" y="2388282"/>
              <a:ext cx="1557338" cy="110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75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Region: us-west-2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B4BE4DC-D421-7444-8EA4-4624D4A8283D}"/>
              </a:ext>
            </a:extLst>
          </p:cNvPr>
          <p:cNvGrpSpPr/>
          <p:nvPr/>
        </p:nvGrpSpPr>
        <p:grpSpPr>
          <a:xfrm>
            <a:off x="522172" y="2491853"/>
            <a:ext cx="3142129" cy="1724505"/>
            <a:chOff x="4629150" y="2824163"/>
            <a:chExt cx="1752600" cy="1753884"/>
          </a:xfrm>
        </p:grpSpPr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9697B92B-715B-5D43-B9AA-81097E9BFD6E}"/>
                </a:ext>
              </a:extLst>
            </p:cNvPr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46" name="TextBox 37">
              <a:extLst>
                <a:ext uri="{FF2B5EF4-FFF2-40B4-BE49-F238E27FC236}">
                  <a16:creationId xmlns:a16="http://schemas.microsoft.com/office/drawing/2014/main" id="{CB9A1ABB-A024-D241-A3FA-579711E77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225" y="4378496"/>
              <a:ext cx="1555750" cy="19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75" dirty="0">
                  <a:latin typeface="Helvetica Neue"/>
                  <a:ea typeface="Verdana" pitchFamily="34" charset="0"/>
                  <a:cs typeface="Helvetica Neue"/>
                </a:rPr>
                <a:t>private subnet</a:t>
              </a:r>
            </a:p>
          </p:txBody>
        </p:sp>
      </p:grpSp>
      <p:grpSp>
        <p:nvGrpSpPr>
          <p:cNvPr id="147" name="Group 21">
            <a:extLst>
              <a:ext uri="{FF2B5EF4-FFF2-40B4-BE49-F238E27FC236}">
                <a16:creationId xmlns:a16="http://schemas.microsoft.com/office/drawing/2014/main" id="{91FAB58D-C5BE-5749-9663-6B16922C7A8A}"/>
              </a:ext>
            </a:extLst>
          </p:cNvPr>
          <p:cNvGrpSpPr>
            <a:grpSpLocks/>
          </p:cNvGrpSpPr>
          <p:nvPr/>
        </p:nvGrpSpPr>
        <p:grpSpPr bwMode="auto">
          <a:xfrm>
            <a:off x="704804" y="2916681"/>
            <a:ext cx="2835531" cy="790526"/>
            <a:chOff x="545458" y="4783771"/>
            <a:chExt cx="2293787" cy="1733798"/>
          </a:xfrm>
        </p:grpSpPr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00E66429-78D9-9849-9E00-FE1158906F8E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4CBBE9BE-49EF-BF47-BFF0-256A3DA2A584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pic>
        <p:nvPicPr>
          <p:cNvPr id="150" name="Picture 149">
            <a:extLst>
              <a:ext uri="{FF2B5EF4-FFF2-40B4-BE49-F238E27FC236}">
                <a16:creationId xmlns:a16="http://schemas.microsoft.com/office/drawing/2014/main" id="{C786718A-9ECB-6140-9504-8D509BC8E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89" y="2372792"/>
            <a:ext cx="161925" cy="180975"/>
          </a:xfrm>
          <a:prstGeom prst="rect">
            <a:avLst/>
          </a:prstGeom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E7393EA-5E4A-214C-A577-98185BD79AC4}"/>
              </a:ext>
            </a:extLst>
          </p:cNvPr>
          <p:cNvGrpSpPr/>
          <p:nvPr/>
        </p:nvGrpSpPr>
        <p:grpSpPr>
          <a:xfrm>
            <a:off x="522173" y="1390209"/>
            <a:ext cx="3142128" cy="973516"/>
            <a:chOff x="501253" y="1988594"/>
            <a:chExt cx="4189504" cy="1298021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EDD5B8BF-0079-444B-AE7A-637E805C0726}"/>
                </a:ext>
              </a:extLst>
            </p:cNvPr>
            <p:cNvGrpSpPr/>
            <p:nvPr/>
          </p:nvGrpSpPr>
          <p:grpSpPr>
            <a:xfrm>
              <a:off x="501253" y="2140994"/>
              <a:ext cx="4189504" cy="1145621"/>
              <a:chOff x="4629150" y="2824163"/>
              <a:chExt cx="1752600" cy="1837040"/>
            </a:xfrm>
          </p:grpSpPr>
          <p:sp>
            <p:nvSpPr>
              <p:cNvPr id="156" name="Rounded Rectangle 155">
                <a:extLst>
                  <a:ext uri="{FF2B5EF4-FFF2-40B4-BE49-F238E27FC236}">
                    <a16:creationId xmlns:a16="http://schemas.microsoft.com/office/drawing/2014/main" id="{51279764-E211-4C4C-8D36-4C403FF62B67}"/>
                  </a:ext>
                </a:extLst>
              </p:cNvPr>
              <p:cNvSpPr/>
              <p:nvPr/>
            </p:nvSpPr>
            <p:spPr>
              <a:xfrm>
                <a:off x="4629150" y="2824163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57" name="TextBox 37">
                <a:extLst>
                  <a:ext uri="{FF2B5EF4-FFF2-40B4-BE49-F238E27FC236}">
                    <a16:creationId xmlns:a16="http://schemas.microsoft.com/office/drawing/2014/main" id="{B7A79D08-CD7A-6748-9F28-88013FDEEB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4940" y="4241702"/>
                <a:ext cx="1555750" cy="419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675" dirty="0">
                    <a:latin typeface="Helvetica Neue"/>
                    <a:ea typeface="Verdana" pitchFamily="34" charset="0"/>
                    <a:cs typeface="Helvetica Neue"/>
                  </a:rPr>
                  <a:t>public subnet</a:t>
                </a:r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1D73CFA-40C8-ED4A-9F17-998ED4690222}"/>
                </a:ext>
              </a:extLst>
            </p:cNvPr>
            <p:cNvSpPr txBox="1"/>
            <p:nvPr/>
          </p:nvSpPr>
          <p:spPr>
            <a:xfrm>
              <a:off x="2297217" y="2764624"/>
              <a:ext cx="770800" cy="24086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600" b="1" dirty="0"/>
                <a:t>Network Load Balancer</a:t>
              </a:r>
            </a:p>
          </p:txBody>
        </p:sp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11672A72-A410-6148-8A3C-ED2A5DFDB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7705" y="2395099"/>
              <a:ext cx="346415" cy="360000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49723A43-4D05-9B4B-A33A-94020B8BB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7675" y="1988594"/>
              <a:ext cx="215900" cy="241300"/>
            </a:xfrm>
            <a:prstGeom prst="rect">
              <a:avLst/>
            </a:prstGeom>
          </p:spPr>
        </p:pic>
      </p:grpSp>
      <p:pic>
        <p:nvPicPr>
          <p:cNvPr id="158" name="Picture 4" descr="Related image">
            <a:extLst>
              <a:ext uri="{FF2B5EF4-FFF2-40B4-BE49-F238E27FC236}">
                <a16:creationId xmlns:a16="http://schemas.microsoft.com/office/drawing/2014/main" id="{680ACF98-ACC4-1B4B-A273-704E0B7F7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297" y="2515208"/>
            <a:ext cx="448991" cy="36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E26081B-E436-8F4C-874E-8EBB750ADCFC}"/>
              </a:ext>
            </a:extLst>
          </p:cNvPr>
          <p:cNvGrpSpPr/>
          <p:nvPr/>
        </p:nvGrpSpPr>
        <p:grpSpPr>
          <a:xfrm>
            <a:off x="1264448" y="2948616"/>
            <a:ext cx="981196" cy="799781"/>
            <a:chOff x="1724620" y="3715170"/>
            <a:chExt cx="1308261" cy="1066375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73A901C1-FEFF-E842-B9CE-808DA5E430AD}"/>
                </a:ext>
              </a:extLst>
            </p:cNvPr>
            <p:cNvGrpSpPr/>
            <p:nvPr/>
          </p:nvGrpSpPr>
          <p:grpSpPr>
            <a:xfrm>
              <a:off x="2118481" y="3715170"/>
              <a:ext cx="914400" cy="533400"/>
              <a:chOff x="1066800" y="2338685"/>
              <a:chExt cx="914400" cy="533400"/>
            </a:xfrm>
          </p:grpSpPr>
          <p:pic>
            <p:nvPicPr>
              <p:cNvPr id="171" name="Picture 170" descr="EC2-Instance.png">
                <a:extLst>
                  <a:ext uri="{FF2B5EF4-FFF2-40B4-BE49-F238E27FC236}">
                    <a16:creationId xmlns:a16="http://schemas.microsoft.com/office/drawing/2014/main" id="{F65BD8C9-3876-1D42-9F0A-D00F843859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8E6882DF-ED2A-3943-99D9-8667DC921044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66DF4465-C457-B14D-9964-45B59A7CCF60}"/>
                </a:ext>
              </a:extLst>
            </p:cNvPr>
            <p:cNvGrpSpPr/>
            <p:nvPr/>
          </p:nvGrpSpPr>
          <p:grpSpPr>
            <a:xfrm>
              <a:off x="1724620" y="4044929"/>
              <a:ext cx="914400" cy="533400"/>
              <a:chOff x="1066800" y="2338685"/>
              <a:chExt cx="914400" cy="533400"/>
            </a:xfrm>
          </p:grpSpPr>
          <p:pic>
            <p:nvPicPr>
              <p:cNvPr id="168" name="Picture 167" descr="EC2-Instance.png">
                <a:extLst>
                  <a:ext uri="{FF2B5EF4-FFF2-40B4-BE49-F238E27FC236}">
                    <a16:creationId xmlns:a16="http://schemas.microsoft.com/office/drawing/2014/main" id="{98FA8B19-DA14-E949-9CB6-0237EBC6BE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5A233E3-DA7B-CB40-96AB-E1B8EBAA76A4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sp>
          <p:nvSpPr>
            <p:cNvPr id="165" name="TextBox 36">
              <a:extLst>
                <a:ext uri="{FF2B5EF4-FFF2-40B4-BE49-F238E27FC236}">
                  <a16:creationId xmlns:a16="http://schemas.microsoft.com/office/drawing/2014/main" id="{1C938566-0AFC-5D4F-9F3D-66B99B0C7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899" y="4519934"/>
              <a:ext cx="891718" cy="26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75" b="1" dirty="0">
                  <a:latin typeface="+mj-lt"/>
                  <a:ea typeface="Verdana" pitchFamily="34" charset="0"/>
                  <a:cs typeface="Helvetica Neue"/>
                </a:rPr>
                <a:t>EC2</a:t>
              </a:r>
            </a:p>
          </p:txBody>
        </p:sp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DC76CB68-2C59-8A4F-A289-163F6A2F04C3}"/>
                </a:ext>
              </a:extLst>
            </p:cNvPr>
            <p:cNvSpPr/>
            <p:nvPr/>
          </p:nvSpPr>
          <p:spPr>
            <a:xfrm>
              <a:off x="1920341" y="3748243"/>
              <a:ext cx="908277" cy="829075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C5DBA94E-1CC2-F74D-B571-6CA71DA81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80" y="3720411"/>
              <a:ext cx="203405" cy="193178"/>
            </a:xfrm>
            <a:prstGeom prst="rect">
              <a:avLst/>
            </a:prstGeom>
          </p:spPr>
        </p:pic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B9DE8BF-87AE-C145-8DB2-F9A0063DA220}"/>
              </a:ext>
            </a:extLst>
          </p:cNvPr>
          <p:cNvGrpSpPr/>
          <p:nvPr/>
        </p:nvGrpSpPr>
        <p:grpSpPr>
          <a:xfrm>
            <a:off x="2094025" y="2948616"/>
            <a:ext cx="981196" cy="799781"/>
            <a:chOff x="1724620" y="3715170"/>
            <a:chExt cx="1308261" cy="1066375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5EADA37A-499A-BA49-8875-E644CFA03A00}"/>
                </a:ext>
              </a:extLst>
            </p:cNvPr>
            <p:cNvGrpSpPr/>
            <p:nvPr/>
          </p:nvGrpSpPr>
          <p:grpSpPr>
            <a:xfrm>
              <a:off x="2118481" y="3715170"/>
              <a:ext cx="914400" cy="533400"/>
              <a:chOff x="1066800" y="2338685"/>
              <a:chExt cx="914400" cy="533400"/>
            </a:xfrm>
          </p:grpSpPr>
          <p:pic>
            <p:nvPicPr>
              <p:cNvPr id="195" name="Picture 194" descr="EC2-Instance.png">
                <a:extLst>
                  <a:ext uri="{FF2B5EF4-FFF2-40B4-BE49-F238E27FC236}">
                    <a16:creationId xmlns:a16="http://schemas.microsoft.com/office/drawing/2014/main" id="{5C425639-DFDD-D246-94CA-F08252E855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D6807FDD-BEF7-9C4B-A8BD-8EC72D0FAD32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D2F2E5D2-5730-DF41-A37C-9391B748D601}"/>
                </a:ext>
              </a:extLst>
            </p:cNvPr>
            <p:cNvGrpSpPr/>
            <p:nvPr/>
          </p:nvGrpSpPr>
          <p:grpSpPr>
            <a:xfrm>
              <a:off x="1724620" y="4044929"/>
              <a:ext cx="914400" cy="533400"/>
              <a:chOff x="1066800" y="2338685"/>
              <a:chExt cx="914400" cy="533400"/>
            </a:xfrm>
          </p:grpSpPr>
          <p:pic>
            <p:nvPicPr>
              <p:cNvPr id="193" name="Picture 192" descr="EC2-Instance.png">
                <a:extLst>
                  <a:ext uri="{FF2B5EF4-FFF2-40B4-BE49-F238E27FC236}">
                    <a16:creationId xmlns:a16="http://schemas.microsoft.com/office/drawing/2014/main" id="{8AA5668A-5BF5-F846-A7B9-C562329281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01DD151-679C-524C-9D0F-0210CDBD9E2E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sp>
          <p:nvSpPr>
            <p:cNvPr id="184" name="TextBox 36">
              <a:extLst>
                <a:ext uri="{FF2B5EF4-FFF2-40B4-BE49-F238E27FC236}">
                  <a16:creationId xmlns:a16="http://schemas.microsoft.com/office/drawing/2014/main" id="{CCA3CFC4-68FE-0E49-BDF1-58183FA1A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899" y="4519934"/>
              <a:ext cx="891718" cy="26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75" b="1" dirty="0">
                  <a:latin typeface="+mj-lt"/>
                  <a:ea typeface="Verdana" pitchFamily="34" charset="0"/>
                  <a:cs typeface="Helvetica Neue"/>
                </a:rPr>
                <a:t>EC2</a:t>
              </a:r>
            </a:p>
          </p:txBody>
        </p:sp>
        <p:sp>
          <p:nvSpPr>
            <p:cNvPr id="185" name="Rounded Rectangle 184">
              <a:extLst>
                <a:ext uri="{FF2B5EF4-FFF2-40B4-BE49-F238E27FC236}">
                  <a16:creationId xmlns:a16="http://schemas.microsoft.com/office/drawing/2014/main" id="{A46A1AE4-CD37-D445-90B2-68AF4389E775}"/>
                </a:ext>
              </a:extLst>
            </p:cNvPr>
            <p:cNvSpPr/>
            <p:nvPr/>
          </p:nvSpPr>
          <p:spPr>
            <a:xfrm>
              <a:off x="1920341" y="3748243"/>
              <a:ext cx="908277" cy="829075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41A30CBC-6CD0-904E-86C1-F55A48647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80" y="3720411"/>
              <a:ext cx="203405" cy="193178"/>
            </a:xfrm>
            <a:prstGeom prst="rect">
              <a:avLst/>
            </a:prstGeom>
          </p:spPr>
        </p:pic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FAFEDF86-2FD5-B342-8197-FA84E68DE55A}"/>
              </a:ext>
            </a:extLst>
          </p:cNvPr>
          <p:cNvGrpSpPr/>
          <p:nvPr/>
        </p:nvGrpSpPr>
        <p:grpSpPr>
          <a:xfrm>
            <a:off x="700719" y="1640494"/>
            <a:ext cx="2901466" cy="564760"/>
            <a:chOff x="6743700" y="760413"/>
            <a:chExt cx="1752600" cy="1733550"/>
          </a:xfrm>
        </p:grpSpPr>
        <p:grpSp>
          <p:nvGrpSpPr>
            <p:cNvPr id="198" name="Group 21">
              <a:extLst>
                <a:ext uri="{FF2B5EF4-FFF2-40B4-BE49-F238E27FC236}">
                  <a16:creationId xmlns:a16="http://schemas.microsoft.com/office/drawing/2014/main" id="{121978E6-A85B-C14E-AB8B-D297FC6EAF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C76F11A0-619B-7E47-B288-010E34E3F7BA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01" name="Rounded Rectangle 200">
                <a:extLst>
                  <a:ext uri="{FF2B5EF4-FFF2-40B4-BE49-F238E27FC236}">
                    <a16:creationId xmlns:a16="http://schemas.microsoft.com/office/drawing/2014/main" id="{0E26D919-DC82-F548-AE9B-386F797688C8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99" name="TextBox 34">
              <a:extLst>
                <a:ext uri="{FF2B5EF4-FFF2-40B4-BE49-F238E27FC236}">
                  <a16:creationId xmlns:a16="http://schemas.microsoft.com/office/drawing/2014/main" id="{9CFCEBBC-10BF-F94F-A1B2-ED30DF658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937" y="1321686"/>
              <a:ext cx="422923" cy="566839"/>
            </a:xfrm>
            <a:prstGeom prst="rect">
              <a:avLst/>
            </a:prstGeom>
            <a:noFill/>
            <a:ln w="19050">
              <a:noFill/>
              <a:prstDash val="dash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86841D6B-3CB6-7542-8BE7-E6E3A511660E}"/>
              </a:ext>
            </a:extLst>
          </p:cNvPr>
          <p:cNvGrpSpPr/>
          <p:nvPr/>
        </p:nvGrpSpPr>
        <p:grpSpPr>
          <a:xfrm>
            <a:off x="5446305" y="2837112"/>
            <a:ext cx="2991130" cy="984395"/>
            <a:chOff x="6743700" y="760413"/>
            <a:chExt cx="1752600" cy="1733550"/>
          </a:xfrm>
        </p:grpSpPr>
        <p:grpSp>
          <p:nvGrpSpPr>
            <p:cNvPr id="203" name="Group 21">
              <a:extLst>
                <a:ext uri="{FF2B5EF4-FFF2-40B4-BE49-F238E27FC236}">
                  <a16:creationId xmlns:a16="http://schemas.microsoft.com/office/drawing/2014/main" id="{DA19DCD6-DCDD-8747-81B5-DC8D0029A3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05" name="Rounded Rectangle 204">
                <a:extLst>
                  <a:ext uri="{FF2B5EF4-FFF2-40B4-BE49-F238E27FC236}">
                    <a16:creationId xmlns:a16="http://schemas.microsoft.com/office/drawing/2014/main" id="{5CE2D86C-A138-A24C-B9CB-E37AC739085E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06" name="Rounded Rectangle 205">
                <a:extLst>
                  <a:ext uri="{FF2B5EF4-FFF2-40B4-BE49-F238E27FC236}">
                    <a16:creationId xmlns:a16="http://schemas.microsoft.com/office/drawing/2014/main" id="{C3E8FC45-8F0D-B740-9A71-1BF529191A52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204" name="TextBox 34">
              <a:extLst>
                <a:ext uri="{FF2B5EF4-FFF2-40B4-BE49-F238E27FC236}">
                  <a16:creationId xmlns:a16="http://schemas.microsoft.com/office/drawing/2014/main" id="{36CC8073-52A4-9242-955B-71053F161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3788" y="1429596"/>
              <a:ext cx="429928" cy="325203"/>
            </a:xfrm>
            <a:prstGeom prst="rect">
              <a:avLst/>
            </a:prstGeom>
            <a:ln>
              <a:noFill/>
              <a:prstDash val="dash"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</a:p>
          </p:txBody>
        </p:sp>
      </p:grp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FC150D4A-2E0C-DC4D-9B3C-C9A9B35385CC}"/>
              </a:ext>
            </a:extLst>
          </p:cNvPr>
          <p:cNvSpPr/>
          <p:nvPr/>
        </p:nvSpPr>
        <p:spPr>
          <a:xfrm>
            <a:off x="5181176" y="1196897"/>
            <a:ext cx="3458614" cy="321767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08" name="Picture 207" descr="VPC-Cloud.png">
            <a:extLst>
              <a:ext uri="{FF2B5EF4-FFF2-40B4-BE49-F238E27FC236}">
                <a16:creationId xmlns:a16="http://schemas.microsoft.com/office/drawing/2014/main" id="{DA3F881E-DD30-FE4C-8303-172876BB6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740" y="890129"/>
            <a:ext cx="449378" cy="449378"/>
          </a:xfrm>
          <a:prstGeom prst="rect">
            <a:avLst/>
          </a:prstGeom>
        </p:spPr>
      </p:pic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AA32FD5-A257-1D47-BEFF-9384C3F68BD3}"/>
              </a:ext>
            </a:extLst>
          </p:cNvPr>
          <p:cNvGrpSpPr/>
          <p:nvPr/>
        </p:nvGrpSpPr>
        <p:grpSpPr>
          <a:xfrm>
            <a:off x="5259614" y="1280127"/>
            <a:ext cx="3306798" cy="3095517"/>
            <a:chOff x="2549525" y="760413"/>
            <a:chExt cx="1689100" cy="1738034"/>
          </a:xfrm>
        </p:grpSpPr>
        <p:sp>
          <p:nvSpPr>
            <p:cNvPr id="210" name="Rounded Rectangle 209">
              <a:extLst>
                <a:ext uri="{FF2B5EF4-FFF2-40B4-BE49-F238E27FC236}">
                  <a16:creationId xmlns:a16="http://schemas.microsoft.com/office/drawing/2014/main" id="{696D3793-2E57-5244-A4E7-67412B5F1938}"/>
                </a:ext>
              </a:extLst>
            </p:cNvPr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11" name="TextBox 32">
              <a:extLst>
                <a:ext uri="{FF2B5EF4-FFF2-40B4-BE49-F238E27FC236}">
                  <a16:creationId xmlns:a16="http://schemas.microsoft.com/office/drawing/2014/main" id="{EA0DEC5B-8605-1940-A13F-9A6883DE4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406" y="2388282"/>
              <a:ext cx="1557338" cy="110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75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Region: us-east-1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FC0DF1C-A9ED-5044-BF3B-0FF66B80DB52}"/>
              </a:ext>
            </a:extLst>
          </p:cNvPr>
          <p:cNvGrpSpPr/>
          <p:nvPr/>
        </p:nvGrpSpPr>
        <p:grpSpPr>
          <a:xfrm>
            <a:off x="5357423" y="2491853"/>
            <a:ext cx="3142129" cy="1724505"/>
            <a:chOff x="4629150" y="2824163"/>
            <a:chExt cx="1752600" cy="1753884"/>
          </a:xfrm>
        </p:grpSpPr>
        <p:sp>
          <p:nvSpPr>
            <p:cNvPr id="213" name="Rounded Rectangle 212">
              <a:extLst>
                <a:ext uri="{FF2B5EF4-FFF2-40B4-BE49-F238E27FC236}">
                  <a16:creationId xmlns:a16="http://schemas.microsoft.com/office/drawing/2014/main" id="{93BAB62E-0E9B-9846-B683-BD91DD4770CF}"/>
                </a:ext>
              </a:extLst>
            </p:cNvPr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15" name="TextBox 37">
              <a:extLst>
                <a:ext uri="{FF2B5EF4-FFF2-40B4-BE49-F238E27FC236}">
                  <a16:creationId xmlns:a16="http://schemas.microsoft.com/office/drawing/2014/main" id="{C9EA52F4-DF9E-B849-8A4B-9A877D395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225" y="4378496"/>
              <a:ext cx="1555750" cy="19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75" dirty="0">
                  <a:latin typeface="Helvetica Neue"/>
                  <a:ea typeface="Verdana" pitchFamily="34" charset="0"/>
                  <a:cs typeface="Helvetica Neue"/>
                </a:rPr>
                <a:t>private subnet</a:t>
              </a:r>
            </a:p>
          </p:txBody>
        </p:sp>
      </p:grpSp>
      <p:grpSp>
        <p:nvGrpSpPr>
          <p:cNvPr id="216" name="Group 21">
            <a:extLst>
              <a:ext uri="{FF2B5EF4-FFF2-40B4-BE49-F238E27FC236}">
                <a16:creationId xmlns:a16="http://schemas.microsoft.com/office/drawing/2014/main" id="{8CF258A8-44E4-F54F-B83C-6EA6FEA68BD5}"/>
              </a:ext>
            </a:extLst>
          </p:cNvPr>
          <p:cNvGrpSpPr>
            <a:grpSpLocks/>
          </p:cNvGrpSpPr>
          <p:nvPr/>
        </p:nvGrpSpPr>
        <p:grpSpPr bwMode="auto">
          <a:xfrm>
            <a:off x="5540055" y="2916681"/>
            <a:ext cx="2835531" cy="790526"/>
            <a:chOff x="545458" y="4783771"/>
            <a:chExt cx="2293787" cy="1733798"/>
          </a:xfrm>
        </p:grpSpPr>
        <p:sp>
          <p:nvSpPr>
            <p:cNvPr id="217" name="Rounded Rectangle 216">
              <a:extLst>
                <a:ext uri="{FF2B5EF4-FFF2-40B4-BE49-F238E27FC236}">
                  <a16:creationId xmlns:a16="http://schemas.microsoft.com/office/drawing/2014/main" id="{273F050C-0A5D-8846-846F-DE5C216A54A9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56" name="Rounded Rectangle 255">
              <a:extLst>
                <a:ext uri="{FF2B5EF4-FFF2-40B4-BE49-F238E27FC236}">
                  <a16:creationId xmlns:a16="http://schemas.microsoft.com/office/drawing/2014/main" id="{8CF79369-90CB-4A4D-9A1C-C26D0CC52199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pic>
        <p:nvPicPr>
          <p:cNvPr id="257" name="Picture 256">
            <a:extLst>
              <a:ext uri="{FF2B5EF4-FFF2-40B4-BE49-F238E27FC236}">
                <a16:creationId xmlns:a16="http://schemas.microsoft.com/office/drawing/2014/main" id="{EF62B955-294E-1F45-BFB7-E29BBF21F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7240" y="2372792"/>
            <a:ext cx="161925" cy="180975"/>
          </a:xfrm>
          <a:prstGeom prst="rect">
            <a:avLst/>
          </a:prstGeom>
        </p:spPr>
      </p:pic>
      <p:grpSp>
        <p:nvGrpSpPr>
          <p:cNvPr id="258" name="Group 257">
            <a:extLst>
              <a:ext uri="{FF2B5EF4-FFF2-40B4-BE49-F238E27FC236}">
                <a16:creationId xmlns:a16="http://schemas.microsoft.com/office/drawing/2014/main" id="{0B3DB843-17D9-9743-92F7-DFA5CBDFC750}"/>
              </a:ext>
            </a:extLst>
          </p:cNvPr>
          <p:cNvGrpSpPr/>
          <p:nvPr/>
        </p:nvGrpSpPr>
        <p:grpSpPr>
          <a:xfrm>
            <a:off x="5357424" y="1390209"/>
            <a:ext cx="3142128" cy="973516"/>
            <a:chOff x="501253" y="1988594"/>
            <a:chExt cx="4189504" cy="1298021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4905758-62E9-D144-97BE-A0EC0CCFE004}"/>
                </a:ext>
              </a:extLst>
            </p:cNvPr>
            <p:cNvGrpSpPr/>
            <p:nvPr/>
          </p:nvGrpSpPr>
          <p:grpSpPr>
            <a:xfrm>
              <a:off x="501253" y="2140994"/>
              <a:ext cx="4189504" cy="1145621"/>
              <a:chOff x="4629150" y="2824163"/>
              <a:chExt cx="1752600" cy="1837040"/>
            </a:xfrm>
          </p:grpSpPr>
          <p:sp>
            <p:nvSpPr>
              <p:cNvPr id="263" name="Rounded Rectangle 262">
                <a:extLst>
                  <a:ext uri="{FF2B5EF4-FFF2-40B4-BE49-F238E27FC236}">
                    <a16:creationId xmlns:a16="http://schemas.microsoft.com/office/drawing/2014/main" id="{9B403102-C003-B745-8E29-050082B001C1}"/>
                  </a:ext>
                </a:extLst>
              </p:cNvPr>
              <p:cNvSpPr/>
              <p:nvPr/>
            </p:nvSpPr>
            <p:spPr>
              <a:xfrm>
                <a:off x="4629150" y="2824163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64" name="TextBox 37">
                <a:extLst>
                  <a:ext uri="{FF2B5EF4-FFF2-40B4-BE49-F238E27FC236}">
                    <a16:creationId xmlns:a16="http://schemas.microsoft.com/office/drawing/2014/main" id="{2EB08A0A-8B69-944E-ADBD-FD6ACC90F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4940" y="4241702"/>
                <a:ext cx="1555750" cy="419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675" dirty="0">
                    <a:latin typeface="Helvetica Neue"/>
                    <a:ea typeface="Verdana" pitchFamily="34" charset="0"/>
                    <a:cs typeface="Helvetica Neue"/>
                  </a:rPr>
                  <a:t>public subnet</a:t>
                </a:r>
              </a:p>
            </p:txBody>
          </p:sp>
        </p:grp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8D04069-B585-5044-90A3-9AC83C9A08F5}"/>
                </a:ext>
              </a:extLst>
            </p:cNvPr>
            <p:cNvSpPr txBox="1"/>
            <p:nvPr/>
          </p:nvSpPr>
          <p:spPr>
            <a:xfrm>
              <a:off x="2297217" y="2764624"/>
              <a:ext cx="770800" cy="24086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600" b="1" dirty="0"/>
                <a:t>Network Load Balancer</a:t>
              </a:r>
            </a:p>
          </p:txBody>
        </p:sp>
        <p:pic>
          <p:nvPicPr>
            <p:cNvPr id="261" name="Picture 260">
              <a:extLst>
                <a:ext uri="{FF2B5EF4-FFF2-40B4-BE49-F238E27FC236}">
                  <a16:creationId xmlns:a16="http://schemas.microsoft.com/office/drawing/2014/main" id="{71813DA2-AA35-5744-BA60-1726FAD7E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7705" y="2395099"/>
              <a:ext cx="346415" cy="360000"/>
            </a:xfrm>
            <a:prstGeom prst="rect">
              <a:avLst/>
            </a:prstGeom>
          </p:spPr>
        </p:pic>
        <p:pic>
          <p:nvPicPr>
            <p:cNvPr id="262" name="Picture 261">
              <a:extLst>
                <a:ext uri="{FF2B5EF4-FFF2-40B4-BE49-F238E27FC236}">
                  <a16:creationId xmlns:a16="http://schemas.microsoft.com/office/drawing/2014/main" id="{42FC8560-AD5A-4448-853B-B69B6F633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7675" y="1988594"/>
              <a:ext cx="215900" cy="241300"/>
            </a:xfrm>
            <a:prstGeom prst="rect">
              <a:avLst/>
            </a:prstGeom>
          </p:spPr>
        </p:pic>
      </p:grpSp>
      <p:pic>
        <p:nvPicPr>
          <p:cNvPr id="265" name="Picture 4" descr="Related image">
            <a:extLst>
              <a:ext uri="{FF2B5EF4-FFF2-40B4-BE49-F238E27FC236}">
                <a16:creationId xmlns:a16="http://schemas.microsoft.com/office/drawing/2014/main" id="{50040F8B-2DD0-994D-A578-9639C8280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548" y="2515208"/>
            <a:ext cx="448991" cy="36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6" name="Group 265">
            <a:extLst>
              <a:ext uri="{FF2B5EF4-FFF2-40B4-BE49-F238E27FC236}">
                <a16:creationId xmlns:a16="http://schemas.microsoft.com/office/drawing/2014/main" id="{3915B92A-202D-0744-AD44-4F5796E0AEA2}"/>
              </a:ext>
            </a:extLst>
          </p:cNvPr>
          <p:cNvGrpSpPr/>
          <p:nvPr/>
        </p:nvGrpSpPr>
        <p:grpSpPr>
          <a:xfrm>
            <a:off x="6099699" y="2948616"/>
            <a:ext cx="981196" cy="799781"/>
            <a:chOff x="1724620" y="3715170"/>
            <a:chExt cx="1308261" cy="1066375"/>
          </a:xfrm>
        </p:grpSpPr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F52625C0-C1D8-5D40-80DE-5BAA219155A3}"/>
                </a:ext>
              </a:extLst>
            </p:cNvPr>
            <p:cNvGrpSpPr/>
            <p:nvPr/>
          </p:nvGrpSpPr>
          <p:grpSpPr>
            <a:xfrm>
              <a:off x="2118481" y="3715170"/>
              <a:ext cx="914400" cy="533400"/>
              <a:chOff x="1066800" y="2338685"/>
              <a:chExt cx="914400" cy="533400"/>
            </a:xfrm>
          </p:grpSpPr>
          <p:pic>
            <p:nvPicPr>
              <p:cNvPr id="274" name="Picture 273" descr="EC2-Instance.png">
                <a:extLst>
                  <a:ext uri="{FF2B5EF4-FFF2-40B4-BE49-F238E27FC236}">
                    <a16:creationId xmlns:a16="http://schemas.microsoft.com/office/drawing/2014/main" id="{0D3E1A65-38EA-0F44-886B-9A3478F45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17ACD5B4-D184-1946-AF1B-BD1AFE848F6B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9F385154-BE18-0240-92A7-1600F5CC5FD9}"/>
                </a:ext>
              </a:extLst>
            </p:cNvPr>
            <p:cNvGrpSpPr/>
            <p:nvPr/>
          </p:nvGrpSpPr>
          <p:grpSpPr>
            <a:xfrm>
              <a:off x="1724620" y="4044929"/>
              <a:ext cx="914400" cy="533400"/>
              <a:chOff x="1066800" y="2338685"/>
              <a:chExt cx="914400" cy="533400"/>
            </a:xfrm>
          </p:grpSpPr>
          <p:pic>
            <p:nvPicPr>
              <p:cNvPr id="272" name="Picture 271" descr="EC2-Instance.png">
                <a:extLst>
                  <a:ext uri="{FF2B5EF4-FFF2-40B4-BE49-F238E27FC236}">
                    <a16:creationId xmlns:a16="http://schemas.microsoft.com/office/drawing/2014/main" id="{A33B9DB2-BF76-DF4B-9D63-2C20B7D23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77472ACF-1EBC-6945-9365-62F44AA801ED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sp>
          <p:nvSpPr>
            <p:cNvPr id="269" name="TextBox 36">
              <a:extLst>
                <a:ext uri="{FF2B5EF4-FFF2-40B4-BE49-F238E27FC236}">
                  <a16:creationId xmlns:a16="http://schemas.microsoft.com/office/drawing/2014/main" id="{956B02C8-B042-AB4A-ADB7-413169CE4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899" y="4519934"/>
              <a:ext cx="891718" cy="26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75" b="1" dirty="0">
                  <a:latin typeface="+mj-lt"/>
                  <a:ea typeface="Verdana" pitchFamily="34" charset="0"/>
                  <a:cs typeface="Helvetica Neue"/>
                </a:rPr>
                <a:t>EC2</a:t>
              </a:r>
            </a:p>
          </p:txBody>
        </p:sp>
        <p:sp>
          <p:nvSpPr>
            <p:cNvPr id="270" name="Rounded Rectangle 269">
              <a:extLst>
                <a:ext uri="{FF2B5EF4-FFF2-40B4-BE49-F238E27FC236}">
                  <a16:creationId xmlns:a16="http://schemas.microsoft.com/office/drawing/2014/main" id="{01E19EAE-60AB-804F-822D-75EF37050CBF}"/>
                </a:ext>
              </a:extLst>
            </p:cNvPr>
            <p:cNvSpPr/>
            <p:nvPr/>
          </p:nvSpPr>
          <p:spPr>
            <a:xfrm>
              <a:off x="1920341" y="3748243"/>
              <a:ext cx="908277" cy="829075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271" name="Picture 270">
              <a:extLst>
                <a:ext uri="{FF2B5EF4-FFF2-40B4-BE49-F238E27FC236}">
                  <a16:creationId xmlns:a16="http://schemas.microsoft.com/office/drawing/2014/main" id="{0E51C0A4-CD9D-2C41-B6FE-AB21F553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80" y="3720411"/>
              <a:ext cx="203405" cy="193178"/>
            </a:xfrm>
            <a:prstGeom prst="rect">
              <a:avLst/>
            </a:prstGeom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4ECEB404-12CE-E742-A08A-CCC922092C78}"/>
              </a:ext>
            </a:extLst>
          </p:cNvPr>
          <p:cNvGrpSpPr/>
          <p:nvPr/>
        </p:nvGrpSpPr>
        <p:grpSpPr>
          <a:xfrm>
            <a:off x="6929276" y="2948616"/>
            <a:ext cx="981196" cy="799781"/>
            <a:chOff x="1724620" y="3715170"/>
            <a:chExt cx="1308261" cy="1066375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76A268B4-2865-3741-97DA-D5BE36286A49}"/>
                </a:ext>
              </a:extLst>
            </p:cNvPr>
            <p:cNvGrpSpPr/>
            <p:nvPr/>
          </p:nvGrpSpPr>
          <p:grpSpPr>
            <a:xfrm>
              <a:off x="2118481" y="3715170"/>
              <a:ext cx="914400" cy="533400"/>
              <a:chOff x="1066800" y="2338685"/>
              <a:chExt cx="914400" cy="533400"/>
            </a:xfrm>
          </p:grpSpPr>
          <p:pic>
            <p:nvPicPr>
              <p:cNvPr id="284" name="Picture 283" descr="EC2-Instance.png">
                <a:extLst>
                  <a:ext uri="{FF2B5EF4-FFF2-40B4-BE49-F238E27FC236}">
                    <a16:creationId xmlns:a16="http://schemas.microsoft.com/office/drawing/2014/main" id="{58223C5F-4ED8-D74B-ACB3-915F478052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98B91DD2-2997-D04F-A538-C0F8EF07BDEE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1621C40E-F20E-AA42-B315-00AE5CF27767}"/>
                </a:ext>
              </a:extLst>
            </p:cNvPr>
            <p:cNvGrpSpPr/>
            <p:nvPr/>
          </p:nvGrpSpPr>
          <p:grpSpPr>
            <a:xfrm>
              <a:off x="1724620" y="4044929"/>
              <a:ext cx="914400" cy="533400"/>
              <a:chOff x="1066800" y="2338685"/>
              <a:chExt cx="914400" cy="533400"/>
            </a:xfrm>
          </p:grpSpPr>
          <p:pic>
            <p:nvPicPr>
              <p:cNvPr id="282" name="Picture 281" descr="EC2-Instance.png">
                <a:extLst>
                  <a:ext uri="{FF2B5EF4-FFF2-40B4-BE49-F238E27FC236}">
                    <a16:creationId xmlns:a16="http://schemas.microsoft.com/office/drawing/2014/main" id="{EF7CABD9-328B-8740-9AEC-6222BF3B31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04DE9E0E-C6EE-F14F-9BEA-FA128449B53F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sp>
          <p:nvSpPr>
            <p:cNvPr id="279" name="TextBox 36">
              <a:extLst>
                <a:ext uri="{FF2B5EF4-FFF2-40B4-BE49-F238E27FC236}">
                  <a16:creationId xmlns:a16="http://schemas.microsoft.com/office/drawing/2014/main" id="{378019D6-5025-1140-B87E-41BB555EC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899" y="4519934"/>
              <a:ext cx="891718" cy="26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75" b="1" dirty="0">
                  <a:latin typeface="+mj-lt"/>
                  <a:ea typeface="Verdana" pitchFamily="34" charset="0"/>
                  <a:cs typeface="Helvetica Neue"/>
                </a:rPr>
                <a:t>EC2</a:t>
              </a:r>
            </a:p>
          </p:txBody>
        </p:sp>
        <p:sp>
          <p:nvSpPr>
            <p:cNvPr id="280" name="Rounded Rectangle 279">
              <a:extLst>
                <a:ext uri="{FF2B5EF4-FFF2-40B4-BE49-F238E27FC236}">
                  <a16:creationId xmlns:a16="http://schemas.microsoft.com/office/drawing/2014/main" id="{7626AAF8-283B-EC46-8073-4B762321032E}"/>
                </a:ext>
              </a:extLst>
            </p:cNvPr>
            <p:cNvSpPr/>
            <p:nvPr/>
          </p:nvSpPr>
          <p:spPr>
            <a:xfrm>
              <a:off x="1920341" y="3748243"/>
              <a:ext cx="908277" cy="829075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281" name="Picture 280">
              <a:extLst>
                <a:ext uri="{FF2B5EF4-FFF2-40B4-BE49-F238E27FC236}">
                  <a16:creationId xmlns:a16="http://schemas.microsoft.com/office/drawing/2014/main" id="{28278C9C-AC39-3341-AC1D-952E5970D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80" y="3720411"/>
              <a:ext cx="203405" cy="193178"/>
            </a:xfrm>
            <a:prstGeom prst="rect">
              <a:avLst/>
            </a:prstGeom>
          </p:spPr>
        </p:pic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13B531A6-B6EB-1F43-A497-D0B01C43D304}"/>
              </a:ext>
            </a:extLst>
          </p:cNvPr>
          <p:cNvGrpSpPr/>
          <p:nvPr/>
        </p:nvGrpSpPr>
        <p:grpSpPr>
          <a:xfrm>
            <a:off x="5535970" y="1640494"/>
            <a:ext cx="2901466" cy="564760"/>
            <a:chOff x="6743700" y="760413"/>
            <a:chExt cx="1752600" cy="1733550"/>
          </a:xfrm>
        </p:grpSpPr>
        <p:grpSp>
          <p:nvGrpSpPr>
            <p:cNvPr id="287" name="Group 21">
              <a:extLst>
                <a:ext uri="{FF2B5EF4-FFF2-40B4-BE49-F238E27FC236}">
                  <a16:creationId xmlns:a16="http://schemas.microsoft.com/office/drawing/2014/main" id="{8C383003-E45A-3844-A7A4-70F876192C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89" name="Rounded Rectangle 288">
                <a:extLst>
                  <a:ext uri="{FF2B5EF4-FFF2-40B4-BE49-F238E27FC236}">
                    <a16:creationId xmlns:a16="http://schemas.microsoft.com/office/drawing/2014/main" id="{9A331701-37C8-CA44-8493-3A44539B890F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90" name="Rounded Rectangle 289">
                <a:extLst>
                  <a:ext uri="{FF2B5EF4-FFF2-40B4-BE49-F238E27FC236}">
                    <a16:creationId xmlns:a16="http://schemas.microsoft.com/office/drawing/2014/main" id="{C3BDFAD6-413E-C84A-8A6A-2577C041E658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288" name="TextBox 34">
              <a:extLst>
                <a:ext uri="{FF2B5EF4-FFF2-40B4-BE49-F238E27FC236}">
                  <a16:creationId xmlns:a16="http://schemas.microsoft.com/office/drawing/2014/main" id="{7D22AEC0-8F44-DA4A-81CF-2DF3FD476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937" y="1321686"/>
              <a:ext cx="422923" cy="566839"/>
            </a:xfrm>
            <a:prstGeom prst="rect">
              <a:avLst/>
            </a:prstGeom>
            <a:noFill/>
            <a:ln w="19050">
              <a:noFill/>
              <a:prstDash val="dash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</a:p>
          </p:txBody>
        </p:sp>
      </p:grpSp>
      <p:sp>
        <p:nvSpPr>
          <p:cNvPr id="291" name="TextBox 290">
            <a:extLst>
              <a:ext uri="{FF2B5EF4-FFF2-40B4-BE49-F238E27FC236}">
                <a16:creationId xmlns:a16="http://schemas.microsoft.com/office/drawing/2014/main" id="{2708ACEE-E813-6147-A909-7F3D2046F5B0}"/>
              </a:ext>
            </a:extLst>
          </p:cNvPr>
          <p:cNvSpPr txBox="1"/>
          <p:nvPr/>
        </p:nvSpPr>
        <p:spPr>
          <a:xfrm>
            <a:off x="1419480" y="4702629"/>
            <a:ext cx="26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513CF48E-95D5-5446-8198-2B2051C16F46}"/>
              </a:ext>
            </a:extLst>
          </p:cNvPr>
          <p:cNvSpPr txBox="1"/>
          <p:nvPr/>
        </p:nvSpPr>
        <p:spPr>
          <a:xfrm>
            <a:off x="861881" y="4433424"/>
            <a:ext cx="26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Orderer</a:t>
            </a:r>
            <a:r>
              <a:rPr lang="en-US" dirty="0"/>
              <a:t>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7FD159EF-BDC3-9548-9F1F-DCC0EBC7BFD4}"/>
              </a:ext>
            </a:extLst>
          </p:cNvPr>
          <p:cNvSpPr txBox="1"/>
          <p:nvPr/>
        </p:nvSpPr>
        <p:spPr>
          <a:xfrm>
            <a:off x="5564781" y="4439198"/>
            <a:ext cx="26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</a:t>
            </a:r>
            <a:r>
              <a:rPr lang="en-US" dirty="0" err="1"/>
              <a:t>Organisation</a:t>
            </a:r>
            <a:endParaRPr lang="en-US" dirty="0"/>
          </a:p>
        </p:txBody>
      </p:sp>
      <p:cxnSp>
        <p:nvCxnSpPr>
          <p:cNvPr id="294" name="Elbow Connector 293">
            <a:extLst>
              <a:ext uri="{FF2B5EF4-FFF2-40B4-BE49-F238E27FC236}">
                <a16:creationId xmlns:a16="http://schemas.microsoft.com/office/drawing/2014/main" id="{C30DBEFC-EDD8-1F48-AAFF-6F6158043E33}"/>
              </a:ext>
            </a:extLst>
          </p:cNvPr>
          <p:cNvCxnSpPr>
            <a:cxnSpLocks/>
            <a:stCxn id="261" idx="1"/>
          </p:cNvCxnSpPr>
          <p:nvPr/>
        </p:nvCxnSpPr>
        <p:spPr>
          <a:xfrm rot="10800000" flipV="1">
            <a:off x="6580413" y="1830087"/>
            <a:ext cx="304350" cy="1140829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294">
            <a:extLst>
              <a:ext uri="{FF2B5EF4-FFF2-40B4-BE49-F238E27FC236}">
                <a16:creationId xmlns:a16="http://schemas.microsoft.com/office/drawing/2014/main" id="{2FF86AEC-9332-FC47-9A14-11374327BF86}"/>
              </a:ext>
            </a:extLst>
          </p:cNvPr>
          <p:cNvCxnSpPr>
            <a:stCxn id="261" idx="3"/>
            <a:endCxn id="280" idx="0"/>
          </p:cNvCxnSpPr>
          <p:nvPr/>
        </p:nvCxnSpPr>
        <p:spPr>
          <a:xfrm>
            <a:off x="7144574" y="1830088"/>
            <a:ext cx="272097" cy="1143333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>
            <a:extLst>
              <a:ext uri="{FF2B5EF4-FFF2-40B4-BE49-F238E27FC236}">
                <a16:creationId xmlns:a16="http://schemas.microsoft.com/office/drawing/2014/main" id="{523CC950-6695-F74D-A7DD-A3CCDCD3EFD4}"/>
              </a:ext>
            </a:extLst>
          </p:cNvPr>
          <p:cNvCxnSpPr>
            <a:cxnSpLocks/>
            <a:stCxn id="300" idx="0"/>
            <a:endCxn id="154" idx="0"/>
          </p:cNvCxnSpPr>
          <p:nvPr/>
        </p:nvCxnSpPr>
        <p:spPr>
          <a:xfrm rot="16200000" flipV="1">
            <a:off x="2975527" y="898980"/>
            <a:ext cx="858679" cy="2450895"/>
          </a:xfrm>
          <a:prstGeom prst="bentConnector3">
            <a:avLst>
              <a:gd name="adj1" fmla="val 184468"/>
            </a:avLst>
          </a:prstGeom>
          <a:ln w="12700">
            <a:solidFill>
              <a:schemeClr val="accent3">
                <a:lumMod val="75000"/>
              </a:schemeClr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296">
            <a:extLst>
              <a:ext uri="{FF2B5EF4-FFF2-40B4-BE49-F238E27FC236}">
                <a16:creationId xmlns:a16="http://schemas.microsoft.com/office/drawing/2014/main" id="{6ABCBD0E-4CEF-5A4D-A5F4-42F589F52A0D}"/>
              </a:ext>
            </a:extLst>
          </p:cNvPr>
          <p:cNvCxnSpPr>
            <a:cxnSpLocks/>
            <a:stCxn id="154" idx="1"/>
            <a:endCxn id="166" idx="0"/>
          </p:cNvCxnSpPr>
          <p:nvPr/>
        </p:nvCxnSpPr>
        <p:spPr>
          <a:xfrm rot="10800000" flipV="1">
            <a:off x="1751844" y="1830087"/>
            <a:ext cx="297669" cy="1143333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>
            <a:extLst>
              <a:ext uri="{FF2B5EF4-FFF2-40B4-BE49-F238E27FC236}">
                <a16:creationId xmlns:a16="http://schemas.microsoft.com/office/drawing/2014/main" id="{48808EB8-1284-B247-91FF-81CF523E51FB}"/>
              </a:ext>
            </a:extLst>
          </p:cNvPr>
          <p:cNvCxnSpPr>
            <a:cxnSpLocks/>
            <a:stCxn id="154" idx="3"/>
            <a:endCxn id="185" idx="0"/>
          </p:cNvCxnSpPr>
          <p:nvPr/>
        </p:nvCxnSpPr>
        <p:spPr>
          <a:xfrm>
            <a:off x="2309323" y="1830088"/>
            <a:ext cx="272097" cy="1143333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FB1FEB52-972E-B74A-BA1F-46B6F4E5A0BF}"/>
              </a:ext>
            </a:extLst>
          </p:cNvPr>
          <p:cNvSpPr txBox="1"/>
          <p:nvPr/>
        </p:nvSpPr>
        <p:spPr>
          <a:xfrm>
            <a:off x="3988837" y="3011481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Internet gateway</a:t>
            </a:r>
            <a:endParaRPr lang="en-US" sz="1400" b="1" dirty="0"/>
          </a:p>
        </p:txBody>
      </p:sp>
      <p:pic>
        <p:nvPicPr>
          <p:cNvPr id="300" name="Picture 299">
            <a:extLst>
              <a:ext uri="{FF2B5EF4-FFF2-40B4-BE49-F238E27FC236}">
                <a16:creationId xmlns:a16="http://schemas.microsoft.com/office/drawing/2014/main" id="{57DE046D-9751-1345-88C0-955A4E811D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177" y="2553767"/>
            <a:ext cx="434271" cy="455284"/>
          </a:xfrm>
          <a:prstGeom prst="rect">
            <a:avLst/>
          </a:prstGeom>
        </p:spPr>
      </p:pic>
      <p:sp>
        <p:nvSpPr>
          <p:cNvPr id="301" name="TextBox 300">
            <a:extLst>
              <a:ext uri="{FF2B5EF4-FFF2-40B4-BE49-F238E27FC236}">
                <a16:creationId xmlns:a16="http://schemas.microsoft.com/office/drawing/2014/main" id="{BFD73EE2-0C4B-DE40-915B-3CDFA2BA2879}"/>
              </a:ext>
            </a:extLst>
          </p:cNvPr>
          <p:cNvSpPr txBox="1"/>
          <p:nvPr/>
        </p:nvSpPr>
        <p:spPr>
          <a:xfrm>
            <a:off x="4784167" y="3007150"/>
            <a:ext cx="483559" cy="15142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router</a:t>
            </a:r>
            <a:endParaRPr lang="en-US" sz="1400" b="1" dirty="0"/>
          </a:p>
        </p:txBody>
      </p:sp>
      <p:pic>
        <p:nvPicPr>
          <p:cNvPr id="302" name="Picture 301">
            <a:extLst>
              <a:ext uri="{FF2B5EF4-FFF2-40B4-BE49-F238E27FC236}">
                <a16:creationId xmlns:a16="http://schemas.microsoft.com/office/drawing/2014/main" id="{0F743052-C596-F94E-A31D-2F84634C2D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95" y="2553767"/>
            <a:ext cx="432860" cy="453804"/>
          </a:xfrm>
          <a:prstGeom prst="rect">
            <a:avLst/>
          </a:prstGeom>
        </p:spPr>
      </p:pic>
      <p:cxnSp>
        <p:nvCxnSpPr>
          <p:cNvPr id="303" name="Elbow Connector 302">
            <a:extLst>
              <a:ext uri="{FF2B5EF4-FFF2-40B4-BE49-F238E27FC236}">
                <a16:creationId xmlns:a16="http://schemas.microsoft.com/office/drawing/2014/main" id="{C5007E2B-0705-9240-A85B-AA22509B082C}"/>
              </a:ext>
            </a:extLst>
          </p:cNvPr>
          <p:cNvCxnSpPr>
            <a:cxnSpLocks/>
            <a:stCxn id="271" idx="0"/>
            <a:endCxn id="302" idx="3"/>
          </p:cNvCxnSpPr>
          <p:nvPr/>
        </p:nvCxnSpPr>
        <p:spPr>
          <a:xfrm rot="16200000" flipV="1">
            <a:off x="5853337" y="2406287"/>
            <a:ext cx="171878" cy="920641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818BFF6E-5EC3-EC46-B98D-D63FF8E065C2}"/>
              </a:ext>
            </a:extLst>
          </p:cNvPr>
          <p:cNvCxnSpPr>
            <a:cxnSpLocks/>
            <a:stCxn id="302" idx="1"/>
            <a:endCxn id="300" idx="3"/>
          </p:cNvCxnSpPr>
          <p:nvPr/>
        </p:nvCxnSpPr>
        <p:spPr>
          <a:xfrm rot="10800000" flipV="1">
            <a:off x="4847449" y="2780669"/>
            <a:ext cx="198647" cy="74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>
                <a:lumMod val="75000"/>
              </a:schemeClr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>
            <a:extLst>
              <a:ext uri="{FF2B5EF4-FFF2-40B4-BE49-F238E27FC236}">
                <a16:creationId xmlns:a16="http://schemas.microsoft.com/office/drawing/2014/main" id="{A5F1FB41-F2BC-6245-BB76-9EE8B2A4AC3E}"/>
              </a:ext>
            </a:extLst>
          </p:cNvPr>
          <p:cNvCxnSpPr>
            <a:cxnSpLocks/>
            <a:stCxn id="4" idx="2"/>
            <a:endCxn id="261" idx="0"/>
          </p:cNvCxnSpPr>
          <p:nvPr/>
        </p:nvCxnSpPr>
        <p:spPr>
          <a:xfrm rot="16200000" flipH="1">
            <a:off x="6643079" y="1323498"/>
            <a:ext cx="74317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305">
            <a:extLst>
              <a:ext uri="{FF2B5EF4-FFF2-40B4-BE49-F238E27FC236}">
                <a16:creationId xmlns:a16="http://schemas.microsoft.com/office/drawing/2014/main" id="{C0117863-6C75-0E45-8FEF-CA03EBF214E1}"/>
              </a:ext>
            </a:extLst>
          </p:cNvPr>
          <p:cNvCxnSpPr>
            <a:cxnSpLocks/>
            <a:stCxn id="4" idx="1"/>
            <a:endCxn id="154" idx="0"/>
          </p:cNvCxnSpPr>
          <p:nvPr/>
        </p:nvCxnSpPr>
        <p:spPr>
          <a:xfrm rot="10800000" flipV="1">
            <a:off x="2179419" y="725244"/>
            <a:ext cx="4238215" cy="969844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00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5CB22A6-1A8E-5C42-ACAC-237E2D42D2CF}"/>
              </a:ext>
            </a:extLst>
          </p:cNvPr>
          <p:cNvGrpSpPr/>
          <p:nvPr/>
        </p:nvGrpSpPr>
        <p:grpSpPr>
          <a:xfrm>
            <a:off x="611054" y="2837112"/>
            <a:ext cx="2991130" cy="984395"/>
            <a:chOff x="6743700" y="760413"/>
            <a:chExt cx="1752600" cy="1733550"/>
          </a:xfrm>
        </p:grpSpPr>
        <p:grpSp>
          <p:nvGrpSpPr>
            <p:cNvPr id="124" name="Group 21">
              <a:extLst>
                <a:ext uri="{FF2B5EF4-FFF2-40B4-BE49-F238E27FC236}">
                  <a16:creationId xmlns:a16="http://schemas.microsoft.com/office/drawing/2014/main" id="{0D43D405-88C7-084D-9C11-C80B932AE9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id="{2D639DAC-367F-914E-9BCD-3CA18244187C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78CE581B-08E6-EE46-BFA2-D6850D690312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25" name="TextBox 34">
              <a:extLst>
                <a:ext uri="{FF2B5EF4-FFF2-40B4-BE49-F238E27FC236}">
                  <a16:creationId xmlns:a16="http://schemas.microsoft.com/office/drawing/2014/main" id="{A0137BA7-AC72-A446-AFEB-3E7BD5B8A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3788" y="1429596"/>
              <a:ext cx="429928" cy="325203"/>
            </a:xfrm>
            <a:prstGeom prst="rect">
              <a:avLst/>
            </a:prstGeom>
            <a:ln>
              <a:noFill/>
              <a:prstDash val="dash"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</a:p>
          </p:txBody>
        </p:sp>
      </p:grpSp>
      <p:sp>
        <p:nvSpPr>
          <p:cNvPr id="44" name="Title 43">
            <a:extLst>
              <a:ext uri="{FF2B5EF4-FFF2-40B4-BE49-F238E27FC236}">
                <a16:creationId xmlns:a16="http://schemas.microsoft.com/office/drawing/2014/main" id="{F57E519D-E1B7-3A43-8B77-306FD4B8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2" y="121241"/>
            <a:ext cx="7886700" cy="359524"/>
          </a:xfrm>
        </p:spPr>
        <p:txBody>
          <a:bodyPr>
            <a:noAutofit/>
          </a:bodyPr>
          <a:lstStyle/>
          <a:p>
            <a:r>
              <a:rPr lang="en-US" sz="2100" b="1" dirty="0"/>
              <a:t>Hyperledger Fabric on Kubernetes – remote peer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343A7C1-6482-ED4D-8D4D-D77B1140129D}"/>
              </a:ext>
            </a:extLst>
          </p:cNvPr>
          <p:cNvSpPr/>
          <p:nvPr/>
        </p:nvSpPr>
        <p:spPr>
          <a:xfrm>
            <a:off x="345925" y="1196897"/>
            <a:ext cx="3458614" cy="321767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5" name="Picture 44" descr="VPC-Cloud.png">
            <a:extLst>
              <a:ext uri="{FF2B5EF4-FFF2-40B4-BE49-F238E27FC236}">
                <a16:creationId xmlns:a16="http://schemas.microsoft.com/office/drawing/2014/main" id="{B3C998F7-D92A-8249-A0FC-C4DD4AC75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89" y="890129"/>
            <a:ext cx="449378" cy="449378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7A7EC681-7CB4-C744-96B4-22E9B811F72B}"/>
              </a:ext>
            </a:extLst>
          </p:cNvPr>
          <p:cNvGrpSpPr/>
          <p:nvPr/>
        </p:nvGrpSpPr>
        <p:grpSpPr>
          <a:xfrm>
            <a:off x="424363" y="1280127"/>
            <a:ext cx="3306798" cy="3095517"/>
            <a:chOff x="2549525" y="760413"/>
            <a:chExt cx="1689100" cy="1738034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24AB0A6E-FC99-B240-AE31-F0A5F5A8441B}"/>
                </a:ext>
              </a:extLst>
            </p:cNvPr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8" name="TextBox 32">
              <a:extLst>
                <a:ext uri="{FF2B5EF4-FFF2-40B4-BE49-F238E27FC236}">
                  <a16:creationId xmlns:a16="http://schemas.microsoft.com/office/drawing/2014/main" id="{D468229B-A7A9-C74E-8D1D-74C0E2C94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406" y="2388282"/>
              <a:ext cx="1557338" cy="110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75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Region: us-west-2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9AAD387-5B20-7D43-A3C9-835F548EE668}"/>
              </a:ext>
            </a:extLst>
          </p:cNvPr>
          <p:cNvGrpSpPr/>
          <p:nvPr/>
        </p:nvGrpSpPr>
        <p:grpSpPr>
          <a:xfrm>
            <a:off x="522172" y="2491853"/>
            <a:ext cx="3142129" cy="1724505"/>
            <a:chOff x="4629150" y="2824163"/>
            <a:chExt cx="1752600" cy="1753884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FCD86E60-819F-D147-83E1-ABE52FB04C78}"/>
                </a:ext>
              </a:extLst>
            </p:cNvPr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1" name="TextBox 37">
              <a:extLst>
                <a:ext uri="{FF2B5EF4-FFF2-40B4-BE49-F238E27FC236}">
                  <a16:creationId xmlns:a16="http://schemas.microsoft.com/office/drawing/2014/main" id="{A23B454C-C4C5-B641-A7C7-3E0EFD117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225" y="4378496"/>
              <a:ext cx="1555750" cy="19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75" dirty="0">
                  <a:latin typeface="Helvetica Neue"/>
                  <a:ea typeface="Verdana" pitchFamily="34" charset="0"/>
                  <a:cs typeface="Helvetica Neue"/>
                </a:rPr>
                <a:t>private subnet</a:t>
              </a:r>
            </a:p>
          </p:txBody>
        </p:sp>
      </p:grpSp>
      <p:grpSp>
        <p:nvGrpSpPr>
          <p:cNvPr id="102" name="Group 21">
            <a:extLst>
              <a:ext uri="{FF2B5EF4-FFF2-40B4-BE49-F238E27FC236}">
                <a16:creationId xmlns:a16="http://schemas.microsoft.com/office/drawing/2014/main" id="{2AE8E3B4-685D-BF48-878A-B14FA6A27B1A}"/>
              </a:ext>
            </a:extLst>
          </p:cNvPr>
          <p:cNvGrpSpPr>
            <a:grpSpLocks/>
          </p:cNvGrpSpPr>
          <p:nvPr/>
        </p:nvGrpSpPr>
        <p:grpSpPr bwMode="auto">
          <a:xfrm>
            <a:off x="704804" y="2916681"/>
            <a:ext cx="2835531" cy="790526"/>
            <a:chOff x="545458" y="4783771"/>
            <a:chExt cx="2293787" cy="1733798"/>
          </a:xfrm>
        </p:grpSpPr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7C448841-9EA5-5149-BBA5-56E8C111A055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514B04A5-61E1-EB47-9F5B-2820FD4C0859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pic>
        <p:nvPicPr>
          <p:cNvPr id="116" name="Picture 115">
            <a:extLst>
              <a:ext uri="{FF2B5EF4-FFF2-40B4-BE49-F238E27FC236}">
                <a16:creationId xmlns:a16="http://schemas.microsoft.com/office/drawing/2014/main" id="{6EC0B185-28DC-C143-88BB-E440A2256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89" y="2372792"/>
            <a:ext cx="161925" cy="180975"/>
          </a:xfrm>
          <a:prstGeom prst="rect">
            <a:avLst/>
          </a:prstGeom>
        </p:spPr>
      </p:pic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183172FB-4D47-5A4E-8EB2-451FF49E4EEC}"/>
              </a:ext>
            </a:extLst>
          </p:cNvPr>
          <p:cNvGrpSpPr/>
          <p:nvPr/>
        </p:nvGrpSpPr>
        <p:grpSpPr>
          <a:xfrm>
            <a:off x="522173" y="1390209"/>
            <a:ext cx="3142128" cy="973516"/>
            <a:chOff x="501253" y="1988594"/>
            <a:chExt cx="4189504" cy="129802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57006F9-6F85-794A-B1A1-464040A5D942}"/>
                </a:ext>
              </a:extLst>
            </p:cNvPr>
            <p:cNvGrpSpPr/>
            <p:nvPr/>
          </p:nvGrpSpPr>
          <p:grpSpPr>
            <a:xfrm>
              <a:off x="501253" y="2140994"/>
              <a:ext cx="4189504" cy="1145621"/>
              <a:chOff x="4629150" y="2824163"/>
              <a:chExt cx="1752600" cy="1837040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EE27842C-9F4D-BA49-9D08-C452B3032C2E}"/>
                  </a:ext>
                </a:extLst>
              </p:cNvPr>
              <p:cNvSpPr/>
              <p:nvPr/>
            </p:nvSpPr>
            <p:spPr>
              <a:xfrm>
                <a:off x="4629150" y="2824163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56" name="TextBox 37">
                <a:extLst>
                  <a:ext uri="{FF2B5EF4-FFF2-40B4-BE49-F238E27FC236}">
                    <a16:creationId xmlns:a16="http://schemas.microsoft.com/office/drawing/2014/main" id="{7A6C0770-88CE-FC44-A74D-91A9B32D5E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4940" y="4241702"/>
                <a:ext cx="1555750" cy="419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675" dirty="0">
                    <a:latin typeface="Helvetica Neue"/>
                    <a:ea typeface="Verdana" pitchFamily="34" charset="0"/>
                    <a:cs typeface="Helvetica Neue"/>
                  </a:rPr>
                  <a:t>public subnet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7DFE24D-9EB9-A141-B42D-A20024E8CE9B}"/>
                </a:ext>
              </a:extLst>
            </p:cNvPr>
            <p:cNvSpPr txBox="1"/>
            <p:nvPr/>
          </p:nvSpPr>
          <p:spPr>
            <a:xfrm>
              <a:off x="2297217" y="2764624"/>
              <a:ext cx="770800" cy="24086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600" b="1" dirty="0"/>
                <a:t>Network Load Balancer</a:t>
              </a:r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8941F5B0-DB1E-0644-A206-60175E502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7705" y="2395099"/>
              <a:ext cx="346415" cy="360000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9C768C08-B875-B745-9041-7A35639A8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7675" y="1988594"/>
              <a:ext cx="215900" cy="241300"/>
            </a:xfrm>
            <a:prstGeom prst="rect">
              <a:avLst/>
            </a:prstGeom>
          </p:spPr>
        </p:pic>
      </p:grp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F442721E-039B-B147-A26C-03CF58CA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297" y="2515208"/>
            <a:ext cx="448991" cy="36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F95BE6A3-9012-ED46-A502-5714DB733ABA}"/>
              </a:ext>
            </a:extLst>
          </p:cNvPr>
          <p:cNvGrpSpPr/>
          <p:nvPr/>
        </p:nvGrpSpPr>
        <p:grpSpPr>
          <a:xfrm>
            <a:off x="1264448" y="2948616"/>
            <a:ext cx="981196" cy="799781"/>
            <a:chOff x="1724620" y="3715170"/>
            <a:chExt cx="1308261" cy="106637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E15B145-4BC7-B346-B0DB-BAC6C721BF7C}"/>
                </a:ext>
              </a:extLst>
            </p:cNvPr>
            <p:cNvGrpSpPr/>
            <p:nvPr/>
          </p:nvGrpSpPr>
          <p:grpSpPr>
            <a:xfrm>
              <a:off x="2118481" y="3715170"/>
              <a:ext cx="914400" cy="533400"/>
              <a:chOff x="1066800" y="2338685"/>
              <a:chExt cx="914400" cy="533400"/>
            </a:xfrm>
          </p:grpSpPr>
          <p:pic>
            <p:nvPicPr>
              <p:cNvPr id="76" name="Picture 75" descr="EC2-Instance.png">
                <a:extLst>
                  <a:ext uri="{FF2B5EF4-FFF2-40B4-BE49-F238E27FC236}">
                    <a16:creationId xmlns:a16="http://schemas.microsoft.com/office/drawing/2014/main" id="{D78ECD42-027F-4347-86FE-E1B84148F8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548A07-551C-2E42-8251-0B3FDD0591DC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803FDEB-E9B2-D446-9682-1799944B6498}"/>
                </a:ext>
              </a:extLst>
            </p:cNvPr>
            <p:cNvGrpSpPr/>
            <p:nvPr/>
          </p:nvGrpSpPr>
          <p:grpSpPr>
            <a:xfrm>
              <a:off x="1724620" y="4044929"/>
              <a:ext cx="914400" cy="533400"/>
              <a:chOff x="1066800" y="2338685"/>
              <a:chExt cx="914400" cy="533400"/>
            </a:xfrm>
          </p:grpSpPr>
          <p:pic>
            <p:nvPicPr>
              <p:cNvPr id="79" name="Picture 78" descr="EC2-Instance.png">
                <a:extLst>
                  <a:ext uri="{FF2B5EF4-FFF2-40B4-BE49-F238E27FC236}">
                    <a16:creationId xmlns:a16="http://schemas.microsoft.com/office/drawing/2014/main" id="{0C1CB052-B5A5-A343-92C1-DF7FE4E51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FDEB789-CCE3-3B4D-ABA9-2427CE86B6D3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sp>
          <p:nvSpPr>
            <p:cNvPr id="128" name="TextBox 36">
              <a:extLst>
                <a:ext uri="{FF2B5EF4-FFF2-40B4-BE49-F238E27FC236}">
                  <a16:creationId xmlns:a16="http://schemas.microsoft.com/office/drawing/2014/main" id="{F0D7F770-4B67-DE41-AD66-641B33540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899" y="4519934"/>
              <a:ext cx="891718" cy="26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75" b="1" dirty="0">
                  <a:latin typeface="+mj-lt"/>
                  <a:ea typeface="Verdana" pitchFamily="34" charset="0"/>
                  <a:cs typeface="Helvetica Neue"/>
                </a:rPr>
                <a:t>EC2</a:t>
              </a:r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5CE1CFC8-AFB2-8241-B351-9D5624B7B7F7}"/>
                </a:ext>
              </a:extLst>
            </p:cNvPr>
            <p:cNvSpPr/>
            <p:nvPr/>
          </p:nvSpPr>
          <p:spPr>
            <a:xfrm>
              <a:off x="1920341" y="3748243"/>
              <a:ext cx="908277" cy="829075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D3121BC6-F8E5-B64D-9CB5-146DE45EF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80" y="3720411"/>
              <a:ext cx="203405" cy="193178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D758846-A621-DB47-8EAE-9CB01879ED07}"/>
              </a:ext>
            </a:extLst>
          </p:cNvPr>
          <p:cNvGrpSpPr/>
          <p:nvPr/>
        </p:nvGrpSpPr>
        <p:grpSpPr>
          <a:xfrm>
            <a:off x="2094025" y="2948616"/>
            <a:ext cx="981196" cy="799781"/>
            <a:chOff x="1724620" y="3715170"/>
            <a:chExt cx="1308261" cy="1066375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80416938-74C4-3549-A7B7-E9596124F066}"/>
                </a:ext>
              </a:extLst>
            </p:cNvPr>
            <p:cNvGrpSpPr/>
            <p:nvPr/>
          </p:nvGrpSpPr>
          <p:grpSpPr>
            <a:xfrm>
              <a:off x="2118481" y="3715170"/>
              <a:ext cx="914400" cy="533400"/>
              <a:chOff x="1066800" y="2338685"/>
              <a:chExt cx="914400" cy="533400"/>
            </a:xfrm>
          </p:grpSpPr>
          <p:pic>
            <p:nvPicPr>
              <p:cNvPr id="140" name="Picture 139" descr="EC2-Instance.png">
                <a:extLst>
                  <a:ext uri="{FF2B5EF4-FFF2-40B4-BE49-F238E27FC236}">
                    <a16:creationId xmlns:a16="http://schemas.microsoft.com/office/drawing/2014/main" id="{BBA9BF7D-9FEF-C041-BE90-6066A5621D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4E35257-EFCC-A745-976F-452FB987F13F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93D8DE69-3065-F74D-907E-501B5504B43C}"/>
                </a:ext>
              </a:extLst>
            </p:cNvPr>
            <p:cNvGrpSpPr/>
            <p:nvPr/>
          </p:nvGrpSpPr>
          <p:grpSpPr>
            <a:xfrm>
              <a:off x="1724620" y="4044929"/>
              <a:ext cx="914400" cy="533400"/>
              <a:chOff x="1066800" y="2338685"/>
              <a:chExt cx="914400" cy="533400"/>
            </a:xfrm>
          </p:grpSpPr>
          <p:pic>
            <p:nvPicPr>
              <p:cNvPr id="138" name="Picture 137" descr="EC2-Instance.png">
                <a:extLst>
                  <a:ext uri="{FF2B5EF4-FFF2-40B4-BE49-F238E27FC236}">
                    <a16:creationId xmlns:a16="http://schemas.microsoft.com/office/drawing/2014/main" id="{8C9CA4EC-A8D3-A34A-9BB6-8C90454BA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0BCA7D1-089E-444D-9EFC-91BC9C502CAC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sp>
          <p:nvSpPr>
            <p:cNvPr id="135" name="TextBox 36">
              <a:extLst>
                <a:ext uri="{FF2B5EF4-FFF2-40B4-BE49-F238E27FC236}">
                  <a16:creationId xmlns:a16="http://schemas.microsoft.com/office/drawing/2014/main" id="{71861E50-08BC-CD4D-9959-C7B6695E1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899" y="4519934"/>
              <a:ext cx="891718" cy="26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75" b="1" dirty="0">
                  <a:latin typeface="+mj-lt"/>
                  <a:ea typeface="Verdana" pitchFamily="34" charset="0"/>
                  <a:cs typeface="Helvetica Neue"/>
                </a:rPr>
                <a:t>EC2</a:t>
              </a:r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8142744A-48B7-5F4F-8CE9-052D27D18746}"/>
                </a:ext>
              </a:extLst>
            </p:cNvPr>
            <p:cNvSpPr/>
            <p:nvPr/>
          </p:nvSpPr>
          <p:spPr>
            <a:xfrm>
              <a:off x="1920341" y="3748243"/>
              <a:ext cx="908277" cy="829075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290F07FF-842A-4549-A1E0-E2DF9BBA8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80" y="3720411"/>
              <a:ext cx="203405" cy="193178"/>
            </a:xfrm>
            <a:prstGeom prst="rect">
              <a:avLst/>
            </a:prstGeom>
          </p:spPr>
        </p:pic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AE4E9BD9-DFCE-CC4B-8592-814F9C2FC71F}"/>
              </a:ext>
            </a:extLst>
          </p:cNvPr>
          <p:cNvGrpSpPr/>
          <p:nvPr/>
        </p:nvGrpSpPr>
        <p:grpSpPr>
          <a:xfrm>
            <a:off x="700719" y="1640494"/>
            <a:ext cx="2901466" cy="564760"/>
            <a:chOff x="6743700" y="760413"/>
            <a:chExt cx="1752600" cy="1733550"/>
          </a:xfrm>
        </p:grpSpPr>
        <p:grpSp>
          <p:nvGrpSpPr>
            <p:cNvPr id="187" name="Group 21">
              <a:extLst>
                <a:ext uri="{FF2B5EF4-FFF2-40B4-BE49-F238E27FC236}">
                  <a16:creationId xmlns:a16="http://schemas.microsoft.com/office/drawing/2014/main" id="{FF4E2E99-5BD4-FC4B-BCB4-D5BBE09AF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89" name="Rounded Rectangle 188">
                <a:extLst>
                  <a:ext uri="{FF2B5EF4-FFF2-40B4-BE49-F238E27FC236}">
                    <a16:creationId xmlns:a16="http://schemas.microsoft.com/office/drawing/2014/main" id="{68B22678-005B-1D45-A9A1-273C269D4280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90" name="Rounded Rectangle 189">
                <a:extLst>
                  <a:ext uri="{FF2B5EF4-FFF2-40B4-BE49-F238E27FC236}">
                    <a16:creationId xmlns:a16="http://schemas.microsoft.com/office/drawing/2014/main" id="{B60D397E-C4D7-B943-BC36-2CC34896F887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88" name="TextBox 34">
              <a:extLst>
                <a:ext uri="{FF2B5EF4-FFF2-40B4-BE49-F238E27FC236}">
                  <a16:creationId xmlns:a16="http://schemas.microsoft.com/office/drawing/2014/main" id="{114D74A2-D423-A94F-9E72-FBA2B8C1B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937" y="1321686"/>
              <a:ext cx="422923" cy="566839"/>
            </a:xfrm>
            <a:prstGeom prst="rect">
              <a:avLst/>
            </a:prstGeom>
            <a:noFill/>
            <a:ln w="19050">
              <a:noFill/>
              <a:prstDash val="dash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92688D5-1007-434D-A5B9-882F5BCDD30A}"/>
              </a:ext>
            </a:extLst>
          </p:cNvPr>
          <p:cNvGrpSpPr/>
          <p:nvPr/>
        </p:nvGrpSpPr>
        <p:grpSpPr>
          <a:xfrm>
            <a:off x="5446305" y="2837112"/>
            <a:ext cx="2991130" cy="984395"/>
            <a:chOff x="6743700" y="760413"/>
            <a:chExt cx="1752600" cy="1733550"/>
          </a:xfrm>
        </p:grpSpPr>
        <p:grpSp>
          <p:nvGrpSpPr>
            <p:cNvPr id="162" name="Group 21">
              <a:extLst>
                <a:ext uri="{FF2B5EF4-FFF2-40B4-BE49-F238E27FC236}">
                  <a16:creationId xmlns:a16="http://schemas.microsoft.com/office/drawing/2014/main" id="{D1B76429-910A-C144-8E46-938AEFE998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64" name="Rounded Rectangle 163">
                <a:extLst>
                  <a:ext uri="{FF2B5EF4-FFF2-40B4-BE49-F238E27FC236}">
                    <a16:creationId xmlns:a16="http://schemas.microsoft.com/office/drawing/2014/main" id="{3423F5E1-5851-0441-861B-AE511DF87813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69" name="Rounded Rectangle 168">
                <a:extLst>
                  <a:ext uri="{FF2B5EF4-FFF2-40B4-BE49-F238E27FC236}">
                    <a16:creationId xmlns:a16="http://schemas.microsoft.com/office/drawing/2014/main" id="{67798F49-2185-6442-BDB4-2250A3FA7D51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63" name="TextBox 34">
              <a:extLst>
                <a:ext uri="{FF2B5EF4-FFF2-40B4-BE49-F238E27FC236}">
                  <a16:creationId xmlns:a16="http://schemas.microsoft.com/office/drawing/2014/main" id="{7352FEB2-DD45-7749-A6B6-244609D99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3788" y="1429596"/>
              <a:ext cx="429928" cy="325203"/>
            </a:xfrm>
            <a:prstGeom prst="rect">
              <a:avLst/>
            </a:prstGeom>
            <a:ln>
              <a:noFill/>
              <a:prstDash val="dash"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</a:p>
          </p:txBody>
        </p:sp>
      </p:grp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5660F983-A50B-A24B-AED0-F9DA2560C9DB}"/>
              </a:ext>
            </a:extLst>
          </p:cNvPr>
          <p:cNvSpPr/>
          <p:nvPr/>
        </p:nvSpPr>
        <p:spPr>
          <a:xfrm>
            <a:off x="5181176" y="1196897"/>
            <a:ext cx="3458614" cy="321767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73" name="Picture 172" descr="VPC-Cloud.png">
            <a:extLst>
              <a:ext uri="{FF2B5EF4-FFF2-40B4-BE49-F238E27FC236}">
                <a16:creationId xmlns:a16="http://schemas.microsoft.com/office/drawing/2014/main" id="{D712035B-4CC8-B643-9AF6-CA465B9C7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740" y="890129"/>
            <a:ext cx="449378" cy="449378"/>
          </a:xfrm>
          <a:prstGeom prst="rect">
            <a:avLst/>
          </a:prstGeom>
        </p:spPr>
      </p:pic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7D95B6E-43DE-EC41-A0DA-71406AEAADC9}"/>
              </a:ext>
            </a:extLst>
          </p:cNvPr>
          <p:cNvGrpSpPr/>
          <p:nvPr/>
        </p:nvGrpSpPr>
        <p:grpSpPr>
          <a:xfrm>
            <a:off x="5259614" y="1280127"/>
            <a:ext cx="3306798" cy="3095517"/>
            <a:chOff x="2549525" y="760413"/>
            <a:chExt cx="1689100" cy="1738034"/>
          </a:xfrm>
        </p:grpSpPr>
        <p:sp>
          <p:nvSpPr>
            <p:cNvPr id="175" name="Rounded Rectangle 174">
              <a:extLst>
                <a:ext uri="{FF2B5EF4-FFF2-40B4-BE49-F238E27FC236}">
                  <a16:creationId xmlns:a16="http://schemas.microsoft.com/office/drawing/2014/main" id="{4384A89B-4512-5F4D-AC88-DFD1101E845B}"/>
                </a:ext>
              </a:extLst>
            </p:cNvPr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76" name="TextBox 32">
              <a:extLst>
                <a:ext uri="{FF2B5EF4-FFF2-40B4-BE49-F238E27FC236}">
                  <a16:creationId xmlns:a16="http://schemas.microsoft.com/office/drawing/2014/main" id="{9A0C9C1F-ABA2-0247-B483-8FA590E75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406" y="2388282"/>
              <a:ext cx="1557338" cy="110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75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Region: us-east-1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AB1D72D-B373-3E46-BCD5-D3DD70864F83}"/>
              </a:ext>
            </a:extLst>
          </p:cNvPr>
          <p:cNvGrpSpPr/>
          <p:nvPr/>
        </p:nvGrpSpPr>
        <p:grpSpPr>
          <a:xfrm>
            <a:off x="5357423" y="2491853"/>
            <a:ext cx="3142129" cy="1724505"/>
            <a:chOff x="4629150" y="2824163"/>
            <a:chExt cx="1752600" cy="1753884"/>
          </a:xfrm>
        </p:grpSpPr>
        <p:sp>
          <p:nvSpPr>
            <p:cNvPr id="178" name="Rounded Rectangle 177">
              <a:extLst>
                <a:ext uri="{FF2B5EF4-FFF2-40B4-BE49-F238E27FC236}">
                  <a16:creationId xmlns:a16="http://schemas.microsoft.com/office/drawing/2014/main" id="{6B4ABC49-852A-194A-83C5-EFBBF66EF01D}"/>
                </a:ext>
              </a:extLst>
            </p:cNvPr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79" name="TextBox 37">
              <a:extLst>
                <a:ext uri="{FF2B5EF4-FFF2-40B4-BE49-F238E27FC236}">
                  <a16:creationId xmlns:a16="http://schemas.microsoft.com/office/drawing/2014/main" id="{D7DFB1DC-82E6-6E42-86EF-C34D861D3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225" y="4378496"/>
              <a:ext cx="1555750" cy="19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75" dirty="0">
                  <a:latin typeface="Helvetica Neue"/>
                  <a:ea typeface="Verdana" pitchFamily="34" charset="0"/>
                  <a:cs typeface="Helvetica Neue"/>
                </a:rPr>
                <a:t>private subnet</a:t>
              </a:r>
            </a:p>
          </p:txBody>
        </p:sp>
      </p:grpSp>
      <p:grpSp>
        <p:nvGrpSpPr>
          <p:cNvPr id="191" name="Group 21">
            <a:extLst>
              <a:ext uri="{FF2B5EF4-FFF2-40B4-BE49-F238E27FC236}">
                <a16:creationId xmlns:a16="http://schemas.microsoft.com/office/drawing/2014/main" id="{66264AE0-CC10-9740-90EA-28F2C2F3EF46}"/>
              </a:ext>
            </a:extLst>
          </p:cNvPr>
          <p:cNvGrpSpPr>
            <a:grpSpLocks/>
          </p:cNvGrpSpPr>
          <p:nvPr/>
        </p:nvGrpSpPr>
        <p:grpSpPr bwMode="auto">
          <a:xfrm>
            <a:off x="5540055" y="2916681"/>
            <a:ext cx="2835531" cy="790526"/>
            <a:chOff x="545458" y="4783771"/>
            <a:chExt cx="2293787" cy="1733798"/>
          </a:xfrm>
        </p:grpSpPr>
        <p:sp>
          <p:nvSpPr>
            <p:cNvPr id="214" name="Rounded Rectangle 213">
              <a:extLst>
                <a:ext uri="{FF2B5EF4-FFF2-40B4-BE49-F238E27FC236}">
                  <a16:creationId xmlns:a16="http://schemas.microsoft.com/office/drawing/2014/main" id="{BA6786AE-749A-174F-8A9D-D253B782B163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18" name="Rounded Rectangle 217">
              <a:extLst>
                <a:ext uri="{FF2B5EF4-FFF2-40B4-BE49-F238E27FC236}">
                  <a16:creationId xmlns:a16="http://schemas.microsoft.com/office/drawing/2014/main" id="{6994F4FD-9392-964A-9AAB-420C61C30FF9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pic>
        <p:nvPicPr>
          <p:cNvPr id="219" name="Picture 218">
            <a:extLst>
              <a:ext uri="{FF2B5EF4-FFF2-40B4-BE49-F238E27FC236}">
                <a16:creationId xmlns:a16="http://schemas.microsoft.com/office/drawing/2014/main" id="{C1B45E83-D069-5C48-97CB-3D11237DD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240" y="2372792"/>
            <a:ext cx="161925" cy="180975"/>
          </a:xfrm>
          <a:prstGeom prst="rect">
            <a:avLst/>
          </a:prstGeom>
        </p:spPr>
      </p:pic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FAE48B8-C503-6A4A-A9D2-26AC49600EA0}"/>
              </a:ext>
            </a:extLst>
          </p:cNvPr>
          <p:cNvGrpSpPr/>
          <p:nvPr/>
        </p:nvGrpSpPr>
        <p:grpSpPr>
          <a:xfrm>
            <a:off x="5357424" y="1390209"/>
            <a:ext cx="3142128" cy="973516"/>
            <a:chOff x="501253" y="1988594"/>
            <a:chExt cx="4189504" cy="1298021"/>
          </a:xfrm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B3590CBF-50F5-C444-AB17-A226D0E25E98}"/>
                </a:ext>
              </a:extLst>
            </p:cNvPr>
            <p:cNvGrpSpPr/>
            <p:nvPr/>
          </p:nvGrpSpPr>
          <p:grpSpPr>
            <a:xfrm>
              <a:off x="501253" y="2140994"/>
              <a:ext cx="4189504" cy="1145621"/>
              <a:chOff x="4629150" y="2824163"/>
              <a:chExt cx="1752600" cy="1837040"/>
            </a:xfrm>
          </p:grpSpPr>
          <p:sp>
            <p:nvSpPr>
              <p:cNvPr id="225" name="Rounded Rectangle 224">
                <a:extLst>
                  <a:ext uri="{FF2B5EF4-FFF2-40B4-BE49-F238E27FC236}">
                    <a16:creationId xmlns:a16="http://schemas.microsoft.com/office/drawing/2014/main" id="{DDE009E9-3392-764A-8CD2-45F894F23C74}"/>
                  </a:ext>
                </a:extLst>
              </p:cNvPr>
              <p:cNvSpPr/>
              <p:nvPr/>
            </p:nvSpPr>
            <p:spPr>
              <a:xfrm>
                <a:off x="4629150" y="2824163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26" name="TextBox 37">
                <a:extLst>
                  <a:ext uri="{FF2B5EF4-FFF2-40B4-BE49-F238E27FC236}">
                    <a16:creationId xmlns:a16="http://schemas.microsoft.com/office/drawing/2014/main" id="{CEA31FA8-729B-0247-A28F-C0D9728733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4940" y="4241702"/>
                <a:ext cx="1555750" cy="419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675" dirty="0">
                    <a:latin typeface="Helvetica Neue"/>
                    <a:ea typeface="Verdana" pitchFamily="34" charset="0"/>
                    <a:cs typeface="Helvetica Neue"/>
                  </a:rPr>
                  <a:t>public subnet</a:t>
                </a:r>
              </a:p>
            </p:txBody>
          </p:sp>
        </p:grp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D605905F-396C-184C-9CC6-7F752AD04110}"/>
                </a:ext>
              </a:extLst>
            </p:cNvPr>
            <p:cNvSpPr txBox="1"/>
            <p:nvPr/>
          </p:nvSpPr>
          <p:spPr>
            <a:xfrm>
              <a:off x="2297217" y="2764624"/>
              <a:ext cx="770800" cy="24086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600" b="1" dirty="0"/>
                <a:t>Network Load Balancer</a:t>
              </a:r>
            </a:p>
          </p:txBody>
        </p:sp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4EE3827F-BF30-E245-A591-44DC75290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7705" y="2395099"/>
              <a:ext cx="346415" cy="360000"/>
            </a:xfrm>
            <a:prstGeom prst="rect">
              <a:avLst/>
            </a:prstGeom>
          </p:spPr>
        </p:pic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4FC96B3C-7EC3-6049-9ABC-A7F1ECC1F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7675" y="1988594"/>
              <a:ext cx="215900" cy="241300"/>
            </a:xfrm>
            <a:prstGeom prst="rect">
              <a:avLst/>
            </a:prstGeom>
          </p:spPr>
        </p:pic>
      </p:grpSp>
      <p:pic>
        <p:nvPicPr>
          <p:cNvPr id="227" name="Picture 4" descr="Related image">
            <a:extLst>
              <a:ext uri="{FF2B5EF4-FFF2-40B4-BE49-F238E27FC236}">
                <a16:creationId xmlns:a16="http://schemas.microsoft.com/office/drawing/2014/main" id="{11A8ACB3-04F2-1043-8077-B8336CAF7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548" y="2515208"/>
            <a:ext cx="448991" cy="36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8" name="Group 227">
            <a:extLst>
              <a:ext uri="{FF2B5EF4-FFF2-40B4-BE49-F238E27FC236}">
                <a16:creationId xmlns:a16="http://schemas.microsoft.com/office/drawing/2014/main" id="{FDA6965E-A69E-BF44-94FE-6336D6FA8503}"/>
              </a:ext>
            </a:extLst>
          </p:cNvPr>
          <p:cNvGrpSpPr/>
          <p:nvPr/>
        </p:nvGrpSpPr>
        <p:grpSpPr>
          <a:xfrm>
            <a:off x="6099699" y="2948616"/>
            <a:ext cx="981196" cy="799781"/>
            <a:chOff x="1724620" y="3715170"/>
            <a:chExt cx="1308261" cy="1066375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0D541149-E6A9-BE4D-A799-C673A999D113}"/>
                </a:ext>
              </a:extLst>
            </p:cNvPr>
            <p:cNvGrpSpPr/>
            <p:nvPr/>
          </p:nvGrpSpPr>
          <p:grpSpPr>
            <a:xfrm>
              <a:off x="2118481" y="3715170"/>
              <a:ext cx="914400" cy="533400"/>
              <a:chOff x="1066800" y="2338685"/>
              <a:chExt cx="914400" cy="533400"/>
            </a:xfrm>
          </p:grpSpPr>
          <p:pic>
            <p:nvPicPr>
              <p:cNvPr id="236" name="Picture 235" descr="EC2-Instance.png">
                <a:extLst>
                  <a:ext uri="{FF2B5EF4-FFF2-40B4-BE49-F238E27FC236}">
                    <a16:creationId xmlns:a16="http://schemas.microsoft.com/office/drawing/2014/main" id="{C4134415-0619-2144-A934-F25DE53EAD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7574C758-725A-694A-90CB-1DA728F0F449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0B0AB38E-2490-4441-BEBF-889A04B98683}"/>
                </a:ext>
              </a:extLst>
            </p:cNvPr>
            <p:cNvGrpSpPr/>
            <p:nvPr/>
          </p:nvGrpSpPr>
          <p:grpSpPr>
            <a:xfrm>
              <a:off x="1724620" y="4044929"/>
              <a:ext cx="914400" cy="533400"/>
              <a:chOff x="1066800" y="2338685"/>
              <a:chExt cx="914400" cy="533400"/>
            </a:xfrm>
          </p:grpSpPr>
          <p:pic>
            <p:nvPicPr>
              <p:cNvPr id="234" name="Picture 233" descr="EC2-Instance.png">
                <a:extLst>
                  <a:ext uri="{FF2B5EF4-FFF2-40B4-BE49-F238E27FC236}">
                    <a16:creationId xmlns:a16="http://schemas.microsoft.com/office/drawing/2014/main" id="{854792EB-5635-A440-9A94-90EB39D7C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6CC8EAA5-1D93-0445-9EAD-D2BF98114886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sp>
          <p:nvSpPr>
            <p:cNvPr id="231" name="TextBox 36">
              <a:extLst>
                <a:ext uri="{FF2B5EF4-FFF2-40B4-BE49-F238E27FC236}">
                  <a16:creationId xmlns:a16="http://schemas.microsoft.com/office/drawing/2014/main" id="{E2ADF840-9055-184E-9558-D07B4EF50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899" y="4519934"/>
              <a:ext cx="891718" cy="26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75" b="1" dirty="0">
                  <a:latin typeface="+mj-lt"/>
                  <a:ea typeface="Verdana" pitchFamily="34" charset="0"/>
                  <a:cs typeface="Helvetica Neue"/>
                </a:rPr>
                <a:t>EC2</a:t>
              </a:r>
            </a:p>
          </p:txBody>
        </p:sp>
        <p:sp>
          <p:nvSpPr>
            <p:cNvPr id="232" name="Rounded Rectangle 231">
              <a:extLst>
                <a:ext uri="{FF2B5EF4-FFF2-40B4-BE49-F238E27FC236}">
                  <a16:creationId xmlns:a16="http://schemas.microsoft.com/office/drawing/2014/main" id="{561A988B-BFAB-2E46-BE7D-72C8C15227B4}"/>
                </a:ext>
              </a:extLst>
            </p:cNvPr>
            <p:cNvSpPr/>
            <p:nvPr/>
          </p:nvSpPr>
          <p:spPr>
            <a:xfrm>
              <a:off x="1920341" y="3748243"/>
              <a:ext cx="908277" cy="829075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4018A55C-74FC-D54A-842B-2326646B2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80" y="3720411"/>
              <a:ext cx="203405" cy="193178"/>
            </a:xfrm>
            <a:prstGeom prst="rect">
              <a:avLst/>
            </a:prstGeom>
          </p:spPr>
        </p:pic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9C4D1E49-2C57-3146-A64B-7454C25DDDA2}"/>
              </a:ext>
            </a:extLst>
          </p:cNvPr>
          <p:cNvGrpSpPr/>
          <p:nvPr/>
        </p:nvGrpSpPr>
        <p:grpSpPr>
          <a:xfrm>
            <a:off x="6929276" y="2948616"/>
            <a:ext cx="981196" cy="799781"/>
            <a:chOff x="1724620" y="3715170"/>
            <a:chExt cx="1308261" cy="1066375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7A71B234-12FA-774A-93F4-554B1E88E0E9}"/>
                </a:ext>
              </a:extLst>
            </p:cNvPr>
            <p:cNvGrpSpPr/>
            <p:nvPr/>
          </p:nvGrpSpPr>
          <p:grpSpPr>
            <a:xfrm>
              <a:off x="2118481" y="3715170"/>
              <a:ext cx="914400" cy="533400"/>
              <a:chOff x="1066800" y="2338685"/>
              <a:chExt cx="914400" cy="533400"/>
            </a:xfrm>
          </p:grpSpPr>
          <p:pic>
            <p:nvPicPr>
              <p:cNvPr id="246" name="Picture 245" descr="EC2-Instance.png">
                <a:extLst>
                  <a:ext uri="{FF2B5EF4-FFF2-40B4-BE49-F238E27FC236}">
                    <a16:creationId xmlns:a16="http://schemas.microsoft.com/office/drawing/2014/main" id="{72D601C9-1252-3444-8A25-1A9480C915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CE18750-9588-C847-B026-2B1B410200FD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914703D4-789E-124E-8650-19797D085F94}"/>
                </a:ext>
              </a:extLst>
            </p:cNvPr>
            <p:cNvGrpSpPr/>
            <p:nvPr/>
          </p:nvGrpSpPr>
          <p:grpSpPr>
            <a:xfrm>
              <a:off x="1724620" y="4044929"/>
              <a:ext cx="914400" cy="533400"/>
              <a:chOff x="1066800" y="2338685"/>
              <a:chExt cx="914400" cy="533400"/>
            </a:xfrm>
          </p:grpSpPr>
          <p:pic>
            <p:nvPicPr>
              <p:cNvPr id="244" name="Picture 243" descr="EC2-Instance.png">
                <a:extLst>
                  <a:ext uri="{FF2B5EF4-FFF2-40B4-BE49-F238E27FC236}">
                    <a16:creationId xmlns:a16="http://schemas.microsoft.com/office/drawing/2014/main" id="{E6D5F27A-78DA-C94B-B619-567612E4BF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D3F9653C-52B1-7E4A-A3E7-A37725E31F88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sp>
          <p:nvSpPr>
            <p:cNvPr id="241" name="TextBox 36">
              <a:extLst>
                <a:ext uri="{FF2B5EF4-FFF2-40B4-BE49-F238E27FC236}">
                  <a16:creationId xmlns:a16="http://schemas.microsoft.com/office/drawing/2014/main" id="{8D6EEE6F-E683-9D47-8C4A-064A0C968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899" y="4519934"/>
              <a:ext cx="891718" cy="26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75" b="1" dirty="0">
                  <a:latin typeface="+mj-lt"/>
                  <a:ea typeface="Verdana" pitchFamily="34" charset="0"/>
                  <a:cs typeface="Helvetica Neue"/>
                </a:rPr>
                <a:t>EC2</a:t>
              </a:r>
            </a:p>
          </p:txBody>
        </p:sp>
        <p:sp>
          <p:nvSpPr>
            <p:cNvPr id="242" name="Rounded Rectangle 241">
              <a:extLst>
                <a:ext uri="{FF2B5EF4-FFF2-40B4-BE49-F238E27FC236}">
                  <a16:creationId xmlns:a16="http://schemas.microsoft.com/office/drawing/2014/main" id="{99256175-8229-3B45-9266-8D0415D6B6EE}"/>
                </a:ext>
              </a:extLst>
            </p:cNvPr>
            <p:cNvSpPr/>
            <p:nvPr/>
          </p:nvSpPr>
          <p:spPr>
            <a:xfrm>
              <a:off x="1920341" y="3748243"/>
              <a:ext cx="908277" cy="829075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243" name="Picture 242">
              <a:extLst>
                <a:ext uri="{FF2B5EF4-FFF2-40B4-BE49-F238E27FC236}">
                  <a16:creationId xmlns:a16="http://schemas.microsoft.com/office/drawing/2014/main" id="{552AE819-B140-624E-9C23-DB5F8CC6E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80" y="3720411"/>
              <a:ext cx="203405" cy="193178"/>
            </a:xfrm>
            <a:prstGeom prst="rect">
              <a:avLst/>
            </a:prstGeom>
          </p:spPr>
        </p:pic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043681C-90E1-ED4D-BD7E-E033F65D2CE8}"/>
              </a:ext>
            </a:extLst>
          </p:cNvPr>
          <p:cNvGrpSpPr/>
          <p:nvPr/>
        </p:nvGrpSpPr>
        <p:grpSpPr>
          <a:xfrm>
            <a:off x="5535970" y="1640494"/>
            <a:ext cx="2901466" cy="564760"/>
            <a:chOff x="6743700" y="760413"/>
            <a:chExt cx="1752600" cy="1733550"/>
          </a:xfrm>
        </p:grpSpPr>
        <p:grpSp>
          <p:nvGrpSpPr>
            <p:cNvPr id="249" name="Group 21">
              <a:extLst>
                <a:ext uri="{FF2B5EF4-FFF2-40B4-BE49-F238E27FC236}">
                  <a16:creationId xmlns:a16="http://schemas.microsoft.com/office/drawing/2014/main" id="{314079CF-559D-614D-B7BF-B0F8136A83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51" name="Rounded Rectangle 250">
                <a:extLst>
                  <a:ext uri="{FF2B5EF4-FFF2-40B4-BE49-F238E27FC236}">
                    <a16:creationId xmlns:a16="http://schemas.microsoft.com/office/drawing/2014/main" id="{B5D977CD-816A-A543-9AEB-3E023E67B040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52" name="Rounded Rectangle 251">
                <a:extLst>
                  <a:ext uri="{FF2B5EF4-FFF2-40B4-BE49-F238E27FC236}">
                    <a16:creationId xmlns:a16="http://schemas.microsoft.com/office/drawing/2014/main" id="{D5B0BE75-5CF4-F643-9DBB-CCF6108AD0CF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250" name="TextBox 34">
              <a:extLst>
                <a:ext uri="{FF2B5EF4-FFF2-40B4-BE49-F238E27FC236}">
                  <a16:creationId xmlns:a16="http://schemas.microsoft.com/office/drawing/2014/main" id="{6A52FCFF-B4DE-C246-9CD4-39B60846E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937" y="1321686"/>
              <a:ext cx="422923" cy="566839"/>
            </a:xfrm>
            <a:prstGeom prst="rect">
              <a:avLst/>
            </a:prstGeom>
            <a:noFill/>
            <a:ln w="19050">
              <a:noFill/>
              <a:prstDash val="dash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6BBBD98-B933-854D-8ED5-1C7E225D292E}"/>
              </a:ext>
            </a:extLst>
          </p:cNvPr>
          <p:cNvSpPr txBox="1"/>
          <p:nvPr/>
        </p:nvSpPr>
        <p:spPr>
          <a:xfrm>
            <a:off x="1419480" y="4702629"/>
            <a:ext cx="26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B3EE3C-9AAA-FE44-BDDD-878E4BF448C5}"/>
              </a:ext>
            </a:extLst>
          </p:cNvPr>
          <p:cNvSpPr txBox="1"/>
          <p:nvPr/>
        </p:nvSpPr>
        <p:spPr>
          <a:xfrm>
            <a:off x="861881" y="4433424"/>
            <a:ext cx="26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Orderer</a:t>
            </a:r>
            <a:r>
              <a:rPr lang="en-US" dirty="0"/>
              <a:t>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3BE1E667-685B-7749-AE03-31A88D8B9E20}"/>
              </a:ext>
            </a:extLst>
          </p:cNvPr>
          <p:cNvSpPr txBox="1"/>
          <p:nvPr/>
        </p:nvSpPr>
        <p:spPr>
          <a:xfrm>
            <a:off x="5564781" y="4439198"/>
            <a:ext cx="26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</a:t>
            </a:r>
            <a:r>
              <a:rPr lang="en-US" dirty="0" err="1"/>
              <a:t>Organisation</a:t>
            </a:r>
            <a:endParaRPr lang="en-US" dirty="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4B770FF-18E9-D446-A2DE-FC4C72683AC8}"/>
              </a:ext>
            </a:extLst>
          </p:cNvPr>
          <p:cNvCxnSpPr>
            <a:cxnSpLocks/>
            <a:stCxn id="223" idx="1"/>
          </p:cNvCxnSpPr>
          <p:nvPr/>
        </p:nvCxnSpPr>
        <p:spPr>
          <a:xfrm rot="10800000" flipV="1">
            <a:off x="6580413" y="1830087"/>
            <a:ext cx="304350" cy="1140829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8B63DB94-6809-744F-A5EA-655A5B6FF3A0}"/>
              </a:ext>
            </a:extLst>
          </p:cNvPr>
          <p:cNvCxnSpPr>
            <a:stCxn id="223" idx="3"/>
            <a:endCxn id="242" idx="0"/>
          </p:cNvCxnSpPr>
          <p:nvPr/>
        </p:nvCxnSpPr>
        <p:spPr>
          <a:xfrm>
            <a:off x="7144574" y="1830088"/>
            <a:ext cx="272097" cy="1143333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0C401EB-04EB-5B4F-81E0-4968AD79A3D1}"/>
              </a:ext>
            </a:extLst>
          </p:cNvPr>
          <p:cNvCxnSpPr>
            <a:cxnSpLocks/>
            <a:stCxn id="114" idx="0"/>
            <a:endCxn id="100" idx="0"/>
          </p:cNvCxnSpPr>
          <p:nvPr/>
        </p:nvCxnSpPr>
        <p:spPr>
          <a:xfrm rot="16200000" flipV="1">
            <a:off x="2975527" y="898980"/>
            <a:ext cx="858679" cy="2450895"/>
          </a:xfrm>
          <a:prstGeom prst="bentConnector3">
            <a:avLst>
              <a:gd name="adj1" fmla="val 202874"/>
            </a:avLst>
          </a:prstGeom>
          <a:ln w="12700">
            <a:solidFill>
              <a:schemeClr val="accent3">
                <a:lumMod val="75000"/>
              </a:schemeClr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8188A277-FBA9-B549-A4A7-1F5E38BA435D}"/>
              </a:ext>
            </a:extLst>
          </p:cNvPr>
          <p:cNvCxnSpPr>
            <a:cxnSpLocks/>
            <a:stCxn id="100" idx="1"/>
            <a:endCxn id="129" idx="0"/>
          </p:cNvCxnSpPr>
          <p:nvPr/>
        </p:nvCxnSpPr>
        <p:spPr>
          <a:xfrm rot="10800000" flipV="1">
            <a:off x="1751844" y="1830087"/>
            <a:ext cx="297669" cy="1143333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75EE0F4A-9520-1048-9371-CE233277B728}"/>
              </a:ext>
            </a:extLst>
          </p:cNvPr>
          <p:cNvCxnSpPr>
            <a:cxnSpLocks/>
            <a:stCxn id="100" idx="3"/>
            <a:endCxn id="136" idx="0"/>
          </p:cNvCxnSpPr>
          <p:nvPr/>
        </p:nvCxnSpPr>
        <p:spPr>
          <a:xfrm>
            <a:off x="2309323" y="1830088"/>
            <a:ext cx="272097" cy="1143333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0E49071-D23A-C54A-8FDF-04A503862CD0}"/>
              </a:ext>
            </a:extLst>
          </p:cNvPr>
          <p:cNvSpPr txBox="1"/>
          <p:nvPr/>
        </p:nvSpPr>
        <p:spPr>
          <a:xfrm>
            <a:off x="3988837" y="3011481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Internet gateway</a:t>
            </a:r>
            <a:endParaRPr lang="en-US" sz="1400" b="1" dirty="0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A13F048-34D6-1241-B342-32CD6C1BA3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177" y="2553767"/>
            <a:ext cx="434271" cy="455284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DC1206A2-A64D-6D45-B3AB-59ADD071DF57}"/>
              </a:ext>
            </a:extLst>
          </p:cNvPr>
          <p:cNvSpPr txBox="1"/>
          <p:nvPr/>
        </p:nvSpPr>
        <p:spPr>
          <a:xfrm>
            <a:off x="4784167" y="3007150"/>
            <a:ext cx="483559" cy="15142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router</a:t>
            </a:r>
            <a:endParaRPr lang="en-US" sz="1400" b="1" dirty="0"/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AEA0EF1B-6C26-BB49-BBD2-E72B3CAD68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95" y="2553767"/>
            <a:ext cx="432860" cy="453804"/>
          </a:xfrm>
          <a:prstGeom prst="rect">
            <a:avLst/>
          </a:prstGeom>
        </p:spPr>
      </p:pic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641281E5-0D8D-524E-9F8D-00F94627A5FD}"/>
              </a:ext>
            </a:extLst>
          </p:cNvPr>
          <p:cNvCxnSpPr>
            <a:cxnSpLocks/>
            <a:stCxn id="233" idx="0"/>
            <a:endCxn id="118" idx="3"/>
          </p:cNvCxnSpPr>
          <p:nvPr/>
        </p:nvCxnSpPr>
        <p:spPr>
          <a:xfrm rot="16200000" flipV="1">
            <a:off x="5853337" y="2406287"/>
            <a:ext cx="171878" cy="920641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00E0435F-5B41-554D-A025-42068B1505DD}"/>
              </a:ext>
            </a:extLst>
          </p:cNvPr>
          <p:cNvCxnSpPr>
            <a:cxnSpLocks/>
            <a:stCxn id="118" idx="1"/>
            <a:endCxn id="114" idx="3"/>
          </p:cNvCxnSpPr>
          <p:nvPr/>
        </p:nvCxnSpPr>
        <p:spPr>
          <a:xfrm rot="10800000" flipV="1">
            <a:off x="4847449" y="2780669"/>
            <a:ext cx="198647" cy="74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>
                <a:lumMod val="75000"/>
              </a:schemeClr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77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5CB22A6-1A8E-5C42-ACAC-237E2D42D2CF}"/>
              </a:ext>
            </a:extLst>
          </p:cNvPr>
          <p:cNvGrpSpPr/>
          <p:nvPr/>
        </p:nvGrpSpPr>
        <p:grpSpPr>
          <a:xfrm>
            <a:off x="2713667" y="2718651"/>
            <a:ext cx="3232324" cy="984395"/>
            <a:chOff x="6743700" y="760413"/>
            <a:chExt cx="1752600" cy="1733550"/>
          </a:xfrm>
        </p:grpSpPr>
        <p:grpSp>
          <p:nvGrpSpPr>
            <p:cNvPr id="124" name="Group 21">
              <a:extLst>
                <a:ext uri="{FF2B5EF4-FFF2-40B4-BE49-F238E27FC236}">
                  <a16:creationId xmlns:a16="http://schemas.microsoft.com/office/drawing/2014/main" id="{0D43D405-88C7-084D-9C11-C80B932AE9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id="{2D639DAC-367F-914E-9BCD-3CA18244187C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78CE581B-08E6-EE46-BFA2-D6850D690312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25" name="TextBox 34">
              <a:extLst>
                <a:ext uri="{FF2B5EF4-FFF2-40B4-BE49-F238E27FC236}">
                  <a16:creationId xmlns:a16="http://schemas.microsoft.com/office/drawing/2014/main" id="{A0137BA7-AC72-A446-AFEB-3E7BD5B8A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3788" y="1429596"/>
              <a:ext cx="306450" cy="487804"/>
            </a:xfrm>
            <a:prstGeom prst="rect">
              <a:avLst/>
            </a:prstGeom>
            <a:ln>
              <a:noFill/>
              <a:prstDash val="dash"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</a:p>
          </p:txBody>
        </p:sp>
      </p:grpSp>
      <p:sp>
        <p:nvSpPr>
          <p:cNvPr id="44" name="Title 43">
            <a:extLst>
              <a:ext uri="{FF2B5EF4-FFF2-40B4-BE49-F238E27FC236}">
                <a16:creationId xmlns:a16="http://schemas.microsoft.com/office/drawing/2014/main" id="{F57E519D-E1B7-3A43-8B77-306FD4B8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2" y="121241"/>
            <a:ext cx="7886700" cy="359524"/>
          </a:xfrm>
        </p:spPr>
        <p:txBody>
          <a:bodyPr>
            <a:noAutofit/>
          </a:bodyPr>
          <a:lstStyle/>
          <a:p>
            <a:r>
              <a:rPr lang="en-US" sz="2100" b="1" dirty="0"/>
              <a:t>Hyperledger Fabric on Kubernetes – the </a:t>
            </a:r>
            <a:r>
              <a:rPr lang="en-US" sz="2100" b="1" dirty="0" err="1"/>
              <a:t>Orderer</a:t>
            </a:r>
            <a:r>
              <a:rPr lang="en-US" sz="2100" b="1" dirty="0"/>
              <a:t> </a:t>
            </a:r>
            <a:r>
              <a:rPr lang="en-US" sz="2100" b="1" dirty="0" err="1"/>
              <a:t>Organisation</a:t>
            </a:r>
            <a:endParaRPr lang="en-US" sz="2100" b="1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343A7C1-6482-ED4D-8D4D-D77B1140129D}"/>
              </a:ext>
            </a:extLst>
          </p:cNvPr>
          <p:cNvSpPr/>
          <p:nvPr/>
        </p:nvSpPr>
        <p:spPr>
          <a:xfrm>
            <a:off x="2448910" y="1078436"/>
            <a:ext cx="3699436" cy="321767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5" name="Picture 44" descr="VPC-Cloud.png">
            <a:extLst>
              <a:ext uri="{FF2B5EF4-FFF2-40B4-BE49-F238E27FC236}">
                <a16:creationId xmlns:a16="http://schemas.microsoft.com/office/drawing/2014/main" id="{B3C998F7-D92A-8249-A0FC-C4DD4AC75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96" y="771668"/>
            <a:ext cx="449378" cy="449378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7A7EC681-7CB4-C744-96B4-22E9B811F72B}"/>
              </a:ext>
            </a:extLst>
          </p:cNvPr>
          <p:cNvGrpSpPr/>
          <p:nvPr/>
        </p:nvGrpSpPr>
        <p:grpSpPr>
          <a:xfrm>
            <a:off x="2526440" y="1161666"/>
            <a:ext cx="1596890" cy="3095517"/>
            <a:chOff x="2549525" y="760413"/>
            <a:chExt cx="1689100" cy="1738034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24AB0A6E-FC99-B240-AE31-F0A5F5A8441B}"/>
                </a:ext>
              </a:extLst>
            </p:cNvPr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8" name="TextBox 32">
              <a:extLst>
                <a:ext uri="{FF2B5EF4-FFF2-40B4-BE49-F238E27FC236}">
                  <a16:creationId xmlns:a16="http://schemas.microsoft.com/office/drawing/2014/main" id="{D468229B-A7A9-C74E-8D1D-74C0E2C94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406" y="2388282"/>
              <a:ext cx="1557338" cy="110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75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AZ: us-west-2a</a:t>
              </a:r>
            </a:p>
          </p:txBody>
        </p:sp>
      </p:grp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CD86E60-819F-D147-83E1-ABE52FB04C78}"/>
              </a:ext>
            </a:extLst>
          </p:cNvPr>
          <p:cNvSpPr/>
          <p:nvPr/>
        </p:nvSpPr>
        <p:spPr>
          <a:xfrm>
            <a:off x="2571700" y="2373392"/>
            <a:ext cx="1488768" cy="170451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1" name="TextBox 37">
            <a:extLst>
              <a:ext uri="{FF2B5EF4-FFF2-40B4-BE49-F238E27FC236}">
                <a16:creationId xmlns:a16="http://schemas.microsoft.com/office/drawing/2014/main" id="{A23B454C-C4C5-B641-A7C7-3E0EFD117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776" y="3901689"/>
            <a:ext cx="1181898" cy="19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675" dirty="0">
                <a:latin typeface="Helvetica Neue"/>
                <a:ea typeface="Verdana" pitchFamily="34" charset="0"/>
                <a:cs typeface="Helvetica Neue"/>
              </a:rPr>
              <a:t>private subnet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514B04A5-61E1-EB47-9F5B-2820FD4C0859}"/>
              </a:ext>
            </a:extLst>
          </p:cNvPr>
          <p:cNvSpPr/>
          <p:nvPr/>
        </p:nvSpPr>
        <p:spPr bwMode="auto">
          <a:xfrm>
            <a:off x="2802297" y="2798220"/>
            <a:ext cx="3081846" cy="790526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F0000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6EC0B185-28DC-C143-88BB-E440A2256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066" y="2254331"/>
            <a:ext cx="161925" cy="180975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857006F9-6F85-794A-B1A1-464040A5D942}"/>
              </a:ext>
            </a:extLst>
          </p:cNvPr>
          <p:cNvGrpSpPr/>
          <p:nvPr/>
        </p:nvGrpSpPr>
        <p:grpSpPr>
          <a:xfrm>
            <a:off x="2580288" y="1397052"/>
            <a:ext cx="1453961" cy="869232"/>
            <a:chOff x="4614166" y="2802748"/>
            <a:chExt cx="1752600" cy="1858455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E27842C-9F4D-BA49-9D08-C452B3032C2E}"/>
                </a:ext>
              </a:extLst>
            </p:cNvPr>
            <p:cNvSpPr/>
            <p:nvPr/>
          </p:nvSpPr>
          <p:spPr>
            <a:xfrm>
              <a:off x="4614166" y="2802748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6" name="TextBox 37">
              <a:extLst>
                <a:ext uri="{FF2B5EF4-FFF2-40B4-BE49-F238E27FC236}">
                  <a16:creationId xmlns:a16="http://schemas.microsoft.com/office/drawing/2014/main" id="{7A6C0770-88CE-FC44-A74D-91A9B32D5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4940" y="4241702"/>
              <a:ext cx="1555750" cy="419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75" dirty="0">
                  <a:latin typeface="Helvetica Neue"/>
                  <a:ea typeface="Verdana" pitchFamily="34" charset="0"/>
                  <a:cs typeface="Helvetica Neue"/>
                </a:rPr>
                <a:t>public subnet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E7DFE24D-9EB9-A141-B42D-A20024E8CE9B}"/>
              </a:ext>
            </a:extLst>
          </p:cNvPr>
          <p:cNvSpPr txBox="1"/>
          <p:nvPr/>
        </p:nvSpPr>
        <p:spPr>
          <a:xfrm>
            <a:off x="4014318" y="1864380"/>
            <a:ext cx="578100" cy="18065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600" b="1" dirty="0"/>
              <a:t>Network Load Balancer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8941F5B0-DB1E-0644-A206-60175E502F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855" y="1574840"/>
            <a:ext cx="259811" cy="270000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9C768C08-B875-B745-9041-7A35639A8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067" y="1271748"/>
            <a:ext cx="161925" cy="180975"/>
          </a:xfrm>
          <a:prstGeom prst="rect">
            <a:avLst/>
          </a:prstGeom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F442721E-039B-B147-A26C-03CF58CA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104" y="2396747"/>
            <a:ext cx="448991" cy="36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F95BE6A3-9012-ED46-A502-5714DB733ABA}"/>
              </a:ext>
            </a:extLst>
          </p:cNvPr>
          <p:cNvGrpSpPr/>
          <p:nvPr/>
        </p:nvGrpSpPr>
        <p:grpSpPr>
          <a:xfrm>
            <a:off x="3114285" y="2830155"/>
            <a:ext cx="981196" cy="799781"/>
            <a:chOff x="1724620" y="3715170"/>
            <a:chExt cx="1308261" cy="106637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E15B145-4BC7-B346-B0DB-BAC6C721BF7C}"/>
                </a:ext>
              </a:extLst>
            </p:cNvPr>
            <p:cNvGrpSpPr/>
            <p:nvPr/>
          </p:nvGrpSpPr>
          <p:grpSpPr>
            <a:xfrm>
              <a:off x="2118481" y="3715170"/>
              <a:ext cx="914400" cy="533400"/>
              <a:chOff x="1066800" y="2338685"/>
              <a:chExt cx="914400" cy="533400"/>
            </a:xfrm>
          </p:grpSpPr>
          <p:pic>
            <p:nvPicPr>
              <p:cNvPr id="76" name="Picture 75" descr="EC2-Instance.png">
                <a:extLst>
                  <a:ext uri="{FF2B5EF4-FFF2-40B4-BE49-F238E27FC236}">
                    <a16:creationId xmlns:a16="http://schemas.microsoft.com/office/drawing/2014/main" id="{D78ECD42-027F-4347-86FE-E1B84148F8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548A07-551C-2E42-8251-0B3FDD0591DC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803FDEB-E9B2-D446-9682-1799944B6498}"/>
                </a:ext>
              </a:extLst>
            </p:cNvPr>
            <p:cNvGrpSpPr/>
            <p:nvPr/>
          </p:nvGrpSpPr>
          <p:grpSpPr>
            <a:xfrm>
              <a:off x="1724620" y="4044929"/>
              <a:ext cx="914400" cy="533400"/>
              <a:chOff x="1066800" y="2338685"/>
              <a:chExt cx="914400" cy="533400"/>
            </a:xfrm>
          </p:grpSpPr>
          <p:pic>
            <p:nvPicPr>
              <p:cNvPr id="79" name="Picture 78" descr="EC2-Instance.png">
                <a:extLst>
                  <a:ext uri="{FF2B5EF4-FFF2-40B4-BE49-F238E27FC236}">
                    <a16:creationId xmlns:a16="http://schemas.microsoft.com/office/drawing/2014/main" id="{0C1CB052-B5A5-A343-92C1-DF7FE4E51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FDEB789-CCE3-3B4D-ABA9-2427CE86B6D3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sp>
          <p:nvSpPr>
            <p:cNvPr id="128" name="TextBox 36">
              <a:extLst>
                <a:ext uri="{FF2B5EF4-FFF2-40B4-BE49-F238E27FC236}">
                  <a16:creationId xmlns:a16="http://schemas.microsoft.com/office/drawing/2014/main" id="{F0D7F770-4B67-DE41-AD66-641B33540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899" y="4519934"/>
              <a:ext cx="891718" cy="26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75" b="1" dirty="0">
                  <a:latin typeface="+mj-lt"/>
                  <a:ea typeface="Verdana" pitchFamily="34" charset="0"/>
                  <a:cs typeface="Helvetica Neue"/>
                </a:rPr>
                <a:t>EC2</a:t>
              </a:r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5CE1CFC8-AFB2-8241-B351-9D5624B7B7F7}"/>
                </a:ext>
              </a:extLst>
            </p:cNvPr>
            <p:cNvSpPr/>
            <p:nvPr/>
          </p:nvSpPr>
          <p:spPr>
            <a:xfrm>
              <a:off x="1920341" y="3748243"/>
              <a:ext cx="908277" cy="829075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D3121BC6-F8E5-B64D-9CB5-146DE45EF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80" y="3720411"/>
              <a:ext cx="203405" cy="193178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D758846-A621-DB47-8EAE-9CB01879ED07}"/>
              </a:ext>
            </a:extLst>
          </p:cNvPr>
          <p:cNvGrpSpPr/>
          <p:nvPr/>
        </p:nvGrpSpPr>
        <p:grpSpPr>
          <a:xfrm>
            <a:off x="4511402" y="2830155"/>
            <a:ext cx="981196" cy="799781"/>
            <a:chOff x="1724620" y="3715170"/>
            <a:chExt cx="1308261" cy="1066375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80416938-74C4-3549-A7B7-E9596124F066}"/>
                </a:ext>
              </a:extLst>
            </p:cNvPr>
            <p:cNvGrpSpPr/>
            <p:nvPr/>
          </p:nvGrpSpPr>
          <p:grpSpPr>
            <a:xfrm>
              <a:off x="2118481" y="3715170"/>
              <a:ext cx="914400" cy="533400"/>
              <a:chOff x="1066800" y="2338685"/>
              <a:chExt cx="914400" cy="533400"/>
            </a:xfrm>
          </p:grpSpPr>
          <p:pic>
            <p:nvPicPr>
              <p:cNvPr id="140" name="Picture 139" descr="EC2-Instance.png">
                <a:extLst>
                  <a:ext uri="{FF2B5EF4-FFF2-40B4-BE49-F238E27FC236}">
                    <a16:creationId xmlns:a16="http://schemas.microsoft.com/office/drawing/2014/main" id="{BBA9BF7D-9FEF-C041-BE90-6066A5621D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4E35257-EFCC-A745-976F-452FB987F13F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93D8DE69-3065-F74D-907E-501B5504B43C}"/>
                </a:ext>
              </a:extLst>
            </p:cNvPr>
            <p:cNvGrpSpPr/>
            <p:nvPr/>
          </p:nvGrpSpPr>
          <p:grpSpPr>
            <a:xfrm>
              <a:off x="1724620" y="4044929"/>
              <a:ext cx="914400" cy="533400"/>
              <a:chOff x="1066800" y="2338685"/>
              <a:chExt cx="914400" cy="533400"/>
            </a:xfrm>
          </p:grpSpPr>
          <p:pic>
            <p:nvPicPr>
              <p:cNvPr id="138" name="Picture 137" descr="EC2-Instance.png">
                <a:extLst>
                  <a:ext uri="{FF2B5EF4-FFF2-40B4-BE49-F238E27FC236}">
                    <a16:creationId xmlns:a16="http://schemas.microsoft.com/office/drawing/2014/main" id="{8C9CA4EC-A8D3-A34A-9BB6-8C90454BA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0BCA7D1-089E-444D-9EFC-91BC9C502CAC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sp>
          <p:nvSpPr>
            <p:cNvPr id="135" name="TextBox 36">
              <a:extLst>
                <a:ext uri="{FF2B5EF4-FFF2-40B4-BE49-F238E27FC236}">
                  <a16:creationId xmlns:a16="http://schemas.microsoft.com/office/drawing/2014/main" id="{71861E50-08BC-CD4D-9959-C7B6695E1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899" y="4519934"/>
              <a:ext cx="891718" cy="26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75" b="1" dirty="0">
                  <a:latin typeface="+mj-lt"/>
                  <a:ea typeface="Verdana" pitchFamily="34" charset="0"/>
                  <a:cs typeface="Helvetica Neue"/>
                </a:rPr>
                <a:t>EC2</a:t>
              </a:r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8142744A-48B7-5F4F-8CE9-052D27D18746}"/>
                </a:ext>
              </a:extLst>
            </p:cNvPr>
            <p:cNvSpPr/>
            <p:nvPr/>
          </p:nvSpPr>
          <p:spPr>
            <a:xfrm>
              <a:off x="1920341" y="3748243"/>
              <a:ext cx="908277" cy="829075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290F07FF-842A-4549-A1E0-E2DF9BBA8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80" y="3720411"/>
              <a:ext cx="203405" cy="193178"/>
            </a:xfrm>
            <a:prstGeom prst="rect">
              <a:avLst/>
            </a:prstGeom>
          </p:spPr>
        </p:pic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AE4E9BD9-DFCE-CC4B-8592-814F9C2FC71F}"/>
              </a:ext>
            </a:extLst>
          </p:cNvPr>
          <p:cNvGrpSpPr/>
          <p:nvPr/>
        </p:nvGrpSpPr>
        <p:grpSpPr>
          <a:xfrm>
            <a:off x="2713667" y="1522033"/>
            <a:ext cx="3232325" cy="564760"/>
            <a:chOff x="6743700" y="760413"/>
            <a:chExt cx="1752600" cy="1733550"/>
          </a:xfrm>
        </p:grpSpPr>
        <p:grpSp>
          <p:nvGrpSpPr>
            <p:cNvPr id="187" name="Group 21">
              <a:extLst>
                <a:ext uri="{FF2B5EF4-FFF2-40B4-BE49-F238E27FC236}">
                  <a16:creationId xmlns:a16="http://schemas.microsoft.com/office/drawing/2014/main" id="{FF4E2E99-5BD4-FC4B-BCB4-D5BBE09AF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89" name="Rounded Rectangle 188">
                <a:extLst>
                  <a:ext uri="{FF2B5EF4-FFF2-40B4-BE49-F238E27FC236}">
                    <a16:creationId xmlns:a16="http://schemas.microsoft.com/office/drawing/2014/main" id="{68B22678-005B-1D45-A9A1-273C269D4280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90" name="Rounded Rectangle 189">
                <a:extLst>
                  <a:ext uri="{FF2B5EF4-FFF2-40B4-BE49-F238E27FC236}">
                    <a16:creationId xmlns:a16="http://schemas.microsoft.com/office/drawing/2014/main" id="{B60D397E-C4D7-B943-BC36-2CC34896F887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88" name="TextBox 34">
              <a:extLst>
                <a:ext uri="{FF2B5EF4-FFF2-40B4-BE49-F238E27FC236}">
                  <a16:creationId xmlns:a16="http://schemas.microsoft.com/office/drawing/2014/main" id="{114D74A2-D423-A94F-9E72-FBA2B8C1B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937" y="1321686"/>
              <a:ext cx="307318" cy="850258"/>
            </a:xfrm>
            <a:prstGeom prst="rect">
              <a:avLst/>
            </a:prstGeom>
            <a:noFill/>
            <a:ln w="19050">
              <a:noFill/>
              <a:prstDash val="dash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6BBBD98-B933-854D-8ED5-1C7E225D292E}"/>
              </a:ext>
            </a:extLst>
          </p:cNvPr>
          <p:cNvSpPr txBox="1"/>
          <p:nvPr/>
        </p:nvSpPr>
        <p:spPr>
          <a:xfrm>
            <a:off x="3763287" y="4584168"/>
            <a:ext cx="26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B3EE3C-9AAA-FE44-BDDD-878E4BF448C5}"/>
              </a:ext>
            </a:extLst>
          </p:cNvPr>
          <p:cNvSpPr txBox="1"/>
          <p:nvPr/>
        </p:nvSpPr>
        <p:spPr>
          <a:xfrm>
            <a:off x="3205688" y="4314963"/>
            <a:ext cx="26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Orderer</a:t>
            </a:r>
            <a:r>
              <a:rPr lang="en-US" dirty="0"/>
              <a:t> </a:t>
            </a:r>
            <a:r>
              <a:rPr lang="en-US" dirty="0" err="1"/>
              <a:t>Organisation</a:t>
            </a:r>
            <a:endParaRPr lang="en-US" dirty="0"/>
          </a:p>
        </p:txBody>
      </p: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8188A277-FBA9-B549-A4A7-1F5E38BA435D}"/>
              </a:ext>
            </a:extLst>
          </p:cNvPr>
          <p:cNvCxnSpPr>
            <a:cxnSpLocks/>
            <a:stCxn id="100" idx="1"/>
            <a:endCxn id="129" idx="0"/>
          </p:cNvCxnSpPr>
          <p:nvPr/>
        </p:nvCxnSpPr>
        <p:spPr>
          <a:xfrm rot="10800000" flipV="1">
            <a:off x="3601681" y="1709840"/>
            <a:ext cx="559175" cy="1145120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75EE0F4A-9520-1048-9371-CE233277B728}"/>
              </a:ext>
            </a:extLst>
          </p:cNvPr>
          <p:cNvCxnSpPr>
            <a:cxnSpLocks/>
            <a:stCxn id="100" idx="3"/>
            <a:endCxn id="136" idx="0"/>
          </p:cNvCxnSpPr>
          <p:nvPr/>
        </p:nvCxnSpPr>
        <p:spPr>
          <a:xfrm>
            <a:off x="4420666" y="1709840"/>
            <a:ext cx="578131" cy="1145120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2" name="Picture 121">
            <a:extLst>
              <a:ext uri="{FF2B5EF4-FFF2-40B4-BE49-F238E27FC236}">
                <a16:creationId xmlns:a16="http://schemas.microsoft.com/office/drawing/2014/main" id="{41C30658-1C27-B04E-8859-0C8CA8DF21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753" y="1552274"/>
            <a:ext cx="312868" cy="375441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0F722B4D-C234-6C4C-B816-2A530759DAD0}"/>
              </a:ext>
            </a:extLst>
          </p:cNvPr>
          <p:cNvSpPr txBox="1"/>
          <p:nvPr/>
        </p:nvSpPr>
        <p:spPr>
          <a:xfrm>
            <a:off x="5109297" y="1936269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600" b="1" dirty="0"/>
              <a:t>EC2 Bastion</a:t>
            </a: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C1A7603C-AC3E-5342-81D7-33AB0D1092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052" y="3029905"/>
            <a:ext cx="321818" cy="386181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E23AA637-FC4C-4B48-BF62-EFF45681B0EB}"/>
              </a:ext>
            </a:extLst>
          </p:cNvPr>
          <p:cNvSpPr txBox="1"/>
          <p:nvPr/>
        </p:nvSpPr>
        <p:spPr>
          <a:xfrm>
            <a:off x="6909996" y="3191051"/>
            <a:ext cx="512483" cy="9218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600" b="1" dirty="0"/>
              <a:t>Amazon EFS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55E7666D-72AC-C24B-973A-AEE8596FDA68}"/>
              </a:ext>
            </a:extLst>
          </p:cNvPr>
          <p:cNvCxnSpPr>
            <a:cxnSpLocks/>
            <a:stCxn id="144" idx="0"/>
            <a:endCxn id="150" idx="3"/>
          </p:cNvCxnSpPr>
          <p:nvPr/>
        </p:nvCxnSpPr>
        <p:spPr>
          <a:xfrm rot="16200000" flipV="1">
            <a:off x="5749630" y="2052574"/>
            <a:ext cx="1227447" cy="727216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4D92835C-9F86-C945-A865-9368EF61CF1E}"/>
              </a:ext>
            </a:extLst>
          </p:cNvPr>
          <p:cNvCxnSpPr>
            <a:cxnSpLocks/>
            <a:stCxn id="144" idx="1"/>
            <a:endCxn id="147" idx="3"/>
          </p:cNvCxnSpPr>
          <p:nvPr/>
        </p:nvCxnSpPr>
        <p:spPr>
          <a:xfrm rot="10800000" flipV="1">
            <a:off x="6020728" y="3222995"/>
            <a:ext cx="545325" cy="720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6DECAEA-1EE4-6542-AC1C-AB8C578FF625}"/>
              </a:ext>
            </a:extLst>
          </p:cNvPr>
          <p:cNvSpPr/>
          <p:nvPr/>
        </p:nvSpPr>
        <p:spPr>
          <a:xfrm>
            <a:off x="4531959" y="2377949"/>
            <a:ext cx="1488768" cy="170451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48" name="TextBox 37">
            <a:extLst>
              <a:ext uri="{FF2B5EF4-FFF2-40B4-BE49-F238E27FC236}">
                <a16:creationId xmlns:a16="http://schemas.microsoft.com/office/drawing/2014/main" id="{93CDED67-8274-3E4B-94DB-051774A0D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035" y="3906246"/>
            <a:ext cx="1181898" cy="19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675" dirty="0">
                <a:latin typeface="Helvetica Neue"/>
                <a:ea typeface="Verdana" pitchFamily="34" charset="0"/>
                <a:cs typeface="Helvetica Neue"/>
              </a:rPr>
              <a:t>private subnet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33B2CCE-24EC-0B42-94F2-A7B46C2E417D}"/>
              </a:ext>
            </a:extLst>
          </p:cNvPr>
          <p:cNvGrpSpPr/>
          <p:nvPr/>
        </p:nvGrpSpPr>
        <p:grpSpPr>
          <a:xfrm>
            <a:off x="4545784" y="1397052"/>
            <a:ext cx="1453961" cy="859216"/>
            <a:chOff x="4629150" y="2824163"/>
            <a:chExt cx="1752600" cy="1837040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2BE1562C-C2DB-5B4B-B6EC-58BE78880C71}"/>
                </a:ext>
              </a:extLst>
            </p:cNvPr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51" name="TextBox 37">
              <a:extLst>
                <a:ext uri="{FF2B5EF4-FFF2-40B4-BE49-F238E27FC236}">
                  <a16:creationId xmlns:a16="http://schemas.microsoft.com/office/drawing/2014/main" id="{CCB6A3F7-2FFF-4240-A605-4B82687B0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4940" y="4241702"/>
              <a:ext cx="1555750" cy="419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75" dirty="0">
                  <a:latin typeface="Helvetica Neue"/>
                  <a:ea typeface="Verdana" pitchFamily="34" charset="0"/>
                  <a:cs typeface="Helvetica Neue"/>
                </a:rPr>
                <a:t>public subnet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5B69325-1817-4140-BF3E-BC6A0D3D94C0}"/>
              </a:ext>
            </a:extLst>
          </p:cNvPr>
          <p:cNvGrpSpPr/>
          <p:nvPr/>
        </p:nvGrpSpPr>
        <p:grpSpPr>
          <a:xfrm>
            <a:off x="4461357" y="1157672"/>
            <a:ext cx="1622816" cy="3095517"/>
            <a:chOff x="2549525" y="760413"/>
            <a:chExt cx="1689100" cy="1738034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21AFD95A-E9BE-E14E-B300-6A5B34FD40B5}"/>
                </a:ext>
              </a:extLst>
            </p:cNvPr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54" name="TextBox 32">
              <a:extLst>
                <a:ext uri="{FF2B5EF4-FFF2-40B4-BE49-F238E27FC236}">
                  <a16:creationId xmlns:a16="http://schemas.microsoft.com/office/drawing/2014/main" id="{0EFF193B-B941-1F4B-9AAC-9C6618764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406" y="2388282"/>
              <a:ext cx="1557338" cy="110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75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AZ: us-west-2b</a:t>
              </a:r>
            </a:p>
          </p:txBody>
        </p:sp>
      </p:grpSp>
      <p:pic>
        <p:nvPicPr>
          <p:cNvPr id="156" name="Picture 155">
            <a:extLst>
              <a:ext uri="{FF2B5EF4-FFF2-40B4-BE49-F238E27FC236}">
                <a16:creationId xmlns:a16="http://schemas.microsoft.com/office/drawing/2014/main" id="{04CDB952-CD1F-0140-A16E-C26F47A64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872" y="1275472"/>
            <a:ext cx="161925" cy="180975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EE8CD1EC-6491-3849-BD08-B83E4D6F7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805" y="2270452"/>
            <a:ext cx="161925" cy="180975"/>
          </a:xfrm>
          <a:prstGeom prst="rect">
            <a:avLst/>
          </a:prstGeom>
        </p:spPr>
      </p:pic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25265B60-B725-204D-B788-1F01E5B30368}"/>
              </a:ext>
            </a:extLst>
          </p:cNvPr>
          <p:cNvCxnSpPr>
            <a:cxnSpLocks/>
            <a:stCxn id="144" idx="2"/>
          </p:cNvCxnSpPr>
          <p:nvPr/>
        </p:nvCxnSpPr>
        <p:spPr>
          <a:xfrm rot="5400000">
            <a:off x="5177814" y="2275579"/>
            <a:ext cx="408641" cy="2689654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5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2F218-B48F-464B-B1BF-AD03C1C0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Components – all can run on Kubernetes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13E35C5-DD5B-7744-A8F2-8EC74740EE81}"/>
              </a:ext>
            </a:extLst>
          </p:cNvPr>
          <p:cNvSpPr/>
          <p:nvPr/>
        </p:nvSpPr>
        <p:spPr>
          <a:xfrm>
            <a:off x="6810758" y="2210399"/>
            <a:ext cx="965943" cy="38792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Peer2, Org2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28E2D7B-1289-5D49-8B5A-CB07D3B140D2}"/>
              </a:ext>
            </a:extLst>
          </p:cNvPr>
          <p:cNvSpPr/>
          <p:nvPr/>
        </p:nvSpPr>
        <p:spPr>
          <a:xfrm>
            <a:off x="5561019" y="2210399"/>
            <a:ext cx="1047179" cy="38792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Peer1, Org2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0902A0-FAB4-9E40-BE90-B8404D484657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4437104" y="3401336"/>
            <a:ext cx="666" cy="2539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9DF79DD-D293-2D43-A55E-BA6CE0EA38CD}"/>
              </a:ext>
            </a:extLst>
          </p:cNvPr>
          <p:cNvSpPr/>
          <p:nvPr/>
        </p:nvSpPr>
        <p:spPr>
          <a:xfrm>
            <a:off x="308288" y="1182653"/>
            <a:ext cx="3217707" cy="1711566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4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EC304B9-D32F-8040-ABE1-77A513B80666}"/>
              </a:ext>
            </a:extLst>
          </p:cNvPr>
          <p:cNvSpPr/>
          <p:nvPr/>
        </p:nvSpPr>
        <p:spPr>
          <a:xfrm>
            <a:off x="2439054" y="2210401"/>
            <a:ext cx="965943" cy="38792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Peer2, Org1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F8AD753-1A90-8045-9CA9-01BEF1D93F62}"/>
              </a:ext>
            </a:extLst>
          </p:cNvPr>
          <p:cNvSpPr/>
          <p:nvPr/>
        </p:nvSpPr>
        <p:spPr>
          <a:xfrm>
            <a:off x="1189315" y="2210401"/>
            <a:ext cx="1047179" cy="38792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Peer1, Org1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388D22E-E42A-6D49-B40D-03F2968BD7EE}"/>
              </a:ext>
            </a:extLst>
          </p:cNvPr>
          <p:cNvSpPr/>
          <p:nvPr/>
        </p:nvSpPr>
        <p:spPr>
          <a:xfrm>
            <a:off x="3710957" y="2894219"/>
            <a:ext cx="1421876" cy="1546646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sz="1400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E97832E-5674-4D43-AC9B-B4009BD57CE6}"/>
              </a:ext>
            </a:extLst>
          </p:cNvPr>
          <p:cNvSpPr/>
          <p:nvPr/>
        </p:nvSpPr>
        <p:spPr>
          <a:xfrm>
            <a:off x="3913514" y="3013409"/>
            <a:ext cx="1047179" cy="38792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Orderer</a:t>
            </a:r>
            <a:r>
              <a:rPr lang="en-US" sz="1000" dirty="0"/>
              <a:t> Service Node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E25E819-ABED-EF45-9DD3-74C69267D08D}"/>
              </a:ext>
            </a:extLst>
          </p:cNvPr>
          <p:cNvSpPr/>
          <p:nvPr/>
        </p:nvSpPr>
        <p:spPr>
          <a:xfrm>
            <a:off x="3914180" y="3655254"/>
            <a:ext cx="1047179" cy="38792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Orderer</a:t>
            </a:r>
            <a:r>
              <a:rPr lang="en-US" sz="1000" dirty="0"/>
              <a:t> Kafka Cluster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E74D40E-B16F-D143-93AA-FCDEA06A00BF}"/>
              </a:ext>
            </a:extLst>
          </p:cNvPr>
          <p:cNvSpPr/>
          <p:nvPr/>
        </p:nvSpPr>
        <p:spPr>
          <a:xfrm>
            <a:off x="85344" y="602999"/>
            <a:ext cx="8814816" cy="4057956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sz="1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2AE489B-2AD3-5A4A-925D-70A95F1D5004}"/>
              </a:ext>
            </a:extLst>
          </p:cNvPr>
          <p:cNvSpPr/>
          <p:nvPr/>
        </p:nvSpPr>
        <p:spPr>
          <a:xfrm>
            <a:off x="386410" y="2095582"/>
            <a:ext cx="665738" cy="61756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SDK App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A48FAF2-E86F-D041-8239-53B5F242C273}"/>
              </a:ext>
            </a:extLst>
          </p:cNvPr>
          <p:cNvCxnSpPr>
            <a:cxnSpLocks/>
            <a:stCxn id="45" idx="4"/>
            <a:endCxn id="51" idx="3"/>
          </p:cNvCxnSpPr>
          <p:nvPr/>
        </p:nvCxnSpPr>
        <p:spPr>
          <a:xfrm rot="5400000">
            <a:off x="6362143" y="1305997"/>
            <a:ext cx="499926" cy="3302826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3C8A8D-F514-7945-8F62-A424B9584D25}"/>
              </a:ext>
            </a:extLst>
          </p:cNvPr>
          <p:cNvCxnSpPr>
            <a:cxnSpLocks/>
            <a:stCxn id="21" idx="6"/>
            <a:endCxn id="44" idx="1"/>
          </p:cNvCxnSpPr>
          <p:nvPr/>
        </p:nvCxnSpPr>
        <p:spPr>
          <a:xfrm>
            <a:off x="1052148" y="2404362"/>
            <a:ext cx="137167" cy="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4B4D1894-7B54-A54F-BF44-6A5E7BD46C85}"/>
              </a:ext>
            </a:extLst>
          </p:cNvPr>
          <p:cNvCxnSpPr>
            <a:cxnSpLocks/>
            <a:stCxn id="38" idx="3"/>
            <a:endCxn id="51" idx="0"/>
          </p:cNvCxnSpPr>
          <p:nvPr/>
        </p:nvCxnSpPr>
        <p:spPr>
          <a:xfrm>
            <a:off x="3404997" y="2404365"/>
            <a:ext cx="1032107" cy="609044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FEF69FF-1B41-4841-9C3C-D1BF893753EA}"/>
              </a:ext>
            </a:extLst>
          </p:cNvPr>
          <p:cNvCxnSpPr>
            <a:cxnSpLocks/>
            <a:stCxn id="42" idx="1"/>
            <a:endCxn id="51" idx="0"/>
          </p:cNvCxnSpPr>
          <p:nvPr/>
        </p:nvCxnSpPr>
        <p:spPr>
          <a:xfrm rot="10800000" flipV="1">
            <a:off x="4437105" y="2404363"/>
            <a:ext cx="1123915" cy="609046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5F0F61F-2D5C-9647-B091-D24C3005E25C}"/>
              </a:ext>
            </a:extLst>
          </p:cNvPr>
          <p:cNvSpPr/>
          <p:nvPr/>
        </p:nvSpPr>
        <p:spPr>
          <a:xfrm>
            <a:off x="2439054" y="1645590"/>
            <a:ext cx="965943" cy="38792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CLI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3997CA9-3BEF-9343-AD5E-191C9575C4FD}"/>
              </a:ext>
            </a:extLst>
          </p:cNvPr>
          <p:cNvSpPr/>
          <p:nvPr/>
        </p:nvSpPr>
        <p:spPr>
          <a:xfrm>
            <a:off x="1189315" y="1645590"/>
            <a:ext cx="1047179" cy="38792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Certificate Authority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EBE6280-30C9-5441-B004-C6B451EA930A}"/>
              </a:ext>
            </a:extLst>
          </p:cNvPr>
          <p:cNvSpPr/>
          <p:nvPr/>
        </p:nvSpPr>
        <p:spPr>
          <a:xfrm>
            <a:off x="6810758" y="1649602"/>
            <a:ext cx="965943" cy="38792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CLI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E397DE3-597E-8240-9575-27C39D641909}"/>
              </a:ext>
            </a:extLst>
          </p:cNvPr>
          <p:cNvSpPr/>
          <p:nvPr/>
        </p:nvSpPr>
        <p:spPr>
          <a:xfrm>
            <a:off x="5561019" y="1649602"/>
            <a:ext cx="1047179" cy="38792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Certificate Authority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A4F71BBD-AB8E-A74D-9A41-7A05783F4574}"/>
              </a:ext>
            </a:extLst>
          </p:cNvPr>
          <p:cNvCxnSpPr>
            <a:stCxn id="21" idx="4"/>
            <a:endCxn id="51" idx="1"/>
          </p:cNvCxnSpPr>
          <p:nvPr/>
        </p:nvCxnSpPr>
        <p:spPr>
          <a:xfrm rot="16200000" flipH="1">
            <a:off x="2069281" y="1363139"/>
            <a:ext cx="494231" cy="3194235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288B6A4-8C3F-FE43-800F-7ADAF482A388}"/>
              </a:ext>
            </a:extLst>
          </p:cNvPr>
          <p:cNvSpPr txBox="1"/>
          <p:nvPr/>
        </p:nvSpPr>
        <p:spPr>
          <a:xfrm>
            <a:off x="1662768" y="1232653"/>
            <a:ext cx="573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Org 1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2D2B8CE-096B-924F-A123-A2C4C581BC3B}"/>
              </a:ext>
            </a:extLst>
          </p:cNvPr>
          <p:cNvSpPr/>
          <p:nvPr/>
        </p:nvSpPr>
        <p:spPr>
          <a:xfrm>
            <a:off x="5438793" y="1177734"/>
            <a:ext cx="3217707" cy="1711566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261FD1E-74EB-3042-B91E-0DE9FB926111}"/>
              </a:ext>
            </a:extLst>
          </p:cNvPr>
          <p:cNvSpPr/>
          <p:nvPr/>
        </p:nvSpPr>
        <p:spPr>
          <a:xfrm>
            <a:off x="7930650" y="2089887"/>
            <a:ext cx="665738" cy="61756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SDK App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5B6F27-20B6-884E-B256-656B40B78BAC}"/>
              </a:ext>
            </a:extLst>
          </p:cNvPr>
          <p:cNvSpPr txBox="1"/>
          <p:nvPr/>
        </p:nvSpPr>
        <p:spPr>
          <a:xfrm>
            <a:off x="6793273" y="1227734"/>
            <a:ext cx="573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Org 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53010C-C9BD-104E-8D94-E13D5CA2CEB1}"/>
              </a:ext>
            </a:extLst>
          </p:cNvPr>
          <p:cNvCxnSpPr>
            <a:stCxn id="45" idx="2"/>
            <a:endCxn id="39" idx="3"/>
          </p:cNvCxnSpPr>
          <p:nvPr/>
        </p:nvCxnSpPr>
        <p:spPr>
          <a:xfrm flipH="1">
            <a:off x="7776701" y="2398667"/>
            <a:ext cx="153949" cy="56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462A37-BC8E-6644-A2E1-D9EEA62343CF}"/>
              </a:ext>
            </a:extLst>
          </p:cNvPr>
          <p:cNvCxnSpPr>
            <a:stCxn id="24" idx="2"/>
            <a:endCxn id="38" idx="0"/>
          </p:cNvCxnSpPr>
          <p:nvPr/>
        </p:nvCxnSpPr>
        <p:spPr>
          <a:xfrm>
            <a:off x="2922026" y="2033517"/>
            <a:ext cx="0" cy="17688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6B70367-6CDF-3046-97B4-4B69721EE0C9}"/>
              </a:ext>
            </a:extLst>
          </p:cNvPr>
          <p:cNvCxnSpPr>
            <a:stCxn id="28" idx="2"/>
            <a:endCxn id="39" idx="0"/>
          </p:cNvCxnSpPr>
          <p:nvPr/>
        </p:nvCxnSpPr>
        <p:spPr>
          <a:xfrm>
            <a:off x="7293730" y="2037529"/>
            <a:ext cx="0" cy="17287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FA87484-09D6-A143-A1A1-4724DB63C8B4}"/>
              </a:ext>
            </a:extLst>
          </p:cNvPr>
          <p:cNvSpPr txBox="1"/>
          <p:nvPr/>
        </p:nvSpPr>
        <p:spPr>
          <a:xfrm>
            <a:off x="3710957" y="4145108"/>
            <a:ext cx="1421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Orderer</a:t>
            </a:r>
            <a:r>
              <a:rPr lang="en-US" sz="1000" b="1" dirty="0"/>
              <a:t> – Org 0</a:t>
            </a:r>
          </a:p>
        </p:txBody>
      </p:sp>
      <p:pic>
        <p:nvPicPr>
          <p:cNvPr id="33" name="Picture 4" descr="Related image">
            <a:extLst>
              <a:ext uri="{FF2B5EF4-FFF2-40B4-BE49-F238E27FC236}">
                <a16:creationId xmlns:a16="http://schemas.microsoft.com/office/drawing/2014/main" id="{EE8E3831-EA7F-2345-BA14-A3F04AF02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057" y="525057"/>
            <a:ext cx="564609" cy="46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799804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PA_AWS ML Project Weekly update Aug 1st  -  Read-Only" id="{9B113A26-012D-6F4A-A0AD-3BF4F69FE61B}" vid="{E617F897-A5BD-E04D-9A6A-5DF5BB667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DeckTemplate-AWS</Template>
  <TotalTime>10631</TotalTime>
  <Words>292</Words>
  <Application>Microsoft Macintosh PowerPoint</Application>
  <PresentationFormat>On-screen Show (16:9)</PresentationFormat>
  <Paragraphs>109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Amazon Ember Light</vt:lpstr>
      <vt:lpstr>Amazon Ember Regular</vt:lpstr>
      <vt:lpstr>Arial</vt:lpstr>
      <vt:lpstr>Calibri</vt:lpstr>
      <vt:lpstr>Consolas</vt:lpstr>
      <vt:lpstr>Helvetica Neue</vt:lpstr>
      <vt:lpstr>Lucida Console</vt:lpstr>
      <vt:lpstr>Times New Roman</vt:lpstr>
      <vt:lpstr>Verdana</vt:lpstr>
      <vt:lpstr>DeckTemplate-AWS</vt:lpstr>
      <vt:lpstr>PowerPoint Presentation</vt:lpstr>
      <vt:lpstr>Hyperledger Fabric on Kubernetes – remote peer and Marbles app</vt:lpstr>
      <vt:lpstr>Hyperledger Fabric on Kubernetes – remote peer</vt:lpstr>
      <vt:lpstr>Hyperledger Fabric on Kubernetes – the Orderer Organisation</vt:lpstr>
      <vt:lpstr>Fabric Components – all can run on Kubernetes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Hughes</dc:creator>
  <cp:lastModifiedBy>Microsoft Office User</cp:lastModifiedBy>
  <cp:revision>66</cp:revision>
  <dcterms:created xsi:type="dcterms:W3CDTF">2018-08-03T15:44:19Z</dcterms:created>
  <dcterms:modified xsi:type="dcterms:W3CDTF">2018-09-16T03:41:31Z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