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9" d="100"/>
          <a:sy n="79"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02605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30579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83254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9089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48292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03802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139718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9176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14157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0149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2014/9/27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1953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6D0A6-2FF5-4D12-BF5B-5011A36C238B}" type="datetimeFigureOut">
              <a:rPr lang="zh-TW" altLang="en-US" smtClean="0"/>
              <a:t>2014/9/27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01565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ingHongLi/iiiProject/blob/master/test/rdmTweets-201306.R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soft.com/textbook/statistics-glossary/p.aspx?button=p#Predictive Data Mining" TargetMode="External"/><Relationship Id="rId2" Type="http://schemas.openxmlformats.org/officeDocument/2006/relationships/hyperlink" Target="http://www.statsoft.com/textbook/statistics-glossary/d.aspx?button=d#Data Mining" TargetMode="External"/><Relationship Id="rId1" Type="http://schemas.openxmlformats.org/officeDocument/2006/relationships/slideLayout" Target="../slideLayouts/slideLayout2.xml"/><Relationship Id="rId4" Type="http://schemas.openxmlformats.org/officeDocument/2006/relationships/hyperlink" Target="http://www.statsoft.com/textbook/statistics-glossary/u.aspx?button=u#Unsupervised Learning in Neural 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文字</a:t>
            </a:r>
            <a:r>
              <a:rPr lang="zh-TW" altLang="en-US" dirty="0">
                <a:latin typeface="微軟正黑體" panose="020B0604030504040204" pitchFamily="34" charset="-120"/>
                <a:ea typeface="微軟正黑體" panose="020B0604030504040204" pitchFamily="34" charset="-120"/>
              </a:rPr>
              <a:t>探勘</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9698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10309210230.R</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專題</a:t>
            </a:r>
            <a:r>
              <a:rPr lang="en-US" altLang="zh-TW" dirty="0" err="1" smtClean="0">
                <a:latin typeface="微軟正黑體" panose="020B0604030504040204" pitchFamily="34" charset="-120"/>
                <a:ea typeface="微軟正黑體" panose="020B0604030504040204" pitchFamily="34" charset="-120"/>
              </a:rPr>
              <a:t>github</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0" indent="0">
              <a:buNone/>
            </a:pPr>
            <a:r>
              <a:rPr lang="zh-TW" altLang="en-US" dirty="0" smtClean="0">
                <a:latin typeface="微軟正黑體" panose="020B0604030504040204" pitchFamily="34" charset="-120"/>
                <a:ea typeface="微軟正黑體" panose="020B0604030504040204" pitchFamily="34" charset="-120"/>
              </a:rPr>
              <a:t>摘錄</a:t>
            </a:r>
            <a:r>
              <a:rPr lang="en-US" altLang="zh-TW" dirty="0">
                <a:latin typeface="微軟正黑體" panose="020B0604030504040204" pitchFamily="34" charset="-120"/>
                <a:ea typeface="微軟正黑體" panose="020B0604030504040204" pitchFamily="34" charset="-120"/>
              </a:rPr>
              <a:t>RDM</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CASE</a:t>
            </a:r>
            <a:r>
              <a:rPr lang="zh-TW" altLang="en-US" dirty="0">
                <a:latin typeface="微軟正黑體" panose="020B0604030504040204" pitchFamily="34" charset="-120"/>
                <a:ea typeface="微軟正黑體" panose="020B0604030504040204" pitchFamily="34" charset="-120"/>
              </a:rPr>
              <a:t>，哥一個步驟一個步驟手打出來的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包含</a:t>
            </a:r>
            <a:r>
              <a:rPr lang="en-US" altLang="zh-TW" dirty="0">
                <a:latin typeface="微軟正黑體" panose="020B0604030504040204" pitchFamily="34" charset="-120"/>
                <a:ea typeface="微軟正黑體" panose="020B0604030504040204" pitchFamily="34" charset="-120"/>
              </a:rPr>
              <a:t>Debug)</a:t>
            </a:r>
          </a:p>
          <a:p>
            <a:pPr marL="0" indent="0">
              <a:buNone/>
            </a:pPr>
            <a:r>
              <a:rPr lang="en-US" altLang="zh-TW" dirty="0">
                <a:latin typeface="微軟正黑體" panose="020B0604030504040204" pitchFamily="34" charset="-120"/>
                <a:ea typeface="微軟正黑體" panose="020B0604030504040204" pitchFamily="34" charset="-120"/>
                <a:hlinkClick r:id="rId2"/>
              </a:rPr>
              <a:t>https://github.com/BingHongLi/iiiProject/blob/master/test/rdmTweets-201306.RData</a:t>
            </a:r>
            <a:r>
              <a:rPr lang="zh-TW" altLang="en-US" dirty="0">
                <a:latin typeface="微軟正黑體" panose="020B0604030504040204" pitchFamily="34" charset="-120"/>
                <a:ea typeface="微軟正黑體" panose="020B0604030504040204" pitchFamily="34" charset="-120"/>
              </a:rPr>
              <a:t> 下載資料集</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load</a:t>
            </a:r>
            <a:r>
              <a:rPr lang="en-US" altLang="zh-TW" dirty="0" smtClean="0">
                <a:latin typeface="微軟正黑體" panose="020B0604030504040204" pitchFamily="34" charset="-120"/>
                <a:ea typeface="微軟正黑體" panose="020B0604030504040204" pitchFamily="34" charset="-120"/>
              </a:rPr>
              <a:t>(“D</a:t>
            </a:r>
            <a:r>
              <a:rPr lang="en-US" altLang="zh-TW"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Dropbox/R/rdmTweets-201306.RData”)</a:t>
            </a:r>
            <a:r>
              <a:rPr lang="zh-TW" altLang="en-US" dirty="0" smtClean="0">
                <a:latin typeface="微軟正黑體" panose="020B0604030504040204" pitchFamily="34" charset="-120"/>
                <a:ea typeface="微軟正黑體" panose="020B0604030504040204" pitchFamily="34" charset="-120"/>
              </a:rPr>
              <a:t>改為</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a:latin typeface="微軟正黑體" panose="020B0604030504040204" pitchFamily="34" charset="-120"/>
                <a:ea typeface="微軟正黑體" panose="020B0604030504040204" pitchFamily="34" charset="-120"/>
              </a:rPr>
              <a:t>l</a:t>
            </a:r>
            <a:r>
              <a:rPr lang="en-US" altLang="zh-TW" smtClean="0">
                <a:latin typeface="微軟正黑體" panose="020B0604030504040204" pitchFamily="34" charset="-120"/>
                <a:ea typeface="微軟正黑體" panose="020B0604030504040204" pitchFamily="34" charset="-120"/>
              </a:rPr>
              <a:t>oad(‘</a:t>
            </a:r>
            <a:r>
              <a:rPr lang="zh-TW" altLang="en-US" smtClean="0">
                <a:latin typeface="微軟正黑體" panose="020B0604030504040204" pitchFamily="34" charset="-120"/>
                <a:ea typeface="微軟正黑體" panose="020B0604030504040204" pitchFamily="34" charset="-120"/>
              </a:rPr>
              <a:t>資料</a:t>
            </a:r>
            <a:r>
              <a:rPr lang="zh-TW" altLang="en-US" dirty="0" smtClean="0">
                <a:latin typeface="微軟正黑體" panose="020B0604030504040204" pitchFamily="34" charset="-120"/>
                <a:ea typeface="微軟正黑體" panose="020B0604030504040204" pitchFamily="34" charset="-120"/>
              </a:rPr>
              <a:t>集存放位置</a:t>
            </a:r>
            <a:r>
              <a:rPr lang="en-US" altLang="zh-TW" dirty="0" smtClean="0">
                <a:latin typeface="微軟正黑體" panose="020B0604030504040204" pitchFamily="34" charset="-120"/>
                <a:ea typeface="微軟正黑體" panose="020B0604030504040204" pitchFamily="34" charset="-120"/>
              </a:rPr>
              <a:t>’)</a:t>
            </a: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472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微軟正黑體" panose="020B0604030504040204" pitchFamily="34" charset="-120"/>
                <a:ea typeface="微軟正黑體" panose="020B0604030504040204" pitchFamily="34" charset="-120"/>
              </a:rPr>
              <a:t>Text Mining </a:t>
            </a:r>
            <a:r>
              <a:rPr lang="zh-TW" altLang="en-US" b="1" dirty="0" smtClean="0">
                <a:latin typeface="微軟正黑體" panose="020B0604030504040204" pitchFamily="34" charset="-120"/>
                <a:ea typeface="微軟正黑體" panose="020B0604030504040204" pitchFamily="34" charset="-120"/>
              </a:rPr>
              <a:t>縱觀</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fontScale="92500" lnSpcReduction="20000"/>
          </a:bodyPr>
          <a:lstStyle/>
          <a:p>
            <a:pPr fontAlgn="base"/>
            <a:r>
              <a:rPr lang="en-US" altLang="zh-TW" b="1" dirty="0" smtClean="0">
                <a:solidFill>
                  <a:srgbClr val="FF0000"/>
                </a:solidFill>
              </a:rPr>
              <a:t>The </a:t>
            </a:r>
            <a:r>
              <a:rPr lang="en-US" altLang="zh-TW" b="1" dirty="0">
                <a:solidFill>
                  <a:srgbClr val="FF0000"/>
                </a:solidFill>
              </a:rPr>
              <a:t>purpose of Text Mining is to process unstructured (textual) information, extract meaningful numeric indices from the text, and, thus, make the information contained in the text accessible to the various </a:t>
            </a:r>
            <a:r>
              <a:rPr lang="en-US" altLang="zh-TW" b="1" dirty="0">
                <a:solidFill>
                  <a:srgbClr val="FF0000"/>
                </a:solidFill>
                <a:hlinkClick r:id="rId2"/>
              </a:rPr>
              <a:t>data mining</a:t>
            </a:r>
            <a:r>
              <a:rPr lang="en-US" altLang="zh-TW" b="1" dirty="0">
                <a:solidFill>
                  <a:srgbClr val="FF0000"/>
                </a:solidFill>
              </a:rPr>
              <a:t> (statistical and machine learning) algorithms. </a:t>
            </a:r>
            <a:endParaRPr lang="en-US" altLang="zh-TW" b="1" dirty="0" smtClean="0">
              <a:solidFill>
                <a:srgbClr val="FF0000"/>
              </a:solidFill>
            </a:endParaRPr>
          </a:p>
          <a:p>
            <a:pPr fontAlgn="base"/>
            <a:r>
              <a:rPr lang="en-US" altLang="zh-TW" dirty="0" smtClean="0">
                <a:solidFill>
                  <a:srgbClr val="00B050"/>
                </a:solidFill>
              </a:rPr>
              <a:t>Information </a:t>
            </a:r>
            <a:r>
              <a:rPr lang="en-US" altLang="zh-TW" dirty="0">
                <a:solidFill>
                  <a:srgbClr val="00B050"/>
                </a:solidFill>
              </a:rPr>
              <a:t>can be extracted to derive summaries for the words contained in the documents or to compute summaries for the documents based on the words contained in them. Hence, you can analyze words, clusters of words used in documents, etc., or you could analyze documents and determine similarities between them or how they are related to other variables of interest in the data mining project. In the most general terms, </a:t>
            </a:r>
            <a:endParaRPr lang="en-US" altLang="zh-TW" dirty="0" smtClean="0">
              <a:solidFill>
                <a:srgbClr val="00B050"/>
              </a:solidFill>
            </a:endParaRPr>
          </a:p>
          <a:p>
            <a:pPr fontAlgn="base"/>
            <a:r>
              <a:rPr lang="en-US" altLang="zh-TW" dirty="0" smtClean="0"/>
              <a:t>text </a:t>
            </a:r>
            <a:r>
              <a:rPr lang="en-US" altLang="zh-TW" dirty="0"/>
              <a:t>mining will "turn text into numbers" (meaningful indices), which can then be incorporated in other analyses such as </a:t>
            </a:r>
            <a:r>
              <a:rPr lang="en-US" altLang="zh-TW" dirty="0">
                <a:hlinkClick r:id="rId3"/>
              </a:rPr>
              <a:t>predictive data mining</a:t>
            </a:r>
            <a:r>
              <a:rPr lang="en-US" altLang="zh-TW" dirty="0"/>
              <a:t> projects, the application of </a:t>
            </a:r>
            <a:r>
              <a:rPr lang="en-US" altLang="zh-TW" dirty="0">
                <a:hlinkClick r:id="rId4"/>
              </a:rPr>
              <a:t>unsupervised learning</a:t>
            </a:r>
            <a:r>
              <a:rPr lang="en-US" altLang="zh-TW" dirty="0"/>
              <a:t> methods (clustering), etc</a:t>
            </a:r>
            <a:r>
              <a:rPr lang="en-US" altLang="zh-TW" dirty="0" smtClean="0"/>
              <a:t>..</a:t>
            </a:r>
            <a:endParaRPr lang="en-US" altLang="zh-TW" dirty="0"/>
          </a:p>
          <a:p>
            <a:endParaRPr lang="zh-TW" altLang="en-US" dirty="0"/>
          </a:p>
        </p:txBody>
      </p:sp>
      <p:sp>
        <p:nvSpPr>
          <p:cNvPr id="4" name="文字方塊 3"/>
          <p:cNvSpPr txBox="1"/>
          <p:nvPr/>
        </p:nvSpPr>
        <p:spPr>
          <a:xfrm>
            <a:off x="6858000" y="6488668"/>
            <a:ext cx="5676900" cy="369332"/>
          </a:xfrm>
          <a:prstGeom prst="rect">
            <a:avLst/>
          </a:prstGeom>
          <a:noFill/>
        </p:spPr>
        <p:txBody>
          <a:bodyPr wrap="square" rtlCol="0">
            <a:spAutoFit/>
          </a:bodyPr>
          <a:lstStyle/>
          <a:p>
            <a:r>
              <a:rPr lang="zh-TW" altLang="en-US" dirty="0" smtClean="0"/>
              <a:t>出處：</a:t>
            </a:r>
            <a:r>
              <a:rPr lang="en-US" altLang="zh-TW" dirty="0" smtClean="0"/>
              <a:t>http://www.statsoft.com/Textbook/Text-Mining</a:t>
            </a:r>
            <a:endParaRPr lang="zh-TW" altLang="en-US" dirty="0"/>
          </a:p>
        </p:txBody>
      </p:sp>
    </p:spTree>
    <p:extLst>
      <p:ext uri="{BB962C8B-B14F-4D97-AF65-F5344CB8AC3E}">
        <p14:creationId xmlns:p14="http://schemas.microsoft.com/office/powerpoint/2010/main" val="122356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微軟正黑體" panose="020B0604030504040204" pitchFamily="34" charset="-120"/>
                <a:ea typeface="微軟正黑體" panose="020B0604030504040204" pitchFamily="34" charset="-120"/>
              </a:rPr>
              <a:t>Text Mining </a:t>
            </a:r>
            <a:r>
              <a:rPr lang="zh-TW" altLang="en-US" b="1" dirty="0" smtClean="0">
                <a:latin typeface="微軟正黑體" panose="020B0604030504040204" pitchFamily="34" charset="-120"/>
                <a:ea typeface="微軟正黑體" panose="020B0604030504040204" pitchFamily="34" charset="-120"/>
              </a:rPr>
              <a:t>縱觀</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fontAlgn="base"/>
            <a:r>
              <a:rPr lang="zh-TW" altLang="en-US" b="1" dirty="0" smtClean="0">
                <a:solidFill>
                  <a:srgbClr val="FF0000"/>
                </a:solidFill>
                <a:latin typeface="微軟正黑體" panose="020B0604030504040204" pitchFamily="34" charset="-120"/>
                <a:ea typeface="微軟正黑體" panose="020B0604030504040204" pitchFamily="34" charset="-120"/>
              </a:rPr>
              <a:t>從非結構</a:t>
            </a:r>
            <a:r>
              <a:rPr lang="zh-TW" altLang="en-US" b="1" dirty="0">
                <a:solidFill>
                  <a:srgbClr val="FF0000"/>
                </a:solidFill>
                <a:latin typeface="微軟正黑體" panose="020B0604030504040204" pitchFamily="34" charset="-120"/>
                <a:ea typeface="微軟正黑體" panose="020B0604030504040204" pitchFamily="34" charset="-120"/>
              </a:rPr>
              <a:t>化</a:t>
            </a:r>
            <a:r>
              <a:rPr lang="zh-TW" altLang="en-US" b="1" dirty="0" smtClean="0">
                <a:solidFill>
                  <a:srgbClr val="FF0000"/>
                </a:solidFill>
                <a:latin typeface="微軟正黑體" panose="020B0604030504040204" pitchFamily="34" charset="-120"/>
                <a:ea typeface="微軟正黑體" panose="020B0604030504040204" pitchFamily="34" charset="-120"/>
              </a:rPr>
              <a:t>的文</a:t>
            </a:r>
            <a:r>
              <a:rPr lang="zh-TW" altLang="en-US" b="1" dirty="0" smtClean="0">
                <a:solidFill>
                  <a:srgbClr val="FF0000"/>
                </a:solidFill>
                <a:latin typeface="微軟正黑體" panose="020B0604030504040204" pitchFamily="34" charset="-120"/>
                <a:ea typeface="微軟正黑體" panose="020B0604030504040204" pitchFamily="34" charset="-120"/>
              </a:rPr>
              <a:t>本中提取出具有意義的數字</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如文字出現頻率</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，並使用多種資料</a:t>
            </a:r>
            <a:r>
              <a:rPr lang="zh-TW" altLang="en-US" b="1" dirty="0">
                <a:solidFill>
                  <a:srgbClr val="FF0000"/>
                </a:solidFill>
                <a:latin typeface="微軟正黑體" panose="020B0604030504040204" pitchFamily="34" charset="-120"/>
                <a:ea typeface="微軟正黑體" panose="020B0604030504040204" pitchFamily="34" charset="-120"/>
              </a:rPr>
              <a:t>探</a:t>
            </a:r>
            <a:r>
              <a:rPr lang="zh-TW" altLang="en-US" b="1" dirty="0" smtClean="0">
                <a:solidFill>
                  <a:srgbClr val="FF0000"/>
                </a:solidFill>
                <a:latin typeface="微軟正黑體" panose="020B0604030504040204" pitchFamily="34" charset="-120"/>
                <a:ea typeface="微軟正黑體" panose="020B0604030504040204" pitchFamily="34" charset="-120"/>
              </a:rPr>
              <a:t>勘演算法</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如統計、機器學習等</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去找出</a:t>
            </a:r>
            <a:r>
              <a:rPr lang="en-US" altLang="zh-TW" b="1" dirty="0" smtClean="0">
                <a:solidFill>
                  <a:srgbClr val="FF0000"/>
                </a:solidFill>
                <a:latin typeface="微軟正黑體" panose="020B0604030504040204" pitchFamily="34" charset="-120"/>
                <a:ea typeface="微軟正黑體" panose="020B0604030504040204" pitchFamily="34" charset="-120"/>
              </a:rPr>
              <a:t>information</a:t>
            </a:r>
          </a:p>
          <a:p>
            <a:pPr fontAlgn="base"/>
            <a:endParaRPr lang="en-US" altLang="zh-TW" b="1" dirty="0" smtClean="0">
              <a:solidFill>
                <a:srgbClr val="FF0000"/>
              </a:solidFill>
              <a:latin typeface="微軟正黑體" panose="020B0604030504040204" pitchFamily="34" charset="-120"/>
              <a:ea typeface="微軟正黑體" panose="020B0604030504040204" pitchFamily="34" charset="-120"/>
            </a:endParaRPr>
          </a:p>
          <a:p>
            <a:pPr fontAlgn="base"/>
            <a:r>
              <a:rPr lang="zh-TW" altLang="en-US" b="1" dirty="0" smtClean="0">
                <a:solidFill>
                  <a:srgbClr val="00B050"/>
                </a:solidFill>
                <a:latin typeface="微軟正黑體" panose="020B0604030504040204" pitchFamily="34" charset="-120"/>
                <a:ea typeface="微軟正黑體" panose="020B0604030504040204" pitchFamily="34" charset="-120"/>
              </a:rPr>
              <a:t>可透過統計文本內的文字進而去分析之間的關聯性或試圖去與其它的資料主題作結合，觀察之間的關係</a:t>
            </a:r>
            <a:endParaRPr lang="en-US" altLang="zh-TW" b="1" dirty="0" smtClean="0">
              <a:solidFill>
                <a:srgbClr val="00B050"/>
              </a:solidFill>
              <a:latin typeface="微軟正黑體" panose="020B0604030504040204" pitchFamily="34" charset="-120"/>
              <a:ea typeface="微軟正黑體" panose="020B0604030504040204" pitchFamily="34" charset="-120"/>
            </a:endParaRPr>
          </a:p>
          <a:p>
            <a:pPr fontAlgn="base"/>
            <a:endParaRPr lang="en-US" altLang="zh-TW" b="1" dirty="0" smtClean="0">
              <a:solidFill>
                <a:srgbClr val="00B050"/>
              </a:solidFill>
              <a:latin typeface="微軟正黑體" panose="020B0604030504040204" pitchFamily="34" charset="-120"/>
              <a:ea typeface="微軟正黑體" panose="020B0604030504040204" pitchFamily="34" charset="-120"/>
            </a:endParaRPr>
          </a:p>
          <a:p>
            <a:pPr fontAlgn="base"/>
            <a:r>
              <a:rPr lang="zh-TW" altLang="en-US" b="1" dirty="0" smtClean="0">
                <a:latin typeface="微軟正黑體" panose="020B0604030504040204" pitchFamily="34" charset="-120"/>
                <a:ea typeface="微軟正黑體" panose="020B0604030504040204" pitchFamily="34" charset="-120"/>
              </a:rPr>
              <a:t>將文字轉為數字，並藉由數字去進行預測，或非監督式學習</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如分群</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等</a:t>
            </a:r>
            <a:endParaRPr lang="en-US" altLang="zh-TW" b="1" dirty="0" smtClean="0">
              <a:latin typeface="微軟正黑體" panose="020B0604030504040204" pitchFamily="34" charset="-120"/>
              <a:ea typeface="微軟正黑體" panose="020B0604030504040204" pitchFamily="34" charset="-120"/>
            </a:endParaRPr>
          </a:p>
          <a:p>
            <a:endParaRPr lang="zh-TW" altLang="en-US" dirty="0"/>
          </a:p>
        </p:txBody>
      </p:sp>
      <p:sp>
        <p:nvSpPr>
          <p:cNvPr id="4" name="文字方塊 3"/>
          <p:cNvSpPr txBox="1"/>
          <p:nvPr/>
        </p:nvSpPr>
        <p:spPr>
          <a:xfrm>
            <a:off x="6858000" y="6488668"/>
            <a:ext cx="5676900" cy="369332"/>
          </a:xfrm>
          <a:prstGeom prst="rect">
            <a:avLst/>
          </a:prstGeom>
          <a:noFill/>
        </p:spPr>
        <p:txBody>
          <a:bodyPr wrap="square" rtlCol="0">
            <a:spAutoFit/>
          </a:bodyPr>
          <a:lstStyle/>
          <a:p>
            <a:r>
              <a:rPr lang="zh-TW" altLang="en-US" dirty="0" smtClean="0"/>
              <a:t>出處：</a:t>
            </a:r>
            <a:r>
              <a:rPr lang="en-US" altLang="zh-TW" dirty="0" smtClean="0"/>
              <a:t>http://www.statsoft.com/Textbook/Text-Mining</a:t>
            </a:r>
            <a:endParaRPr lang="zh-TW" altLang="en-US" dirty="0"/>
          </a:p>
        </p:txBody>
      </p:sp>
    </p:spTree>
    <p:extLst>
      <p:ext uri="{BB962C8B-B14F-4D97-AF65-F5344CB8AC3E}">
        <p14:creationId xmlns:p14="http://schemas.microsoft.com/office/powerpoint/2010/main" val="28762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微軟正黑體" panose="020B0604030504040204" pitchFamily="34" charset="-120"/>
                <a:ea typeface="微軟正黑體" panose="020B0604030504040204" pitchFamily="34" charset="-120"/>
              </a:rPr>
              <a:t>流</a:t>
            </a:r>
            <a:r>
              <a:rPr lang="zh-TW" altLang="en-US" b="1" dirty="0">
                <a:latin typeface="微軟正黑體" panose="020B0604030504040204" pitchFamily="34" charset="-120"/>
                <a:ea typeface="微軟正黑體" panose="020B0604030504040204" pitchFamily="34" charset="-120"/>
              </a:rPr>
              <a:t>程</a:t>
            </a:r>
          </a:p>
        </p:txBody>
      </p:sp>
      <p:sp>
        <p:nvSpPr>
          <p:cNvPr id="3" name="內容版面配置區 2"/>
          <p:cNvSpPr>
            <a:spLocks noGrp="1"/>
          </p:cNvSpPr>
          <p:nvPr>
            <p:ph idx="1"/>
          </p:nvPr>
        </p:nvSpPr>
        <p:spPr/>
        <p:txBody>
          <a:bodyPr/>
          <a:lstStyle/>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擷取文章</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清洗文章</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全數轉小寫、去掉數字、去掉標點符號、去掉</a:t>
            </a:r>
            <a:r>
              <a:rPr lang="en-US" altLang="zh-TW" dirty="0" err="1" smtClean="0">
                <a:latin typeface="微軟正黑體" panose="020B0604030504040204" pitchFamily="34" charset="-120"/>
                <a:ea typeface="微軟正黑體" panose="020B0604030504040204" pitchFamily="34" charset="-120"/>
              </a:rPr>
              <a:t>url</a:t>
            </a:r>
            <a:r>
              <a:rPr lang="zh-TW" altLang="en-US" dirty="0" smtClean="0">
                <a:latin typeface="微軟正黑體" panose="020B0604030504040204" pitchFamily="34" charset="-120"/>
                <a:ea typeface="微軟正黑體" panose="020B0604030504040204" pitchFamily="34" charset="-120"/>
              </a:rPr>
              <a:t>等</a:t>
            </a:r>
            <a:r>
              <a:rPr lang="en-US" altLang="zh-TW" dirty="0" smtClean="0">
                <a:latin typeface="微軟正黑體" panose="020B0604030504040204" pitchFamily="34" charset="-120"/>
                <a:ea typeface="微軟正黑體" panose="020B0604030504040204" pitchFamily="34" charset="-120"/>
              </a:rPr>
              <a:t>)</a:t>
            </a:r>
          </a:p>
          <a:p>
            <a:r>
              <a:rPr lang="zh-TW" altLang="en-US" dirty="0" smtClean="0">
                <a:latin typeface="微軟正黑體" panose="020B0604030504040204" pitchFamily="34" charset="-120"/>
                <a:ea typeface="微軟正黑體" panose="020B0604030504040204" pitchFamily="34" charset="-120"/>
              </a:rPr>
              <a:t>刪除無意義的字</a:t>
            </a:r>
            <a:r>
              <a:rPr lang="en-US" altLang="zh-TW"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stopword</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 </a:t>
            </a:r>
            <a:r>
              <a:rPr lang="en-US" altLang="zh-TW" dirty="0" smtClean="0">
                <a:latin typeface="微軟正黑體" panose="020B0604030504040204" pitchFamily="34" charset="-120"/>
                <a:ea typeface="微軟正黑體" panose="020B0604030504040204" pitchFamily="34" charset="-120"/>
              </a:rPr>
              <a:t>I, am, you </a:t>
            </a:r>
            <a:r>
              <a:rPr lang="zh-TW" altLang="en-US" dirty="0" smtClean="0">
                <a:latin typeface="微軟正黑體" panose="020B0604030504040204" pitchFamily="34" charset="-120"/>
                <a:ea typeface="微軟正黑體" panose="020B0604030504040204" pitchFamily="34" charset="-120"/>
              </a:rPr>
              <a:t>等</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簡單化</a:t>
            </a:r>
            <a:r>
              <a:rPr lang="en-US" altLang="zh-TW" dirty="0" smtClean="0">
                <a:latin typeface="微軟正黑體" panose="020B0604030504040204" pitchFamily="34" charset="-120"/>
                <a:ea typeface="微軟正黑體" panose="020B0604030504040204" pitchFamily="34" charset="-120"/>
              </a:rPr>
              <a:t>stem</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將詞轉為更簡單的形式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如部份過去式轉</a:t>
            </a:r>
            <a:r>
              <a:rPr lang="zh-TW" altLang="en-US" dirty="0">
                <a:latin typeface="微軟正黑體" panose="020B0604030504040204" pitchFamily="34" charset="-120"/>
                <a:ea typeface="微軟正黑體" panose="020B0604030504040204" pitchFamily="34" charset="-120"/>
              </a:rPr>
              <a:t>成</a:t>
            </a:r>
            <a:r>
              <a:rPr lang="zh-TW" altLang="en-US" dirty="0" smtClean="0">
                <a:latin typeface="微軟正黑體" panose="020B0604030504040204" pitchFamily="34" charset="-120"/>
                <a:ea typeface="微軟正黑體" panose="020B0604030504040204" pitchFamily="34" charset="-120"/>
              </a:rPr>
              <a:t>現在式</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矩陣化</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TF-IDF</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分類及分群</a:t>
            </a:r>
            <a:r>
              <a:rPr lang="en-US" altLang="zh-TW"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圖像</a:t>
            </a:r>
            <a:r>
              <a:rPr lang="zh-TW" altLang="en-US" dirty="0">
                <a:latin typeface="微軟正黑體" panose="020B0604030504040204" pitchFamily="34" charset="-120"/>
                <a:ea typeface="微軟正黑體" panose="020B0604030504040204" pitchFamily="34" charset="-120"/>
              </a:rPr>
              <a:t>化</a:t>
            </a:r>
            <a:endParaRPr lang="en-US" altLang="zh-TW" dirty="0" smtClean="0">
              <a:latin typeface="微軟正黑體" panose="020B0604030504040204" pitchFamily="34" charset="-120"/>
              <a:ea typeface="微軟正黑體" panose="020B0604030504040204" pitchFamily="34" charset="-120"/>
            </a:endParaRPr>
          </a:p>
          <a:p>
            <a:endParaRPr lang="zh-TW" altLang="en-US" dirty="0"/>
          </a:p>
        </p:txBody>
      </p:sp>
      <p:sp>
        <p:nvSpPr>
          <p:cNvPr id="4" name="文字方塊 3"/>
          <p:cNvSpPr txBox="1"/>
          <p:nvPr/>
        </p:nvSpPr>
        <p:spPr>
          <a:xfrm>
            <a:off x="5693664" y="6488668"/>
            <a:ext cx="6841236"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出處</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://www.rdatamining.com/docs/RDataMining.pdf</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3707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TF-IDF(Term Frequency-Inverse Document Fr)</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latin typeface="微軟正黑體" panose="020B0604030504040204" pitchFamily="34" charset="-120"/>
                <a:ea typeface="微軟正黑體" panose="020B0604030504040204" pitchFamily="34" charset="-120"/>
              </a:rPr>
              <a:t>TF (</a:t>
            </a:r>
            <a:r>
              <a:rPr lang="zh-TW" altLang="en-US" dirty="0" smtClean="0">
                <a:latin typeface="微軟正黑體" panose="020B0604030504040204" pitchFamily="34" charset="-120"/>
                <a:ea typeface="微軟正黑體" panose="020B0604030504040204" pitchFamily="34" charset="-120"/>
              </a:rPr>
              <a:t>演化</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某字詞在該文章中出現的次數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缺陷：篇幅較長的文 詞會出現更多次，不利觀察短篇文章</a:t>
            </a:r>
            <a:r>
              <a:rPr lang="en-US" altLang="zh-TW" dirty="0" smtClean="0">
                <a:latin typeface="微軟正黑體" panose="020B0604030504040204" pitchFamily="34" charset="-120"/>
                <a:ea typeface="微軟正黑體" panose="020B0604030504040204" pitchFamily="34" charset="-120"/>
              </a:rPr>
              <a:t>)</a:t>
            </a:r>
          </a:p>
          <a:p>
            <a:pPr marL="0" indent="0">
              <a:buNone/>
            </a:pPr>
            <a:r>
              <a:rPr lang="zh-TW" altLang="en-US" dirty="0" smtClean="0">
                <a:latin typeface="微軟正黑體" panose="020B0604030504040204" pitchFamily="34" charset="-120"/>
                <a:ea typeface="微軟正黑體" panose="020B0604030504040204" pitchFamily="34" charset="-120"/>
              </a:rPr>
              <a:t>  縮小到同一個觀測範圍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標準化 </a:t>
            </a:r>
            <a:r>
              <a:rPr lang="en-US" altLang="zh-TW" dirty="0" smtClean="0">
                <a:latin typeface="微軟正黑體" panose="020B0604030504040204" pitchFamily="34" charset="-120"/>
                <a:ea typeface="微軟正黑體" panose="020B0604030504040204" pitchFamily="34" charset="-120"/>
              </a:rPr>
              <a:t>0-1)</a:t>
            </a:r>
          </a:p>
          <a:p>
            <a:pPr marL="0" indent="0">
              <a:buNone/>
            </a:pPr>
            <a:r>
              <a:rPr lang="en-US" altLang="zh-TW" dirty="0" smtClean="0">
                <a:latin typeface="微軟正黑體" panose="020B0604030504040204" pitchFamily="34" charset="-120"/>
                <a:ea typeface="微軟正黑體" panose="020B0604030504040204" pitchFamily="34" charset="-120"/>
              </a:rPr>
              <a:t>  2.</a:t>
            </a:r>
            <a:r>
              <a:rPr lang="zh-TW" altLang="en-US" dirty="0" smtClean="0">
                <a:latin typeface="微軟正黑體" panose="020B0604030504040204" pitchFamily="34" charset="-120"/>
                <a:ea typeface="微軟正黑體" panose="020B0604030504040204" pitchFamily="34" charset="-120"/>
              </a:rPr>
              <a:t>字詞</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該篇文章總詞數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3.</a:t>
            </a:r>
            <a:r>
              <a:rPr lang="zh-TW" altLang="en-US" dirty="0" smtClean="0">
                <a:latin typeface="微軟正黑體" panose="020B0604030504040204" pitchFamily="34" charset="-120"/>
                <a:ea typeface="微軟正黑體" panose="020B0604030504040204" pitchFamily="34" charset="-120"/>
              </a:rPr>
              <a:t>字詞</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該篇文章最常出現的單字其次數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結論：</a:t>
            </a:r>
            <a:r>
              <a:rPr lang="en-US" altLang="zh-TW" dirty="0" smtClean="0">
                <a:latin typeface="微軟正黑體" panose="020B0604030504040204" pitchFamily="34" charset="-120"/>
                <a:ea typeface="微軟正黑體" panose="020B0604030504040204" pitchFamily="34" charset="-120"/>
              </a:rPr>
              <a:t>TF </a:t>
            </a:r>
            <a:r>
              <a:rPr lang="zh-TW" altLang="en-US" dirty="0" smtClean="0">
                <a:latin typeface="微軟正黑體" panose="020B0604030504040204" pitchFamily="34" charset="-120"/>
                <a:ea typeface="微軟正黑體" panose="020B0604030504040204" pitchFamily="34" charset="-120"/>
              </a:rPr>
              <a:t>越大，代表該詞越常在該篇文章出現。</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p>
        </p:txBody>
      </p:sp>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324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IDF </a:t>
                </a:r>
                <a:r>
                  <a:rPr lang="zh-TW" altLang="en-US" dirty="0" smtClean="0">
                    <a:latin typeface="微軟正黑體" panose="020B0604030504040204" pitchFamily="34" charset="-120"/>
                    <a:ea typeface="微軟正黑體" panose="020B0604030504040204" pitchFamily="34" charset="-120"/>
                  </a:rPr>
                  <a:t>精神：越常見的字詞，越不獨特</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14:m>
                  <m:oMath xmlns:m="http://schemas.openxmlformats.org/officeDocument/2006/math">
                    <m:r>
                      <a:rPr lang="en-US" altLang="zh-TW" b="0" i="1" smtClean="0">
                        <a:latin typeface="Cambria Math" panose="02040503050406030204" pitchFamily="18" charset="0"/>
                      </a:rPr>
                      <m:t>𝐼𝐷𝐹</m:t>
                    </m:r>
                    <m:r>
                      <a:rPr lang="en-US" altLang="zh-TW" b="0" i="1" smtClean="0">
                        <a:latin typeface="Cambria Math" panose="02040503050406030204" pitchFamily="18" charset="0"/>
                      </a:rPr>
                      <m:t>=</m:t>
                    </m:r>
                    <m:r>
                      <a:rPr lang="en-US" altLang="zh-TW" b="0" i="1" smtClean="0">
                        <a:latin typeface="Cambria Math" panose="02040503050406030204" pitchFamily="18" charset="0"/>
                      </a:rPr>
                      <m:t>𝑙𝑜𝑔</m:t>
                    </m:r>
                    <m:f>
                      <m:fPr>
                        <m:ctrlPr>
                          <a:rPr lang="en-US" altLang="zh-TW" b="0" i="1" smtClean="0">
                            <a:latin typeface="Cambria Math" panose="02040503050406030204" pitchFamily="18" charset="0"/>
                          </a:rPr>
                        </m:ctrlPr>
                      </m:fPr>
                      <m:num>
                        <m:r>
                          <m:rPr>
                            <m:nor/>
                          </m:rPr>
                          <a:rPr lang="zh-TW" altLang="en-US" dirty="0">
                            <a:latin typeface="微軟正黑體" panose="020B0604030504040204" pitchFamily="34" charset="-120"/>
                            <a:ea typeface="微軟正黑體" panose="020B0604030504040204" pitchFamily="34" charset="-120"/>
                          </a:rPr>
                          <m:t>總文章數</m:t>
                        </m:r>
                      </m:num>
                      <m:den>
                        <m:r>
                          <m:rPr>
                            <m:nor/>
                          </m:rPr>
                          <a:rPr lang="zh-TW" altLang="en-US" dirty="0">
                            <a:latin typeface="微軟正黑體" panose="020B0604030504040204" pitchFamily="34" charset="-120"/>
                            <a:ea typeface="微軟正黑體" panose="020B0604030504040204" pitchFamily="34" charset="-120"/>
                          </a:rPr>
                          <m:t>含該字詞的文章數</m:t>
                        </m:r>
                        <m:r>
                          <m:rPr>
                            <m:nor/>
                          </m:rPr>
                          <a:rPr lang="en-US" altLang="zh-TW" b="0" i="0" dirty="0" smtClean="0">
                            <a:latin typeface="微軟正黑體" panose="020B0604030504040204" pitchFamily="34" charset="-120"/>
                            <a:ea typeface="微軟正黑體" panose="020B0604030504040204" pitchFamily="34" charset="-120"/>
                          </a:rPr>
                          <m:t>+1</m:t>
                        </m:r>
                        <m:r>
                          <m:rPr>
                            <m:nor/>
                          </m:rPr>
                          <a:rPr lang="zh-TW" altLang="en-US" dirty="0">
                            <a:latin typeface="微軟正黑體" panose="020B0604030504040204" pitchFamily="34" charset="-120"/>
                            <a:ea typeface="微軟正黑體" panose="020B0604030504040204" pitchFamily="34" charset="-120"/>
                          </a:rPr>
                          <m:t> </m:t>
                        </m:r>
                      </m:den>
                    </m:f>
                  </m:oMath>
                </a14:m>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隨著含該字詞的文章數變大，</a:t>
                </a:r>
                <a:r>
                  <a:rPr lang="en-US" altLang="zh-TW" dirty="0" smtClean="0">
                    <a:latin typeface="微軟正黑體" panose="020B0604030504040204" pitchFamily="34" charset="-120"/>
                    <a:ea typeface="微軟正黑體" panose="020B0604030504040204" pitchFamily="34" charset="-120"/>
                  </a:rPr>
                  <a:t>IDF</a:t>
                </a:r>
                <a:r>
                  <a:rPr lang="zh-TW" altLang="en-US" dirty="0" smtClean="0">
                    <a:latin typeface="微軟正黑體" panose="020B0604030504040204" pitchFamily="34" charset="-120"/>
                    <a:ea typeface="微軟正黑體" panose="020B0604030504040204" pitchFamily="34" charset="-120"/>
                  </a:rPr>
                  <a:t>值會越來越小。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TW" altLang="en-US">
                    <a:noFill/>
                  </a:rPr>
                  <a:t> </a:t>
                </a:r>
              </a:p>
            </p:txBody>
          </p:sp>
        </mc:Fallback>
      </mc:AlternateContent>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82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從詞彙的</a:t>
            </a:r>
            <a:r>
              <a:rPr lang="en-US" altLang="zh-TW" dirty="0" smtClean="0">
                <a:latin typeface="微軟正黑體" panose="020B0604030504040204" pitchFamily="34" charset="-120"/>
                <a:ea typeface="微軟正黑體" panose="020B0604030504040204" pitchFamily="34" charset="-120"/>
              </a:rPr>
              <a:t>TF*IDF </a:t>
            </a:r>
            <a:r>
              <a:rPr lang="zh-TW" altLang="en-US" dirty="0" smtClean="0">
                <a:latin typeface="微軟正黑體" panose="020B0604030504040204" pitchFamily="34" charset="-120"/>
                <a:ea typeface="微軟正黑體" panose="020B0604030504040204" pitchFamily="34" charset="-120"/>
              </a:rPr>
              <a:t>來看</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若</a:t>
            </a:r>
            <a:r>
              <a:rPr lang="en-US" altLang="zh-TW" dirty="0" smtClean="0">
                <a:latin typeface="微軟正黑體" panose="020B0604030504040204" pitchFamily="34" charset="-120"/>
                <a:ea typeface="微軟正黑體" panose="020B0604030504040204" pitchFamily="34" charset="-120"/>
              </a:rPr>
              <a:t>TF</a:t>
            </a:r>
            <a:r>
              <a:rPr lang="zh-TW" altLang="en-US" dirty="0" smtClean="0">
                <a:latin typeface="微軟正黑體" panose="020B0604030504040204" pitchFamily="34" charset="-120"/>
                <a:ea typeface="微軟正黑體" panose="020B0604030504040204" pitchFamily="34" charset="-120"/>
              </a:rPr>
              <a:t>越大</a:t>
            </a:r>
            <a:r>
              <a:rPr lang="en-US" altLang="zh-TW" dirty="0" smtClean="0">
                <a:latin typeface="微軟正黑體" panose="020B0604030504040204" pitchFamily="34" charset="-120"/>
                <a:ea typeface="微軟正黑體" panose="020B0604030504040204" pitchFamily="34" charset="-120"/>
              </a:rPr>
              <a:t>(0-1)</a:t>
            </a:r>
            <a:r>
              <a:rPr lang="zh-TW" altLang="en-US" dirty="0" smtClean="0">
                <a:latin typeface="微軟正黑體" panose="020B0604030504040204" pitchFamily="34" charset="-120"/>
                <a:ea typeface="微軟正黑體" panose="020B0604030504040204" pitchFamily="34" charset="-120"/>
              </a:rPr>
              <a:t>，代表該文章的某詞可能為重要關鍵字</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若</a:t>
            </a:r>
            <a:r>
              <a:rPr lang="en-US" altLang="zh-TW" dirty="0" smtClean="0">
                <a:latin typeface="微軟正黑體" panose="020B0604030504040204" pitchFamily="34" charset="-120"/>
                <a:ea typeface="微軟正黑體" panose="020B0604030504040204" pitchFamily="34" charset="-120"/>
              </a:rPr>
              <a:t>IDF</a:t>
            </a:r>
            <a:r>
              <a:rPr lang="zh-TW" altLang="en-US" dirty="0" smtClean="0">
                <a:latin typeface="微軟正黑體" panose="020B0604030504040204" pitchFamily="34" charset="-120"/>
                <a:ea typeface="微軟正黑體" panose="020B0604030504040204" pitchFamily="34" charset="-120"/>
              </a:rPr>
              <a:t>越小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，則代表該文章的某詞重要性較低。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兩兩比例相乘，可得一個用於描述字詞重要性的權重值，越高則可推測此字詞越是重要。</a:t>
            </a:r>
            <a:endParaRPr lang="zh-TW" altLang="en-US"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9093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629864883"/>
              </p:ext>
            </p:extLst>
          </p:nvPr>
        </p:nvGraphicFramePr>
        <p:xfrm>
          <a:off x="1889760" y="2532761"/>
          <a:ext cx="8412480" cy="1483360"/>
        </p:xfrm>
        <a:graphic>
          <a:graphicData uri="http://schemas.openxmlformats.org/drawingml/2006/table">
            <a:tbl>
              <a:tblPr firstRow="1" bandRow="1">
                <a:tableStyleId>{F5AB1C69-6EDB-4FF4-983F-18BD219EF322}</a:tableStyleId>
              </a:tblPr>
              <a:tblGrid>
                <a:gridCol w="2103120"/>
                <a:gridCol w="2103120"/>
                <a:gridCol w="2103120"/>
                <a:gridCol w="2103120"/>
              </a:tblGrid>
              <a:tr h="370840">
                <a:tc>
                  <a:txBody>
                    <a:bodyPr/>
                    <a:lstStyle/>
                    <a:p>
                      <a:r>
                        <a:rPr lang="zh-TW" altLang="en-US" dirty="0" smtClean="0"/>
                        <a:t>詞彙</a:t>
                      </a:r>
                      <a:r>
                        <a:rPr lang="en-US" altLang="zh-TW" dirty="0" smtClean="0"/>
                        <a:t>\</a:t>
                      </a:r>
                      <a:r>
                        <a:rPr lang="zh-TW" altLang="en-US" dirty="0" smtClean="0"/>
                        <a:t>文本編號</a:t>
                      </a:r>
                      <a:endParaRPr lang="zh-TW" altLang="en-US" dirty="0"/>
                    </a:p>
                  </a:txBody>
                  <a:tcPr/>
                </a:tc>
                <a:tc>
                  <a:txBody>
                    <a:bodyPr/>
                    <a:lstStyle/>
                    <a:p>
                      <a:r>
                        <a:rPr lang="en-US" altLang="zh-TW" dirty="0" smtClean="0"/>
                        <a:t>x</a:t>
                      </a:r>
                      <a:endParaRPr lang="zh-TW" altLang="en-US" dirty="0"/>
                    </a:p>
                  </a:txBody>
                  <a:tcPr/>
                </a:tc>
                <a:tc>
                  <a:txBody>
                    <a:bodyPr/>
                    <a:lstStyle/>
                    <a:p>
                      <a:r>
                        <a:rPr lang="en-US" altLang="zh-TW" dirty="0" smtClean="0"/>
                        <a:t>y</a:t>
                      </a:r>
                      <a:endParaRPr lang="zh-TW" altLang="en-US" dirty="0"/>
                    </a:p>
                  </a:txBody>
                  <a:tcPr/>
                </a:tc>
                <a:tc>
                  <a:txBody>
                    <a:bodyPr/>
                    <a:lstStyle/>
                    <a:p>
                      <a:r>
                        <a:rPr lang="en-US" altLang="zh-TW" dirty="0" smtClean="0"/>
                        <a:t>Z</a:t>
                      </a:r>
                      <a:endParaRPr lang="zh-TW" altLang="en-US" dirty="0"/>
                    </a:p>
                  </a:txBody>
                  <a:tcPr/>
                </a:tc>
              </a:tr>
              <a:tr h="370840">
                <a:tc>
                  <a:txBody>
                    <a:bodyPr/>
                    <a:lstStyle/>
                    <a:p>
                      <a:r>
                        <a:rPr lang="en-US" altLang="zh-TW" dirty="0" smtClean="0"/>
                        <a:t>Term</a:t>
                      </a:r>
                      <a:r>
                        <a:rPr lang="en-US" altLang="zh-TW" baseline="0" dirty="0" smtClean="0"/>
                        <a:t> I</a:t>
                      </a:r>
                      <a:endParaRPr lang="zh-TW" altLang="en-US" dirty="0"/>
                    </a:p>
                  </a:txBody>
                  <a:tcPr/>
                </a:tc>
                <a:tc>
                  <a:txBody>
                    <a:bodyPr/>
                    <a:lstStyle/>
                    <a:p>
                      <a:r>
                        <a:rPr lang="en-US" altLang="zh-TW" dirty="0" smtClean="0"/>
                        <a:t>TF(</a:t>
                      </a:r>
                      <a:r>
                        <a:rPr lang="en-US" altLang="zh-TW" dirty="0" err="1" smtClean="0"/>
                        <a:t>x,i</a:t>
                      </a:r>
                      <a:r>
                        <a:rPr lang="en-US" altLang="zh-TW" dirty="0" smtClean="0"/>
                        <a:t>)*IDF(3,)</a:t>
                      </a:r>
                      <a:endParaRPr lang="zh-TW" altLang="en-US" dirty="0"/>
                    </a:p>
                  </a:txBody>
                  <a:tcPr/>
                </a:tc>
                <a:tc>
                  <a:txBody>
                    <a:bodyPr/>
                    <a:lstStyle/>
                    <a:p>
                      <a:r>
                        <a:rPr lang="en-US" altLang="zh-TW" dirty="0" smtClean="0"/>
                        <a:t>0.01</a:t>
                      </a:r>
                      <a:endParaRPr lang="zh-TW" altLang="en-US" dirty="0"/>
                    </a:p>
                  </a:txBody>
                  <a:tcPr/>
                </a:tc>
                <a:tc>
                  <a:txBody>
                    <a:bodyPr/>
                    <a:lstStyle/>
                    <a:p>
                      <a:r>
                        <a:rPr lang="en-US" altLang="zh-TW" dirty="0" smtClean="0"/>
                        <a:t>0.02</a:t>
                      </a:r>
                      <a:endParaRPr lang="zh-TW" altLang="en-US" dirty="0"/>
                    </a:p>
                  </a:txBody>
                  <a:tcPr/>
                </a:tc>
              </a:tr>
              <a:tr h="370840">
                <a:tc>
                  <a:txBody>
                    <a:bodyPr/>
                    <a:lstStyle/>
                    <a:p>
                      <a:r>
                        <a:rPr lang="en-US" altLang="zh-TW" dirty="0" smtClean="0"/>
                        <a:t>Term</a:t>
                      </a:r>
                      <a:r>
                        <a:rPr lang="en-US" altLang="zh-TW" baseline="0" dirty="0" smtClean="0"/>
                        <a:t> J</a:t>
                      </a:r>
                      <a:endParaRPr lang="zh-TW" altLang="en-US" dirty="0"/>
                    </a:p>
                  </a:txBody>
                  <a:tcPr/>
                </a:tc>
                <a:tc>
                  <a:txBody>
                    <a:bodyPr/>
                    <a:lstStyle/>
                    <a:p>
                      <a:r>
                        <a:rPr lang="en-US" altLang="zh-TW" dirty="0" smtClean="0"/>
                        <a:t>0.13</a:t>
                      </a:r>
                      <a:endParaRPr lang="zh-TW" altLang="en-US" dirty="0"/>
                    </a:p>
                  </a:txBody>
                  <a:tcPr/>
                </a:tc>
                <a:tc>
                  <a:txBody>
                    <a:bodyPr/>
                    <a:lstStyle/>
                    <a:p>
                      <a:r>
                        <a:rPr lang="en-US" altLang="zh-TW" dirty="0" smtClean="0"/>
                        <a:t>0.2</a:t>
                      </a:r>
                      <a:endParaRPr lang="zh-TW" altLang="en-US" dirty="0"/>
                    </a:p>
                  </a:txBody>
                  <a:tcPr/>
                </a:tc>
                <a:tc>
                  <a:txBody>
                    <a:bodyPr/>
                    <a:lstStyle/>
                    <a:p>
                      <a:r>
                        <a:rPr lang="en-US" altLang="zh-TW" dirty="0" smtClean="0"/>
                        <a:t>0.1</a:t>
                      </a:r>
                      <a:endParaRPr lang="zh-TW" altLang="en-US" dirty="0"/>
                    </a:p>
                  </a:txBody>
                  <a:tcPr/>
                </a:tc>
              </a:tr>
              <a:tr h="370840">
                <a:tc>
                  <a:txBody>
                    <a:bodyPr/>
                    <a:lstStyle/>
                    <a:p>
                      <a:r>
                        <a:rPr lang="en-US" altLang="zh-TW" dirty="0" smtClean="0"/>
                        <a:t>Term</a:t>
                      </a:r>
                      <a:r>
                        <a:rPr lang="en-US" altLang="zh-TW" baseline="0" dirty="0" smtClean="0"/>
                        <a:t> k</a:t>
                      </a:r>
                      <a:endParaRPr lang="zh-TW" altLang="en-US" dirty="0"/>
                    </a:p>
                  </a:txBody>
                  <a:tcPr/>
                </a:tc>
                <a:tc>
                  <a:txBody>
                    <a:bodyPr/>
                    <a:lstStyle/>
                    <a:p>
                      <a:r>
                        <a:rPr lang="en-US" altLang="zh-TW" dirty="0" smtClean="0"/>
                        <a:t>0.15</a:t>
                      </a:r>
                      <a:endParaRPr lang="zh-TW" altLang="en-US" dirty="0"/>
                    </a:p>
                  </a:txBody>
                  <a:tcPr/>
                </a:tc>
                <a:tc>
                  <a:txBody>
                    <a:bodyPr/>
                    <a:lstStyle/>
                    <a:p>
                      <a:r>
                        <a:rPr lang="en-US" altLang="zh-TW" dirty="0" smtClean="0"/>
                        <a:t>0.17</a:t>
                      </a:r>
                      <a:endParaRPr lang="zh-TW" altLang="en-US" dirty="0"/>
                    </a:p>
                  </a:txBody>
                  <a:tcPr/>
                </a:tc>
                <a:tc>
                  <a:txBody>
                    <a:bodyPr/>
                    <a:lstStyle/>
                    <a:p>
                      <a:r>
                        <a:rPr lang="en-US" altLang="zh-TW" dirty="0" smtClean="0"/>
                        <a:t>0.28</a:t>
                      </a:r>
                      <a:endParaRPr lang="zh-TW" altLang="en-US" dirty="0"/>
                    </a:p>
                  </a:txBody>
                  <a:tcPr/>
                </a:tc>
              </a:tr>
            </a:tbl>
          </a:graphicData>
        </a:graphic>
      </p:graphicFrame>
      <p:sp>
        <p:nvSpPr>
          <p:cNvPr id="6" name="矩形 5"/>
          <p:cNvSpPr/>
          <p:nvPr/>
        </p:nvSpPr>
        <p:spPr>
          <a:xfrm>
            <a:off x="1938528" y="2889504"/>
            <a:ext cx="8327136" cy="792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938528" y="3285744"/>
            <a:ext cx="8327136" cy="7924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767840" y="4474464"/>
            <a:ext cx="8656320" cy="646331"/>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可依照</a:t>
            </a:r>
            <a:r>
              <a:rPr lang="en-US" altLang="zh-TW" dirty="0" smtClean="0">
                <a:latin typeface="微軟正黑體" panose="020B0604030504040204" pitchFamily="34" charset="-120"/>
                <a:ea typeface="微軟正黑體" panose="020B0604030504040204" pitchFamily="34" charset="-120"/>
              </a:rPr>
              <a:t>TF</a:t>
            </a:r>
            <a:r>
              <a:rPr lang="zh-TW" altLang="en-US" dirty="0" smtClean="0">
                <a:latin typeface="微軟正黑體" panose="020B0604030504040204" pitchFamily="34" charset="-120"/>
                <a:ea typeface="微軟正黑體" panose="020B0604030504040204" pitchFamily="34" charset="-120"/>
              </a:rPr>
              <a:t>作出字詞間的相關係數、計算歐幾里得距離或</a:t>
            </a:r>
            <a:r>
              <a:rPr lang="en-US" altLang="zh-TW" dirty="0" smtClean="0">
                <a:latin typeface="微軟正黑體" panose="020B0604030504040204" pitchFamily="34" charset="-120"/>
                <a:ea typeface="微軟正黑體" panose="020B0604030504040204" pitchFamily="34" charset="-120"/>
              </a:rPr>
              <a:t>Cosine </a:t>
            </a:r>
            <a:r>
              <a:rPr lang="en-US" altLang="zh-TW" dirty="0" err="1" smtClean="0">
                <a:latin typeface="微軟正黑體" panose="020B0604030504040204" pitchFamily="34" charset="-120"/>
                <a:ea typeface="微軟正黑體" panose="020B0604030504040204" pitchFamily="34" charset="-120"/>
              </a:rPr>
              <a:t>similiarity</a:t>
            </a:r>
            <a:r>
              <a:rPr lang="zh-TW" altLang="en-US" dirty="0" smtClean="0">
                <a:latin typeface="微軟正黑體" panose="020B0604030504040204" pitchFamily="34" charset="-120"/>
                <a:ea typeface="微軟正黑體" panose="020B0604030504040204" pitchFamily="34" charset="-120"/>
              </a:rPr>
              <a:t>、得到文字間的關聯性。</a:t>
            </a:r>
            <a:endParaRPr lang="zh-TW" altLang="en-US"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5462016" y="6465760"/>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a:latin typeface="微軟正黑體" panose="020B0604030504040204" pitchFamily="34" charset="-120"/>
                <a:ea typeface="微軟正黑體" panose="020B0604030504040204" pitchFamily="34" charset="-120"/>
              </a:rPr>
              <a:t>https://www.youtube.com/watch?v=ALZaXnzXPg8</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6299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10309210230.R</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專題</a:t>
            </a:r>
            <a:r>
              <a:rPr lang="en-US" altLang="zh-TW" dirty="0" err="1" smtClean="0">
                <a:latin typeface="微軟正黑體" panose="020B0604030504040204" pitchFamily="34" charset="-120"/>
                <a:ea typeface="微軟正黑體" panose="020B0604030504040204" pitchFamily="34" charset="-120"/>
              </a:rPr>
              <a:t>github</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內含清洗文章→斷詞</a:t>
            </a:r>
            <a:r>
              <a:rPr lang="en-US" altLang="zh-TW"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StopWord</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→簡化詞彙</a:t>
            </a:r>
            <a:r>
              <a:rPr lang="en-US" altLang="zh-TW" dirty="0" smtClean="0">
                <a:latin typeface="微軟正黑體" panose="020B0604030504040204" pitchFamily="34" charset="-120"/>
                <a:ea typeface="微軟正黑體" panose="020B0604030504040204" pitchFamily="34" charset="-120"/>
              </a:rPr>
              <a:t>(Stem)</a:t>
            </a:r>
          </a:p>
          <a:p>
            <a:pPr marL="0" indent="0">
              <a:buNone/>
            </a:pP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TDM(Term Document Matrix)</a:t>
            </a:r>
            <a:r>
              <a:rPr lang="zh-TW" altLang="en-US" dirty="0" smtClean="0">
                <a:latin typeface="微軟正黑體" panose="020B0604030504040204" pitchFamily="34" charset="-120"/>
                <a:ea typeface="微軟正黑體" panose="020B0604030504040204" pitchFamily="34" charset="-120"/>
              </a:rPr>
              <a:t>→分類分群→視覺化</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隨檔已附上部分自讀的中文解析。</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217437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576</Words>
  <Application>Microsoft Office PowerPoint</Application>
  <PresentationFormat>寬螢幕</PresentationFormat>
  <Paragraphs>85</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新細明體</vt:lpstr>
      <vt:lpstr>Arial</vt:lpstr>
      <vt:lpstr>Calibri</vt:lpstr>
      <vt:lpstr>Calibri Light</vt:lpstr>
      <vt:lpstr>Cambria Math</vt:lpstr>
      <vt:lpstr>Office 佈景主題</vt:lpstr>
      <vt:lpstr>文字探勘</vt:lpstr>
      <vt:lpstr>Text Mining 縱觀</vt:lpstr>
      <vt:lpstr>Text Mining 縱觀</vt:lpstr>
      <vt:lpstr>流程</vt:lpstr>
      <vt:lpstr>TF-IDF(Term Frequency-Inverse Document Fr)</vt:lpstr>
      <vt:lpstr>TF-IDF(Term Frequency-Inverse Document Fr)</vt:lpstr>
      <vt:lpstr>TF-IDF(Term Frequency-Inverse Document Fr)</vt:lpstr>
      <vt:lpstr>TF-IDF(Term Frequency-Inverse Document Fr)</vt:lpstr>
      <vt:lpstr>10309210230.R            專題github</vt:lpstr>
      <vt:lpstr>10309210230.R            專題github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文字探勘</dc:title>
  <dc:creator>李秉鴻</dc:creator>
  <cp:lastModifiedBy>李秉鴻</cp:lastModifiedBy>
  <cp:revision>13</cp:revision>
  <dcterms:created xsi:type="dcterms:W3CDTF">2014-09-21T16:07:31Z</dcterms:created>
  <dcterms:modified xsi:type="dcterms:W3CDTF">2014-09-26T18:35:27Z</dcterms:modified>
</cp:coreProperties>
</file>