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75322b2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75322b2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75322b23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75322b23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75322b2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75322b2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75322b2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75322b2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75322b2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75322b2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75322b2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75322b2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75322b23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d75322b23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d75322b23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d75322b23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d75322b2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d75322b2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d75322b2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d75322b2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75322b2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75322b2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d75322b2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d75322b2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75322b2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75322b2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75322b2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75322b2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75322b23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75322b23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75322b2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75322b2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75322b2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75322b2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75322b2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75322b2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75322b2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d75322b2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240025" y="251450"/>
            <a:ext cx="8664000" cy="466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MAIN_POINT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114300" y="125725"/>
            <a:ext cx="8892600" cy="490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9.jpg"/><Relationship Id="rId5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34850" y="1638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Introduction to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Time Series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Saarthak Mehra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83600" y="1823100"/>
            <a:ext cx="3457800" cy="14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Time-Series Forecasting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572000" y="1352700"/>
            <a:ext cx="3918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Attempting to make the data stationary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Selecting the appropriate model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AutoNum type="arabicPeriod"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Evaluating model accuracy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467575" y="1313700"/>
            <a:ext cx="4334100" cy="2516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Auto Regression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models the next step in the sequence as a linear function of the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observations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at prior time steps.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== order of AR (number of lags to be used as predictors)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4091100" y="1313700"/>
            <a:ext cx="4395300" cy="251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Moving Average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models the next step in the sequence as a linear function of the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residual errors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from a mean process at prior time steps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q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== order of MA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(number of lags to be used as predictors)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008174" y="2271150"/>
            <a:ext cx="893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ARIMA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67575" y="423000"/>
            <a:ext cx="53550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Time-Series Models: ARIMA 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676900" y="4019050"/>
            <a:ext cx="22512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ARIMA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→ works well with time series with trend but without seasonality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204150" y="4019050"/>
            <a:ext cx="3063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“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” in ARIMA represents the number of differences (</a:t>
            </a: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) made in order to make time-series stationary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6590800" y="4025325"/>
            <a:ext cx="2059500" cy="8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Differencing?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of Differencing"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81775" cy="51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</p:pic>
      <p:sp>
        <p:nvSpPr>
          <p:cNvPr id="174" name="Google Shape;174;p25"/>
          <p:cNvSpPr/>
          <p:nvPr/>
        </p:nvSpPr>
        <p:spPr>
          <a:xfrm>
            <a:off x="6581775" y="0"/>
            <a:ext cx="2562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6581775" y="4359300"/>
            <a:ext cx="2193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← overdifferencing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322850" y="4158925"/>
            <a:ext cx="2874300" cy="61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660225" y="3045425"/>
            <a:ext cx="22536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second order of differencing, autocorrelation went negative too quick, which suggests…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6660225" y="262150"/>
            <a:ext cx="2405100" cy="1670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 of differencing? 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 minimize autocorrelation while the time-series remains greater than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5900575" y="1932250"/>
            <a:ext cx="367500" cy="367500"/>
          </a:xfrm>
          <a:prstGeom prst="smileyFace">
            <a:avLst>
              <a:gd fmla="val 4653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5"/>
          <p:cNvCxnSpPr>
            <a:stCxn id="181" idx="1"/>
            <a:endCxn id="179" idx="6"/>
          </p:cNvCxnSpPr>
          <p:nvPr/>
        </p:nvCxnSpPr>
        <p:spPr>
          <a:xfrm rot="10800000">
            <a:off x="6267975" y="2116050"/>
            <a:ext cx="778500" cy="455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5"/>
          <p:cNvSpPr txBox="1"/>
          <p:nvPr/>
        </p:nvSpPr>
        <p:spPr>
          <a:xfrm>
            <a:off x="7046475" y="2388000"/>
            <a:ext cx="1632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“Weak stationarity”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467575" y="423000"/>
            <a:ext cx="53550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Time-Series Models: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ARIMA 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1091050" y="2582700"/>
            <a:ext cx="32064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AR(p), I(d), and AM(q) will be dependent on every time step in the past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AR(P), I(D), and AM(Q) will be dependent on past time steps from every 7 days (week)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4753950" y="1425025"/>
            <a:ext cx="1659000" cy="42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Auto Regressive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6412950" y="1425025"/>
            <a:ext cx="1659000" cy="42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Integrated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753950" y="1848025"/>
            <a:ext cx="1659000" cy="42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Moving Average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6412950" y="1848025"/>
            <a:ext cx="1659000" cy="42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Seasonality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4753950" y="2582700"/>
            <a:ext cx="3318000" cy="17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SARIMA(p, d, q)(P, D, Q)m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p, d, q → remember from ARIMA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 → number of time steps in each season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P, D, Q → same as (p, d, q), but only active based on 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12250" y="1369450"/>
            <a:ext cx="36852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If our data is measured in days, and the data shows a repeating pattern every seven days (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weekly seasonality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), then </a:t>
            </a:r>
            <a:r>
              <a:rPr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 = 7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. So at every future time step…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al Differencing" id="198" name="Google Shape;198;p27"/>
          <p:cNvPicPr preferRelativeResize="0"/>
          <p:nvPr/>
        </p:nvPicPr>
        <p:blipFill rotWithShape="1">
          <a:blip r:embed="rId3">
            <a:alphaModFix/>
          </a:blip>
          <a:srcRect b="48622" l="0" r="0" t="6596"/>
          <a:stretch/>
        </p:blipFill>
        <p:spPr>
          <a:xfrm>
            <a:off x="452802" y="675300"/>
            <a:ext cx="6071198" cy="173918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asonal Differencing"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51186"/>
          <a:stretch/>
        </p:blipFill>
        <p:spPr>
          <a:xfrm>
            <a:off x="452802" y="2713216"/>
            <a:ext cx="6071198" cy="189588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7"/>
          <p:cNvSpPr txBox="1"/>
          <p:nvPr/>
        </p:nvSpPr>
        <p:spPr>
          <a:xfrm>
            <a:off x="358938" y="363600"/>
            <a:ext cx="2326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ARIMA based differencing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58950" y="2422500"/>
            <a:ext cx="27939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ARIMA based differencing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2633214" y="1788635"/>
            <a:ext cx="225300" cy="21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3221597" y="1788635"/>
            <a:ext cx="225300" cy="21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3528403" y="1788635"/>
            <a:ext cx="225300" cy="21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927406" y="1788635"/>
            <a:ext cx="225300" cy="21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3515778" y="4090061"/>
            <a:ext cx="225300" cy="2133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3221597" y="4090061"/>
            <a:ext cx="225300" cy="2133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2927416" y="4090061"/>
            <a:ext cx="225300" cy="2133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2633236" y="4090061"/>
            <a:ext cx="225300" cy="2133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7"/>
          <p:cNvCxnSpPr>
            <a:stCxn id="204" idx="4"/>
            <a:endCxn id="206" idx="0"/>
          </p:cNvCxnSpPr>
          <p:nvPr/>
        </p:nvCxnSpPr>
        <p:spPr>
          <a:xfrm flipH="1">
            <a:off x="3628453" y="2001935"/>
            <a:ext cx="12600" cy="208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7"/>
          <p:cNvCxnSpPr>
            <a:stCxn id="203" idx="4"/>
            <a:endCxn id="207" idx="0"/>
          </p:cNvCxnSpPr>
          <p:nvPr/>
        </p:nvCxnSpPr>
        <p:spPr>
          <a:xfrm>
            <a:off x="3334247" y="2001935"/>
            <a:ext cx="0" cy="208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7"/>
          <p:cNvCxnSpPr>
            <a:stCxn id="205" idx="4"/>
            <a:endCxn id="208" idx="0"/>
          </p:cNvCxnSpPr>
          <p:nvPr/>
        </p:nvCxnSpPr>
        <p:spPr>
          <a:xfrm>
            <a:off x="3040056" y="2001935"/>
            <a:ext cx="0" cy="208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7"/>
          <p:cNvCxnSpPr>
            <a:stCxn id="202" idx="4"/>
            <a:endCxn id="209" idx="0"/>
          </p:cNvCxnSpPr>
          <p:nvPr/>
        </p:nvCxnSpPr>
        <p:spPr>
          <a:xfrm>
            <a:off x="2745864" y="2001935"/>
            <a:ext cx="0" cy="208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7"/>
          <p:cNvSpPr txBox="1"/>
          <p:nvPr/>
        </p:nvSpPr>
        <p:spPr>
          <a:xfrm>
            <a:off x="6601950" y="675300"/>
            <a:ext cx="2248800" cy="3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With seasonality represented as a parameter, you can repeat the ability to perform: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i) autoregression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ii) differencing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iii) moving average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modeling like ARIMA did at the seasonal level.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259475" y="1696650"/>
            <a:ext cx="2808000" cy="17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More Time-Series Models 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462400" y="576625"/>
            <a:ext cx="5522100" cy="44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SARIMAX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Seasonal Autoregressive Integrated Moving-Average with Exogenous Regressors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Vector Autoregression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VARMA: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Vector Autoregression Moving-Average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VARMAX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Vector Autoregression Moving-Average with Exogenous Regressors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SES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Exponential Smoothing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HWES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Holt Winter’s Exponential Smoothing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FbProhet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Open source model made by Facebook; takes holidays into account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LSTM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Long Short Term Memories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NNETAR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Neural Network Autoregression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3495850" y="576625"/>
            <a:ext cx="5455200" cy="79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3495850" y="1367125"/>
            <a:ext cx="5455200" cy="119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3495850" y="2558425"/>
            <a:ext cx="5455200" cy="79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3495850" y="3337225"/>
            <a:ext cx="5455200" cy="38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3495850" y="3726625"/>
            <a:ext cx="5455200" cy="38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3495850" y="4116025"/>
            <a:ext cx="5455200" cy="38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5121225" y="534300"/>
            <a:ext cx="3540300" cy="4419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MAPE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→ Mean Absolute Percentage Error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 → 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Mean Error 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MAE → 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Mean Absolute Error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MPE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Mean Percentage Error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RMSE → 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Root Mean Squared Error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ACF1 → 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Lag 1 Autocorrelation of Error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orr → 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 between the Actual and the Forecast 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inmax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Min-Max Error 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349625" y="1558650"/>
            <a:ext cx="3714000" cy="20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Evaluating Model Accuracy</a:t>
            </a:r>
            <a:endParaRPr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062025" y="189300"/>
            <a:ext cx="1695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Metrics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Interesting/Useful Information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403350"/>
            <a:ext cx="7772400" cy="3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1"/>
          <p:cNvSpPr txBox="1"/>
          <p:nvPr/>
        </p:nvSpPr>
        <p:spPr>
          <a:xfrm>
            <a:off x="685800" y="4060950"/>
            <a:ext cx="4085700" cy="67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Cross-Validation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technique used to validify model before testing it on the entire training 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4771500" y="4060950"/>
            <a:ext cx="1862700" cy="67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→ training set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→ validation 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0" l="6620" r="0" t="0"/>
          <a:stretch/>
        </p:blipFill>
        <p:spPr>
          <a:xfrm>
            <a:off x="4728475" y="2137550"/>
            <a:ext cx="4415525" cy="30059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" y="2137550"/>
            <a:ext cx="4728467" cy="30059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2"/>
          <p:cNvSpPr txBox="1"/>
          <p:nvPr/>
        </p:nvSpPr>
        <p:spPr>
          <a:xfrm>
            <a:off x="0" y="0"/>
            <a:ext cx="4219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Visualizations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 series visualizations" id="253" name="Google Shape;2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250" y="0"/>
            <a:ext cx="4523751" cy="211285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2"/>
          <p:cNvSpPr txBox="1"/>
          <p:nvPr/>
        </p:nvSpPr>
        <p:spPr>
          <a:xfrm>
            <a:off x="345125" y="723600"/>
            <a:ext cx="36963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Avoid sticking to stock visualizations from matplotlib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Ensure that every visualization is practical, innovative, and creative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626625" y="587725"/>
            <a:ext cx="4595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722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34975" y="1686875"/>
            <a:ext cx="27147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Intro to Time Series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Time-Series Behavior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Forecasting Time-Series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25" y="1686888"/>
            <a:ext cx="4595100" cy="18959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Thank you for attending!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513450" y="505475"/>
            <a:ext cx="5304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sequence of observations taken over equal intervals over time.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11051" r="22375" t="0"/>
          <a:stretch/>
        </p:blipFill>
        <p:spPr>
          <a:xfrm>
            <a:off x="0" y="0"/>
            <a:ext cx="30951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291625" y="182200"/>
            <a:ext cx="2039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What is time-series?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 series dataframe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57864" t="9346"/>
          <a:stretch/>
        </p:blipFill>
        <p:spPr>
          <a:xfrm>
            <a:off x="3819488" y="2752575"/>
            <a:ext cx="1087350" cy="19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/>
        </p:nvSpPr>
        <p:spPr>
          <a:xfrm>
            <a:off x="3716738" y="2376925"/>
            <a:ext cx="1759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Univariate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540463" y="2376925"/>
            <a:ext cx="1759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Multivariate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time series dataframe"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9346"/>
          <a:stretch/>
        </p:blipFill>
        <p:spPr>
          <a:xfrm>
            <a:off x="5643213" y="2752575"/>
            <a:ext cx="2580500" cy="19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6"/>
          <p:cNvSpPr txBox="1"/>
          <p:nvPr/>
        </p:nvSpPr>
        <p:spPr>
          <a:xfrm>
            <a:off x="4701363" y="2752575"/>
            <a:ext cx="269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A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510463" y="2752575"/>
            <a:ext cx="269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A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971088" y="2917700"/>
            <a:ext cx="269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291625" y="922775"/>
            <a:ext cx="2431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What do they look like?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 series" id="93" name="Google Shape;93;p16"/>
          <p:cNvPicPr preferRelativeResize="0"/>
          <p:nvPr/>
        </p:nvPicPr>
        <p:blipFill rotWithShape="1">
          <a:blip r:embed="rId5">
            <a:alphaModFix/>
          </a:blip>
          <a:srcRect b="0" l="0" r="0" t="16107"/>
          <a:stretch/>
        </p:blipFill>
        <p:spPr>
          <a:xfrm>
            <a:off x="3819500" y="1438813"/>
            <a:ext cx="4404226" cy="938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6270225" y="2560013"/>
            <a:ext cx="23427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At 8PM, we only need some of our servers on.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0" y="0"/>
            <a:ext cx="289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84525" y="1391250"/>
            <a:ext cx="20625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we care?</a:t>
            </a:r>
            <a:endParaRPr b="1"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093775" y="432875"/>
            <a:ext cx="5525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Time series can be analyzed in 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any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business that operates an online platform (website, blog, etc.)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00025" y="3686100"/>
            <a:ext cx="55254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From the above observations, we are able to </a:t>
            </a:r>
            <a:r>
              <a:rPr b="1"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save money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by </a:t>
            </a: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turning off an X amount of servers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at 8 PM, thereby </a:t>
            </a: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increasing efficiency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410900" y="1779675"/>
            <a:ext cx="2235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Around 10 AM, there are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100,000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online users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410900" y="2559913"/>
            <a:ext cx="2235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Around 8 PM, there are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15,000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online users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100025" y="1379475"/>
            <a:ext cx="3170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Trivial Time Series Analysis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282775" y="1799400"/>
            <a:ext cx="22353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At 10AM, we need all of our servers 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601725" y="1903350"/>
            <a:ext cx="5220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589175" y="2673763"/>
            <a:ext cx="5220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50" y="359600"/>
            <a:ext cx="2893738" cy="19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700" y="359598"/>
            <a:ext cx="2632828" cy="193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550" y="2359000"/>
            <a:ext cx="5560974" cy="246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398125" y="994052"/>
            <a:ext cx="2504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libraries for time-series modeling you need to know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750075" y="2671275"/>
            <a:ext cx="20292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Scikit Learn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Anything machine learning (from regression to clustering to parameter tuning)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434225" y="434950"/>
            <a:ext cx="25044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Statsmodels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tools for statistical modeling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65500" y="724125"/>
            <a:ext cx="3668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Time-Series Data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869350" y="456925"/>
            <a:ext cx="2061900" cy="114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Deterministic vs Non-Deterministic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869350" y="1833975"/>
            <a:ext cx="2061900" cy="114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Additive vs Multiplicative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5869350" y="3211025"/>
            <a:ext cx="2061900" cy="114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Stationary</a:t>
            </a: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vs Non-Stationary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445600" y="471075"/>
            <a:ext cx="7524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Deterministic vs Non-Deterministic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309650" y="1232250"/>
            <a:ext cx="2915700" cy="112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Deterministic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time series can be expressed with a single equation.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446050" y="2790750"/>
            <a:ext cx="2915700" cy="112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Non-Deterministic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time series can </a:t>
            </a:r>
            <a:r>
              <a:rPr b="1"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be expressed with a single equation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500625" y="2352750"/>
            <a:ext cx="2444400" cy="155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More about it: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Future values can easily be predicted.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Variance remains constant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Mean changes with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681700" y="1232250"/>
            <a:ext cx="2444400" cy="155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More about it: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Harder to predict future values.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Variance changes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Mean changes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445600" y="471075"/>
            <a:ext cx="7524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Additive vs Multiplicative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01275" y="1196775"/>
            <a:ext cx="2931600" cy="143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Additive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" sz="1600" u="sng">
                <a:latin typeface="Proxima Nova"/>
                <a:ea typeface="Proxima Nova"/>
                <a:cs typeface="Proxima Nova"/>
                <a:sym typeface="Proxima Nova"/>
              </a:rPr>
              <a:t>um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of the components;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ends to show a linear trend;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data is measured in absolute quantity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501275" y="2778400"/>
            <a:ext cx="2931600" cy="16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Multiplicative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of the components;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tends to show an exponential trend;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Data is measured in percent change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629400" y="1296950"/>
            <a:ext cx="4575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can be modeled as either additive or multiplicative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seas.fig1"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450" y="1691513"/>
            <a:ext cx="4876325" cy="2366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445600" y="471075"/>
            <a:ext cx="7524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Stationary</a:t>
            </a: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 vs Non-Stationary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01200" y="1364500"/>
            <a:ext cx="2961300" cy="299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Stationary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Statistical properties are constant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Mean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Variance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Autocorrelation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correlation of the series with its previous values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Independent of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Easier to predict future values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seasonality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703900" y="1364500"/>
            <a:ext cx="4890900" cy="299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Non-Stationary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Trend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 general pattern for a long time period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Example: A general increase in the number of UBER rides called in San Francisco.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Seasonality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Repeating pattern in the data during a fixed time period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Example: An increase in the number of UBER rides on Friday nights in downtown San Francisco.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Irregularity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Non-repeating behavior within a short time period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Example: A sudden decrease in the number of UBER rides due to a sudden snowstorm.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Cyclic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Repeating behavior occurring at irregular time intervals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-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Usually caused by the business itself or other socioeconomic factors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