
<file path=[Content_Types].xml><?xml version="1.0" encoding="utf-8"?>
<Types xmlns="http://schemas.openxmlformats.org/package/2006/content-types">
  <Default Extension="tmp" ContentType="image/png"/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8" r:id="rId2"/>
    <p:sldId id="285" r:id="rId3"/>
    <p:sldId id="262" r:id="rId4"/>
    <p:sldId id="263" r:id="rId5"/>
    <p:sldId id="264" r:id="rId6"/>
    <p:sldId id="281" r:id="rId7"/>
    <p:sldId id="280" r:id="rId8"/>
    <p:sldId id="290" r:id="rId9"/>
    <p:sldId id="265" r:id="rId10"/>
    <p:sldId id="283" r:id="rId11"/>
    <p:sldId id="282" r:id="rId12"/>
    <p:sldId id="267" r:id="rId13"/>
    <p:sldId id="268" r:id="rId14"/>
    <p:sldId id="269" r:id="rId15"/>
    <p:sldId id="284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6" r:id="rId25"/>
    <p:sldId id="287" r:id="rId26"/>
    <p:sldId id="288" r:id="rId27"/>
    <p:sldId id="289" r:id="rId28"/>
    <p:sldId id="279" r:id="rId2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601E770E-BCA2-4580-B178-FA481D1221D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80E14A3-2C64-4EE4-B121-44FA16E42E6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0879061-C2DA-49CC-B2C9-EC747325C5F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855CB03-3170-419C-A97D-4256AA77061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E9436DA-CBA2-4BFD-A89E-AB89AB98723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1F82847-3720-4C94-9B2C-C3F774B42F1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E4A9C48-6493-430F-96D2-CE3C03B956B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8F628A0-A2DF-48D7-8F59-712D762A27D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0441589-E86C-48BD-B6F7-5399E93A33C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86DD8F8-E4A2-4E23-95A8-F9D73A93A45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EED1168-E977-4142-8B65-2B47143DC2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9DD5EB91-3994-445E-BD37-EDCC7FE3F36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628800"/>
            <a:ext cx="7524824" cy="4497363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．数据库查询</a:t>
            </a:r>
          </a:p>
          <a:p>
            <a:pPr lvl="1" eaLnBrk="1" hangingPunct="1">
              <a:buFontTx/>
              <a:buNone/>
            </a:pPr>
            <a:r>
              <a:rPr lang="zh-CN" altLang="en-US" sz="2800" dirty="0" smtClean="0"/>
              <a:t>简单查询</a:t>
            </a:r>
          </a:p>
          <a:p>
            <a:pPr lvl="1" eaLnBrk="1" hangingPunct="1">
              <a:buFontTx/>
              <a:buNone/>
            </a:pPr>
            <a:r>
              <a:rPr lang="zh-CN" altLang="en-US" sz="2800" dirty="0" smtClean="0"/>
              <a:t>组合查询</a:t>
            </a:r>
            <a:endParaRPr lang="en-US" altLang="zh-CN" sz="2800" dirty="0" smtClean="0"/>
          </a:p>
          <a:p>
            <a:pPr lvl="1" eaLnBrk="1" hangingPunct="1">
              <a:buFontTx/>
              <a:buNone/>
            </a:pPr>
            <a:endParaRPr lang="zh-CN" altLang="en-US" sz="2800" dirty="0" smtClean="0"/>
          </a:p>
          <a:p>
            <a:pPr eaLnBrk="1" hangingPunct="1">
              <a:buFontTx/>
              <a:buNone/>
            </a:pPr>
            <a:r>
              <a:rPr lang="en-US" altLang="zh-CN" sz="2800" dirty="0" smtClean="0"/>
              <a:t>2</a:t>
            </a:r>
            <a:r>
              <a:rPr lang="zh-CN" altLang="en-US" sz="2800" dirty="0" smtClean="0"/>
              <a:t>．数据表同步</a:t>
            </a:r>
          </a:p>
          <a:p>
            <a:pPr eaLnBrk="1" hangingPunct="1">
              <a:buFontTx/>
              <a:buNone/>
            </a:pPr>
            <a:r>
              <a:rPr lang="zh-CN" altLang="en-US" sz="2800" dirty="0" smtClean="0"/>
              <a:t>	在同一窗体页中父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子表的同步</a:t>
            </a:r>
          </a:p>
          <a:p>
            <a:pPr eaLnBrk="1" hangingPunct="1">
              <a:buFontTx/>
              <a:buNone/>
            </a:pPr>
            <a:r>
              <a:rPr lang="zh-CN" altLang="en-US" sz="2800" dirty="0" smtClean="0"/>
              <a:t>	在不同窗体页中父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子表的同步 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b="1" dirty="0"/>
              <a:t>第</a:t>
            </a:r>
            <a:r>
              <a:rPr lang="en-US" altLang="zh-CN" b="1" dirty="0"/>
              <a:t>10</a:t>
            </a:r>
            <a:r>
              <a:rPr lang="zh-CN" altLang="en-US" b="1" dirty="0"/>
              <a:t>章 </a:t>
            </a:r>
            <a:r>
              <a:rPr lang="zh-CN" altLang="en-US" b="1" dirty="0" smtClean="0"/>
              <a:t>  数</a:t>
            </a:r>
            <a:r>
              <a:rPr lang="zh-CN" altLang="en-US" b="1" dirty="0"/>
              <a:t>据</a:t>
            </a:r>
            <a:r>
              <a:rPr lang="zh-CN" altLang="en-US" b="1" dirty="0" smtClean="0"/>
              <a:t>库查</a:t>
            </a:r>
            <a:r>
              <a:rPr lang="zh-CN" altLang="en-US" b="1" dirty="0"/>
              <a:t>询与同步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1"/>
          <p:cNvSpPr>
            <a:spLocks noGrp="1"/>
          </p:cNvSpPr>
          <p:nvPr>
            <p:ph idx="1"/>
          </p:nvPr>
        </p:nvSpPr>
        <p:spPr>
          <a:xfrm>
            <a:off x="871538" y="1700213"/>
            <a:ext cx="7408862" cy="4425950"/>
          </a:xfrm>
        </p:spPr>
        <p:txBody>
          <a:bodyPr>
            <a:normAutofit fontScale="77500" lnSpcReduction="20000"/>
          </a:bodyPr>
          <a:lstStyle/>
          <a:p>
            <a:pPr marL="0" indent="0" eaLnBrk="1" hangingPunct="1">
              <a:buFont typeface="Symbol" pitchFamily="18" charset="2"/>
              <a:buNone/>
            </a:pPr>
            <a:r>
              <a:rPr lang="en-US" altLang="zh-CN" dirty="0" smtClean="0"/>
              <a:t>protected void Button1_Click(object sender, EventArgs e)</a:t>
            </a:r>
          </a:p>
          <a:p>
            <a:pPr marL="0" indent="0" eaLnBrk="1" hangingPunct="1">
              <a:buFont typeface="Symbol" pitchFamily="18" charset="2"/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/>
              <a:t>{</a:t>
            </a:r>
          </a:p>
          <a:p>
            <a:pPr marL="0" indent="0" eaLnBrk="1" hangingPunct="1">
              <a:buFont typeface="Symbol" pitchFamily="18" charset="2"/>
              <a:buNone/>
            </a:pPr>
            <a:r>
              <a:rPr lang="en-US" altLang="zh-CN" dirty="0" smtClean="0"/>
              <a:t>        OleDbConnection conn = new OleDbConnection();</a:t>
            </a:r>
          </a:p>
          <a:p>
            <a:pPr marL="0" indent="0" eaLnBrk="1" hangingPunct="1">
              <a:buFont typeface="Symbol" pitchFamily="18" charset="2"/>
              <a:buNone/>
            </a:pPr>
            <a:r>
              <a:rPr lang="en-US" altLang="zh-CN" dirty="0" smtClean="0"/>
              <a:t>        conn.ConnectionString = "provider=Microsoft.Ace.Oledb.12.0;Data Source=" + Server.MapPath("App_Data/</a:t>
            </a:r>
            <a:r>
              <a:rPr lang="zh-CN" altLang="en-US" dirty="0" smtClean="0"/>
              <a:t>学生信息库</a:t>
            </a:r>
            <a:r>
              <a:rPr lang="en-US" altLang="zh-CN" dirty="0" smtClean="0"/>
              <a:t>.accdb");</a:t>
            </a:r>
          </a:p>
          <a:p>
            <a:pPr marL="0" indent="0" eaLnBrk="1" hangingPunct="1">
              <a:buFont typeface="Symbol" pitchFamily="18" charset="2"/>
              <a:buNone/>
            </a:pPr>
            <a:r>
              <a:rPr lang="en-US" altLang="zh-CN" dirty="0" smtClean="0"/>
              <a:t>        conn.Open();</a:t>
            </a:r>
          </a:p>
          <a:p>
            <a:pPr marL="0" indent="0" eaLnBrk="1" hangingPunct="1">
              <a:buFont typeface="Symbol" pitchFamily="18" charset="2"/>
              <a:buNone/>
            </a:pPr>
            <a:r>
              <a:rPr lang="en-US" altLang="zh-CN" dirty="0" smtClean="0"/>
              <a:t>        OleDbCommand com1 = new OleDbCommand();</a:t>
            </a:r>
          </a:p>
          <a:p>
            <a:pPr marL="0" indent="0" eaLnBrk="1" hangingPunct="1">
              <a:buFont typeface="Symbol" pitchFamily="18" charset="2"/>
              <a:buNone/>
            </a:pPr>
            <a:r>
              <a:rPr lang="en-US" altLang="zh-CN" dirty="0" smtClean="0"/>
              <a:t>        com1.CommandText = "select * from score where </a:t>
            </a:r>
            <a:r>
              <a:rPr lang="zh-CN" altLang="en-US" dirty="0" smtClean="0"/>
              <a:t>姓名</a:t>
            </a:r>
            <a:r>
              <a:rPr lang="en-US" altLang="zh-CN" dirty="0" smtClean="0"/>
              <a:t>='"</a:t>
            </a:r>
            <a:r>
              <a:rPr lang="zh-CN" altLang="en-US" dirty="0" smtClean="0"/>
              <a:t> </a:t>
            </a:r>
            <a:r>
              <a:rPr lang="en-US" altLang="zh-CN" dirty="0" smtClean="0"/>
              <a:t>+ DropDownList1.SelectedValue + "'";</a:t>
            </a:r>
          </a:p>
          <a:p>
            <a:pPr marL="0" indent="0" eaLnBrk="1" hangingPunct="1">
              <a:buFont typeface="Symbol" pitchFamily="18" charset="2"/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//</a:t>
            </a:r>
            <a:r>
              <a:rPr lang="zh-CN" altLang="en-US" dirty="0" smtClean="0">
                <a:solidFill>
                  <a:srgbClr val="FF0000"/>
                </a:solidFill>
              </a:rPr>
              <a:t>上句</a:t>
            </a:r>
            <a:r>
              <a:rPr lang="en-US" altLang="zh-CN" dirty="0" smtClean="0">
                <a:solidFill>
                  <a:srgbClr val="FF0000"/>
                </a:solidFill>
              </a:rPr>
              <a:t>SQL</a:t>
            </a:r>
            <a:r>
              <a:rPr lang="zh-CN" altLang="en-US" dirty="0" smtClean="0">
                <a:solidFill>
                  <a:srgbClr val="FF0000"/>
                </a:solidFill>
              </a:rPr>
              <a:t>语句中查询参数也可以先用“？”代替，再指定参数类型及参数来源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 eaLnBrk="1" hangingPunct="1">
              <a:buFont typeface="Symbol" pitchFamily="18" charset="2"/>
              <a:buNone/>
            </a:pPr>
            <a:endParaRPr lang="zh-CN" altLang="en-US" dirty="0" smtClean="0"/>
          </a:p>
        </p:txBody>
      </p:sp>
      <p:sp>
        <p:nvSpPr>
          <p:cNvPr id="17411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这个查询过程也可以用代码实现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1268760"/>
            <a:ext cx="8569200" cy="4857403"/>
          </a:xfrm>
        </p:spPr>
        <p:txBody>
          <a:bodyPr>
            <a:normAutofit/>
          </a:bodyPr>
          <a:lstStyle/>
          <a:p>
            <a:pPr marL="0" indent="0" eaLnBrk="1" hangingPunct="1">
              <a:buFont typeface="Symbol" pitchFamily="18" charset="2"/>
              <a:buNone/>
              <a:defRPr/>
            </a:pPr>
            <a:r>
              <a:rPr lang="en-US" altLang="zh-CN" dirty="0" smtClean="0"/>
              <a:t>        com1.Connection = conn;</a:t>
            </a:r>
          </a:p>
          <a:p>
            <a:pPr marL="0" indent="0" eaLnBrk="1" hangingPunct="1">
              <a:buFont typeface="Symbol" pitchFamily="18" charset="2"/>
              <a:buNone/>
              <a:defRPr/>
            </a:pPr>
            <a:r>
              <a:rPr lang="en-US" altLang="zh-CN" dirty="0" smtClean="0"/>
              <a:t>        OleDbDataAdapter adpt = new OleDbDataAdapter();</a:t>
            </a:r>
          </a:p>
          <a:p>
            <a:pPr marL="0" indent="0" eaLnBrk="1" hangingPunct="1">
              <a:buFont typeface="Symbol" pitchFamily="18" charset="2"/>
              <a:buNone/>
              <a:defRPr/>
            </a:pPr>
            <a:r>
              <a:rPr lang="en-US" altLang="zh-CN" dirty="0" smtClean="0"/>
              <a:t>        adpt.SelectCommand = com1;</a:t>
            </a:r>
          </a:p>
          <a:p>
            <a:pPr marL="0" indent="0" eaLnBrk="1" hangingPunct="1">
              <a:buFont typeface="Symbol" pitchFamily="18" charset="2"/>
              <a:buNone/>
              <a:defRPr/>
            </a:pPr>
            <a:r>
              <a:rPr lang="en-US" altLang="zh-CN" dirty="0" smtClean="0"/>
              <a:t>        DataSet ds = new DataSet();</a:t>
            </a:r>
          </a:p>
          <a:p>
            <a:pPr marL="0" indent="0" eaLnBrk="1" hangingPunct="1">
              <a:buFont typeface="Symbol" pitchFamily="18" charset="2"/>
              <a:buNone/>
              <a:defRPr/>
            </a:pPr>
            <a:r>
              <a:rPr lang="en-US" altLang="zh-CN" dirty="0" smtClean="0"/>
              <a:t>        adpt.Fill(ds, "score");</a:t>
            </a:r>
          </a:p>
          <a:p>
            <a:pPr marL="0" indent="0">
              <a:buNone/>
              <a:defRPr/>
            </a:pPr>
            <a:r>
              <a:rPr lang="en-US" altLang="zh-CN" dirty="0" smtClean="0"/>
              <a:t>        GridView1.DataSource = </a:t>
            </a:r>
            <a:r>
              <a:rPr lang="en-US" altLang="zh-CN" sz="2800" dirty="0"/>
              <a:t>ds.Tables["score</a:t>
            </a:r>
            <a:r>
              <a:rPr lang="en-US" altLang="zh-CN" sz="2800" dirty="0" smtClean="0"/>
              <a:t>"];</a:t>
            </a:r>
            <a:endParaRPr lang="en-US" altLang="zh-CN" dirty="0" smtClean="0"/>
          </a:p>
          <a:p>
            <a:pPr marL="0" indent="0" eaLnBrk="1" hangingPunct="1">
              <a:buFont typeface="Symbol" pitchFamily="18" charset="2"/>
              <a:buNone/>
              <a:defRPr/>
            </a:pPr>
            <a:r>
              <a:rPr lang="en-US" altLang="zh-CN" dirty="0" smtClean="0"/>
              <a:t>        GridView1.DataBind();</a:t>
            </a:r>
          </a:p>
          <a:p>
            <a:pPr marL="0" indent="0" eaLnBrk="1" hangingPunct="1">
              <a:buFont typeface="Symbol" pitchFamily="18" charset="2"/>
              <a:buNone/>
              <a:defRPr/>
            </a:pPr>
            <a:r>
              <a:rPr lang="en-US" altLang="zh-CN" dirty="0" smtClean="0"/>
              <a:t>        conn.Close();</a:t>
            </a:r>
          </a:p>
          <a:p>
            <a:pPr marL="0" indent="0" eaLnBrk="1" hangingPunct="1">
              <a:buFont typeface="Symbol" pitchFamily="18" charset="2"/>
              <a:buNone/>
              <a:defRPr/>
            </a:pPr>
            <a:r>
              <a:rPr lang="zh-CN" altLang="en-US" dirty="0" smtClean="0"/>
              <a:t>    </a:t>
            </a:r>
            <a:r>
              <a:rPr lang="en-US" altLang="zh-CN" dirty="0" smtClean="0"/>
              <a:t>}</a:t>
            </a:r>
          </a:p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1843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这个查询过程也可以用代码实现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412776"/>
            <a:ext cx="7408863" cy="16906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查询语句中包括多个查询条件，多条件之间是“与”（</a:t>
            </a:r>
            <a:r>
              <a:rPr lang="en-US" altLang="zh-CN" dirty="0" smtClean="0"/>
              <a:t>and</a:t>
            </a:r>
            <a:r>
              <a:rPr lang="zh-CN" altLang="en-US" dirty="0" smtClean="0"/>
              <a:t>）的关系或者“或”（</a:t>
            </a:r>
            <a:r>
              <a:rPr lang="en-US" altLang="zh-CN" dirty="0" smtClean="0"/>
              <a:t>or</a:t>
            </a:r>
            <a:r>
              <a:rPr lang="zh-CN" altLang="en-US" dirty="0" smtClean="0"/>
              <a:t>）的关系。</a:t>
            </a:r>
          </a:p>
          <a:p>
            <a:pPr marL="0" indent="0" eaLnBrk="1" hangingPunct="1">
              <a:buFont typeface="Symbol" pitchFamily="18" charset="2"/>
              <a:buNone/>
              <a:defRPr/>
            </a:pPr>
            <a:endParaRPr lang="zh-CN" altLang="en-US" dirty="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8229600" cy="125253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3</a:t>
            </a:r>
            <a:r>
              <a:rPr lang="zh-CN" altLang="en-US" dirty="0" smtClean="0"/>
              <a:t>、组合查询</a:t>
            </a:r>
            <a:endParaRPr lang="zh-CN" altLang="en-US" b="1" dirty="0" smtClean="0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08920"/>
            <a:ext cx="6840538" cy="294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8147050" cy="1944687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en-US" sz="2800" dirty="0" smtClean="0"/>
              <a:t>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）在配置数据源界面的左上角选择“指定来自定义</a:t>
            </a:r>
            <a:r>
              <a:rPr lang="en-US" altLang="zh-CN" sz="2800" dirty="0" smtClean="0"/>
              <a:t>SQL</a:t>
            </a:r>
            <a:r>
              <a:rPr lang="zh-CN" altLang="en-US" sz="2800" dirty="0" smtClean="0"/>
              <a:t>语句或存储过程”选项，按“下一步”按钮，并在弹出的界面中按“查询生成器”按钮</a:t>
            </a:r>
            <a:r>
              <a:rPr lang="zh-CN" altLang="en-US" dirty="0" smtClean="0"/>
              <a:t>： </a:t>
            </a:r>
            <a:br>
              <a:rPr lang="zh-CN" altLang="en-US" dirty="0" smtClean="0"/>
            </a:br>
            <a:endParaRPr lang="zh-CN" altLang="zh-CN" dirty="0" smtClean="0"/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0484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008188"/>
            <a:ext cx="5761038" cy="487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04813"/>
            <a:ext cx="8229600" cy="59769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）在“添加表”的窗体中选择数据表名后按“添加”按钮，然后在“查询生成器”窗口中选择字段并且利用表格的其他选段构成相应的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语句。 </a:t>
            </a:r>
          </a:p>
        </p:txBody>
      </p:sp>
      <p:sp>
        <p:nvSpPr>
          <p:cNvPr id="2150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150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873250"/>
            <a:ext cx="5819775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1"/>
          <p:cNvSpPr>
            <a:spLocks noGrp="1"/>
          </p:cNvSpPr>
          <p:nvPr>
            <p:ph idx="1"/>
          </p:nvPr>
        </p:nvSpPr>
        <p:spPr>
          <a:xfrm>
            <a:off x="250825" y="115889"/>
            <a:ext cx="8713788" cy="6742112"/>
          </a:xfrm>
        </p:spPr>
        <p:txBody>
          <a:bodyPr/>
          <a:lstStyle/>
          <a:p>
            <a:pPr marL="0" indent="0" eaLnBrk="1" hangingPunct="1">
              <a:buFont typeface="Symbol" pitchFamily="18" charset="2"/>
              <a:buNone/>
            </a:pPr>
            <a:r>
              <a:rPr lang="zh-CN" altLang="en-US" sz="2000" dirty="0" smtClean="0"/>
              <a:t>代码实现组合查询：</a:t>
            </a:r>
            <a:r>
              <a:rPr lang="en-US" altLang="zh-CN" sz="2000" dirty="0" smtClean="0"/>
              <a:t> </a:t>
            </a:r>
          </a:p>
          <a:p>
            <a:pPr marL="0" indent="0" eaLnBrk="1" hangingPunct="1">
              <a:buFont typeface="Symbol" pitchFamily="18" charset="2"/>
              <a:buNone/>
            </a:pPr>
            <a:r>
              <a:rPr lang="en-US" altLang="zh-CN" sz="2000" dirty="0" smtClean="0"/>
              <a:t>protected void Button1_Click(object sender, EventArgs e)</a:t>
            </a:r>
          </a:p>
          <a:p>
            <a:pPr marL="0" indent="0" eaLnBrk="1" hangingPunct="1">
              <a:buFont typeface="Symbol" pitchFamily="18" charset="2"/>
              <a:buNone/>
            </a:pPr>
            <a:r>
              <a:rPr lang="zh-CN" altLang="en-US" sz="2000" dirty="0" smtClean="0"/>
              <a:t>    </a:t>
            </a:r>
            <a:r>
              <a:rPr lang="en-US" altLang="zh-CN" sz="2000" dirty="0" smtClean="0"/>
              <a:t>{</a:t>
            </a:r>
          </a:p>
          <a:p>
            <a:pPr marL="109728" indent="0">
              <a:buNone/>
            </a:pPr>
            <a:r>
              <a:rPr lang="en-US" altLang="zh-CN" sz="2000" dirty="0"/>
              <a:t> OleDbConnection conn = new OleDbConnection();</a:t>
            </a:r>
          </a:p>
          <a:p>
            <a:pPr marL="109728" indent="0">
              <a:buNone/>
            </a:pPr>
            <a:r>
              <a:rPr lang="en-US" altLang="zh-CN" sz="2000" dirty="0"/>
              <a:t>        conn.ConnectionString = "Provider=Microsoft.Ace.Oledb.12.0;Data Source="+ Server.MapPath("App_Data/</a:t>
            </a:r>
            <a:r>
              <a:rPr lang="zh-CN" altLang="en-US" sz="2000" dirty="0" smtClean="0"/>
              <a:t>新学生信息库</a:t>
            </a:r>
            <a:r>
              <a:rPr lang="en-US" altLang="zh-CN" sz="2000" dirty="0" smtClean="0"/>
              <a:t>.</a:t>
            </a:r>
            <a:r>
              <a:rPr lang="en-US" altLang="zh-CN" sz="2000" dirty="0"/>
              <a:t>accdb");</a:t>
            </a:r>
          </a:p>
          <a:p>
            <a:pPr marL="109728" indent="0">
              <a:buNone/>
            </a:pPr>
            <a:r>
              <a:rPr lang="en-US" altLang="zh-CN" sz="2000" dirty="0"/>
              <a:t>        conn.Open();</a:t>
            </a:r>
          </a:p>
          <a:p>
            <a:pPr marL="109728" indent="0">
              <a:buNone/>
            </a:pPr>
            <a:r>
              <a:rPr lang="en-US" altLang="zh-CN" sz="2000" dirty="0"/>
              <a:t>        OleDbCommand com1 = new OleDbCommand();</a:t>
            </a:r>
          </a:p>
          <a:p>
            <a:pPr marL="109728" indent="0">
              <a:buNone/>
            </a:pPr>
            <a:r>
              <a:rPr lang="en-US" altLang="zh-CN" sz="2000" dirty="0"/>
              <a:t>        com1.CommandText = "select * from score where </a:t>
            </a:r>
            <a:r>
              <a:rPr lang="zh-CN" altLang="en-US" sz="2000" dirty="0" smtClean="0"/>
              <a:t>性别</a:t>
            </a:r>
            <a:r>
              <a:rPr lang="en-US" altLang="zh-CN" sz="2000" dirty="0" smtClean="0"/>
              <a:t>='"+</a:t>
            </a:r>
            <a:r>
              <a:rPr lang="en-US" altLang="zh-CN" sz="2000" dirty="0"/>
              <a:t>TextBox1.Text+"' AND </a:t>
            </a:r>
            <a:r>
              <a:rPr lang="zh-CN" altLang="en-US" sz="2000" dirty="0" smtClean="0"/>
              <a:t>平均分</a:t>
            </a:r>
            <a:r>
              <a:rPr lang="en-US" altLang="zh-CN" sz="2000" dirty="0" smtClean="0"/>
              <a:t>&gt;='"+</a:t>
            </a:r>
            <a:r>
              <a:rPr lang="en-US" altLang="zh-CN" sz="2000" dirty="0"/>
              <a:t>TextBox2.Text+"'";</a:t>
            </a:r>
          </a:p>
          <a:p>
            <a:pPr marL="109728" indent="0">
              <a:buNone/>
            </a:pPr>
            <a:r>
              <a:rPr lang="en-US" altLang="zh-CN" sz="2000" dirty="0"/>
              <a:t>        com1.Connection = conn;</a:t>
            </a:r>
          </a:p>
          <a:p>
            <a:pPr marL="109728" indent="0">
              <a:buNone/>
            </a:pPr>
            <a:r>
              <a:rPr lang="en-US" altLang="zh-CN" sz="2000" dirty="0"/>
              <a:t>        OleDbDataAdapter adpt = new OleDbDataAdapter();</a:t>
            </a:r>
          </a:p>
          <a:p>
            <a:pPr marL="109728" indent="0">
              <a:buNone/>
            </a:pPr>
            <a:r>
              <a:rPr lang="en-US" altLang="zh-CN" sz="2000" dirty="0"/>
              <a:t>        adpt.SelectCommand = com1;</a:t>
            </a:r>
          </a:p>
          <a:p>
            <a:pPr marL="109728" indent="0">
              <a:buNone/>
            </a:pPr>
            <a:r>
              <a:rPr lang="en-US" altLang="zh-CN" sz="2000" dirty="0"/>
              <a:t>        DataSet ds = new DataSet();</a:t>
            </a:r>
          </a:p>
          <a:p>
            <a:pPr marL="109728" indent="0">
              <a:buNone/>
            </a:pPr>
            <a:r>
              <a:rPr lang="en-US" altLang="zh-CN" sz="2000" dirty="0"/>
              <a:t>        adpt.Fill(ds, "score1");</a:t>
            </a:r>
          </a:p>
          <a:p>
            <a:pPr marL="109728" indent="0">
              <a:buNone/>
            </a:pPr>
            <a:r>
              <a:rPr lang="en-US" altLang="zh-CN" sz="2000" dirty="0"/>
              <a:t>        GridView1.DataSource = ds;</a:t>
            </a:r>
          </a:p>
          <a:p>
            <a:pPr marL="109728" indent="0">
              <a:buNone/>
            </a:pPr>
            <a:r>
              <a:rPr lang="en-US" altLang="zh-CN" sz="2000" dirty="0"/>
              <a:t>        GridView1.DataBind();</a:t>
            </a:r>
          </a:p>
          <a:p>
            <a:pPr marL="109728" indent="0">
              <a:buNone/>
            </a:pPr>
            <a:r>
              <a:rPr lang="en-US" altLang="zh-CN" sz="2000" dirty="0"/>
              <a:t>        conn.Close</a:t>
            </a:r>
            <a:r>
              <a:rPr lang="en-US" altLang="zh-CN" sz="2000" dirty="0" smtClean="0"/>
              <a:t>();  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}</a:t>
            </a:r>
          </a:p>
          <a:p>
            <a:pPr marL="0" indent="0" eaLnBrk="1" hangingPunct="1">
              <a:buFont typeface="Symbol" pitchFamily="18" charset="2"/>
              <a:buNone/>
            </a:pPr>
            <a:endParaRPr lang="zh-CN" alt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412776"/>
            <a:ext cx="7408862" cy="37052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CN" dirty="0" smtClean="0"/>
              <a:t>“</a:t>
            </a:r>
            <a:r>
              <a:rPr lang="zh-CN" altLang="en-US" dirty="0" smtClean="0"/>
              <a:t>一对多”关系：一个客户有多张订单，每张订单上包括多项货物的订购；或者在学校中，一个教学班有几十名学生，每名同学有多门功课的成绩等等。这种关系最好用多张表来表示，在这里“一”方通常被称为“父表”，“多”方通常被称为“子表”，父表与子表之间通过同步字段实现同步。</a:t>
            </a:r>
            <a:endParaRPr lang="en-US" altLang="zh-CN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r>
              <a:rPr lang="zh-CN" altLang="en-US" dirty="0" smtClean="0"/>
              <a:t>如何实现它们之间的同步？ 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/>
              <a:t>10.2 </a:t>
            </a:r>
            <a:r>
              <a:rPr lang="zh-CN" altLang="en-US" b="1" dirty="0" smtClean="0"/>
              <a:t>数据表同步</a:t>
            </a:r>
            <a:r>
              <a:rPr lang="zh-CN" alt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484784"/>
            <a:ext cx="8362950" cy="439248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/>
              <a:t>在窗体中设置两个</a:t>
            </a:r>
            <a:r>
              <a:rPr lang="en-US" altLang="zh-CN" dirty="0" smtClean="0"/>
              <a:t>GridView</a:t>
            </a:r>
            <a:r>
              <a:rPr lang="zh-CN" altLang="en-US" dirty="0" smtClean="0"/>
              <a:t>，两个数据源控件。每个</a:t>
            </a:r>
            <a:r>
              <a:rPr lang="en-US" altLang="zh-CN" dirty="0" smtClean="0"/>
              <a:t>GridView</a:t>
            </a:r>
            <a:r>
              <a:rPr lang="zh-CN" altLang="en-US" dirty="0" smtClean="0"/>
              <a:t>通过自己的数据源控件连接到父表或子表。 </a:t>
            </a:r>
            <a:endParaRPr lang="en-US" altLang="zh-CN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r>
              <a:rPr lang="zh-CN" altLang="en-US" dirty="0" smtClean="0"/>
              <a:t>父表在</a:t>
            </a:r>
            <a:r>
              <a:rPr lang="en-US" altLang="zh-CN" dirty="0" smtClean="0"/>
              <a:t>GridView</a:t>
            </a:r>
            <a:r>
              <a:rPr lang="zh-CN" altLang="en-US" dirty="0" smtClean="0"/>
              <a:t>中增加一个“选择”按钮，并确定被选择行的样式；</a:t>
            </a:r>
            <a:endParaRPr lang="en-US" altLang="zh-CN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r>
              <a:rPr lang="zh-CN" altLang="en-US" dirty="0" smtClean="0"/>
              <a:t>子表主要是根据父表选择的字段进行查询，并显示查询的结果。 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1</a:t>
            </a:r>
            <a:r>
              <a:rPr lang="zh-CN" altLang="en-US" b="1" smtClean="0"/>
              <a:t>、同一窗体页中父子表同步</a:t>
            </a:r>
            <a:r>
              <a:rPr lang="zh-CN" alt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4705"/>
            <a:ext cx="8229600" cy="533129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以学生信息库中的</a:t>
            </a:r>
            <a:r>
              <a:rPr lang="en-US" altLang="zh-CN" dirty="0" smtClean="0"/>
              <a:t>score</a:t>
            </a:r>
            <a:r>
              <a:rPr lang="zh-CN" altLang="en-US" dirty="0" smtClean="0"/>
              <a:t>表作为父表，</a:t>
            </a:r>
            <a:r>
              <a:rPr lang="en-US" altLang="zh-CN" dirty="0" smtClean="0"/>
              <a:t>score1</a:t>
            </a:r>
            <a:r>
              <a:rPr lang="zh-CN" altLang="en-US" dirty="0" smtClean="0"/>
              <a:t>表作为子表，说明利用两个</a:t>
            </a:r>
            <a:r>
              <a:rPr lang="en-US" altLang="zh-CN" dirty="0" smtClean="0"/>
              <a:t>GridView</a:t>
            </a:r>
            <a:r>
              <a:rPr lang="zh-CN" altLang="en-US" dirty="0" smtClean="0"/>
              <a:t>实现同步的过程。</a:t>
            </a:r>
            <a:endParaRPr lang="en-US" altLang="zh-CN" dirty="0" smtClean="0"/>
          </a:p>
          <a:p>
            <a:pPr marL="109728" indent="0" eaLnBrk="1" hangingPunct="1">
              <a:lnSpc>
                <a:spcPct val="90000"/>
              </a:lnSpc>
              <a:buNone/>
            </a:pPr>
            <a:endParaRPr lang="zh-CN" altLang="en-US" dirty="0" smtClean="0"/>
          </a:p>
          <a:p>
            <a:pPr>
              <a:lnSpc>
                <a:spcPct val="90000"/>
              </a:lnSpc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）先将两个</a:t>
            </a:r>
            <a:r>
              <a:rPr lang="en-US" altLang="zh-CN" dirty="0" smtClean="0"/>
              <a:t>GridView</a:t>
            </a:r>
            <a:r>
              <a:rPr lang="zh-CN" altLang="en-US" dirty="0" smtClean="0"/>
              <a:t>控件放入窗体中，配置父表数据源控件显示父表，并在父</a:t>
            </a:r>
            <a:r>
              <a:rPr lang="zh-CN" altLang="en-US" dirty="0"/>
              <a:t>表</a:t>
            </a:r>
            <a:r>
              <a:rPr lang="en-US" altLang="zh-CN" dirty="0" smtClean="0"/>
              <a:t>GridView1</a:t>
            </a:r>
            <a:r>
              <a:rPr lang="zh-CN" altLang="en-US" dirty="0" smtClean="0"/>
              <a:t>中</a:t>
            </a:r>
            <a:r>
              <a:rPr lang="zh-CN" altLang="en-US" dirty="0"/>
              <a:t>“启用选定内容”出现“选择”按</a:t>
            </a:r>
            <a:r>
              <a:rPr lang="zh-CN" altLang="en-US" dirty="0" smtClean="0"/>
              <a:t>钮；</a:t>
            </a:r>
            <a:endParaRPr lang="en-US" altLang="zh-CN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）配置</a:t>
            </a:r>
            <a:r>
              <a:rPr lang="en-US" altLang="zh-CN" dirty="0" smtClean="0"/>
              <a:t>GridView2</a:t>
            </a:r>
            <a:r>
              <a:rPr lang="zh-CN" altLang="en-US" dirty="0" smtClean="0"/>
              <a:t>（子表）的数据源控件，设置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查询语句，查询条件来自父表的字段（学号），将“控件 </a:t>
            </a:r>
            <a:r>
              <a:rPr lang="en-US" altLang="zh-CN" dirty="0" smtClean="0"/>
              <a:t>ID”</a:t>
            </a:r>
            <a:r>
              <a:rPr lang="zh-CN" altLang="en-US" dirty="0"/>
              <a:t>设</a:t>
            </a:r>
            <a:r>
              <a:rPr lang="zh-CN" altLang="en-US" dirty="0" smtClean="0"/>
              <a:t>置为 “</a:t>
            </a:r>
            <a:r>
              <a:rPr lang="en-US" altLang="zh-CN" dirty="0" smtClean="0"/>
              <a:t>GridView1”</a:t>
            </a:r>
            <a:r>
              <a:rPr lang="zh-CN" altLang="en-US" dirty="0" smtClean="0"/>
              <a:t>。 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365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000">
                <a:cs typeface="+mj-cs"/>
              </a:rPr>
              <a:t>应用举例</a:t>
            </a:r>
          </a:p>
        </p:txBody>
      </p:sp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764704"/>
            <a:ext cx="5372100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29600" cy="4755232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/>
              <a:t>子表中将父表传来的字段作为参数进行查询，然后显示查询结果。和</a:t>
            </a:r>
            <a:r>
              <a:rPr lang="zh-CN" altLang="en-US" dirty="0"/>
              <a:t>同</a:t>
            </a:r>
            <a:r>
              <a:rPr lang="zh-CN" altLang="en-US" dirty="0" smtClean="0"/>
              <a:t>一页面父子表同步的最大区别在于子表获得参数的方式不同，子表通过</a:t>
            </a:r>
            <a:r>
              <a:rPr lang="en-US" altLang="zh-CN" dirty="0" smtClean="0"/>
              <a:t>QueryString</a:t>
            </a:r>
            <a:r>
              <a:rPr lang="zh-CN" altLang="en-US" dirty="0" smtClean="0"/>
              <a:t>属性从</a:t>
            </a:r>
            <a:r>
              <a:rPr lang="en-US" altLang="zh-CN" dirty="0" smtClean="0"/>
              <a:t>URL</a:t>
            </a:r>
            <a:r>
              <a:rPr lang="zh-CN" altLang="en-US" dirty="0" smtClean="0"/>
              <a:t>中提取。</a:t>
            </a:r>
            <a:endParaRPr lang="en-US" altLang="zh-CN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r>
              <a:rPr lang="zh-CN" altLang="en-US" dirty="0" smtClean="0"/>
              <a:t>父表要求调用子表的同时将同步条件（选择的字段）附在调用的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字段后；子表则应利用数据源控件的</a:t>
            </a:r>
            <a:r>
              <a:rPr lang="en-US" altLang="zh-CN" dirty="0" smtClean="0"/>
              <a:t>QueryString</a:t>
            </a:r>
            <a:r>
              <a:rPr lang="zh-CN" altLang="en-US" dirty="0" smtClean="0"/>
              <a:t>属性来获取条件以便进行查询，从而实现父</a:t>
            </a:r>
            <a:r>
              <a:rPr lang="en-US" altLang="zh-CN" dirty="0" smtClean="0"/>
              <a:t>/</a:t>
            </a:r>
            <a:r>
              <a:rPr lang="zh-CN" altLang="en-US" dirty="0" smtClean="0"/>
              <a:t>子表同步。 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2</a:t>
            </a:r>
            <a:r>
              <a:rPr lang="zh-CN" altLang="en-US" b="1" smtClean="0"/>
              <a:t>、不同窗体页中父子表的同步</a:t>
            </a:r>
            <a:r>
              <a:rPr lang="zh-CN" alt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187566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200" dirty="0" smtClean="0"/>
              <a:t>在数据库中查找出符合要求的记录。</a:t>
            </a:r>
            <a:endParaRPr lang="en-US" altLang="zh-CN" sz="3200" dirty="0" smtClean="0"/>
          </a:p>
          <a:p>
            <a:pPr lvl="1" eaLnBrk="1" hangingPunct="1"/>
            <a:r>
              <a:rPr lang="zh-CN" altLang="en-US" sz="2800" dirty="0"/>
              <a:t>简单查询</a:t>
            </a:r>
          </a:p>
          <a:p>
            <a:pPr lvl="1" eaLnBrk="1" hangingPunct="1"/>
            <a:r>
              <a:rPr lang="zh-CN" altLang="en-US" sz="2800" dirty="0"/>
              <a:t>组合查询</a:t>
            </a:r>
            <a:endParaRPr lang="en-US" altLang="zh-CN" sz="28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252537"/>
          </a:xfrm>
        </p:spPr>
        <p:txBody>
          <a:bodyPr/>
          <a:lstStyle/>
          <a:p>
            <a:r>
              <a:rPr lang="en-US" altLang="zh-CN" dirty="0" smtClean="0"/>
              <a:t>10.1  </a:t>
            </a:r>
            <a:r>
              <a:rPr lang="zh-CN" altLang="en-US" dirty="0" smtClean="0"/>
              <a:t>数据库查询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1234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25538"/>
            <a:ext cx="8218488" cy="5399087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将学生信息库的“</a:t>
            </a:r>
            <a:r>
              <a:rPr lang="en-US" altLang="zh-CN" dirty="0" smtClean="0"/>
              <a:t>score”</a:t>
            </a:r>
            <a:r>
              <a:rPr lang="zh-CN" altLang="en-US" dirty="0" smtClean="0"/>
              <a:t>作为父表，“</a:t>
            </a:r>
            <a:r>
              <a:rPr lang="en-US" altLang="zh-CN" dirty="0" smtClean="0"/>
              <a:t>score1” </a:t>
            </a:r>
            <a:r>
              <a:rPr lang="zh-CN" altLang="en-US" dirty="0" smtClean="0"/>
              <a:t>作为子表，两表通过“学号</a:t>
            </a:r>
            <a:r>
              <a:rPr lang="en-US" altLang="zh-CN" dirty="0" smtClean="0"/>
              <a:t>” </a:t>
            </a:r>
            <a:r>
              <a:rPr lang="zh-CN" altLang="en-US" dirty="0" smtClean="0"/>
              <a:t>字段实现同步。 </a:t>
            </a:r>
          </a:p>
          <a:p>
            <a:pPr eaLnBrk="1" hangingPunct="1"/>
            <a:endParaRPr lang="en-US" altLang="zh-CN" dirty="0" smtClean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794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000">
                <a:cs typeface="+mj-cs"/>
              </a:rPr>
              <a:t>应用举例</a:t>
            </a:r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765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492375"/>
            <a:ext cx="4752975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29600" cy="48990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dirty="0" smtClean="0"/>
              <a:t>在父表的</a:t>
            </a:r>
            <a:r>
              <a:rPr lang="en-US" altLang="zh-CN" sz="2800" dirty="0" smtClean="0"/>
              <a:t>GridView</a:t>
            </a:r>
            <a:r>
              <a:rPr lang="zh-CN" altLang="en-US" sz="2800" dirty="0" smtClean="0"/>
              <a:t>的“字段”（</a:t>
            </a:r>
            <a:r>
              <a:rPr lang="en-US" altLang="zh-CN" sz="2800" dirty="0" smtClean="0"/>
              <a:t>Columns</a:t>
            </a:r>
            <a:r>
              <a:rPr lang="zh-CN" altLang="en-US" sz="2800" dirty="0" smtClean="0"/>
              <a:t>）属性中设置的方法如图所示 ：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．将</a:t>
            </a:r>
            <a:r>
              <a:rPr lang="en-US" altLang="zh-CN" sz="2800" dirty="0" smtClean="0"/>
              <a:t>HyperLinkField</a:t>
            </a:r>
            <a:r>
              <a:rPr lang="zh-CN" altLang="en-US" sz="2800" dirty="0" smtClean="0"/>
              <a:t>字段增加到窗体中来；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dirty="0" smtClean="0"/>
              <a:t>2</a:t>
            </a:r>
            <a:r>
              <a:rPr lang="zh-CN" altLang="en-US" sz="2800" dirty="0" smtClean="0"/>
              <a:t>．给增加的字段标题及字段命名；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dirty="0" smtClean="0"/>
              <a:t>3</a:t>
            </a:r>
            <a:r>
              <a:rPr lang="zh-CN" altLang="en-US" sz="2800" dirty="0" smtClean="0"/>
              <a:t>．确定子表网页的位置</a:t>
            </a:r>
            <a:r>
              <a:rPr lang="en-US" altLang="zh-CN" sz="2800" dirty="0" smtClean="0"/>
              <a:t>[</a:t>
            </a:r>
            <a:r>
              <a:rPr lang="zh-CN" altLang="en-US" sz="2800" dirty="0" smtClean="0"/>
              <a:t>注</a:t>
            </a:r>
            <a:r>
              <a:rPr lang="en-US" altLang="zh-CN" sz="2800" dirty="0" smtClean="0"/>
              <a:t>]</a:t>
            </a:r>
            <a:r>
              <a:rPr lang="zh-CN" altLang="en-US" sz="2800" dirty="0" smtClean="0"/>
              <a:t>；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dirty="0" smtClean="0"/>
              <a:t>4</a:t>
            </a:r>
            <a:r>
              <a:rPr lang="zh-CN" altLang="en-US" sz="2800" dirty="0" smtClean="0"/>
              <a:t>．在</a:t>
            </a:r>
            <a:r>
              <a:rPr lang="en-US" altLang="zh-CN" sz="2800" dirty="0" smtClean="0"/>
              <a:t>Target</a:t>
            </a:r>
            <a:r>
              <a:rPr lang="zh-CN" altLang="en-US" sz="2800" dirty="0" smtClean="0"/>
              <a:t>属性中确定打开子表窗口放置的位置；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dirty="0" smtClean="0"/>
              <a:t>5</a:t>
            </a:r>
            <a:r>
              <a:rPr lang="zh-CN" altLang="en-US" sz="2800" dirty="0" smtClean="0"/>
              <a:t>．确定同步的字段；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dirty="0" smtClean="0"/>
              <a:t>6</a:t>
            </a:r>
            <a:r>
              <a:rPr lang="zh-CN" altLang="en-US" sz="2800" dirty="0" smtClean="0"/>
              <a:t>．确定调用子表网页的格式。这里使用的格式是：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dirty="0" smtClean="0"/>
              <a:t> </a:t>
            </a:r>
            <a:r>
              <a:rPr lang="en-US" altLang="zh-CN" sz="2800" dirty="0"/>
              <a:t>~/</a:t>
            </a:r>
            <a:r>
              <a:rPr lang="en-US" altLang="zh-CN" sz="2800" dirty="0" smtClean="0"/>
              <a:t>son.aspx?</a:t>
            </a:r>
            <a:r>
              <a:rPr lang="zh-CN" altLang="en-US" sz="2800" dirty="0" smtClean="0"/>
              <a:t>学号</a:t>
            </a:r>
            <a:r>
              <a:rPr lang="en-US" altLang="zh-CN" sz="2800" dirty="0" smtClean="0"/>
              <a:t>={</a:t>
            </a:r>
            <a:r>
              <a:rPr lang="en-US" altLang="zh-CN" sz="2800" dirty="0"/>
              <a:t>0</a:t>
            </a:r>
            <a:r>
              <a:rPr lang="en-US" altLang="zh-CN" sz="2800" dirty="0" smtClean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 [</a:t>
            </a:r>
            <a:r>
              <a:rPr lang="zh-CN" altLang="en-US" sz="2800" dirty="0" smtClean="0">
                <a:solidFill>
                  <a:srgbClr val="FF0000"/>
                </a:solidFill>
              </a:rPr>
              <a:t>注意</a:t>
            </a:r>
            <a:r>
              <a:rPr lang="en-US" altLang="zh-CN" sz="2800" dirty="0" smtClean="0">
                <a:solidFill>
                  <a:srgbClr val="FF0000"/>
                </a:solidFill>
              </a:rPr>
              <a:t>]</a:t>
            </a:r>
            <a:r>
              <a:rPr lang="zh-CN" altLang="en-US" sz="2800" dirty="0" smtClean="0">
                <a:solidFill>
                  <a:srgbClr val="FF0000"/>
                </a:solidFill>
              </a:rPr>
              <a:t>：在目前的系统中，子表网页的名字不能采用中文</a:t>
            </a:r>
            <a:r>
              <a:rPr lang="zh-CN" altLang="en-US" sz="2800" dirty="0">
                <a:solidFill>
                  <a:srgbClr val="FF0000"/>
                </a:solidFill>
              </a:rPr>
              <a:t>；</a:t>
            </a:r>
            <a:r>
              <a:rPr lang="zh-CN" altLang="en-US" sz="2800" dirty="0" smtClean="0">
                <a:solidFill>
                  <a:srgbClr val="FF0000"/>
                </a:solidFill>
              </a:rPr>
              <a:t> </a:t>
            </a:r>
            <a:r>
              <a:rPr lang="zh-CN" altLang="en-US" sz="2800" dirty="0">
                <a:solidFill>
                  <a:srgbClr val="FF0000"/>
                </a:solidFill>
              </a:rPr>
              <a:t>字</a:t>
            </a:r>
            <a:r>
              <a:rPr lang="zh-CN" altLang="en-US" sz="2800" dirty="0" smtClean="0">
                <a:solidFill>
                  <a:srgbClr val="FF0000"/>
                </a:solidFill>
              </a:rPr>
              <a:t>段名也用英文不容易出错。</a:t>
            </a:r>
          </a:p>
          <a:p>
            <a:pPr eaLnBrk="1" hangingPunct="1">
              <a:lnSpc>
                <a:spcPct val="80000"/>
              </a:lnSpc>
            </a:pPr>
            <a:endParaRPr lang="en-US" altLang="zh-CN" sz="2800" dirty="0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52475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（</a:t>
            </a:r>
            <a:r>
              <a:rPr lang="en-US" altLang="zh-CN" sz="4000" smtClean="0"/>
              <a:t>1</a:t>
            </a:r>
            <a:r>
              <a:rPr lang="zh-CN" altLang="en-US" sz="4000" smtClean="0"/>
              <a:t>）为父表设置属性</a:t>
            </a:r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3" name="图片 2" descr="字段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04664"/>
            <a:ext cx="7106642" cy="55252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2875"/>
            <a:ext cx="8291513" cy="544512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在子表的</a:t>
            </a:r>
            <a:r>
              <a:rPr lang="en-US" altLang="zh-CN" dirty="0" smtClean="0"/>
              <a:t>GridView</a:t>
            </a:r>
            <a:r>
              <a:rPr lang="zh-CN" altLang="en-US" dirty="0" smtClean="0"/>
              <a:t>中重新配置数据源控件，选择“</a:t>
            </a:r>
            <a:r>
              <a:rPr lang="en-US" altLang="zh-CN" dirty="0" smtClean="0"/>
              <a:t>Where”</a:t>
            </a:r>
            <a:r>
              <a:rPr lang="zh-CN" altLang="en-US" dirty="0" smtClean="0"/>
              <a:t>后的设置如图所示：在“源”的小窗口中采用“</a:t>
            </a:r>
            <a:r>
              <a:rPr lang="en-US" altLang="zh-CN" dirty="0" smtClean="0"/>
              <a:t>QueryString”</a:t>
            </a:r>
            <a:r>
              <a:rPr lang="zh-CN" altLang="en-US" dirty="0" smtClean="0"/>
              <a:t>项，表明子表将通过</a:t>
            </a:r>
            <a:r>
              <a:rPr lang="en-US" altLang="zh-CN" dirty="0" smtClean="0"/>
              <a:t>Request.QueryString</a:t>
            </a:r>
            <a:r>
              <a:rPr lang="zh-CN" altLang="en-US" dirty="0" smtClean="0"/>
              <a:t>获得从父表传来的参数。 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/>
              <a:t>（</a:t>
            </a:r>
            <a:r>
              <a:rPr lang="en-US" altLang="zh-CN" sz="4000" dirty="0" smtClean="0"/>
              <a:t>2</a:t>
            </a:r>
            <a:r>
              <a:rPr lang="zh-CN" altLang="en-US" sz="4000" dirty="0" smtClean="0"/>
              <a:t>）重新配置子表的数据源控件 </a:t>
            </a:r>
          </a:p>
        </p:txBody>
      </p:sp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3" name="图片 2" descr="添加 WHERE 子句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626" y="1014075"/>
            <a:ext cx="6782747" cy="48298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1340768"/>
            <a:ext cx="7408862" cy="420933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数据库查询和同步都需要用到</a:t>
            </a:r>
            <a:r>
              <a:rPr lang="en-US" altLang="zh-CN" dirty="0" smtClean="0"/>
              <a:t>SQL</a:t>
            </a:r>
            <a:r>
              <a:rPr lang="zh-CN" altLang="en-US" dirty="0" smtClean="0"/>
              <a:t>的“</a:t>
            </a:r>
            <a:r>
              <a:rPr lang="en-US" altLang="zh-CN" dirty="0" smtClean="0"/>
              <a:t>Where”</a:t>
            </a:r>
            <a:r>
              <a:rPr lang="zh-CN" altLang="en-US" dirty="0" smtClean="0"/>
              <a:t>查询语句，确定“</a:t>
            </a:r>
            <a:r>
              <a:rPr lang="en-US" altLang="zh-CN" dirty="0" smtClean="0"/>
              <a:t>Where”</a:t>
            </a:r>
            <a:r>
              <a:rPr lang="zh-CN" altLang="en-US" dirty="0" smtClean="0"/>
              <a:t>的条件和获取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条件的值是问题的关键。</a:t>
            </a: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endParaRPr lang="zh-CN" altLang="en-US" b="1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在不同窗体之间的父子表同步：父窗体在打开子窗体的同时还要将同步的参数传出去，而子窗体则需要利用“</a:t>
            </a:r>
            <a:r>
              <a:rPr lang="en-US" altLang="zh-CN" dirty="0" smtClean="0"/>
              <a:t>Request.QueryString”</a:t>
            </a:r>
            <a:r>
              <a:rPr lang="zh-CN" altLang="en-US" dirty="0" smtClean="0"/>
              <a:t>方法从传来的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中获取参数，并且根据这些参数进行查询以达到同步的目的。 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(</a:t>
            </a:r>
            <a:r>
              <a:rPr lang="en-US" altLang="zh-CN" dirty="0"/>
              <a:t>1</a:t>
            </a:r>
            <a:r>
              <a:rPr lang="en-US" altLang="zh-CN" dirty="0" smtClean="0"/>
              <a:t>)</a:t>
            </a:r>
            <a:r>
              <a:rPr lang="en-US" altLang="zh-CN" dirty="0"/>
              <a:t>	</a:t>
            </a:r>
            <a:r>
              <a:rPr lang="zh-CN" altLang="zh-CN" dirty="0"/>
              <a:t>同一网页中两表同步时，作为父表的</a:t>
            </a:r>
            <a:r>
              <a:rPr lang="en-US" altLang="zh-CN" dirty="0"/>
              <a:t>GridView</a:t>
            </a:r>
            <a:r>
              <a:rPr lang="zh-CN" altLang="zh-CN" dirty="0"/>
              <a:t>控件中只需增加一个</a:t>
            </a:r>
            <a:r>
              <a:rPr lang="en-US" altLang="zh-CN" u="sng" dirty="0"/>
              <a:t>      </a:t>
            </a:r>
            <a:r>
              <a:rPr lang="zh-CN" altLang="zh-CN" dirty="0"/>
              <a:t>按钮，并为被选择的行设置样式。作为子表的</a:t>
            </a:r>
            <a:r>
              <a:rPr lang="en-US" altLang="zh-CN" dirty="0"/>
              <a:t>GridView</a:t>
            </a:r>
            <a:r>
              <a:rPr lang="zh-CN" altLang="zh-CN" dirty="0"/>
              <a:t>只需将</a:t>
            </a:r>
            <a:r>
              <a:rPr lang="en-US" altLang="zh-CN" u="sng" dirty="0"/>
              <a:t>           </a:t>
            </a:r>
            <a:r>
              <a:rPr lang="zh-CN" altLang="zh-CN" dirty="0"/>
              <a:t>控件作为提供查询条件的控件即可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en-US" altLang="zh-CN" dirty="0" smtClean="0"/>
              <a:t>(2)</a:t>
            </a:r>
            <a:r>
              <a:rPr lang="en-US" altLang="zh-CN" dirty="0"/>
              <a:t>	</a:t>
            </a:r>
            <a:r>
              <a:rPr lang="zh-CN" altLang="zh-CN" dirty="0"/>
              <a:t>在不同网页中进行同步时，作为子表的网页应该利用</a:t>
            </a:r>
            <a:r>
              <a:rPr lang="en-US" altLang="zh-CN" u="sng" dirty="0"/>
              <a:t>                    </a:t>
            </a:r>
            <a:r>
              <a:rPr lang="zh-CN" altLang="zh-CN" dirty="0"/>
              <a:t>方法获取从父表传来的同步参数。</a:t>
            </a:r>
          </a:p>
          <a:p>
            <a:pPr marL="109728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zh-CN" dirty="0"/>
              <a:t>．填空</a:t>
            </a:r>
            <a:r>
              <a:rPr lang="zh-CN" altLang="zh-CN" dirty="0" smtClean="0"/>
              <a:t>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1702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098571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zh-CN" dirty="0" smtClean="0"/>
              <a:t>(</a:t>
            </a:r>
            <a:r>
              <a:rPr lang="en-US" altLang="zh-CN" dirty="0"/>
              <a:t>1)	</a:t>
            </a:r>
            <a:r>
              <a:rPr lang="zh-CN" altLang="zh-CN" dirty="0"/>
              <a:t>当进行父</a:t>
            </a:r>
            <a:r>
              <a:rPr lang="en-US" altLang="zh-CN" dirty="0"/>
              <a:t>/</a:t>
            </a:r>
            <a:r>
              <a:rPr lang="zh-CN" altLang="zh-CN" dirty="0"/>
              <a:t>子表之间的同步时，父表与子表记录之间常常是一种</a:t>
            </a:r>
            <a:r>
              <a:rPr lang="en-US" altLang="zh-CN" u="sng" dirty="0"/>
              <a:t>         </a:t>
            </a:r>
            <a:r>
              <a:rPr lang="zh-CN" altLang="zh-CN" dirty="0"/>
              <a:t>的关系。</a:t>
            </a:r>
          </a:p>
          <a:p>
            <a:pPr marL="109728" indent="0">
              <a:buNone/>
            </a:pPr>
            <a:r>
              <a:rPr lang="en-US" altLang="zh-CN" dirty="0"/>
              <a:t>	A</a:t>
            </a:r>
            <a:r>
              <a:rPr lang="zh-CN" altLang="zh-CN" dirty="0"/>
              <a:t>．多对多</a:t>
            </a:r>
            <a:r>
              <a:rPr lang="en-US" altLang="zh-CN" dirty="0"/>
              <a:t>      B</a:t>
            </a:r>
            <a:r>
              <a:rPr lang="zh-CN" altLang="zh-CN" dirty="0"/>
              <a:t>．一对多</a:t>
            </a:r>
            <a:r>
              <a:rPr lang="en-US" altLang="zh-CN" dirty="0"/>
              <a:t>     </a:t>
            </a:r>
            <a:endParaRPr lang="en-US" altLang="zh-CN" dirty="0" smtClean="0"/>
          </a:p>
          <a:p>
            <a:pPr marL="109728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/>
              <a:t>C</a:t>
            </a:r>
            <a:r>
              <a:rPr lang="zh-CN" altLang="zh-CN" dirty="0"/>
              <a:t>．一对一</a:t>
            </a:r>
            <a:r>
              <a:rPr lang="en-US" altLang="zh-CN" dirty="0"/>
              <a:t>      D</a:t>
            </a:r>
            <a:r>
              <a:rPr lang="zh-CN" altLang="zh-CN" dirty="0"/>
              <a:t>．多对</a:t>
            </a:r>
            <a:r>
              <a:rPr lang="zh-CN" altLang="zh-CN" dirty="0" smtClean="0"/>
              <a:t>一</a:t>
            </a:r>
            <a:endParaRPr lang="en-US" altLang="zh-CN" dirty="0" smtClean="0"/>
          </a:p>
          <a:p>
            <a:pPr marL="109728" indent="0">
              <a:buNone/>
            </a:pPr>
            <a:endParaRPr lang="zh-CN" altLang="zh-CN" dirty="0"/>
          </a:p>
          <a:p>
            <a:pPr marL="109728" indent="0">
              <a:buNone/>
            </a:pPr>
            <a:r>
              <a:rPr lang="en-US" altLang="zh-CN" dirty="0"/>
              <a:t>(2)	</a:t>
            </a:r>
            <a:r>
              <a:rPr lang="zh-CN" altLang="zh-CN" dirty="0"/>
              <a:t>下面是在文件系统网站中父表网页发出的同步指令。其中带下划线的部分代表</a:t>
            </a:r>
            <a:r>
              <a:rPr lang="en-US" altLang="zh-CN" u="sng" dirty="0"/>
              <a:t>               </a:t>
            </a:r>
            <a:r>
              <a:rPr lang="zh-CN" altLang="zh-CN" dirty="0" smtClean="0"/>
              <a:t>。</a:t>
            </a:r>
            <a:r>
              <a:rPr lang="en-US" altLang="zh-CN" dirty="0" smtClean="0"/>
              <a:t>http</a:t>
            </a:r>
            <a:r>
              <a:rPr lang="en-US" altLang="zh-CN" dirty="0"/>
              <a:t>://localhost:3018/Website1/</a:t>
            </a:r>
            <a:r>
              <a:rPr lang="en-US" altLang="zh-CN" u="sng" dirty="0"/>
              <a:t>Default2.aspx?Category=2</a:t>
            </a:r>
            <a:endParaRPr lang="zh-CN" altLang="zh-CN" dirty="0"/>
          </a:p>
          <a:p>
            <a:pPr marL="109728" indent="0" fontAlgn="base">
              <a:buNone/>
            </a:pPr>
            <a:r>
              <a:rPr lang="en-US" altLang="zh-CN" dirty="0"/>
              <a:t>	A</a:t>
            </a:r>
            <a:r>
              <a:rPr lang="zh-CN" altLang="zh-CN" dirty="0"/>
              <a:t>．返回的数据</a:t>
            </a:r>
            <a:r>
              <a:rPr lang="en-US" altLang="zh-CN" dirty="0"/>
              <a:t>         B</a:t>
            </a:r>
            <a:r>
              <a:rPr lang="zh-CN" altLang="zh-CN" dirty="0"/>
              <a:t>．打开的新网页</a:t>
            </a:r>
            <a:r>
              <a:rPr lang="en-US" altLang="zh-CN" dirty="0"/>
              <a:t>      </a:t>
            </a:r>
            <a:endParaRPr lang="zh-CN" altLang="zh-CN" dirty="0"/>
          </a:p>
          <a:p>
            <a:pPr marL="109728" indent="0" fontAlgn="base">
              <a:buNone/>
            </a:pPr>
            <a:r>
              <a:rPr lang="en-US" altLang="zh-CN" dirty="0"/>
              <a:t>	C</a:t>
            </a:r>
            <a:r>
              <a:rPr lang="zh-CN" altLang="zh-CN" dirty="0"/>
              <a:t>．</a:t>
            </a:r>
            <a:r>
              <a:rPr lang="zh-CN" altLang="zh-CN" dirty="0" smtClean="0"/>
              <a:t>传</a:t>
            </a:r>
            <a:r>
              <a:rPr lang="zh-CN" altLang="en-US" dirty="0"/>
              <a:t>递</a:t>
            </a:r>
            <a:r>
              <a:rPr lang="zh-CN" altLang="zh-CN" dirty="0" smtClean="0"/>
              <a:t>的</a:t>
            </a:r>
            <a:r>
              <a:rPr lang="zh-CN" altLang="zh-CN" dirty="0"/>
              <a:t>参数</a:t>
            </a:r>
            <a:r>
              <a:rPr lang="en-US" altLang="zh-CN" dirty="0"/>
              <a:t>         D</a:t>
            </a:r>
            <a:r>
              <a:rPr lang="zh-CN" altLang="zh-CN" dirty="0"/>
              <a:t>．</a:t>
            </a:r>
            <a:r>
              <a:rPr lang="en-US" altLang="zh-CN" dirty="0"/>
              <a:t>B+C</a:t>
            </a:r>
            <a:endParaRPr lang="zh-CN" altLang="zh-CN" dirty="0"/>
          </a:p>
          <a:p>
            <a:pPr marL="109728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</a:t>
            </a:r>
            <a:r>
              <a:rPr lang="zh-CN" altLang="zh-CN" dirty="0"/>
              <a:t>．选择</a:t>
            </a:r>
            <a:r>
              <a:rPr lang="zh-CN" altLang="zh-CN" dirty="0" smtClean="0"/>
              <a:t>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35291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4392488"/>
          </a:xfrm>
        </p:spPr>
        <p:txBody>
          <a:bodyPr>
            <a:normAutofit/>
          </a:bodyPr>
          <a:lstStyle/>
          <a:p>
            <a:r>
              <a:rPr lang="en-US" altLang="zh-CN" dirty="0"/>
              <a:t>(    </a:t>
            </a:r>
            <a:r>
              <a:rPr lang="en-US" altLang="zh-CN" dirty="0" smtClean="0"/>
              <a:t>)   (</a:t>
            </a:r>
            <a:r>
              <a:rPr lang="en-US" altLang="zh-CN" dirty="0"/>
              <a:t>1)	</a:t>
            </a:r>
            <a:r>
              <a:rPr lang="zh-CN" altLang="zh-CN" dirty="0"/>
              <a:t>当两张表需要同步时，两张表中都必须有同步字段。同步字段的名字可以不同，但类型必须相同。</a:t>
            </a:r>
            <a:r>
              <a:rPr lang="en-US" altLang="zh-CN" dirty="0"/>
              <a:t>              			                     	</a:t>
            </a:r>
            <a:endParaRPr lang="zh-CN" altLang="zh-CN" dirty="0"/>
          </a:p>
          <a:p>
            <a:r>
              <a:rPr lang="en-US" altLang="zh-CN" dirty="0" smtClean="0"/>
              <a:t>(    )   (</a:t>
            </a:r>
            <a:r>
              <a:rPr lang="en-US" altLang="zh-CN" dirty="0"/>
              <a:t>2)	</a:t>
            </a:r>
            <a:r>
              <a:rPr lang="zh-CN" altLang="zh-CN" dirty="0"/>
              <a:t>利用下拉列表框提供条件进行查询时，下拉列表框与</a:t>
            </a:r>
            <a:r>
              <a:rPr lang="en-US" altLang="zh-CN" dirty="0"/>
              <a:t>GridView</a:t>
            </a:r>
            <a:r>
              <a:rPr lang="zh-CN" altLang="zh-CN" dirty="0"/>
              <a:t>控件可以共用一个数据源控件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marL="109728" indent="0">
              <a:buNone/>
            </a:pPr>
            <a:endParaRPr lang="en-US" altLang="zh-CN" dirty="0" smtClean="0"/>
          </a:p>
          <a:p>
            <a:r>
              <a:rPr lang="en-US" altLang="zh-CN" dirty="0"/>
              <a:t>(    </a:t>
            </a:r>
            <a:r>
              <a:rPr lang="en-US" altLang="zh-CN" dirty="0" smtClean="0"/>
              <a:t>)   (</a:t>
            </a:r>
            <a:r>
              <a:rPr lang="en-US" altLang="zh-CN" dirty="0"/>
              <a:t>3)	</a:t>
            </a:r>
            <a:r>
              <a:rPr lang="zh-CN" altLang="zh-CN" dirty="0"/>
              <a:t>在同一个网页进行同步时，</a:t>
            </a:r>
            <a:r>
              <a:rPr lang="zh-CN" altLang="zh-CN" dirty="0" smtClean="0"/>
              <a:t>两</a:t>
            </a:r>
            <a:r>
              <a:rPr lang="zh-CN" altLang="en-US" dirty="0"/>
              <a:t>个</a:t>
            </a:r>
            <a:r>
              <a:rPr lang="en-US" altLang="zh-CN" dirty="0" smtClean="0"/>
              <a:t>GridView</a:t>
            </a:r>
            <a:r>
              <a:rPr lang="zh-CN" altLang="zh-CN" dirty="0"/>
              <a:t>控件可以共用一个数据源控件。</a:t>
            </a:r>
            <a:r>
              <a:rPr lang="en-US" altLang="zh-CN" dirty="0"/>
              <a:t>		</a:t>
            </a:r>
            <a:endParaRPr lang="zh-CN" altLang="zh-CN" dirty="0"/>
          </a:p>
          <a:p>
            <a:pPr marL="109728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zh-CN" dirty="0"/>
              <a:t>．判断</a:t>
            </a:r>
            <a:r>
              <a:rPr lang="zh-CN" altLang="zh-CN" dirty="0" smtClean="0"/>
              <a:t>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65136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zh-CN" b="1" dirty="0"/>
              <a:t>1</a:t>
            </a:r>
            <a:r>
              <a:rPr lang="zh-CN" altLang="zh-CN" b="1" dirty="0"/>
              <a:t>．填空题</a:t>
            </a:r>
          </a:p>
          <a:p>
            <a:pPr marL="109728" indent="0">
              <a:buNone/>
            </a:pPr>
            <a:r>
              <a:rPr lang="en-US" altLang="zh-CN" dirty="0" smtClean="0"/>
              <a:t>(</a:t>
            </a:r>
            <a:r>
              <a:rPr lang="en-US" altLang="zh-CN" dirty="0"/>
              <a:t>1</a:t>
            </a:r>
            <a:r>
              <a:rPr lang="en-US" altLang="zh-CN" dirty="0" smtClean="0"/>
              <a:t>)  </a:t>
            </a:r>
            <a:r>
              <a:rPr lang="zh-CN" altLang="zh-CN" dirty="0"/>
              <a:t>选择，父表的</a:t>
            </a:r>
            <a:r>
              <a:rPr lang="en-US" altLang="zh-CN" dirty="0"/>
              <a:t>GridView </a:t>
            </a:r>
            <a:endParaRPr lang="zh-CN" altLang="zh-CN" dirty="0"/>
          </a:p>
          <a:p>
            <a:pPr marL="109728" indent="0">
              <a:buNone/>
            </a:pPr>
            <a:r>
              <a:rPr lang="en-US" altLang="zh-CN" dirty="0" smtClean="0"/>
              <a:t>(2)  </a:t>
            </a:r>
            <a:r>
              <a:rPr lang="en-US" altLang="zh-CN" dirty="0"/>
              <a:t>Request.QueryString</a:t>
            </a:r>
            <a:r>
              <a:rPr lang="en-US" altLang="zh-CN" dirty="0" smtClean="0"/>
              <a:t>()</a:t>
            </a:r>
          </a:p>
          <a:p>
            <a:pPr marL="109728" indent="0">
              <a:buNone/>
            </a:pPr>
            <a:endParaRPr lang="zh-CN" altLang="zh-CN" dirty="0"/>
          </a:p>
          <a:p>
            <a:pPr marL="109728" indent="0">
              <a:buNone/>
            </a:pPr>
            <a:r>
              <a:rPr lang="en-US" altLang="zh-CN" b="1" dirty="0"/>
              <a:t>2</a:t>
            </a:r>
            <a:r>
              <a:rPr lang="zh-CN" altLang="zh-CN" b="1" dirty="0"/>
              <a:t>．选择题</a:t>
            </a:r>
          </a:p>
          <a:p>
            <a:pPr marL="109728" indent="0">
              <a:buNone/>
            </a:pPr>
            <a:r>
              <a:rPr lang="en-US" altLang="zh-CN" dirty="0"/>
              <a:t>(1)  B  (2)  </a:t>
            </a:r>
            <a:r>
              <a:rPr lang="en-US" altLang="zh-CN" dirty="0" smtClean="0"/>
              <a:t>D</a:t>
            </a:r>
          </a:p>
          <a:p>
            <a:pPr marL="109728" indent="0">
              <a:buNone/>
            </a:pPr>
            <a:endParaRPr lang="zh-CN" altLang="zh-CN" dirty="0"/>
          </a:p>
          <a:p>
            <a:pPr marL="109728" indent="0">
              <a:buNone/>
            </a:pPr>
            <a:r>
              <a:rPr lang="en-US" altLang="zh-CN" b="1" dirty="0"/>
              <a:t>3</a:t>
            </a:r>
            <a:r>
              <a:rPr lang="zh-CN" altLang="zh-CN" b="1" dirty="0"/>
              <a:t>．判断题</a:t>
            </a:r>
          </a:p>
          <a:p>
            <a:pPr marL="109728" indent="0">
              <a:buNone/>
            </a:pPr>
            <a:r>
              <a:rPr lang="en-US" altLang="zh-CN" dirty="0"/>
              <a:t>(1) </a:t>
            </a:r>
            <a:r>
              <a:rPr lang="zh-CN" altLang="zh-CN" dirty="0"/>
              <a:t>正确</a:t>
            </a:r>
            <a:r>
              <a:rPr lang="en-US" altLang="zh-CN" dirty="0"/>
              <a:t>  (2) </a:t>
            </a:r>
            <a:r>
              <a:rPr lang="zh-CN" altLang="zh-CN" dirty="0"/>
              <a:t>错误</a:t>
            </a:r>
            <a:r>
              <a:rPr lang="en-US" altLang="zh-CN" dirty="0"/>
              <a:t>  (3) </a:t>
            </a:r>
            <a:r>
              <a:rPr lang="zh-CN" altLang="zh-CN" dirty="0"/>
              <a:t>错误</a:t>
            </a:r>
          </a:p>
          <a:p>
            <a:pPr marL="109728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参考答案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91414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zh-CN" dirty="0" smtClean="0"/>
          </a:p>
          <a:p>
            <a:pPr eaLnBrk="1" hangingPunct="1">
              <a:buFontTx/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）设计一个组合查询，要求设置多个查询条件，条件之间包括“与”和“或”关系。</a:t>
            </a:r>
            <a:endParaRPr lang="en-US" altLang="zh-CN" dirty="0" smtClean="0"/>
          </a:p>
          <a:p>
            <a:pPr eaLnBrk="1" hangingPunct="1">
              <a:buFontTx/>
              <a:buNone/>
            </a:pPr>
            <a:endParaRPr lang="zh-CN" altLang="en-US" dirty="0" smtClean="0"/>
          </a:p>
          <a:p>
            <a:pPr eaLnBrk="1" hangingPunct="1">
              <a:buFontTx/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）自行设计父表和子表，分别在同一窗体页和不同窗体页中实现父子表同步。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上机题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>
          <a:xfrm>
            <a:off x="871538" y="1628800"/>
            <a:ext cx="7408862" cy="449736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简单查询是指单一条件的查询。</a:t>
            </a:r>
          </a:p>
          <a:p>
            <a:pPr eaLnBrk="1" hangingPunct="1"/>
            <a:r>
              <a:rPr lang="zh-CN" altLang="en-US" dirty="0" smtClean="0"/>
              <a:t>应用举例举例：对学生信息库中的</a:t>
            </a:r>
            <a:r>
              <a:rPr lang="en-US" altLang="zh-CN" dirty="0" smtClean="0"/>
              <a:t>score</a:t>
            </a:r>
            <a:r>
              <a:rPr lang="zh-CN" altLang="en-US" dirty="0" smtClean="0"/>
              <a:t>表进行查询，根据分数查出表中大于</a:t>
            </a:r>
            <a:r>
              <a:rPr lang="zh-CN" altLang="en-US" dirty="0"/>
              <a:t>某</a:t>
            </a:r>
            <a:r>
              <a:rPr lang="zh-CN" altLang="en-US" dirty="0" smtClean="0"/>
              <a:t>分数的记录</a:t>
            </a:r>
            <a:r>
              <a:rPr lang="zh-CN" altLang="en-US" dirty="0"/>
              <a:t>，</a:t>
            </a:r>
            <a:r>
              <a:rPr lang="zh-CN" altLang="en-US" dirty="0" smtClean="0"/>
              <a:t>用</a:t>
            </a:r>
            <a:r>
              <a:rPr lang="en-US" altLang="zh-CN" dirty="0" smtClean="0"/>
              <a:t>TextBox</a:t>
            </a:r>
            <a:r>
              <a:rPr lang="zh-CN" altLang="en-US" dirty="0" smtClean="0"/>
              <a:t>输入待查询的分数。 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1</a:t>
            </a:r>
            <a:r>
              <a:rPr lang="zh-CN" altLang="en-US" b="1" smtClean="0"/>
              <a:t>、简单查询</a:t>
            </a:r>
            <a:r>
              <a:rPr lang="zh-CN" altLang="en-US" smtClean="0"/>
              <a:t> </a:t>
            </a: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501008"/>
            <a:ext cx="5112568" cy="1956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412776"/>
            <a:ext cx="7408862" cy="399256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配置数据源控件，进入选择字段的界面时，按“</a:t>
            </a:r>
            <a:r>
              <a:rPr lang="en-US" altLang="zh-CN" dirty="0" smtClean="0"/>
              <a:t>WHERE(W)”</a:t>
            </a:r>
            <a:r>
              <a:rPr lang="zh-CN" altLang="en-US" dirty="0" smtClean="0"/>
              <a:t>按钮，将弹出下一界面。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）用</a:t>
            </a:r>
            <a:r>
              <a:rPr lang="en-US" altLang="zh-CN" smtClean="0"/>
              <a:t>TextBox</a:t>
            </a:r>
            <a:r>
              <a:rPr lang="zh-CN" altLang="en-US" smtClean="0"/>
              <a:t>提供查询条件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0" y="2381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26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289665"/>
              </p:ext>
            </p:extLst>
          </p:nvPr>
        </p:nvGraphicFramePr>
        <p:xfrm>
          <a:off x="1403648" y="2276872"/>
          <a:ext cx="5327650" cy="327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name="位图图像" r:id="rId3" imgW="5420482" imgH="3333333" progId="Paint.Picture">
                  <p:embed/>
                </p:oleObj>
              </mc:Choice>
              <mc:Fallback>
                <p:oleObj name="位图图像" r:id="rId3" imgW="5420482" imgH="3333333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276872"/>
                        <a:ext cx="5327650" cy="327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20713"/>
            <a:ext cx="8229600" cy="5475287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在窗口的“列”的下拉菜单中选择待定参数对应的字段；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在“运算符”框体中确定条件的运算符（大于、小于、等于）；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在“源”的框体中选择参数的来源。参数的来源包括以下几种：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 smtClean="0"/>
              <a:t>Control</a:t>
            </a:r>
            <a:r>
              <a:rPr lang="zh-CN" altLang="en-US" dirty="0" smtClean="0"/>
              <a:t>：从控件中获得参数；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 smtClean="0"/>
              <a:t>Cookie</a:t>
            </a:r>
            <a:r>
              <a:rPr lang="zh-CN" altLang="en-US" dirty="0" smtClean="0"/>
              <a:t>：从</a:t>
            </a:r>
            <a:r>
              <a:rPr lang="en-US" altLang="zh-CN" dirty="0" smtClean="0"/>
              <a:t>Cookie </a:t>
            </a:r>
            <a:r>
              <a:rPr lang="zh-CN" altLang="en-US" dirty="0" smtClean="0"/>
              <a:t>对象中获得参数；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 smtClean="0"/>
              <a:t>Form</a:t>
            </a:r>
            <a:r>
              <a:rPr lang="zh-CN" altLang="en-US" dirty="0" smtClean="0"/>
              <a:t>：从窗体页中获取参数；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 smtClean="0"/>
              <a:t>Profile</a:t>
            </a:r>
            <a:r>
              <a:rPr lang="zh-CN" altLang="en-US" dirty="0" smtClean="0"/>
              <a:t>：从客户概貌中获取参数；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 smtClean="0"/>
              <a:t>QueryString</a:t>
            </a:r>
            <a:r>
              <a:rPr lang="zh-CN" altLang="en-US" dirty="0" smtClean="0"/>
              <a:t>：从上一张网页用“</a:t>
            </a:r>
            <a:r>
              <a:rPr lang="en-US" altLang="zh-CN" dirty="0" smtClean="0"/>
              <a:t>get”</a:t>
            </a:r>
            <a:r>
              <a:rPr lang="zh-CN" altLang="en-US" dirty="0" smtClean="0"/>
              <a:t>提交时传来的语句中获得参数；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 smtClean="0"/>
              <a:t>Session</a:t>
            </a:r>
            <a:r>
              <a:rPr lang="zh-CN" altLang="en-US" dirty="0" smtClean="0"/>
              <a:t>：从</a:t>
            </a:r>
            <a:r>
              <a:rPr lang="en-US" altLang="zh-CN" dirty="0" smtClean="0"/>
              <a:t>Session </a:t>
            </a:r>
            <a:r>
              <a:rPr lang="zh-CN" altLang="en-US" dirty="0" smtClean="0"/>
              <a:t>对象中获得参数。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现在选择</a:t>
            </a:r>
            <a:r>
              <a:rPr lang="en-US" altLang="zh-CN" dirty="0" smtClean="0"/>
              <a:t>Control </a:t>
            </a:r>
            <a:r>
              <a:rPr lang="zh-CN" altLang="en-US" dirty="0" smtClean="0"/>
              <a:t>项，然后在右边</a:t>
            </a:r>
            <a:r>
              <a:rPr lang="en-US" altLang="zh-CN" dirty="0" smtClean="0"/>
              <a:t>Control ID</a:t>
            </a:r>
            <a:r>
              <a:rPr lang="zh-CN" altLang="en-US" dirty="0" smtClean="0"/>
              <a:t>的下拉菜单中选择“</a:t>
            </a:r>
            <a:r>
              <a:rPr lang="en-US" altLang="zh-CN" dirty="0" smtClean="0"/>
              <a:t>TextBox1”</a:t>
            </a:r>
            <a:r>
              <a:rPr lang="zh-CN" altLang="en-US" dirty="0" smtClean="0"/>
              <a:t>。</a:t>
            </a:r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" name="图片 1" descr="添加 WHERE 子句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626" y="1014075"/>
            <a:ext cx="6782747" cy="48298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用代码实现按分数查询</a:t>
            </a:r>
          </a:p>
        </p:txBody>
      </p:sp>
      <p:pic>
        <p:nvPicPr>
          <p:cNvPr id="5" name="内容占位符 4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700808"/>
            <a:ext cx="6785732" cy="259729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1"/>
          <p:cNvSpPr>
            <a:spLocks noGrp="1"/>
          </p:cNvSpPr>
          <p:nvPr>
            <p:ph idx="1"/>
          </p:nvPr>
        </p:nvSpPr>
        <p:spPr>
          <a:xfrm>
            <a:off x="323850" y="404813"/>
            <a:ext cx="8640763" cy="6453187"/>
          </a:xfrm>
        </p:spPr>
        <p:txBody>
          <a:bodyPr>
            <a:normAutofit/>
          </a:bodyPr>
          <a:lstStyle/>
          <a:p>
            <a:pPr marL="0" indent="0" eaLnBrk="1" hangingPunct="1">
              <a:buFont typeface="Symbol" pitchFamily="18" charset="2"/>
              <a:buNone/>
            </a:pPr>
            <a:r>
              <a:rPr lang="en-US" altLang="zh-CN" sz="2000" dirty="0" smtClean="0"/>
              <a:t>protected void Button1_Click(object sender, EventArgs e)</a:t>
            </a:r>
          </a:p>
          <a:p>
            <a:pPr marL="0" indent="0" eaLnBrk="1" hangingPunct="1">
              <a:buFont typeface="Symbol" pitchFamily="18" charset="2"/>
              <a:buNone/>
            </a:pPr>
            <a:r>
              <a:rPr lang="zh-CN" altLang="en-US" sz="2000" dirty="0" smtClean="0"/>
              <a:t>    </a:t>
            </a:r>
            <a:r>
              <a:rPr lang="en-US" altLang="zh-CN" sz="2000" dirty="0" smtClean="0"/>
              <a:t>{</a:t>
            </a:r>
          </a:p>
          <a:p>
            <a:pPr marL="0" indent="0" eaLnBrk="1" hangingPunct="1">
              <a:buFont typeface="Symbol" pitchFamily="18" charset="2"/>
              <a:buNone/>
            </a:pPr>
            <a:r>
              <a:rPr lang="en-US" altLang="zh-CN" sz="2000" dirty="0" smtClean="0"/>
              <a:t>        OleDbConnection conn = new OleDbConnection();</a:t>
            </a:r>
          </a:p>
          <a:p>
            <a:pPr marL="109728" indent="0">
              <a:buNone/>
            </a:pPr>
            <a:r>
              <a:rPr lang="en-US" altLang="zh-CN" sz="2000" dirty="0" smtClean="0"/>
              <a:t>     conn.ConnectionString = "provider=Microsoft.Ace.Oledb.12.0; </a:t>
            </a:r>
            <a:r>
              <a:rPr lang="en-US" altLang="zh-CN" sz="2000" dirty="0"/>
              <a:t>Data Source=|DataDirectory|</a:t>
            </a:r>
            <a:r>
              <a:rPr lang="zh-CN" altLang="en-US" sz="2000" dirty="0" smtClean="0"/>
              <a:t>新学生信息库</a:t>
            </a:r>
            <a:r>
              <a:rPr lang="en-US" altLang="zh-CN" sz="2000" dirty="0" smtClean="0"/>
              <a:t>.accdb”;</a:t>
            </a:r>
            <a:endParaRPr lang="en-US" altLang="zh-CN" sz="2000" dirty="0"/>
          </a:p>
          <a:p>
            <a:pPr marL="0" indent="0" eaLnBrk="1" hangingPunct="1">
              <a:buFont typeface="Symbol" pitchFamily="18" charset="2"/>
              <a:buNone/>
            </a:pPr>
            <a:r>
              <a:rPr lang="en-US" altLang="zh-CN" sz="2000" dirty="0" smtClean="0"/>
              <a:t>        conn.Open();</a:t>
            </a:r>
          </a:p>
          <a:p>
            <a:pPr marL="0" indent="0" eaLnBrk="1" hangingPunct="1">
              <a:buFont typeface="Symbol" pitchFamily="18" charset="2"/>
              <a:buNone/>
            </a:pPr>
            <a:r>
              <a:rPr lang="en-US" altLang="zh-CN" sz="2000" dirty="0" smtClean="0"/>
              <a:t>        OleDbCommand com1 = new OleDbCommand();</a:t>
            </a:r>
          </a:p>
          <a:p>
            <a:pPr marL="0" indent="0">
              <a:buNone/>
            </a:pPr>
            <a:r>
              <a:rPr lang="en-US" altLang="zh-CN" sz="2000" dirty="0" smtClean="0"/>
              <a:t>        com1.CommandText = "select * from score where </a:t>
            </a:r>
            <a:r>
              <a:rPr lang="zh-CN" altLang="en-US" sz="2000" dirty="0" smtClean="0"/>
              <a:t>平均分</a:t>
            </a:r>
            <a:r>
              <a:rPr lang="en-US" altLang="zh-CN" sz="2000" dirty="0" smtClean="0"/>
              <a:t>&gt;=</a:t>
            </a:r>
            <a:endParaRPr lang="en-US" altLang="zh-CN" sz="2000" dirty="0"/>
          </a:p>
          <a:p>
            <a:pPr marL="0" indent="0" eaLnBrk="1" hangingPunct="1">
              <a:buFont typeface="Symbol" pitchFamily="18" charset="2"/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'"+TextBox1.Text+"'</a:t>
            </a:r>
            <a:r>
              <a:rPr lang="en-US" altLang="zh-CN" sz="2000" dirty="0" smtClean="0"/>
              <a:t>";</a:t>
            </a:r>
          </a:p>
          <a:p>
            <a:pPr marL="0" indent="0" eaLnBrk="1" hangingPunct="1">
              <a:buFont typeface="Symbol" pitchFamily="18" charset="2"/>
              <a:buNone/>
            </a:pPr>
            <a:r>
              <a:rPr lang="en-US" altLang="zh-CN" sz="2000" dirty="0" smtClean="0"/>
              <a:t>        com1.Connection = conn;</a:t>
            </a:r>
          </a:p>
          <a:p>
            <a:pPr marL="0" indent="0" eaLnBrk="1" hangingPunct="1">
              <a:buFont typeface="Symbol" pitchFamily="18" charset="2"/>
              <a:buNone/>
            </a:pPr>
            <a:r>
              <a:rPr lang="en-US" altLang="zh-CN" sz="2000" dirty="0" smtClean="0"/>
              <a:t>        OleDbDataAdapter adpt = new OleDbDataAdapter();</a:t>
            </a:r>
          </a:p>
          <a:p>
            <a:pPr marL="0" indent="0" eaLnBrk="1" hangingPunct="1">
              <a:buFont typeface="Symbol" pitchFamily="18" charset="2"/>
              <a:buNone/>
            </a:pPr>
            <a:r>
              <a:rPr lang="en-US" altLang="zh-CN" sz="2000" dirty="0" smtClean="0"/>
              <a:t>        adpt.SelectCommand = com1;</a:t>
            </a:r>
          </a:p>
          <a:p>
            <a:pPr marL="0" indent="0" eaLnBrk="1" hangingPunct="1">
              <a:buFont typeface="Symbol" pitchFamily="18" charset="2"/>
              <a:buNone/>
            </a:pPr>
            <a:r>
              <a:rPr lang="en-US" altLang="zh-CN" sz="2000" dirty="0" smtClean="0"/>
              <a:t>        DataSet ds = new DataSet();</a:t>
            </a:r>
          </a:p>
          <a:p>
            <a:pPr marL="0" indent="0" eaLnBrk="1" hangingPunct="1">
              <a:buFont typeface="Symbol" pitchFamily="18" charset="2"/>
              <a:buNone/>
            </a:pPr>
            <a:r>
              <a:rPr lang="en-US" altLang="zh-CN" sz="2000" dirty="0" smtClean="0"/>
              <a:t>        adpt.Fill(ds, "score");</a:t>
            </a:r>
          </a:p>
          <a:p>
            <a:pPr marL="0" indent="0">
              <a:buNone/>
            </a:pPr>
            <a:r>
              <a:rPr lang="en-US" altLang="zh-CN" sz="2000" dirty="0" smtClean="0"/>
              <a:t>        GridView1.DataSource = ds</a:t>
            </a:r>
            <a:r>
              <a:rPr lang="en-US" altLang="zh-CN" sz="2000" dirty="0"/>
              <a:t>.</a:t>
            </a:r>
            <a:r>
              <a:rPr lang="en-US" altLang="zh-CN" sz="2000" dirty="0" smtClean="0"/>
              <a:t>Tables</a:t>
            </a:r>
            <a:r>
              <a:rPr lang="en-US" altLang="zh-CN" sz="2000" dirty="0"/>
              <a:t>["score</a:t>
            </a:r>
            <a:r>
              <a:rPr lang="en-US" altLang="zh-CN" sz="2000" dirty="0" smtClean="0"/>
              <a:t>"];</a:t>
            </a:r>
          </a:p>
          <a:p>
            <a:pPr marL="0" indent="0" eaLnBrk="1" hangingPunct="1">
              <a:buFont typeface="Symbol" pitchFamily="18" charset="2"/>
              <a:buNone/>
            </a:pPr>
            <a:r>
              <a:rPr lang="en-US" altLang="zh-CN" sz="2000" dirty="0" smtClean="0"/>
              <a:t>        GridView1.DataBind();</a:t>
            </a:r>
          </a:p>
          <a:p>
            <a:pPr marL="0" indent="0" eaLnBrk="1" hangingPunct="1">
              <a:buFont typeface="Symbol" pitchFamily="18" charset="2"/>
              <a:buNone/>
            </a:pPr>
            <a:r>
              <a:rPr lang="en-US" altLang="zh-CN" sz="2000" dirty="0" smtClean="0"/>
              <a:t>        conn.Close();</a:t>
            </a:r>
          </a:p>
          <a:p>
            <a:pPr marL="0" indent="0" eaLnBrk="1" hangingPunct="1">
              <a:buFont typeface="Symbol" pitchFamily="18" charset="2"/>
              <a:buNone/>
            </a:pPr>
            <a:r>
              <a:rPr lang="zh-CN" altLang="en-US" sz="2000" dirty="0" smtClean="0"/>
              <a:t>    </a:t>
            </a:r>
            <a:r>
              <a:rPr lang="en-US" altLang="zh-CN" sz="2000" dirty="0" smtClean="0"/>
              <a:t>}</a:t>
            </a:r>
          </a:p>
          <a:p>
            <a:pPr marL="0" indent="0" eaLnBrk="1" hangingPunct="1">
              <a:buFont typeface="Symbol" pitchFamily="18" charset="2"/>
              <a:buNone/>
            </a:pPr>
            <a:endParaRPr lang="zh-CN" altLang="en-US" sz="20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1"/>
          <p:cNvSpPr>
            <a:spLocks noGrp="1"/>
          </p:cNvSpPr>
          <p:nvPr>
            <p:ph idx="1"/>
          </p:nvPr>
        </p:nvSpPr>
        <p:spPr>
          <a:xfrm>
            <a:off x="323850" y="116633"/>
            <a:ext cx="8640763" cy="6741368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buFont typeface="Symbol" pitchFamily="18" charset="2"/>
              <a:buNone/>
            </a:pPr>
            <a:r>
              <a:rPr lang="zh-CN" altLang="en-US" sz="2000" dirty="0" smtClean="0"/>
              <a:t>写法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0" indent="0" eaLnBrk="1" hangingPunct="1">
              <a:buFont typeface="Symbol" pitchFamily="18" charset="2"/>
              <a:buNone/>
            </a:pPr>
            <a:r>
              <a:rPr lang="en-US" altLang="zh-CN" sz="2000" dirty="0" smtClean="0"/>
              <a:t>protected void Button1_Click(object sender, EventArgs e)</a:t>
            </a:r>
          </a:p>
          <a:p>
            <a:pPr marL="0" indent="0" eaLnBrk="1" hangingPunct="1">
              <a:buFont typeface="Symbol" pitchFamily="18" charset="2"/>
              <a:buNone/>
            </a:pPr>
            <a:r>
              <a:rPr lang="zh-CN" altLang="en-US" sz="2000" dirty="0" smtClean="0"/>
              <a:t>    </a:t>
            </a:r>
            <a:r>
              <a:rPr lang="en-US" altLang="zh-CN" sz="2000" dirty="0" smtClean="0"/>
              <a:t>{</a:t>
            </a:r>
          </a:p>
          <a:p>
            <a:pPr marL="0" indent="0" eaLnBrk="1" hangingPunct="1">
              <a:buFont typeface="Symbol" pitchFamily="18" charset="2"/>
              <a:buNone/>
            </a:pPr>
            <a:r>
              <a:rPr lang="en-US" altLang="zh-CN" sz="2000" dirty="0" smtClean="0"/>
              <a:t>        OleDbConnection conn = new OleDbConnection();</a:t>
            </a:r>
          </a:p>
          <a:p>
            <a:pPr marL="109728" indent="0">
              <a:buNone/>
            </a:pPr>
            <a:r>
              <a:rPr lang="en-US" altLang="zh-CN" sz="2000" dirty="0" smtClean="0"/>
              <a:t>     conn.ConnectionString = "provider=Microsoft.Ace.Oledb.12.0; </a:t>
            </a:r>
            <a:r>
              <a:rPr lang="en-US" altLang="zh-CN" sz="2000" dirty="0"/>
              <a:t>Data Source=|DataDirectory|</a:t>
            </a:r>
            <a:r>
              <a:rPr lang="zh-CN" altLang="en-US" sz="2000" dirty="0" smtClean="0"/>
              <a:t>新学生信息库</a:t>
            </a:r>
            <a:r>
              <a:rPr lang="en-US" altLang="zh-CN" sz="2000" dirty="0" smtClean="0"/>
              <a:t>.accdb”;</a:t>
            </a:r>
            <a:endParaRPr lang="en-US" altLang="zh-CN" sz="2000" dirty="0"/>
          </a:p>
          <a:p>
            <a:pPr marL="0" indent="0" eaLnBrk="1" hangingPunct="1">
              <a:buFont typeface="Symbol" pitchFamily="18" charset="2"/>
              <a:buNone/>
            </a:pPr>
            <a:r>
              <a:rPr lang="en-US" altLang="zh-CN" sz="2000" dirty="0" smtClean="0"/>
              <a:t>        conn.Open();</a:t>
            </a:r>
          </a:p>
          <a:p>
            <a:pPr marL="0" indent="0" eaLnBrk="1" hangingPunct="1">
              <a:buFont typeface="Symbol" pitchFamily="18" charset="2"/>
              <a:buNone/>
            </a:pPr>
            <a:r>
              <a:rPr lang="en-US" altLang="zh-CN" sz="2000" dirty="0" smtClean="0"/>
              <a:t>        OleDbCommand com1 = new OleDbCommand();</a:t>
            </a:r>
          </a:p>
          <a:p>
            <a:pPr marL="0" indent="0">
              <a:buNone/>
            </a:pP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com1.CommandText = "select * from score where </a:t>
            </a:r>
            <a:r>
              <a:rPr lang="zh-CN" altLang="en-US" sz="2000" dirty="0" smtClean="0">
                <a:solidFill>
                  <a:srgbClr val="FF0000"/>
                </a:solidFill>
              </a:rPr>
              <a:t>平均分</a:t>
            </a:r>
            <a:r>
              <a:rPr lang="en-US" altLang="zh-CN" sz="2000" dirty="0" smtClean="0">
                <a:solidFill>
                  <a:srgbClr val="FF0000"/>
                </a:solidFill>
              </a:rPr>
              <a:t>&gt;=?";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 com1.Parameters.Add</a:t>
            </a:r>
            <a:r>
              <a:rPr lang="en-US" altLang="zh-CN" sz="2000" dirty="0" smtClean="0">
                <a:solidFill>
                  <a:srgbClr val="FF0000"/>
                </a:solidFill>
              </a:rPr>
              <a:t>(“</a:t>
            </a:r>
            <a:r>
              <a:rPr lang="zh-CN" altLang="en-US" sz="2000" dirty="0" smtClean="0">
                <a:solidFill>
                  <a:srgbClr val="FF0000"/>
                </a:solidFill>
              </a:rPr>
              <a:t>平均分</a:t>
            </a:r>
            <a:r>
              <a:rPr lang="en-US" altLang="zh-CN" sz="2000" dirty="0" smtClean="0">
                <a:solidFill>
                  <a:srgbClr val="FF0000"/>
                </a:solidFill>
              </a:rPr>
              <a:t>”,</a:t>
            </a:r>
            <a:r>
              <a:rPr lang="en-US" altLang="zh-CN" sz="2000" dirty="0">
                <a:solidFill>
                  <a:srgbClr val="FF0000"/>
                </a:solidFill>
              </a:rPr>
              <a:t> 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OleDbType.Integer</a:t>
            </a:r>
            <a:r>
              <a:rPr lang="en-US" altLang="zh-CN" sz="2000" dirty="0" smtClean="0">
                <a:solidFill>
                  <a:srgbClr val="FF0000"/>
                </a:solidFill>
              </a:rPr>
              <a:t>);//</a:t>
            </a:r>
            <a:r>
              <a:rPr lang="zh-CN" altLang="zh-CN" sz="2000" dirty="0">
                <a:solidFill>
                  <a:srgbClr val="FF0000"/>
                </a:solidFill>
              </a:rPr>
              <a:t>确定参数类型</a:t>
            </a:r>
            <a:r>
              <a:rPr lang="en-US" altLang="zh-CN" sz="2000" dirty="0">
                <a:solidFill>
                  <a:srgbClr val="FF0000"/>
                </a:solidFill>
              </a:rPr>
              <a:t/>
            </a:r>
            <a:br>
              <a:rPr lang="en-US" altLang="zh-CN" sz="2000" dirty="0">
                <a:solidFill>
                  <a:srgbClr val="FF0000"/>
                </a:solidFill>
              </a:rPr>
            </a:br>
            <a:r>
              <a:rPr lang="en-US" altLang="zh-CN" sz="2000" dirty="0">
                <a:solidFill>
                  <a:srgbClr val="FF0000"/>
                </a:solidFill>
              </a:rPr>
              <a:t> com1.Parameters</a:t>
            </a:r>
            <a:r>
              <a:rPr lang="en-US" altLang="zh-CN" sz="2000" dirty="0" smtClean="0">
                <a:solidFill>
                  <a:srgbClr val="FF0000"/>
                </a:solidFill>
              </a:rPr>
              <a:t>[“</a:t>
            </a:r>
            <a:r>
              <a:rPr lang="zh-CN" altLang="en-US" sz="2000" dirty="0" smtClean="0">
                <a:solidFill>
                  <a:srgbClr val="FF0000"/>
                </a:solidFill>
              </a:rPr>
              <a:t>平均分</a:t>
            </a:r>
            <a:r>
              <a:rPr lang="en-US" altLang="zh-CN" sz="2000" dirty="0" smtClean="0">
                <a:solidFill>
                  <a:srgbClr val="FF0000"/>
                </a:solidFill>
              </a:rPr>
              <a:t>”].Value=</a:t>
            </a:r>
            <a:r>
              <a:rPr lang="en-US" altLang="zh-CN" sz="2000" dirty="0">
                <a:solidFill>
                  <a:srgbClr val="FF0000"/>
                </a:solidFill>
              </a:rPr>
              <a:t> </a:t>
            </a:r>
            <a:r>
              <a:rPr lang="en-US" altLang="zh-CN" sz="2000" dirty="0" err="1">
                <a:solidFill>
                  <a:srgbClr val="FF0000"/>
                </a:solidFill>
              </a:rPr>
              <a:t>int.Parse</a:t>
            </a:r>
            <a:r>
              <a:rPr lang="en-US" altLang="zh-CN" sz="2000" dirty="0">
                <a:solidFill>
                  <a:srgbClr val="FF0000"/>
                </a:solidFill>
              </a:rPr>
              <a:t>(TextBox1.Text</a:t>
            </a:r>
            <a:r>
              <a:rPr lang="en-US" altLang="zh-CN" sz="2000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     //</a:t>
            </a:r>
            <a:r>
              <a:rPr lang="zh-CN" altLang="en-US" sz="2000" smtClean="0">
                <a:solidFill>
                  <a:srgbClr val="FF0000"/>
                </a:solidFill>
              </a:rPr>
              <a:t>确定参数值的来源</a:t>
            </a:r>
            <a:endParaRPr lang="zh-CN" altLang="zh-CN" sz="2000" dirty="0">
              <a:solidFill>
                <a:srgbClr val="FF0000"/>
              </a:solidFill>
            </a:endParaRPr>
          </a:p>
          <a:p>
            <a:pPr marL="0" indent="0" eaLnBrk="1" hangingPunct="1">
              <a:buFont typeface="Symbol" pitchFamily="18" charset="2"/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com1.Connection = conn;</a:t>
            </a:r>
          </a:p>
          <a:p>
            <a:pPr marL="0" indent="0" eaLnBrk="1" hangingPunct="1">
              <a:buFont typeface="Symbol" pitchFamily="18" charset="2"/>
              <a:buNone/>
            </a:pPr>
            <a:r>
              <a:rPr lang="en-US" altLang="zh-CN" sz="2000" dirty="0" smtClean="0"/>
              <a:t>        OleDbDataAdapter adpt = new OleDbDataAdapter();</a:t>
            </a:r>
          </a:p>
          <a:p>
            <a:pPr marL="0" indent="0" eaLnBrk="1" hangingPunct="1">
              <a:buFont typeface="Symbol" pitchFamily="18" charset="2"/>
              <a:buNone/>
            </a:pPr>
            <a:r>
              <a:rPr lang="en-US" altLang="zh-CN" sz="2000" dirty="0" smtClean="0"/>
              <a:t>        adpt.SelectCommand = com1;</a:t>
            </a:r>
          </a:p>
          <a:p>
            <a:pPr marL="0" indent="0" eaLnBrk="1" hangingPunct="1">
              <a:buFont typeface="Symbol" pitchFamily="18" charset="2"/>
              <a:buNone/>
            </a:pPr>
            <a:r>
              <a:rPr lang="en-US" altLang="zh-CN" sz="2000" dirty="0" smtClean="0"/>
              <a:t>        DataSet ds = new DataSet();</a:t>
            </a:r>
          </a:p>
          <a:p>
            <a:pPr marL="0" indent="0" eaLnBrk="1" hangingPunct="1">
              <a:buFont typeface="Symbol" pitchFamily="18" charset="2"/>
              <a:buNone/>
            </a:pPr>
            <a:r>
              <a:rPr lang="en-US" altLang="zh-CN" sz="2000" dirty="0" smtClean="0"/>
              <a:t>        adpt.Fill(ds, "score");</a:t>
            </a:r>
          </a:p>
          <a:p>
            <a:pPr marL="0" indent="0">
              <a:buNone/>
            </a:pPr>
            <a:r>
              <a:rPr lang="en-US" altLang="zh-CN" sz="2000" dirty="0" smtClean="0"/>
              <a:t>        GridView1.DataSource = ds</a:t>
            </a:r>
            <a:r>
              <a:rPr lang="en-US" altLang="zh-CN" sz="2000" dirty="0"/>
              <a:t>.</a:t>
            </a:r>
            <a:r>
              <a:rPr lang="en-US" altLang="zh-CN" sz="2000" dirty="0" smtClean="0"/>
              <a:t>Tables</a:t>
            </a:r>
            <a:r>
              <a:rPr lang="en-US" altLang="zh-CN" sz="2000" dirty="0"/>
              <a:t>["score</a:t>
            </a:r>
            <a:r>
              <a:rPr lang="en-US" altLang="zh-CN" sz="2000" dirty="0" smtClean="0"/>
              <a:t>"];</a:t>
            </a:r>
          </a:p>
          <a:p>
            <a:pPr marL="0" indent="0" eaLnBrk="1" hangingPunct="1">
              <a:buFont typeface="Symbol" pitchFamily="18" charset="2"/>
              <a:buNone/>
            </a:pPr>
            <a:r>
              <a:rPr lang="en-US" altLang="zh-CN" sz="2000" dirty="0" smtClean="0"/>
              <a:t>        GridView1.DataBind();</a:t>
            </a:r>
          </a:p>
          <a:p>
            <a:pPr marL="0" indent="0" eaLnBrk="1" hangingPunct="1">
              <a:buFont typeface="Symbol" pitchFamily="18" charset="2"/>
              <a:buNone/>
            </a:pPr>
            <a:r>
              <a:rPr lang="en-US" altLang="zh-CN" sz="2000" dirty="0" smtClean="0"/>
              <a:t>        conn.Close();</a:t>
            </a:r>
          </a:p>
          <a:p>
            <a:pPr marL="0" indent="0" eaLnBrk="1" hangingPunct="1">
              <a:buFont typeface="Symbol" pitchFamily="18" charset="2"/>
              <a:buNone/>
            </a:pPr>
            <a:r>
              <a:rPr lang="zh-CN" altLang="en-US" sz="2000" dirty="0" smtClean="0"/>
              <a:t>    </a:t>
            </a:r>
            <a:r>
              <a:rPr lang="en-US" altLang="zh-CN" sz="2000" dirty="0" smtClean="0"/>
              <a:t>}</a:t>
            </a:r>
          </a:p>
          <a:p>
            <a:pPr marL="0" indent="0" eaLnBrk="1" hangingPunct="1">
              <a:buFont typeface="Symbol" pitchFamily="18" charset="2"/>
              <a:buNone/>
            </a:pPr>
            <a:endParaRPr lang="zh-CN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99118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686800" cy="475523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用 </a:t>
            </a:r>
            <a:r>
              <a:rPr lang="en-US" altLang="zh-CN" dirty="0" smtClean="0"/>
              <a:t>DropDownList</a:t>
            </a:r>
            <a:r>
              <a:rPr lang="zh-CN" altLang="en-US" dirty="0" smtClean="0"/>
              <a:t>（下拉菜单）控件代替原来的</a:t>
            </a:r>
            <a:r>
              <a:rPr lang="en-US" altLang="zh-CN" dirty="0" smtClean="0"/>
              <a:t>TextBox </a:t>
            </a:r>
            <a:r>
              <a:rPr lang="zh-CN" altLang="en-US" dirty="0" smtClean="0"/>
              <a:t>控件。</a:t>
            </a: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endParaRPr lang="zh-CN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将</a:t>
            </a:r>
            <a:r>
              <a:rPr lang="en-US" altLang="zh-CN" dirty="0" smtClean="0"/>
              <a:t>DropDownList</a:t>
            </a:r>
            <a:r>
              <a:rPr lang="zh-CN" altLang="en-US" dirty="0" smtClean="0"/>
              <a:t>控件与表</a:t>
            </a:r>
            <a:r>
              <a:rPr lang="en-US" altLang="zh-CN" dirty="0" smtClean="0"/>
              <a:t>score</a:t>
            </a:r>
            <a:r>
              <a:rPr lang="zh-CN" altLang="en-US" dirty="0" smtClean="0">
                <a:solidFill>
                  <a:srgbClr val="FF0000"/>
                </a:solidFill>
              </a:rPr>
              <a:t>绑定</a:t>
            </a:r>
            <a:r>
              <a:rPr lang="zh-CN" altLang="en-US" dirty="0" smtClean="0"/>
              <a:t>，单击</a:t>
            </a:r>
            <a:r>
              <a:rPr lang="en-US" altLang="zh-CN" dirty="0" smtClean="0"/>
              <a:t>DropDownList</a:t>
            </a:r>
            <a:r>
              <a:rPr lang="zh-CN" altLang="en-US" dirty="0" smtClean="0"/>
              <a:t>右上角的“”图标，选择“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新建数据源</a:t>
            </a:r>
            <a:r>
              <a:rPr lang="en-US" altLang="zh-CN" dirty="0" smtClean="0"/>
              <a:t>&gt;”</a:t>
            </a:r>
            <a:r>
              <a:rPr lang="zh-CN" altLang="en-US" dirty="0" smtClean="0"/>
              <a:t>项，然后建立连接（可以利用上面已经创建的连接对象），选择数据表及字段（姓名）。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2</a:t>
            </a:r>
            <a:r>
              <a:rPr lang="zh-CN" altLang="en-US" sz="4000" smtClean="0"/>
              <a:t>．用</a:t>
            </a:r>
            <a:r>
              <a:rPr lang="en-US" altLang="zh-CN" sz="4000" smtClean="0"/>
              <a:t>DropDownList</a:t>
            </a:r>
            <a:r>
              <a:rPr lang="zh-CN" altLang="en-US" sz="4000" smtClean="0"/>
              <a:t>提供查询条件 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293096"/>
            <a:ext cx="3676650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784</TotalTime>
  <Words>1593</Words>
  <Application>Microsoft Office PowerPoint</Application>
  <PresentationFormat>全屏显示(4:3)</PresentationFormat>
  <Paragraphs>177</Paragraphs>
  <Slides>28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0" baseType="lpstr">
      <vt:lpstr>聚合</vt:lpstr>
      <vt:lpstr>位图图像</vt:lpstr>
      <vt:lpstr>第10章   数据库查询与同步</vt:lpstr>
      <vt:lpstr>10.1  数据库查询</vt:lpstr>
      <vt:lpstr>1、简单查询 </vt:lpstr>
      <vt:lpstr>（1）用TextBox提供查询条件</vt:lpstr>
      <vt:lpstr>PowerPoint 演示文稿</vt:lpstr>
      <vt:lpstr>用代码实现按分数查询</vt:lpstr>
      <vt:lpstr>PowerPoint 演示文稿</vt:lpstr>
      <vt:lpstr>PowerPoint 演示文稿</vt:lpstr>
      <vt:lpstr>2．用DropDownList提供查询条件 </vt:lpstr>
      <vt:lpstr>这个查询过程也可以用代码实现</vt:lpstr>
      <vt:lpstr>这个查询过程也可以用代码实现</vt:lpstr>
      <vt:lpstr>3、组合查询</vt:lpstr>
      <vt:lpstr> （1）在配置数据源界面的左上角选择“指定来自定义SQL语句或存储过程”选项，按“下一步”按钮，并在弹出的界面中按“查询生成器”按钮：  </vt:lpstr>
      <vt:lpstr>PowerPoint 演示文稿</vt:lpstr>
      <vt:lpstr>PowerPoint 演示文稿</vt:lpstr>
      <vt:lpstr>10.2 数据表同步 </vt:lpstr>
      <vt:lpstr>1、同一窗体页中父子表同步 </vt:lpstr>
      <vt:lpstr>应用举例</vt:lpstr>
      <vt:lpstr>2、不同窗体页中父子表的同步 </vt:lpstr>
      <vt:lpstr>应用举例</vt:lpstr>
      <vt:lpstr>（1）为父表设置属性</vt:lpstr>
      <vt:lpstr>（2）重新配置子表的数据源控件 </vt:lpstr>
      <vt:lpstr>本章小结</vt:lpstr>
      <vt:lpstr>1．填空题</vt:lpstr>
      <vt:lpstr>2．选择题</vt:lpstr>
      <vt:lpstr>3．判断题</vt:lpstr>
      <vt:lpstr>参考答案</vt:lpstr>
      <vt:lpstr>上机题</vt:lpstr>
    </vt:vector>
  </TitlesOfParts>
  <Company>长沙大学计算机系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Linda</dc:creator>
  <cp:lastModifiedBy>Users</cp:lastModifiedBy>
  <cp:revision>44</cp:revision>
  <dcterms:created xsi:type="dcterms:W3CDTF">2006-04-19T11:14:10Z</dcterms:created>
  <dcterms:modified xsi:type="dcterms:W3CDTF">2018-05-14T01:35:05Z</dcterms:modified>
</cp:coreProperties>
</file>