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Lst>
  <p:notesMasterIdLst>
    <p:notesMasterId r:id="rId15"/>
  </p:notesMasterIdLst>
  <p:handoutMasterIdLst>
    <p:handoutMasterId r:id="rId16"/>
  </p:handoutMasterIdLst>
  <p:sldIdLst>
    <p:sldId id="283" r:id="rId5"/>
    <p:sldId id="309" r:id="rId6"/>
    <p:sldId id="316" r:id="rId7"/>
    <p:sldId id="306" r:id="rId8"/>
    <p:sldId id="310" r:id="rId9"/>
    <p:sldId id="333" r:id="rId10"/>
    <p:sldId id="334" r:id="rId11"/>
    <p:sldId id="328" r:id="rId12"/>
    <p:sldId id="331" r:id="rId13"/>
    <p:sldId id="280" r:id="rId1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页" id="{9D221634-295C-7843-AF5C-A0CB4F229241}">
          <p14:sldIdLst>
            <p14:sldId id="309"/>
          </p14:sldIdLst>
        </p14:section>
        <p14:section name="章节页" id="{FD05EE94-C931-8C4B-83A2-004B32AA1207}">
          <p14:sldIdLst>
            <p14:sldId id="316"/>
            <p14:sldId id="306"/>
            <p14:sldId id="310"/>
            <p14:sldId id="333"/>
            <p14:sldId id="334"/>
            <p14:sldId id="328"/>
            <p14:sldId id="331"/>
          </p14:sldIdLst>
        </p14:section>
        <p14:section name="结束页" id="{3F9D54A7-3BE2-2540-BB4C-DFE5509085F3}">
          <p14:sldIdLst>
            <p14:sldId id="280"/>
          </p14:sldIdLst>
        </p14:section>
      </p14:sectionLst>
    </p:ext>
    <p:ext uri="{EFAFB233-063F-42B5-8137-9DF3F51BA10A}">
      <p15:sldGuideLst xmlns:p15="http://schemas.microsoft.com/office/powerpoint/2012/main">
        <p15:guide id="5" pos="3701" userDrawn="1">
          <p15:clr>
            <a:srgbClr val="A4A3A4"/>
          </p15:clr>
        </p15:guide>
        <p15:guide id="6" orient="horz" pos="2159"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02F"/>
    <a:srgbClr val="0000FF"/>
    <a:srgbClr val="FFFF66"/>
    <a:srgbClr val="FFFFFF"/>
    <a:srgbClr val="000000"/>
    <a:srgbClr val="595757"/>
    <a:srgbClr val="221815"/>
    <a:srgbClr val="888888"/>
    <a:srgbClr val="898989"/>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96754" autoAdjust="0"/>
  </p:normalViewPr>
  <p:slideViewPr>
    <p:cSldViewPr snapToGrid="0" snapToObjects="1">
      <p:cViewPr varScale="1">
        <p:scale>
          <a:sx n="71" d="100"/>
          <a:sy n="71" d="100"/>
        </p:scale>
        <p:origin x="90" y="3684"/>
      </p:cViewPr>
      <p:guideLst>
        <p:guide pos="3701"/>
        <p:guide orient="horz" pos="2159"/>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10/25/2021</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303427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10</a:t>
            </a:fld>
            <a:endParaRPr lang="en-US"/>
          </a:p>
        </p:txBody>
      </p:sp>
    </p:spTree>
    <p:extLst>
      <p:ext uri="{BB962C8B-B14F-4D97-AF65-F5344CB8AC3E}">
        <p14:creationId xmlns:p14="http://schemas.microsoft.com/office/powerpoint/2010/main" val="1311845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xmlns=""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51949536"/>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p:blipFill>
        <p:spPr>
          <a:xfrm>
            <a:off x="0" y="375"/>
            <a:ext cx="12197432" cy="5599236"/>
          </a:xfrm>
          <a:prstGeom prst="rect">
            <a:avLst/>
          </a:prstGeom>
        </p:spPr>
      </p:pic>
      <p:sp>
        <p:nvSpPr>
          <p:cNvPr id="8" name="Title 1">
            <a:extLst>
              <a:ext uri="{FF2B5EF4-FFF2-40B4-BE49-F238E27FC236}">
                <a16:creationId xmlns:a16="http://schemas.microsoft.com/office/drawing/2014/main" xmlns=""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
        <p:nvSpPr>
          <p:cNvPr id="14" name="L 形 17">
            <a:extLst>
              <a:ext uri="{FF2B5EF4-FFF2-40B4-BE49-F238E27FC236}">
                <a16:creationId xmlns:a16="http://schemas.microsoft.com/office/drawing/2014/main" xmlns=""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xmlns=""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xmlns=""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4266986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xmlns=""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xmlns=""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537370765"/>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 xmlns:a16="http://schemas.microsoft.com/office/drawing/2014/main" id="{568EC886-2612-1F43-AB51-21A76A078357}"/>
              </a:ext>
            </a:extLst>
          </p:cNvPr>
          <p:cNvSpPr txBox="1"/>
          <p:nvPr userDrawn="1"/>
        </p:nvSpPr>
        <p:spPr>
          <a:xfrm>
            <a:off x="918916" y="630373"/>
            <a:ext cx="1899879" cy="646331"/>
          </a:xfrm>
          <a:prstGeom prst="rect">
            <a:avLst/>
          </a:prstGeom>
          <a:noFill/>
        </p:spPr>
        <p:txBody>
          <a:bodyPr wrap="none" rtlCol="0">
            <a:spAutoFit/>
          </a:bodyPr>
          <a:lstStyle/>
          <a:p>
            <a:r>
              <a:rPr kumimoji="1" lang="en-US" altLang="zh-CN" sz="3600" dirty="0" smtClean="0">
                <a:solidFill>
                  <a:schemeClr val="tx1"/>
                </a:solidFill>
                <a:latin typeface="Microsoft YaHei" charset="-122"/>
                <a:ea typeface="Microsoft YaHei" charset="-122"/>
                <a:cs typeface="Microsoft YaHei" charset="-122"/>
              </a:rPr>
              <a:t>Agenda</a:t>
            </a:r>
            <a:endParaRPr kumimoji="1" lang="zh-CN" altLang="en-US" sz="3600"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95587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15:guide id="2" pos="384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92" r:id="rId3"/>
    <p:sldLayoutId id="2147483824" r:id="rId4"/>
    <p:sldLayoutId id="2147483893" r:id="rId5"/>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30832"/>
          </a:xfrm>
          <a:prstGeom prst="rect">
            <a:avLst/>
          </a:prstGeom>
          <a:noFill/>
        </p:spPr>
        <p:txBody>
          <a:bodyPr wrap="square" rtlCol="0">
            <a:spAutoFit/>
          </a:bodyPr>
          <a:lstStyle/>
          <a:p>
            <a:r>
              <a:rPr lang="en-US" sz="900" b="0" baseline="0" dirty="0">
                <a:solidFill>
                  <a:srgbClr val="1D1D1B"/>
                </a:solidFill>
                <a:latin typeface="Arial" panose="020B0604020202020204" pitchFamily="34" charset="0"/>
                <a:cs typeface="Arial" panose="020B0604020202020204" pitchFamily="34" charset="0"/>
              </a:rPr>
              <a:t>Huawei </a:t>
            </a:r>
            <a:r>
              <a:rPr lang="en-US" sz="900" b="0" baseline="0" dirty="0" smtClean="0">
                <a:solidFill>
                  <a:srgbClr val="1D1D1B"/>
                </a:solidFill>
                <a:latin typeface="Arial" panose="020B0604020202020204" pitchFamily="34" charset="0"/>
                <a:cs typeface="Arial" panose="020B0604020202020204" pitchFamily="34" charset="0"/>
              </a:rPr>
              <a:t>P</a:t>
            </a:r>
            <a:r>
              <a:rPr lang="en-US" altLang="zh-CN" sz="900" b="0" baseline="0" dirty="0" smtClean="0">
                <a:solidFill>
                  <a:srgbClr val="1D1D1B"/>
                </a:solidFill>
                <a:latin typeface="Arial" panose="020B0604020202020204" pitchFamily="34" charset="0"/>
                <a:cs typeface="Arial" panose="020B0604020202020204" pitchFamily="34" charset="0"/>
              </a:rPr>
              <a:t>ublic</a:t>
            </a:r>
            <a:endParaRPr lang="en-US" sz="900" b="0" baseline="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89"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smtClean="0">
                  <a:solidFill>
                    <a:srgbClr val="FFFFFF"/>
                  </a:solidFill>
                  <a:latin typeface="Arial" charset="0"/>
                  <a:ea typeface="Arial" charset="0"/>
                  <a:cs typeface="Arial" charset="0"/>
                </a:rPr>
                <a:t>RGB </a:t>
              </a:r>
              <a:br>
                <a:rPr kumimoji="1" lang="en-US" altLang="zh-CN" sz="500" b="1" dirty="0" smtClean="0">
                  <a:solidFill>
                    <a:srgbClr val="FFFFFF"/>
                  </a:solidFill>
                  <a:latin typeface="Arial" charset="0"/>
                  <a:ea typeface="Arial" charset="0"/>
                  <a:cs typeface="Arial" charset="0"/>
                </a:rPr>
              </a:br>
              <a:r>
                <a:rPr kumimoji="1" lang="en-US" altLang="zh-CN" sz="500" b="1" dirty="0" smtClean="0">
                  <a:solidFill>
                    <a:srgbClr val="FFFFFF"/>
                  </a:solidFill>
                  <a:latin typeface="Arial" charset="0"/>
                  <a:ea typeface="Arial" charset="0"/>
                  <a:cs typeface="Arial" charset="0"/>
                </a:rPr>
                <a:t>0/0/0</a:t>
              </a:r>
              <a:endParaRPr kumimoji="1" lang="en-US" altLang="zh-CN" sz="500" b="1" dirty="0">
                <a:solidFill>
                  <a:srgbClr val="FFFFFF"/>
                </a:solidFill>
                <a:latin typeface="Arial" charset="0"/>
                <a:ea typeface="Arial" charset="0"/>
                <a:cs typeface="Arial" charset="0"/>
              </a:endParaRPr>
            </a:p>
          </p:txBody>
        </p:sp>
        <p:sp>
          <p:nvSpPr>
            <p:cNvPr id="124"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pic>
        <p:nvPicPr>
          <p:cNvPr id="8" name="Picture 7">
            <a:extLst>
              <a:ext uri="{FF2B5EF4-FFF2-40B4-BE49-F238E27FC236}">
                <a16:creationId xmlns:a16="http://schemas.microsoft.com/office/drawing/2014/main" xmlns=""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4028" y="907092"/>
            <a:ext cx="8667226" cy="690255"/>
          </a:xfrm>
        </p:spPr>
        <p:txBody>
          <a:bodyPr>
            <a:normAutofit fontScale="90000"/>
          </a:bodyPr>
          <a:lstStyle/>
          <a:p>
            <a:r>
              <a:rPr lang="en-US" altLang="zh-CN" dirty="0"/>
              <a:t>Novel Multicast Protocol Proposal Introduction</a:t>
            </a:r>
            <a:endParaRPr lang="zh-CN" altLang="en-US" dirty="0"/>
          </a:p>
        </p:txBody>
      </p:sp>
      <p:sp>
        <p:nvSpPr>
          <p:cNvPr id="5" name="文本占位符 4"/>
          <p:cNvSpPr>
            <a:spLocks noGrp="1"/>
          </p:cNvSpPr>
          <p:nvPr>
            <p:ph type="body" sz="quarter" idx="10"/>
          </p:nvPr>
        </p:nvSpPr>
        <p:spPr>
          <a:xfrm>
            <a:off x="884028" y="5601286"/>
            <a:ext cx="6535842" cy="643926"/>
          </a:xfrm>
        </p:spPr>
        <p:txBody>
          <a:bodyPr/>
          <a:lstStyle/>
          <a:p>
            <a:fld id="{FDCF2A94-9E5E-4DC8-AE3D-A9B4C5873D61}" type="datetime3">
              <a:rPr lang="en-US" altLang="zh-CN" smtClean="0"/>
              <a:t>25 October 2021</a:t>
            </a:fld>
            <a:endParaRPr lang="zh-CN" altLang="en-US" dirty="0"/>
          </a:p>
        </p:txBody>
      </p:sp>
      <p:sp>
        <p:nvSpPr>
          <p:cNvPr id="4" name="文本占位符 3"/>
          <p:cNvSpPr>
            <a:spLocks noGrp="1"/>
          </p:cNvSpPr>
          <p:nvPr>
            <p:ph type="body" sz="quarter" idx="11"/>
          </p:nvPr>
        </p:nvSpPr>
        <p:spPr>
          <a:xfrm>
            <a:off x="913588" y="6065813"/>
            <a:ext cx="5836836" cy="322753"/>
          </a:xfrm>
        </p:spPr>
        <p:txBody>
          <a:bodyPr/>
          <a:lstStyle/>
          <a:p>
            <a:r>
              <a:rPr lang="en-US" altLang="zh-CN" b="1" dirty="0" smtClean="0"/>
              <a:t>Authors</a:t>
            </a:r>
            <a:r>
              <a:rPr lang="en-US" altLang="zh-CN" dirty="0" smtClean="0"/>
              <a:t>: </a:t>
            </a:r>
            <a:r>
              <a:rPr lang="en-US" altLang="zh-CN" dirty="0" err="1"/>
              <a:t>Jiangsheng</a:t>
            </a:r>
            <a:r>
              <a:rPr lang="en-US" altLang="zh-CN" dirty="0"/>
              <a:t>, Xu Bing, Yan Shen, </a:t>
            </a:r>
            <a:r>
              <a:rPr lang="en-US" altLang="zh-CN" dirty="0" err="1"/>
              <a:t>Meng</a:t>
            </a:r>
            <a:r>
              <a:rPr lang="en-US" altLang="zh-CN" dirty="0"/>
              <a:t> </a:t>
            </a:r>
            <a:r>
              <a:rPr lang="en-US" altLang="zh-CN" dirty="0" err="1"/>
              <a:t>Rui</a:t>
            </a:r>
            <a:r>
              <a:rPr lang="en-US" altLang="zh-CN" dirty="0"/>
              <a:t>, Wan </a:t>
            </a:r>
            <a:r>
              <a:rPr lang="en-US" altLang="zh-CN" dirty="0" err="1"/>
              <a:t>Junjie</a:t>
            </a:r>
            <a:r>
              <a:rPr lang="en-US" altLang="zh-CN" dirty="0"/>
              <a:t>, Wang Chuang</a:t>
            </a:r>
          </a:p>
          <a:p>
            <a:r>
              <a:rPr lang="en-US" altLang="zh-CN" dirty="0" smtClean="0"/>
              <a:t>               [</a:t>
            </a:r>
            <a:r>
              <a:rPr lang="en-US" altLang="zh-CN" dirty="0"/>
              <a:t>jiangsheng|bing.xu|yanshen|mengrui|wanjunjie2|wangchuang]@huawei.com</a:t>
            </a:r>
            <a:endParaRPr lang="zh-CN" altLang="en-US" dirty="0"/>
          </a:p>
        </p:txBody>
      </p:sp>
    </p:spTree>
    <p:extLst>
      <p:ext uri="{BB962C8B-B14F-4D97-AF65-F5344CB8AC3E}">
        <p14:creationId xmlns:p14="http://schemas.microsoft.com/office/powerpoint/2010/main" val="363295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2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10D792-4102-9E49-9911-6FCBEA89B21E}"/>
              </a:ext>
            </a:extLst>
          </p:cNvPr>
          <p:cNvSpPr>
            <a:spLocks noGrp="1"/>
          </p:cNvSpPr>
          <p:nvPr>
            <p:ph type="body" sz="quarter" idx="10"/>
          </p:nvPr>
        </p:nvSpPr>
        <p:spPr>
          <a:xfrm>
            <a:off x="951241" y="1637142"/>
            <a:ext cx="10122060" cy="3013725"/>
          </a:xfrm>
        </p:spPr>
        <p:txBody>
          <a:bodyPr/>
          <a:lstStyle/>
          <a:p>
            <a:r>
              <a:rPr lang="en-US" altLang="zh-CN" dirty="0" smtClean="0"/>
              <a:t>Trends </a:t>
            </a:r>
            <a:r>
              <a:rPr lang="en-US" altLang="zh-CN" dirty="0"/>
              <a:t>&amp; </a:t>
            </a:r>
            <a:r>
              <a:rPr lang="en-US" altLang="zh-CN" dirty="0" smtClean="0"/>
              <a:t>challenges of multicast</a:t>
            </a:r>
          </a:p>
          <a:p>
            <a:endParaRPr lang="en-US" altLang="zh-CN" dirty="0" smtClean="0"/>
          </a:p>
          <a:p>
            <a:r>
              <a:rPr lang="en-US" altLang="zh-CN" dirty="0" smtClean="0"/>
              <a:t>Introduction </a:t>
            </a:r>
            <a:r>
              <a:rPr lang="en-US" altLang="zh-CN" dirty="0"/>
              <a:t>and </a:t>
            </a:r>
            <a:r>
              <a:rPr lang="en-US" altLang="zh-CN" dirty="0" smtClean="0"/>
              <a:t>virtue of </a:t>
            </a:r>
            <a:r>
              <a:rPr lang="en-US" altLang="zh-CN" dirty="0"/>
              <a:t>Carrier-Grade Minimalist Multicast</a:t>
            </a:r>
            <a:endParaRPr lang="en-US" altLang="zh-CN" dirty="0" smtClean="0"/>
          </a:p>
          <a:p>
            <a:endParaRPr lang="en-US" altLang="zh-CN" dirty="0" smtClean="0"/>
          </a:p>
          <a:p>
            <a:r>
              <a:rPr lang="en-US" altLang="zh-CN" dirty="0" smtClean="0"/>
              <a:t>Examples of application scenarios</a:t>
            </a:r>
          </a:p>
        </p:txBody>
      </p:sp>
    </p:spTree>
    <p:extLst>
      <p:ext uri="{BB962C8B-B14F-4D97-AF65-F5344CB8AC3E}">
        <p14:creationId xmlns:p14="http://schemas.microsoft.com/office/powerpoint/2010/main" val="412213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1"/>
          <p:cNvSpPr txBox="1">
            <a:spLocks/>
          </p:cNvSpPr>
          <p:nvPr/>
        </p:nvSpPr>
        <p:spPr>
          <a:xfrm>
            <a:off x="624672" y="247044"/>
            <a:ext cx="10992562" cy="589715"/>
          </a:xfrm>
          <a:prstGeom prst="rect">
            <a:avLst/>
          </a:prstGeom>
        </p:spPr>
        <p:txBody>
          <a:bodyPr lIns="0" tIns="0" rIns="0" bIns="0" anchor="t">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Industry upgrade brings new scenarios for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multicast</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8562" y="937371"/>
            <a:ext cx="2080524" cy="1271883"/>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9086" y="937370"/>
            <a:ext cx="2080524" cy="1271883"/>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7269" y="937369"/>
            <a:ext cx="2074599" cy="1271885"/>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1868" y="937372"/>
            <a:ext cx="2080524" cy="1271882"/>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4766" y="3791271"/>
            <a:ext cx="2080524" cy="1271881"/>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5290" y="3791270"/>
            <a:ext cx="2086728" cy="1271882"/>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3473" y="3791270"/>
            <a:ext cx="2085948" cy="1271881"/>
          </a:xfrm>
          <a:prstGeom prst="rect">
            <a:avLst/>
          </a:prstGeom>
        </p:spPr>
      </p:pic>
      <p:sp>
        <p:nvSpPr>
          <p:cNvPr id="13" name="object 50"/>
          <p:cNvSpPr txBox="1"/>
          <p:nvPr/>
        </p:nvSpPr>
        <p:spPr>
          <a:xfrm>
            <a:off x="1248562" y="2316612"/>
            <a:ext cx="4167252" cy="937755"/>
          </a:xfrm>
          <a:prstGeom prst="rect">
            <a:avLst/>
          </a:prstGeom>
        </p:spPr>
        <p:txBody>
          <a:bodyPr vert="horz" wrap="square" lIns="0" tIns="12762" rIns="0" bIns="0" rtlCol="0">
            <a:spAutoFit/>
          </a:bodyPr>
          <a:lstStyle/>
          <a:p>
            <a:pPr marL="36272">
              <a:spcBef>
                <a:spcPts val="100"/>
              </a:spcBef>
            </a:pPr>
            <a:r>
              <a:rPr lang="en-US"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4K/8K</a:t>
            </a: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 UHD Video</a:t>
            </a:r>
            <a:endParaRPr sz="137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By </a:t>
            </a:r>
            <a:r>
              <a:rPr lang="en-US" altLang="zh-CN" sz="952" dirty="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2023, more than 600 million households will have UHD TVs. Traditional SDI equipment can no longer meet the demand for large-scale UHD video production and transmission, and </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Media Broadcast Network </a:t>
            </a:r>
            <a:r>
              <a:rPr lang="en-US" altLang="zh-CN" sz="952" dirty="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has been distributing resources through multicast technology</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sp>
        <p:nvSpPr>
          <p:cNvPr id="14" name="object 50"/>
          <p:cNvSpPr txBox="1"/>
          <p:nvPr/>
        </p:nvSpPr>
        <p:spPr>
          <a:xfrm>
            <a:off x="6338897" y="2316612"/>
            <a:ext cx="4167252" cy="937755"/>
          </a:xfrm>
          <a:prstGeom prst="rect">
            <a:avLst/>
          </a:prstGeom>
        </p:spPr>
        <p:txBody>
          <a:bodyPr vert="horz" wrap="square" lIns="0" tIns="12762" rIns="0" bIns="0" rtlCol="0">
            <a:spAutoFit/>
          </a:bodyPr>
          <a:lstStyle/>
          <a:p>
            <a:pPr marL="36272">
              <a:spcBef>
                <a:spcPts val="100"/>
              </a:spcBef>
            </a:pP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Financial </a:t>
            </a:r>
            <a:r>
              <a:rPr lang="en-US" altLang="zh-CN" sz="1375" spc="5" dirty="0">
                <a:latin typeface="微软雅黑" panose="020B0503020204020204" pitchFamily="34" charset="-122"/>
                <a:ea typeface="微软雅黑" panose="020B0503020204020204" pitchFamily="34" charset="-122"/>
                <a:cs typeface="方正兰亭黑简体"/>
                <a:sym typeface="微软雅黑" panose="020B0503020204020204" pitchFamily="34" charset="-122"/>
              </a:rPr>
              <a:t>Quotes &amp; </a:t>
            </a: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Trading</a:t>
            </a:r>
            <a:endParaRPr sz="137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It </a:t>
            </a:r>
            <a:r>
              <a:rPr lang="en-US" altLang="zh-CN" sz="952" dirty="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is a common practice in the industry to use multicast technology for pushing securities quotes; Multicast technology is also used in the distributed trading systems of leading international financial exchanges (Nasdaq, Deutsche</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sp>
        <p:nvSpPr>
          <p:cNvPr id="15" name="object 50"/>
          <p:cNvSpPr txBox="1"/>
          <p:nvPr/>
        </p:nvSpPr>
        <p:spPr>
          <a:xfrm>
            <a:off x="1224805" y="5170219"/>
            <a:ext cx="4167252" cy="788292"/>
          </a:xfrm>
          <a:prstGeom prst="rect">
            <a:avLst/>
          </a:prstGeom>
        </p:spPr>
        <p:txBody>
          <a:bodyPr vert="horz" wrap="square" lIns="0" tIns="12762" rIns="0" bIns="0" rtlCol="0">
            <a:spAutoFit/>
          </a:bodyPr>
          <a:lstStyle/>
          <a:p>
            <a:pPr marL="36272">
              <a:spcBef>
                <a:spcPts val="100"/>
              </a:spcBef>
            </a:pP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Autonomous </a:t>
            </a:r>
            <a:r>
              <a:rPr lang="en-US" altLang="zh-CN" sz="1375" spc="5" dirty="0">
                <a:latin typeface="微软雅黑" panose="020B0503020204020204" pitchFamily="34" charset="-122"/>
                <a:ea typeface="微软雅黑" panose="020B0503020204020204" pitchFamily="34" charset="-122"/>
                <a:cs typeface="方正兰亭黑简体"/>
                <a:sym typeface="微软雅黑" panose="020B0503020204020204" pitchFamily="34" charset="-122"/>
              </a:rPr>
              <a:t>driving &amp; V2X </a:t>
            </a:r>
            <a:r>
              <a:rPr lang="en-US" altLang="zh-CN" sz="1375" spc="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rPr>
              <a:t>scenarios</a:t>
            </a:r>
            <a:endParaRPr sz="1375" dirty="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sym typeface="微软雅黑" panose="020B0503020204020204" pitchFamily="34" charset="-122"/>
              </a:rPr>
              <a:t>The </a:t>
            </a:r>
            <a:r>
              <a:rPr lang="en-US" altLang="zh-CN" sz="952" dirty="0">
                <a:solidFill>
                  <a:srgbClr val="3E3A39"/>
                </a:solidFill>
                <a:latin typeface="微软雅黑" panose="020B0503020204020204" pitchFamily="34" charset="-122"/>
                <a:ea typeface="微软雅黑" panose="020B0503020204020204" pitchFamily="34" charset="-122"/>
                <a:sym typeface="微软雅黑" panose="020B0503020204020204" pitchFamily="34" charset="-122"/>
              </a:rPr>
              <a:t>evolutionary version of 5G, R16 introduces multicast technology to provide dependable technology for V2X scenarios: cooperative driving, autonomous driving assistance, vehicle fleeting, etc</a:t>
            </a:r>
            <a:r>
              <a:rPr lang="en-US" altLang="zh-CN" sz="952" dirty="0" smtClean="0">
                <a:solidFill>
                  <a:srgbClr val="3E3A39"/>
                </a:solidFill>
                <a:latin typeface="微软雅黑" panose="020B0503020204020204" pitchFamily="34" charset="-122"/>
                <a:ea typeface="微软雅黑" panose="020B0503020204020204" pitchFamily="34" charset="-122"/>
                <a:sym typeface="微软雅黑" panose="020B0503020204020204" pitchFamily="34" charset="-122"/>
              </a:rPr>
              <a:t>.</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sp>
        <p:nvSpPr>
          <p:cNvPr id="16" name="object 50"/>
          <p:cNvSpPr txBox="1"/>
          <p:nvPr/>
        </p:nvSpPr>
        <p:spPr>
          <a:xfrm>
            <a:off x="6312038" y="5170218"/>
            <a:ext cx="4167252" cy="941602"/>
          </a:xfrm>
          <a:prstGeom prst="rect">
            <a:avLst/>
          </a:prstGeom>
        </p:spPr>
        <p:txBody>
          <a:bodyPr vert="horz" wrap="square" lIns="0" tIns="12762" rIns="0" bIns="0" rtlCol="0">
            <a:spAutoFit/>
          </a:bodyPr>
          <a:lstStyle/>
          <a:p>
            <a:pPr marL="36272">
              <a:spcBef>
                <a:spcPts val="100"/>
              </a:spcBef>
            </a:pPr>
            <a:r>
              <a:rPr lang="en-US" altLang="zh-CN" sz="1400" dirty="0" smtClean="0">
                <a:latin typeface="Microsoft YaHei" panose="020B0503020204020204" pitchFamily="34" charset="-122"/>
                <a:ea typeface="Microsoft YaHei" panose="020B0503020204020204" pitchFamily="34" charset="-122"/>
              </a:rPr>
              <a:t>Industrial/Semiconductor </a:t>
            </a:r>
            <a:r>
              <a:rPr lang="en-US" altLang="zh-CN" sz="1400" dirty="0">
                <a:latin typeface="Microsoft YaHei" panose="020B0503020204020204" pitchFamily="34" charset="-122"/>
                <a:ea typeface="Microsoft YaHei" panose="020B0503020204020204" pitchFamily="34" charset="-122"/>
              </a:rPr>
              <a:t>Production </a:t>
            </a:r>
            <a:r>
              <a:rPr lang="en-US" altLang="zh-CN" sz="1400" dirty="0" smtClean="0">
                <a:latin typeface="Microsoft YaHei" panose="020B0503020204020204" pitchFamily="34" charset="-122"/>
                <a:ea typeface="Microsoft YaHei" panose="020B0503020204020204" pitchFamily="34" charset="-122"/>
              </a:rPr>
              <a:t>Field</a:t>
            </a:r>
            <a:endParaRPr sz="1375" dirty="0" smtClean="0">
              <a:latin typeface="微软雅黑" panose="020B0503020204020204" pitchFamily="34" charset="-122"/>
              <a:ea typeface="微软雅黑" panose="020B0503020204020204" pitchFamily="34" charset="-122"/>
              <a:cs typeface="方正兰亭黑简体"/>
              <a:sym typeface="微软雅黑" panose="020B0503020204020204" pitchFamily="34" charset="-122"/>
            </a:endParaRPr>
          </a:p>
          <a:p>
            <a:pPr marL="13434" marR="5374">
              <a:lnSpc>
                <a:spcPct val="101899"/>
              </a:lnSpc>
              <a:spcBef>
                <a:spcPts val="878"/>
              </a:spcBef>
            </a:pP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Most international semiconductor manufacturers, including Intel, use the </a:t>
            </a:r>
            <a:r>
              <a:rPr lang="en-US" altLang="zh-CN" sz="952" dirty="0" err="1"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Tibco</a:t>
            </a:r>
            <a:r>
              <a:rPr lang="en-US" altLang="zh-CN" sz="952" dirty="0" smtClean="0">
                <a:solidFill>
                  <a:srgbClr val="3E3A39"/>
                </a:solidFill>
                <a:latin typeface="微软雅黑" panose="020B0503020204020204" pitchFamily="34" charset="-122"/>
                <a:ea typeface="微软雅黑" panose="020B0503020204020204" pitchFamily="34" charset="-122"/>
                <a:cs typeface="方正兰亭细黑简体"/>
                <a:sym typeface="微软雅黑" panose="020B0503020204020204" pitchFamily="34" charset="-122"/>
              </a:rPr>
              <a:t> bus platform, and communication between their device automation system EAP and other systems uses broadcast and multicast to achieve a one-to-many release subscription.</a:t>
            </a:r>
            <a:endParaRPr sz="952" dirty="0">
              <a:latin typeface="微软雅黑" panose="020B0503020204020204" pitchFamily="34" charset="-122"/>
              <a:ea typeface="微软雅黑" panose="020B0503020204020204" pitchFamily="34" charset="-122"/>
              <a:cs typeface="方正兰亭细黑简体"/>
              <a:sym typeface="微软雅黑" panose="020B0503020204020204" pitchFamily="34" charset="-122"/>
            </a:endParaRPr>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19421" y="3791269"/>
            <a:ext cx="2086728" cy="1271881"/>
          </a:xfrm>
          <a:prstGeom prst="rect">
            <a:avLst/>
          </a:prstGeom>
        </p:spPr>
      </p:pic>
    </p:spTree>
    <p:extLst>
      <p:ext uri="{BB962C8B-B14F-4D97-AF65-F5344CB8AC3E}">
        <p14:creationId xmlns:p14="http://schemas.microsoft.com/office/powerpoint/2010/main" val="3166691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42"/>
          <p:cNvSpPr/>
          <p:nvPr/>
        </p:nvSpPr>
        <p:spPr>
          <a:xfrm>
            <a:off x="589812" y="1204391"/>
            <a:ext cx="2684110" cy="2030353"/>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sz="1799" kern="0">
              <a:solidFill>
                <a:srgbClr val="FFFFFF"/>
              </a:solidFill>
              <a:latin typeface="FrutigerNext LT Medium"/>
              <a:ea typeface="华文细黑"/>
            </a:endParaRPr>
          </a:p>
        </p:txBody>
      </p:sp>
      <p:sp>
        <p:nvSpPr>
          <p:cNvPr id="31" name="圆角矩形 2"/>
          <p:cNvSpPr/>
          <p:nvPr/>
        </p:nvSpPr>
        <p:spPr>
          <a:xfrm>
            <a:off x="1060200" y="933635"/>
            <a:ext cx="1850530" cy="440189"/>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smtClean="0">
                <a:solidFill>
                  <a:srgbClr val="C00000"/>
                </a:solidFill>
                <a:latin typeface="微软雅黑" panose="020B0503020204020204" pitchFamily="34" charset="-122"/>
                <a:ea typeface="微软雅黑" panose="020B0503020204020204" pitchFamily="34" charset="-122"/>
              </a:rPr>
              <a:t>Video conferencing </a:t>
            </a:r>
            <a:r>
              <a:rPr lang="en-US" altLang="zh-CN" sz="1200" b="1" kern="0" dirty="0">
                <a:solidFill>
                  <a:srgbClr val="C00000"/>
                </a:solidFill>
                <a:latin typeface="微软雅黑" panose="020B0503020204020204" pitchFamily="34" charset="-122"/>
                <a:ea typeface="微软雅黑" panose="020B0503020204020204" pitchFamily="34" charset="-122"/>
              </a:rPr>
              <a:t>&amp; Tele-education</a:t>
            </a:r>
          </a:p>
        </p:txBody>
      </p:sp>
      <p:sp>
        <p:nvSpPr>
          <p:cNvPr id="38" name="文本框 5"/>
          <p:cNvSpPr txBox="1">
            <a:spLocks noChangeArrowheads="1"/>
          </p:cNvSpPr>
          <p:nvPr/>
        </p:nvSpPr>
        <p:spPr bwMode="auto">
          <a:xfrm>
            <a:off x="554651" y="2251695"/>
            <a:ext cx="278414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Hundreds of millions of people work and study online after the Chinese New Year in 2020, mostly based on </a:t>
            </a:r>
            <a:r>
              <a:rPr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video conferencing </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systems, with </a:t>
            </a:r>
            <a:r>
              <a:rPr lang="en-US" altLang="zh-CN" sz="1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video lag and delay </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problems prevailing during peak hours.</a:t>
            </a:r>
            <a:endParaRPr lang="zh-CN" altLang="en-US"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0" name="矩形 42"/>
          <p:cNvSpPr/>
          <p:nvPr/>
        </p:nvSpPr>
        <p:spPr>
          <a:xfrm>
            <a:off x="3434695" y="1204392"/>
            <a:ext cx="2519176" cy="2030352"/>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sz="1799" kern="0">
              <a:solidFill>
                <a:srgbClr val="FFFFFF"/>
              </a:solidFill>
              <a:latin typeface="FrutigerNext LT Medium"/>
              <a:ea typeface="华文细黑"/>
            </a:endParaRPr>
          </a:p>
        </p:txBody>
      </p:sp>
      <p:sp>
        <p:nvSpPr>
          <p:cNvPr id="41" name="圆角矩形 2"/>
          <p:cNvSpPr/>
          <p:nvPr/>
        </p:nvSpPr>
        <p:spPr>
          <a:xfrm>
            <a:off x="3929746" y="939189"/>
            <a:ext cx="1584000" cy="414673"/>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a:solidFill>
                  <a:srgbClr val="C00000"/>
                </a:solidFill>
                <a:latin typeface="微软雅黑" panose="020B0503020204020204" pitchFamily="34" charset="-122"/>
                <a:ea typeface="微软雅黑" panose="020B0503020204020204" pitchFamily="34" charset="-122"/>
              </a:rPr>
              <a:t>Financial Quotes &amp; Trading</a:t>
            </a:r>
          </a:p>
        </p:txBody>
      </p:sp>
      <p:sp>
        <p:nvSpPr>
          <p:cNvPr id="48" name="矩形 42"/>
          <p:cNvSpPr/>
          <p:nvPr/>
        </p:nvSpPr>
        <p:spPr>
          <a:xfrm>
            <a:off x="6114645" y="1204392"/>
            <a:ext cx="2574103" cy="2030352"/>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sz="1799" kern="0">
              <a:solidFill>
                <a:srgbClr val="FFFFFF"/>
              </a:solidFill>
              <a:latin typeface="FrutigerNext LT Medium"/>
              <a:ea typeface="华文细黑"/>
            </a:endParaRPr>
          </a:p>
        </p:txBody>
      </p:sp>
      <p:sp>
        <p:nvSpPr>
          <p:cNvPr id="49" name="圆角矩形 2"/>
          <p:cNvSpPr/>
          <p:nvPr/>
        </p:nvSpPr>
        <p:spPr>
          <a:xfrm>
            <a:off x="6484796" y="913460"/>
            <a:ext cx="1833799" cy="414673"/>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a:solidFill>
                  <a:srgbClr val="C00000"/>
                </a:solidFill>
                <a:latin typeface="微软雅黑" panose="020B0503020204020204" pitchFamily="34" charset="-122"/>
                <a:ea typeface="微软雅黑" panose="020B0503020204020204" pitchFamily="34" charset="-122"/>
              </a:rPr>
              <a:t>Video Surveillance &amp; Emergency Rescue</a:t>
            </a:r>
            <a:endParaRPr lang="zh-CN" altLang="en-US" sz="1200" b="1" kern="0" dirty="0">
              <a:solidFill>
                <a:srgbClr val="C00000"/>
              </a:solidFill>
              <a:latin typeface="微软雅黑" panose="020B0503020204020204" pitchFamily="34" charset="-122"/>
              <a:ea typeface="微软雅黑" panose="020B0503020204020204" pitchFamily="34" charset="-122"/>
            </a:endParaRPr>
          </a:p>
        </p:txBody>
      </p:sp>
      <p:sp>
        <p:nvSpPr>
          <p:cNvPr id="51" name="矩形 44"/>
          <p:cNvSpPr/>
          <p:nvPr/>
        </p:nvSpPr>
        <p:spPr>
          <a:xfrm>
            <a:off x="6015244" y="2252952"/>
            <a:ext cx="2804777" cy="900246"/>
          </a:xfrm>
          <a:prstGeom prst="rect">
            <a:avLst/>
          </a:prstGeom>
        </p:spPr>
        <p:txBody>
          <a:bodyPr wrap="square">
            <a:spAutoFit/>
          </a:bodyPr>
          <a:lstStyle/>
          <a:p>
            <a:pPr algn="ctr" fontAlgn="base">
              <a:spcBef>
                <a:spcPts val="600"/>
              </a:spcBef>
              <a:spcAft>
                <a:spcPct val="0"/>
              </a:spcAft>
            </a:pPr>
            <a:r>
              <a:rPr lang="en-US" altLang="zh-CN" sz="1050" dirty="0">
                <a:latin typeface="Arial Unicode MS" panose="020B0604020202020204" pitchFamily="34" charset="-122"/>
                <a:ea typeface="Arial Unicode MS" panose="020B0604020202020204" pitchFamily="34" charset="-122"/>
                <a:cs typeface="Arial Unicode MS" panose="020B0604020202020204" pitchFamily="34" charset="-122"/>
              </a:rPr>
              <a:t>Video surveillance is widely used in public security and city video networks. The forwarding and replication of video streams depend on streaming servers, which </a:t>
            </a:r>
            <a:r>
              <a:rPr lang="en-US" altLang="zh-CN" sz="1050" dirty="0" smtClean="0">
                <a:latin typeface="Arial Unicode MS" panose="020B0604020202020204" pitchFamily="34" charset="-122"/>
                <a:ea typeface="Arial Unicode MS" panose="020B0604020202020204" pitchFamily="34" charset="-122"/>
                <a:cs typeface="Arial Unicode MS" panose="020B0604020202020204" pitchFamily="34" charset="-122"/>
              </a:rPr>
              <a:t>leads to</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difficult</a:t>
            </a:r>
            <a:r>
              <a:rPr lang="en-US" altLang="zh-CN" sz="105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sharing </a:t>
            </a:r>
            <a:r>
              <a:rPr lang="en-US" altLang="zh-CN" sz="105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and high expansion cost.</a:t>
            </a:r>
            <a:endPar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3" name="矩形 42"/>
          <p:cNvSpPr/>
          <p:nvPr/>
        </p:nvSpPr>
        <p:spPr>
          <a:xfrm>
            <a:off x="8880548" y="1204392"/>
            <a:ext cx="2839142" cy="2030352"/>
          </a:xfrm>
          <a:prstGeom prst="rect">
            <a:avLst/>
          </a:prstGeom>
          <a:noFill/>
          <a:ln w="25400" cap="flat" cmpd="sng" algn="ctr">
            <a:solidFill>
              <a:srgbClr val="B2B2B2">
                <a:lumMod val="90000"/>
              </a:srgbClr>
            </a:solidFill>
            <a:prstDash val="solid"/>
          </a:ln>
          <a:effectLst/>
        </p:spPr>
        <p:txBody>
          <a:bodyPr rtlCol="0" anchor="ctr"/>
          <a:lstStyle/>
          <a:p>
            <a:pPr algn="ctr" fontAlgn="base">
              <a:spcBef>
                <a:spcPct val="0"/>
              </a:spcBef>
              <a:spcAft>
                <a:spcPct val="0"/>
              </a:spcAft>
              <a:defRPr/>
            </a:pPr>
            <a:endParaRPr lang="zh-CN" altLang="en-US" kern="0" smtClean="0">
              <a:solidFill>
                <a:srgbClr val="FFFFFF"/>
              </a:solidFill>
              <a:latin typeface="FrutigerNext LT Medium"/>
              <a:ea typeface="华文细黑"/>
            </a:endParaRPr>
          </a:p>
        </p:txBody>
      </p:sp>
      <p:sp>
        <p:nvSpPr>
          <p:cNvPr id="54" name="圆角矩形 2"/>
          <p:cNvSpPr/>
          <p:nvPr/>
        </p:nvSpPr>
        <p:spPr>
          <a:xfrm>
            <a:off x="9120659" y="913230"/>
            <a:ext cx="2319521" cy="414781"/>
          </a:xfrm>
          <a:prstGeom prst="roundRect">
            <a:avLst/>
          </a:prstGeom>
          <a:solidFill>
            <a:srgbClr val="FFFFFF"/>
          </a:solidFill>
          <a:ln w="25400" cap="flat" cmpd="sng" algn="ctr">
            <a:solidFill>
              <a:srgbClr val="FFFFFF">
                <a:lumMod val="75000"/>
              </a:srgbClr>
            </a:solidFill>
            <a:prstDash val="solid"/>
          </a:ln>
          <a:effectLst/>
        </p:spPr>
        <p:txBody>
          <a:bodyPr rtlCol="0" anchor="ctr"/>
          <a:lstStyle/>
          <a:p>
            <a:pPr algn="ctr" fontAlgn="base">
              <a:spcBef>
                <a:spcPct val="0"/>
              </a:spcBef>
              <a:spcAft>
                <a:spcPct val="0"/>
              </a:spcAft>
              <a:defRPr/>
            </a:pPr>
            <a:r>
              <a:rPr lang="en-US" altLang="zh-CN" sz="1200" b="1" kern="0" dirty="0" smtClean="0">
                <a:solidFill>
                  <a:srgbClr val="C00000"/>
                </a:solidFill>
                <a:latin typeface="微软雅黑" panose="020B0503020204020204" pitchFamily="34" charset="-122"/>
                <a:ea typeface="微软雅黑" panose="020B0503020204020204" pitchFamily="34" charset="-122"/>
              </a:rPr>
              <a:t>Media Broadcast Network </a:t>
            </a:r>
            <a:r>
              <a:rPr lang="en-US" altLang="zh-CN" sz="1200" b="1" kern="0" dirty="0">
                <a:solidFill>
                  <a:srgbClr val="C00000"/>
                </a:solidFill>
                <a:latin typeface="微软雅黑" panose="020B0503020204020204" pitchFamily="34" charset="-122"/>
                <a:ea typeface="微软雅黑" panose="020B0503020204020204" pitchFamily="34" charset="-122"/>
              </a:rPr>
              <a:t>&amp; Live Video</a:t>
            </a:r>
          </a:p>
        </p:txBody>
      </p:sp>
      <p:sp>
        <p:nvSpPr>
          <p:cNvPr id="55" name="矩形 44"/>
          <p:cNvSpPr/>
          <p:nvPr/>
        </p:nvSpPr>
        <p:spPr>
          <a:xfrm>
            <a:off x="8809035" y="2278024"/>
            <a:ext cx="2992068" cy="1015663"/>
          </a:xfrm>
          <a:prstGeom prst="rect">
            <a:avLst/>
          </a:prstGeom>
        </p:spPr>
        <p:txBody>
          <a:bodyPr wrap="square">
            <a:spAutoFit/>
          </a:bodyPr>
          <a:lstStyle/>
          <a:p>
            <a:pPr algn="ctr" fontAlgn="base">
              <a:lnSpc>
                <a:spcPct val="120000"/>
              </a:lnSpc>
              <a:spcBef>
                <a:spcPts val="600"/>
              </a:spcBef>
              <a:spcAft>
                <a:spcPct val="0"/>
              </a:spcAft>
            </a:pP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Driven by 4K &amp; 8K UHD video programs, the media network has fully entered the IP era, but </a:t>
            </a:r>
            <a:r>
              <a:rPr lang="en-US" altLang="zh-CN" sz="1000" dirty="0" smtClean="0">
                <a:latin typeface="Arial Unicode MS" panose="020B0604020202020204" pitchFamily="34" charset="-122"/>
                <a:ea typeface="Arial Unicode MS" panose="020B0604020202020204" pitchFamily="34" charset="-122"/>
                <a:cs typeface="Arial Unicode MS" panose="020B0604020202020204" pitchFamily="34" charset="-122"/>
              </a:rPr>
              <a:t>due </a:t>
            </a: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to the </a:t>
            </a:r>
            <a:r>
              <a:rPr lang="en-US" altLang="zh-CN" sz="1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lack of cross-domain IP multicast solutions</a:t>
            </a: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 video media distribution </a:t>
            </a:r>
            <a:r>
              <a:rPr lang="en-US" altLang="zh-CN" sz="1000" dirty="0" smtClean="0">
                <a:latin typeface="Arial Unicode MS" panose="020B0604020202020204" pitchFamily="34" charset="-122"/>
                <a:ea typeface="Arial Unicode MS" panose="020B0604020202020204" pitchFamily="34" charset="-122"/>
                <a:cs typeface="Arial Unicode MS" panose="020B0604020202020204" pitchFamily="34" charset="-122"/>
              </a:rPr>
              <a:t>mainly depends on </a:t>
            </a: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application layer multicast. </a:t>
            </a:r>
            <a:endParaRPr lang="en-US" altLang="zh-CN" sz="1000" i="1" u="sng"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 name="图片 3"/>
          <p:cNvPicPr>
            <a:picLocks noChangeAspect="1"/>
          </p:cNvPicPr>
          <p:nvPr/>
        </p:nvPicPr>
        <p:blipFill>
          <a:blip r:embed="rId2"/>
          <a:stretch>
            <a:fillRect/>
          </a:stretch>
        </p:blipFill>
        <p:spPr>
          <a:xfrm>
            <a:off x="6222590" y="1427563"/>
            <a:ext cx="1142138" cy="796978"/>
          </a:xfrm>
          <a:prstGeom prst="rect">
            <a:avLst/>
          </a:prstGeom>
        </p:spPr>
      </p:pic>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355" y="1427563"/>
            <a:ext cx="1125964" cy="783775"/>
          </a:xfrm>
          <a:prstGeom prst="rect">
            <a:avLst/>
          </a:prstGeom>
        </p:spPr>
      </p:pic>
      <p:sp>
        <p:nvSpPr>
          <p:cNvPr id="50" name="文本框 49"/>
          <p:cNvSpPr txBox="1"/>
          <p:nvPr/>
        </p:nvSpPr>
        <p:spPr>
          <a:xfrm>
            <a:off x="4488698" y="3863610"/>
            <a:ext cx="4728130" cy="1454244"/>
          </a:xfrm>
          <a:prstGeom prst="rect">
            <a:avLst/>
          </a:prstGeom>
          <a:solidFill>
            <a:schemeClr val="tx2">
              <a:lumMod val="95000"/>
            </a:schemeClr>
          </a:solidFill>
        </p:spPr>
        <p:txBody>
          <a:bodyPr vert="horz" wrap="square" rtlCol="0">
            <a:spAutoFit/>
          </a:bodyPr>
          <a:lstStyle/>
          <a:p>
            <a:pPr defTabSz="914400" fontAlgn="base">
              <a:spcBef>
                <a:spcPct val="0"/>
              </a:spcBef>
              <a:spcAft>
                <a:spcPts val="600"/>
              </a:spcAft>
            </a:pP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Implement application layer-based multicast replication between server nodes</a:t>
            </a:r>
            <a:endParaRPr lang="zh-CN" altLang="en-US"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defTabSz="914400" fontAlgn="base">
              <a:spcBef>
                <a:spcPct val="0"/>
              </a:spcBef>
              <a:spcAft>
                <a:spcPts val="600"/>
              </a:spcAft>
              <a:buFont typeface="Wingdings" panose="05000000000000000000" pitchFamily="2" charset="2"/>
              <a:buChar char="n"/>
            </a:pP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Complex</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server and terminal implementation,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high</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rental costs</a:t>
            </a:r>
          </a:p>
          <a:p>
            <a:pPr marL="171399" indent="-171399" defTabSz="914400" fontAlgn="base">
              <a:spcBef>
                <a:spcPct val="0"/>
              </a:spcBef>
              <a:spcAft>
                <a:spcPts val="600"/>
              </a:spcAft>
              <a:buFont typeface="Wingdings" panose="05000000000000000000" pitchFamily="2" charset="2"/>
              <a:buChar char="n"/>
            </a:pP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Application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layer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processing latency is too large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to be applied in instant messaging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scenarios</a:t>
            </a:r>
          </a:p>
          <a:p>
            <a:pPr marL="171399" indent="-171399" defTabSz="914400" fontAlgn="base">
              <a:spcBef>
                <a:spcPct val="0"/>
              </a:spcBef>
              <a:spcAft>
                <a:spcPts val="600"/>
              </a:spcAft>
              <a:buFont typeface="Wingdings" panose="05000000000000000000" pitchFamily="2" charset="2"/>
              <a:buChar char="n"/>
            </a:pP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L</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ast layer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nodes are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highly placed</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resulting in lots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of redundant traffic</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in the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network</a:t>
            </a:r>
            <a:endParaRPr lang="zh-CN" altLang="en-US" sz="105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2" name="文本框 51"/>
          <p:cNvSpPr txBox="1"/>
          <p:nvPr/>
        </p:nvSpPr>
        <p:spPr>
          <a:xfrm>
            <a:off x="297109" y="4291971"/>
            <a:ext cx="3215900" cy="1938992"/>
          </a:xfrm>
          <a:prstGeom prst="rect">
            <a:avLst/>
          </a:prstGeom>
          <a:solidFill>
            <a:schemeClr val="tx2">
              <a:lumMod val="95000"/>
            </a:schemeClr>
          </a:solidFill>
        </p:spPr>
        <p:txBody>
          <a:bodyPr vert="horz" wrap="square" rtlCol="0">
            <a:spAutoFit/>
          </a:bodyPr>
          <a:lstStyle/>
          <a:p>
            <a:pPr fontAlgn="base">
              <a:spcBef>
                <a:spcPct val="0"/>
              </a:spcBef>
              <a:spcAft>
                <a:spcPts val="600"/>
              </a:spcAft>
            </a:pP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Hop-by-hop </a:t>
            </a:r>
            <a:r>
              <a:rPr lang="en-US" altLang="zh-CN"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on-demand replication based on multicast address and multicast tree </a:t>
            </a: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state</a:t>
            </a:r>
            <a:endParaRPr lang="zh-CN" altLang="en-US"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defTabSz="914400" fontAlgn="base">
              <a:spcBef>
                <a:spcPct val="0"/>
              </a:spcBef>
              <a:spcAft>
                <a:spcPts val="600"/>
              </a:spcAft>
              <a:buFont typeface="Wingdings" panose="05000000000000000000" pitchFamily="2" charset="2"/>
              <a:buChar char="n"/>
            </a:pP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Nodes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need to maintain multicast state on a flow-by-flow basis,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scalability</a:t>
            </a:r>
            <a:endParaRPr lang="en-US" altLang="zh-CN" sz="105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defTabSz="914400" fontAlgn="base">
              <a:spcBef>
                <a:spcPct val="0"/>
              </a:spcBef>
              <a:spcAft>
                <a:spcPts val="600"/>
              </a:spcAft>
              <a:buFont typeface="Wingdings" panose="05000000000000000000" pitchFamily="2" charset="2"/>
              <a:buChar char="n"/>
            </a:pP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a:t>
            </a:r>
            <a:r>
              <a:rPr lang="en-US" altLang="zh-CN" sz="1050" b="1"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deployability</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all devices in the network must support multicast function, there are engineering technical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difficulties</a:t>
            </a:r>
          </a:p>
          <a:p>
            <a:pPr marL="171399" indent="-171399" defTabSz="914400" fontAlgn="base">
              <a:spcBef>
                <a:spcPct val="0"/>
              </a:spcBef>
              <a:spcAft>
                <a:spcPts val="600"/>
              </a:spcAft>
              <a:buFont typeface="Wingdings" panose="05000000000000000000" pitchFamily="2" charset="2"/>
              <a:buChar char="n"/>
            </a:pP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No reliability protection scheme, resulting in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slow recovery</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of multicast services and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convergence performance</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after network failure</a:t>
            </a:r>
            <a:endParaRPr lang="zh-CN" altLang="en-US" sz="105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1" name="标题 1"/>
          <p:cNvSpPr txBox="1">
            <a:spLocks/>
          </p:cNvSpPr>
          <p:nvPr/>
        </p:nvSpPr>
        <p:spPr>
          <a:xfrm>
            <a:off x="1770419" y="3290992"/>
            <a:ext cx="8904341" cy="555200"/>
          </a:xfrm>
          <a:prstGeom prst="rect">
            <a:avLst/>
          </a:prstGeom>
          <a:solidFill>
            <a:srgbClr val="E9002F"/>
          </a:solidFill>
        </p:spPr>
        <p:txBody>
          <a:bodyPr anchor="ctr"/>
          <a:lst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a:lstStyle>
          <a:p>
            <a:pPr lvl="0" algn="ctr" defTabSz="1186937">
              <a:lnSpc>
                <a:spcPct val="100000"/>
              </a:lnSpc>
              <a:spcBef>
                <a:spcPts val="0"/>
              </a:spcBef>
            </a:pPr>
            <a:r>
              <a:rPr lang="en-US" altLang="zh-CN" sz="1400"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The demand for multicast services is widespread, but traditional multicast </a:t>
            </a:r>
            <a:r>
              <a:rPr lang="en-US" altLang="zh-CN" sz="1400" b="1" kern="0"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has </a:t>
            </a:r>
            <a:r>
              <a:rPr lang="en-US" altLang="zh-CN" sz="1400"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two major technical problems: difficult deployment and complex </a:t>
            </a:r>
            <a:r>
              <a:rPr lang="en-US" altLang="zh-CN" sz="1400" b="1" kern="0" dirty="0" err="1">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maintance</a:t>
            </a:r>
            <a:endParaRPr lang="zh-CN" altLang="en-US" sz="1400"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 name="矩形 61"/>
          <p:cNvSpPr/>
          <p:nvPr/>
        </p:nvSpPr>
        <p:spPr>
          <a:xfrm>
            <a:off x="10017790" y="4109068"/>
            <a:ext cx="1701899" cy="2184610"/>
          </a:xfrm>
          <a:prstGeom prst="rect">
            <a:avLst/>
          </a:prstGeom>
          <a:solidFill>
            <a:srgbClr val="FFFFFF">
              <a:lumMod val="95000"/>
            </a:srgbClr>
          </a:solidFill>
          <a:ln w="12700" cap="flat" cmpd="sng" algn="ctr">
            <a:noFill/>
            <a:prstDash val="solid"/>
            <a:miter lim="800000"/>
          </a:ln>
          <a:effectLst/>
        </p:spPr>
        <p:txBody>
          <a:bodyPr rtlCol="0" anchor="ctr"/>
          <a:lstStyle/>
          <a:p>
            <a:pPr lvl="0" algn="ctr" defTabSz="914400" fontAlgn="base">
              <a:spcBef>
                <a:spcPct val="0"/>
              </a:spcBef>
              <a:spcAft>
                <a:spcPct val="0"/>
              </a:spcAft>
              <a:defRPr/>
            </a:pPr>
            <a:r>
              <a:rPr lang="en-US" altLang="zh-CN" sz="1799" b="1" kern="0" dirty="0" smtClean="0">
                <a:solidFill>
                  <a:srgbClr val="FF0000"/>
                </a:solidFill>
              </a:rPr>
              <a:t>New </a:t>
            </a:r>
            <a:r>
              <a:rPr lang="en-US" altLang="zh-CN" sz="1799" b="1" kern="0" dirty="0">
                <a:solidFill>
                  <a:srgbClr val="FF0000"/>
                </a:solidFill>
              </a:rPr>
              <a:t>Multicast</a:t>
            </a:r>
            <a:r>
              <a:rPr lang="zh-CN" altLang="en-US" sz="1799" b="1" kern="0" noProof="0" dirty="0" smtClean="0">
                <a:solidFill>
                  <a:srgbClr val="FF0000"/>
                </a:solidFill>
                <a:latin typeface="Calibri" panose="020F0502020204030204"/>
                <a:ea typeface="等线" panose="02010600030101010101" pitchFamily="2" charset="-122"/>
              </a:rPr>
              <a:t>？</a:t>
            </a:r>
            <a:endParaRPr lang="en-US" altLang="zh-CN" sz="1799" b="1" kern="0" noProof="0" dirty="0" smtClean="0">
              <a:solidFill>
                <a:srgbClr val="FF0000"/>
              </a:solidFill>
              <a:latin typeface="Calibri" panose="020F0502020204030204"/>
              <a:ea typeface="等线" panose="02010600030101010101" pitchFamily="2" charset="-122"/>
            </a:endParaRPr>
          </a:p>
        </p:txBody>
      </p:sp>
      <p:sp>
        <p:nvSpPr>
          <p:cNvPr id="63" name="文本框 62"/>
          <p:cNvSpPr txBox="1"/>
          <p:nvPr/>
        </p:nvSpPr>
        <p:spPr>
          <a:xfrm>
            <a:off x="4488698" y="5383808"/>
            <a:ext cx="4728130" cy="1377300"/>
          </a:xfrm>
          <a:prstGeom prst="rect">
            <a:avLst/>
          </a:prstGeom>
          <a:solidFill>
            <a:schemeClr val="tx2">
              <a:lumMod val="95000"/>
            </a:schemeClr>
          </a:solidFill>
        </p:spPr>
        <p:txBody>
          <a:bodyPr vert="horz" wrap="square" rtlCol="0">
            <a:spAutoFit/>
          </a:bodyPr>
          <a:lstStyle>
            <a:defPPr>
              <a:defRPr lang="zh-CN"/>
            </a:defPPr>
            <a:lvl1pPr>
              <a:spcAft>
                <a:spcPts val="600"/>
              </a:spcAft>
              <a:defRPr sz="1400">
                <a:solidFill>
                  <a:srgbClr val="C00000"/>
                </a:solidFill>
                <a:latin typeface="Microsoft YaHei" panose="020B0503020204020204" pitchFamily="34" charset="-122"/>
                <a:ea typeface="Microsoft YaHei" panose="020B0503020204020204" pitchFamily="34" charset="-122"/>
              </a:defRPr>
            </a:lvl1pPr>
          </a:lstStyle>
          <a:p>
            <a:pPr fontAlgn="base">
              <a:spcBef>
                <a:spcPct val="0"/>
              </a:spcBef>
            </a:pP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Stateless </a:t>
            </a:r>
            <a:r>
              <a:rPr lang="en-US" altLang="zh-CN"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multicast, based on </a:t>
            </a: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bit-string </a:t>
            </a:r>
            <a:r>
              <a:rPr lang="en-US" altLang="zh-CN"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for </a:t>
            </a:r>
            <a:r>
              <a:rPr lang="en-US" altLang="zh-CN" sz="1050" b="1"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replication</a:t>
            </a:r>
            <a:endParaRPr lang="zh-CN" altLang="en-US" sz="1050" b="1"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fontAlgn="base">
              <a:spcBef>
                <a:spcPct val="0"/>
              </a:spcBef>
              <a:buFont typeface="Wingdings" panose="05000000000000000000" pitchFamily="2" charset="2"/>
              <a:buChar char="n"/>
            </a:pP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No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end-to-end solution</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typically used in core backbone </a:t>
            </a: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networks</a:t>
            </a:r>
          </a:p>
          <a:p>
            <a:pPr marL="171399" indent="-171399" fontAlgn="base">
              <a:spcBef>
                <a:spcPct val="0"/>
              </a:spcBef>
              <a:buFont typeface="Wingdings" panose="05000000000000000000" pitchFamily="2" charset="2"/>
              <a:buChar char="n"/>
            </a:pPr>
            <a:r>
              <a:rPr lang="en-US" altLang="zh-CN" sz="105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forwarding path of multicast traffic depends on IGP convergence, and the </a:t>
            </a: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path is uncontrollable and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invisible</a:t>
            </a:r>
            <a:endParaRPr lang="zh-CN" altLang="en-US"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399" indent="-171399" fontAlgn="base">
              <a:spcBef>
                <a:spcPct val="0"/>
              </a:spcBef>
              <a:buFont typeface="Wingdings" panose="05000000000000000000" pitchFamily="2" charset="2"/>
              <a:buChar char="n"/>
            </a:pPr>
            <a:r>
              <a:rPr lang="en-US" altLang="zh-CN" sz="105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Lack of cross-domain </a:t>
            </a:r>
            <a:r>
              <a:rPr lang="en-US" altLang="zh-CN" sz="105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multicast deployment </a:t>
            </a:r>
            <a:r>
              <a:rPr lang="en-US" altLang="zh-CN" sz="105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solutions</a:t>
            </a:r>
          </a:p>
          <a:p>
            <a:pPr marL="171399" indent="-171399" fontAlgn="base">
              <a:spcBef>
                <a:spcPct val="0"/>
              </a:spcBef>
              <a:buFont typeface="Wingdings" panose="05000000000000000000" pitchFamily="2" charset="2"/>
              <a:buChar char="n"/>
            </a:pPr>
            <a:r>
              <a:rPr lang="en-US" altLang="zh-CN" sz="110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Large network </a:t>
            </a:r>
            <a:r>
              <a:rPr lang="en-US" altLang="zh-CN" sz="11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sparse scenarios </a:t>
            </a:r>
            <a:r>
              <a:rPr lang="en-US" altLang="zh-CN" sz="110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easily </a:t>
            </a:r>
            <a:r>
              <a:rPr lang="en-US" altLang="zh-CN" sz="11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degrade to </a:t>
            </a:r>
            <a:r>
              <a:rPr lang="en-US" altLang="zh-CN" sz="11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unicast</a:t>
            </a:r>
            <a:endParaRPr lang="zh-CN" altLang="en-US" sz="11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4" name="右箭头 63"/>
          <p:cNvSpPr/>
          <p:nvPr/>
        </p:nvSpPr>
        <p:spPr>
          <a:xfrm rot="20521942">
            <a:off x="3547032" y="4678943"/>
            <a:ext cx="921317" cy="277586"/>
          </a:xfrm>
          <a:prstGeom prst="rightArrow">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文本框 64"/>
          <p:cNvSpPr txBox="1"/>
          <p:nvPr/>
        </p:nvSpPr>
        <p:spPr>
          <a:xfrm rot="20511763">
            <a:off x="3709735" y="4592341"/>
            <a:ext cx="344646" cy="184666"/>
          </a:xfrm>
          <a:prstGeom prst="rect">
            <a:avLst/>
          </a:prstGeom>
          <a:noFill/>
        </p:spPr>
        <p:txBody>
          <a:bodyPr wrap="none" lIns="0" tIns="0" rIns="0" bIns="0" rtlCol="0">
            <a:spAutoFit/>
          </a:bodyPr>
          <a:lstStyle/>
          <a:p>
            <a:pPr algn="l"/>
            <a:r>
              <a:rPr kumimoji="1" lang="en-US" altLang="zh-CN" sz="1200" dirty="0" smtClean="0">
                <a:solidFill>
                  <a:srgbClr val="000000"/>
                </a:solidFill>
                <a:latin typeface="Microsoft YaHei" panose="020B0503020204020204" pitchFamily="34" charset="-122"/>
                <a:ea typeface="Microsoft YaHei" panose="020B0503020204020204" pitchFamily="34" charset="-122"/>
              </a:rPr>
              <a:t>CDN</a:t>
            </a:r>
            <a:endParaRPr kumimoji="1" lang="zh-CN" altLang="en-US" dirty="0" smtClean="0">
              <a:solidFill>
                <a:srgbClr val="000000"/>
              </a:solidFill>
              <a:latin typeface="Microsoft YaHei" panose="020B0503020204020204" pitchFamily="34" charset="-122"/>
              <a:ea typeface="Microsoft YaHei" panose="020B0503020204020204" pitchFamily="34" charset="-122"/>
            </a:endParaRPr>
          </a:p>
        </p:txBody>
      </p:sp>
      <p:sp>
        <p:nvSpPr>
          <p:cNvPr id="66" name="文本框 65"/>
          <p:cNvSpPr txBox="1"/>
          <p:nvPr/>
        </p:nvSpPr>
        <p:spPr>
          <a:xfrm rot="1162434">
            <a:off x="3802485" y="5504290"/>
            <a:ext cx="327013" cy="184666"/>
          </a:xfrm>
          <a:prstGeom prst="rect">
            <a:avLst/>
          </a:prstGeom>
          <a:noFill/>
        </p:spPr>
        <p:txBody>
          <a:bodyPr wrap="none" lIns="0" tIns="0" rIns="0" bIns="0" rtlCol="0">
            <a:spAutoFit/>
          </a:bodyPr>
          <a:lstStyle/>
          <a:p>
            <a:pPr algn="l"/>
            <a:r>
              <a:rPr kumimoji="1" lang="en-US" altLang="zh-CN" sz="1200" dirty="0" smtClean="0">
                <a:solidFill>
                  <a:srgbClr val="000000"/>
                </a:solidFill>
                <a:latin typeface="Microsoft YaHei" panose="020B0503020204020204" pitchFamily="34" charset="-122"/>
                <a:ea typeface="Microsoft YaHei" panose="020B0503020204020204" pitchFamily="34" charset="-122"/>
              </a:rPr>
              <a:t>BIER</a:t>
            </a:r>
            <a:endParaRPr kumimoji="1" lang="zh-CN" altLang="en-US" sz="1400" dirty="0" smtClean="0">
              <a:solidFill>
                <a:srgbClr val="000000"/>
              </a:solidFill>
              <a:latin typeface="Microsoft YaHei" panose="020B0503020204020204" pitchFamily="34" charset="-122"/>
              <a:ea typeface="Microsoft YaHei" panose="020B0503020204020204" pitchFamily="34" charset="-122"/>
            </a:endParaRPr>
          </a:p>
        </p:txBody>
      </p:sp>
      <p:sp>
        <p:nvSpPr>
          <p:cNvPr id="67" name="右箭头 66"/>
          <p:cNvSpPr/>
          <p:nvPr/>
        </p:nvSpPr>
        <p:spPr>
          <a:xfrm>
            <a:off x="9380276" y="5050874"/>
            <a:ext cx="565517" cy="404404"/>
          </a:xfrm>
          <a:prstGeom prst="rightArrow">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右箭头 67"/>
          <p:cNvSpPr/>
          <p:nvPr/>
        </p:nvSpPr>
        <p:spPr>
          <a:xfrm rot="1228183">
            <a:off x="3539144" y="5675490"/>
            <a:ext cx="921317" cy="277586"/>
          </a:xfrm>
          <a:prstGeom prst="rightArrow">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026" name="Picture 2" descr="股票图片_股票素材_股票高清图片_摄图网图片下载"/>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4640" y="1480380"/>
            <a:ext cx="1067391" cy="7679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未来银行| 李林鸿：长文分析2020年手机银行新趋势_详细解读_最新资讯_热点事件_36氪"/>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2087" y="1470726"/>
            <a:ext cx="1061357" cy="787214"/>
          </a:xfrm>
          <a:prstGeom prst="rect">
            <a:avLst/>
          </a:prstGeom>
          <a:noFill/>
          <a:extLst>
            <a:ext uri="{909E8E84-426E-40DD-AFC4-6F175D3DCCD1}">
              <a14:hiddenFill xmlns:a14="http://schemas.microsoft.com/office/drawing/2010/main">
                <a:solidFill>
                  <a:srgbClr val="FFFFFF"/>
                </a:solidFill>
              </a14:hiddenFill>
            </a:ext>
          </a:extLst>
        </p:spPr>
      </p:pic>
      <p:sp>
        <p:nvSpPr>
          <p:cNvPr id="69" name="矩形 44"/>
          <p:cNvSpPr/>
          <p:nvPr/>
        </p:nvSpPr>
        <p:spPr>
          <a:xfrm>
            <a:off x="3355335" y="2245592"/>
            <a:ext cx="2685408" cy="1015663"/>
          </a:xfrm>
          <a:prstGeom prst="rect">
            <a:avLst/>
          </a:prstGeom>
        </p:spPr>
        <p:txBody>
          <a:bodyPr wrap="square">
            <a:spAutoFit/>
          </a:bodyPr>
          <a:lstStyle/>
          <a:p>
            <a:pPr algn="ctr" fontAlgn="base">
              <a:spcBef>
                <a:spcPts val="600"/>
              </a:spcBef>
              <a:spcAft>
                <a:spcPct val="0"/>
              </a:spcAft>
            </a:pP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Financial exchanges push market information to major brokerages and platforms through multicast </a:t>
            </a:r>
            <a:r>
              <a:rPr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technology</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Poor recovery performance of multicast service </a:t>
            </a:r>
            <a:r>
              <a:rPr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failure has been repeatedly criticized by customers.</a:t>
            </a:r>
            <a:endPar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034" name="Picture 10" descr="太尴尬！俞飞鸿直播带货多次怼薇娅被吐槽情商低- 网红- 明星网"/>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7401" y="1387160"/>
            <a:ext cx="749885" cy="9578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阿丽亚娜火箭成功发射通信卫星可转播4K电视_新闻频道_中国青年网"/>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flipV="1">
            <a:off x="9141540" y="1393965"/>
            <a:ext cx="1318641" cy="949616"/>
          </a:xfrm>
          <a:prstGeom prst="rect">
            <a:avLst/>
          </a:prstGeom>
          <a:noFill/>
          <a:extLst>
            <a:ext uri="{909E8E84-426E-40DD-AFC4-6F175D3DCCD1}">
              <a14:hiddenFill xmlns:a14="http://schemas.microsoft.com/office/drawing/2010/main">
                <a:solidFill>
                  <a:srgbClr val="FFFFFF"/>
                </a:solidFill>
              </a14:hiddenFill>
            </a:ext>
          </a:extLst>
        </p:spPr>
      </p:pic>
      <p:sp>
        <p:nvSpPr>
          <p:cNvPr id="37" name="副标题 1"/>
          <p:cNvSpPr txBox="1">
            <a:spLocks/>
          </p:cNvSpPr>
          <p:nvPr/>
        </p:nvSpPr>
        <p:spPr>
          <a:xfrm>
            <a:off x="310303" y="241773"/>
            <a:ext cx="11129877" cy="460848"/>
          </a:xfrm>
          <a:prstGeom prst="rect">
            <a:avLst/>
          </a:prstGeom>
        </p:spPr>
        <p:txBody>
          <a:bodyPr lIns="0" tIns="0" rIns="0" bIns="0" anchor="ctr">
            <a:no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The adoption of traditional multicast technology has been lower than </a:t>
            </a:r>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expected</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AutoShape 2" descr="DingTalk Lite - DingTalk Lite下载| 安卓好玩网"/>
          <p:cNvSpPr>
            <a:spLocks noChangeAspect="1" noChangeArrowheads="1"/>
          </p:cNvSpPr>
          <p:nvPr/>
        </p:nvSpPr>
        <p:spPr bwMode="auto">
          <a:xfrm>
            <a:off x="131528" y="19434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8"/>
          <a:stretch>
            <a:fillRect/>
          </a:stretch>
        </p:blipFill>
        <p:spPr>
          <a:xfrm>
            <a:off x="1386004" y="1560133"/>
            <a:ext cx="429506" cy="415364"/>
          </a:xfrm>
          <a:prstGeom prst="rect">
            <a:avLst/>
          </a:prstGeom>
        </p:spPr>
      </p:pic>
      <p:sp>
        <p:nvSpPr>
          <p:cNvPr id="6" name="文本框 5"/>
          <p:cNvSpPr txBox="1"/>
          <p:nvPr/>
        </p:nvSpPr>
        <p:spPr>
          <a:xfrm>
            <a:off x="1341070" y="2055187"/>
            <a:ext cx="519373" cy="138499"/>
          </a:xfrm>
          <a:prstGeom prst="rect">
            <a:avLst/>
          </a:prstGeom>
          <a:noFill/>
        </p:spPr>
        <p:txBody>
          <a:bodyPr wrap="none" lIns="0" tIns="0" rIns="0" bIns="0" rtlCol="0">
            <a:spAutoFit/>
          </a:bodyPr>
          <a:lstStyle/>
          <a:p>
            <a:pPr algn="l"/>
            <a:r>
              <a:rPr kumimoji="1" lang="en-US" altLang="zh-CN" sz="900" b="1" dirty="0" err="1" smtClean="0">
                <a:solidFill>
                  <a:srgbClr val="000000"/>
                </a:solidFill>
                <a:latin typeface="Microsoft YaHei" panose="020B0503020204020204" pitchFamily="34" charset="-122"/>
                <a:ea typeface="Microsoft YaHei" panose="020B0503020204020204" pitchFamily="34" charset="-122"/>
              </a:rPr>
              <a:t>DingTalk</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pic>
        <p:nvPicPr>
          <p:cNvPr id="8" name="图片 7"/>
          <p:cNvPicPr>
            <a:picLocks noChangeAspect="1"/>
          </p:cNvPicPr>
          <p:nvPr/>
        </p:nvPicPr>
        <p:blipFill>
          <a:blip r:embed="rId9"/>
          <a:stretch>
            <a:fillRect/>
          </a:stretch>
        </p:blipFill>
        <p:spPr>
          <a:xfrm>
            <a:off x="1937658" y="1554690"/>
            <a:ext cx="443975" cy="426250"/>
          </a:xfrm>
          <a:prstGeom prst="rect">
            <a:avLst/>
          </a:prstGeom>
        </p:spPr>
      </p:pic>
      <p:sp>
        <p:nvSpPr>
          <p:cNvPr id="42" name="文本框 41"/>
          <p:cNvSpPr txBox="1"/>
          <p:nvPr/>
        </p:nvSpPr>
        <p:spPr>
          <a:xfrm>
            <a:off x="2030408" y="2047068"/>
            <a:ext cx="248466" cy="138499"/>
          </a:xfrm>
          <a:prstGeom prst="rect">
            <a:avLst/>
          </a:prstGeom>
          <a:noFill/>
        </p:spPr>
        <p:txBody>
          <a:bodyPr wrap="none" lIns="0" tIns="0" rIns="0" bIns="0" rtlCol="0">
            <a:spAutoFit/>
          </a:bodyPr>
          <a:lstStyle/>
          <a:p>
            <a:pPr algn="l"/>
            <a:r>
              <a:rPr kumimoji="1" lang="en-US" altLang="zh-CN" sz="900" b="1" dirty="0" smtClean="0">
                <a:solidFill>
                  <a:srgbClr val="000000"/>
                </a:solidFill>
                <a:latin typeface="Microsoft YaHei" panose="020B0503020204020204" pitchFamily="34" charset="-122"/>
                <a:ea typeface="Microsoft YaHei" panose="020B0503020204020204" pitchFamily="34" charset="-122"/>
              </a:rPr>
              <a:t>Lark</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pic>
        <p:nvPicPr>
          <p:cNvPr id="9" name="图片 8"/>
          <p:cNvPicPr>
            <a:picLocks noChangeAspect="1"/>
          </p:cNvPicPr>
          <p:nvPr/>
        </p:nvPicPr>
        <p:blipFill>
          <a:blip r:embed="rId10"/>
          <a:stretch>
            <a:fillRect/>
          </a:stretch>
        </p:blipFill>
        <p:spPr>
          <a:xfrm>
            <a:off x="2594702" y="1572247"/>
            <a:ext cx="429506" cy="412840"/>
          </a:xfrm>
          <a:prstGeom prst="rect">
            <a:avLst/>
          </a:prstGeom>
        </p:spPr>
      </p:pic>
      <p:sp>
        <p:nvSpPr>
          <p:cNvPr id="45" name="文本框 44"/>
          <p:cNvSpPr txBox="1"/>
          <p:nvPr/>
        </p:nvSpPr>
        <p:spPr>
          <a:xfrm>
            <a:off x="2419853" y="2044299"/>
            <a:ext cx="791883" cy="138499"/>
          </a:xfrm>
          <a:prstGeom prst="rect">
            <a:avLst/>
          </a:prstGeom>
          <a:noFill/>
        </p:spPr>
        <p:txBody>
          <a:bodyPr wrap="none" lIns="0" tIns="0" rIns="0" bIns="0" rtlCol="0">
            <a:spAutoFit/>
          </a:bodyPr>
          <a:lstStyle/>
          <a:p>
            <a:pPr algn="l"/>
            <a:r>
              <a:rPr kumimoji="1" lang="en-US" altLang="zh-CN" sz="900" b="1" dirty="0" err="1" smtClean="0">
                <a:solidFill>
                  <a:srgbClr val="000000"/>
                </a:solidFill>
                <a:latin typeface="Microsoft YaHei" panose="020B0503020204020204" pitchFamily="34" charset="-122"/>
                <a:ea typeface="Microsoft YaHei" panose="020B0503020204020204" pitchFamily="34" charset="-122"/>
              </a:rPr>
              <a:t>Tencent</a:t>
            </a:r>
            <a:r>
              <a:rPr kumimoji="1" lang="en-US" altLang="zh-CN" sz="900" b="1" dirty="0" smtClean="0">
                <a:solidFill>
                  <a:srgbClr val="000000"/>
                </a:solidFill>
                <a:latin typeface="Microsoft YaHei" panose="020B0503020204020204" pitchFamily="34" charset="-122"/>
                <a:ea typeface="Microsoft YaHei" panose="020B0503020204020204" pitchFamily="34" charset="-122"/>
              </a:rPr>
              <a:t> Class</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pic>
        <p:nvPicPr>
          <p:cNvPr id="10" name="图片 9"/>
          <p:cNvPicPr>
            <a:picLocks noChangeAspect="1"/>
          </p:cNvPicPr>
          <p:nvPr/>
        </p:nvPicPr>
        <p:blipFill>
          <a:blip r:embed="rId11"/>
          <a:stretch>
            <a:fillRect/>
          </a:stretch>
        </p:blipFill>
        <p:spPr>
          <a:xfrm>
            <a:off x="767694" y="1567142"/>
            <a:ext cx="425818" cy="425818"/>
          </a:xfrm>
          <a:prstGeom prst="rect">
            <a:avLst/>
          </a:prstGeom>
        </p:spPr>
      </p:pic>
      <p:sp>
        <p:nvSpPr>
          <p:cNvPr id="46" name="文本框 45"/>
          <p:cNvSpPr txBox="1"/>
          <p:nvPr/>
        </p:nvSpPr>
        <p:spPr>
          <a:xfrm>
            <a:off x="748401" y="2055186"/>
            <a:ext cx="431208" cy="138499"/>
          </a:xfrm>
          <a:prstGeom prst="rect">
            <a:avLst/>
          </a:prstGeom>
          <a:noFill/>
        </p:spPr>
        <p:txBody>
          <a:bodyPr wrap="none" lIns="0" tIns="0" rIns="0" bIns="0" rtlCol="0">
            <a:spAutoFit/>
          </a:bodyPr>
          <a:lstStyle/>
          <a:p>
            <a:pPr algn="l"/>
            <a:r>
              <a:rPr kumimoji="1" lang="en-US" altLang="zh-CN" sz="900" b="1" dirty="0" err="1" smtClean="0">
                <a:solidFill>
                  <a:srgbClr val="000000"/>
                </a:solidFill>
                <a:latin typeface="Microsoft YaHei" panose="020B0503020204020204" pitchFamily="34" charset="-122"/>
                <a:ea typeface="Microsoft YaHei" panose="020B0503020204020204" pitchFamily="34" charset="-122"/>
              </a:rPr>
              <a:t>WeLink</a:t>
            </a:r>
            <a:endParaRPr kumimoji="1" lang="zh-CN" altLang="en-US" sz="900" b="1"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574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3505764" y="3678873"/>
            <a:ext cx="3772100" cy="423110"/>
            <a:chOff x="3097573" y="3660051"/>
            <a:chExt cx="3772100" cy="423110"/>
          </a:xfrm>
        </p:grpSpPr>
        <p:sp>
          <p:nvSpPr>
            <p:cNvPr id="14" name="圆角矩形 13"/>
            <p:cNvSpPr/>
            <p:nvPr/>
          </p:nvSpPr>
          <p:spPr>
            <a:xfrm>
              <a:off x="3191108" y="3928911"/>
              <a:ext cx="1015527" cy="154250"/>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r>
                <a:rPr lang="en-US" altLang="zh-CN" sz="1000" kern="0" dirty="0">
                  <a:solidFill>
                    <a:prstClr val="white"/>
                  </a:solidFill>
                  <a:latin typeface="微软雅黑" panose="020B0503020204020204" pitchFamily="34" charset="-122"/>
                  <a:ea typeface="微软雅黑" panose="020B0503020204020204" pitchFamily="34" charset="-122"/>
                </a:rPr>
                <a:t>Unicast head</a:t>
              </a:r>
              <a:endParaRPr lang="zh-CN" altLang="en-US" sz="500" kern="0" dirty="0" smtClean="0">
                <a:solidFill>
                  <a:prstClr val="white"/>
                </a:solidFill>
                <a:latin typeface="微软雅黑" panose="020B0503020204020204" pitchFamily="34" charset="-122"/>
                <a:ea typeface="微软雅黑" panose="020B0503020204020204" pitchFamily="34" charset="-122"/>
              </a:endParaRPr>
            </a:p>
          </p:txBody>
        </p:sp>
        <p:sp>
          <p:nvSpPr>
            <p:cNvPr id="17" name="文本框 110"/>
            <p:cNvSpPr txBox="1">
              <a:spLocks noChangeArrowheads="1"/>
            </p:cNvSpPr>
            <p:nvPr/>
          </p:nvSpPr>
          <p:spPr bwMode="auto">
            <a:xfrm>
              <a:off x="3097573" y="3660051"/>
              <a:ext cx="2596761" cy="253916"/>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050" b="1" dirty="0" smtClean="0">
                  <a:solidFill>
                    <a:prstClr val="black"/>
                  </a:solidFill>
                  <a:latin typeface="微软雅黑" panose="020B0503020204020204" pitchFamily="34" charset="-122"/>
                  <a:ea typeface="微软雅黑" panose="020B0503020204020204" pitchFamily="34" charset="-122"/>
                </a:rPr>
                <a:t>Encapsulation </a:t>
              </a:r>
              <a:r>
                <a:rPr lang="en-US" altLang="zh-CN" sz="1050" b="1" dirty="0">
                  <a:solidFill>
                    <a:prstClr val="black"/>
                  </a:solidFill>
                  <a:latin typeface="微软雅黑" panose="020B0503020204020204" pitchFamily="34" charset="-122"/>
                  <a:ea typeface="微软雅黑" panose="020B0503020204020204" pitchFamily="34" charset="-122"/>
                </a:rPr>
                <a:t>format </a:t>
              </a:r>
              <a:r>
                <a:rPr lang="zh-CN" altLang="en-US" sz="1050" b="1" dirty="0" smtClean="0">
                  <a:solidFill>
                    <a:prstClr val="black"/>
                  </a:solidFill>
                  <a:latin typeface="微软雅黑" panose="020B0503020204020204" pitchFamily="34" charset="-122"/>
                  <a:ea typeface="微软雅黑" panose="020B0503020204020204" pitchFamily="34" charset="-122"/>
                </a:rPr>
                <a:t>：</a:t>
              </a:r>
              <a:endParaRPr lang="zh-CN" altLang="en-US" sz="1050" b="1" dirty="0">
                <a:solidFill>
                  <a:prstClr val="black"/>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213756" y="3927610"/>
              <a:ext cx="1467427" cy="15425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r>
                <a:rPr lang="en-US" altLang="zh-CN" sz="1000" kern="0" dirty="0" smtClean="0">
                  <a:solidFill>
                    <a:prstClr val="white"/>
                  </a:solidFill>
                  <a:latin typeface="微软雅黑" panose="020B0503020204020204" pitchFamily="34" charset="-122"/>
                  <a:ea typeface="微软雅黑" panose="020B0503020204020204" pitchFamily="34" charset="-122"/>
                </a:rPr>
                <a:t>New Multicast Head</a:t>
              </a:r>
              <a:endParaRPr lang="zh-CN" altLang="en-US" sz="500" kern="0" dirty="0" smtClean="0">
                <a:solidFill>
                  <a:prstClr val="white"/>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5684851" y="3928911"/>
              <a:ext cx="1184822" cy="154250"/>
            </a:xfrm>
            <a:prstGeom prst="roundRect">
              <a:avLst/>
            </a:prstGeom>
            <a:solidFill>
              <a:srgbClr val="AFABAB"/>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r>
                <a:rPr lang="en-US" altLang="zh-CN" sz="1000" kern="0" dirty="0">
                  <a:solidFill>
                    <a:prstClr val="white"/>
                  </a:solidFill>
                  <a:latin typeface="微软雅黑" panose="020B0503020204020204" pitchFamily="34" charset="-122"/>
                  <a:ea typeface="微软雅黑" panose="020B0503020204020204" pitchFamily="34" charset="-122"/>
                </a:rPr>
                <a:t>P</a:t>
              </a:r>
              <a:r>
                <a:rPr lang="en-US" altLang="zh-CN" sz="1000" kern="0" dirty="0" smtClean="0">
                  <a:solidFill>
                    <a:prstClr val="white"/>
                  </a:solidFill>
                  <a:latin typeface="微软雅黑" panose="020B0503020204020204" pitchFamily="34" charset="-122"/>
                  <a:ea typeface="微软雅黑" panose="020B0503020204020204" pitchFamily="34" charset="-122"/>
                </a:rPr>
                <a:t>ayload</a:t>
              </a:r>
              <a:endParaRPr lang="zh-CN" altLang="en-US" sz="500" kern="0" dirty="0" smtClean="0">
                <a:solidFill>
                  <a:prstClr val="white"/>
                </a:solidFill>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963637" y="2708879"/>
            <a:ext cx="1854408"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New Multicast Router</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963637" y="3036088"/>
            <a:ext cx="1479714"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Traditional Router</a:t>
            </a:r>
            <a:endParaRPr lang="zh-CN" altLang="en-US" sz="1050" b="1" kern="0" dirty="0">
              <a:solidFill>
                <a:srgbClr val="000000"/>
              </a:solidFill>
              <a:latin typeface="微软雅黑" panose="020B0503020204020204" pitchFamily="34" charset="-122"/>
              <a:ea typeface="微软雅黑" panose="020B0503020204020204" pitchFamily="34" charset="-122"/>
            </a:endParaRPr>
          </a:p>
        </p:txBody>
      </p:sp>
      <p:sp>
        <p:nvSpPr>
          <p:cNvPr id="35" name="椭圆 34"/>
          <p:cNvSpPr/>
          <p:nvPr/>
        </p:nvSpPr>
        <p:spPr>
          <a:xfrm>
            <a:off x="655227" y="2670970"/>
            <a:ext cx="295970" cy="299835"/>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36" name="椭圆 35"/>
          <p:cNvSpPr/>
          <p:nvPr/>
        </p:nvSpPr>
        <p:spPr>
          <a:xfrm>
            <a:off x="666478" y="3028063"/>
            <a:ext cx="278582" cy="283498"/>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sp>
        <p:nvSpPr>
          <p:cNvPr id="189" name="Title 2"/>
          <p:cNvSpPr txBox="1">
            <a:spLocks/>
          </p:cNvSpPr>
          <p:nvPr/>
        </p:nvSpPr>
        <p:spPr>
          <a:xfrm>
            <a:off x="105241" y="19957"/>
            <a:ext cx="9037986" cy="404778"/>
          </a:xfrm>
          <a:prstGeom prst="rect">
            <a:avLst/>
          </a:prstGeom>
        </p:spPr>
        <p:txBody>
          <a:bodyPr/>
          <a:lstStyle/>
          <a:p>
            <a:pPr lvl="0" eaLnBrk="0" hangingPunct="0">
              <a:defRPr/>
            </a:pP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Carrier-Grade Minimalist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Multicast Proposal </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Introduction</a:t>
            </a:r>
            <a:endParaRPr lang="en-US" altLang="zh-CN" sz="28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2" name="组合 1"/>
          <p:cNvGrpSpPr/>
          <p:nvPr/>
        </p:nvGrpSpPr>
        <p:grpSpPr>
          <a:xfrm>
            <a:off x="2316176" y="459659"/>
            <a:ext cx="8824270" cy="3701279"/>
            <a:chOff x="2130264" y="511491"/>
            <a:chExt cx="7080761" cy="2630393"/>
          </a:xfrm>
        </p:grpSpPr>
        <p:sp>
          <p:nvSpPr>
            <p:cNvPr id="5" name="弧形 4"/>
            <p:cNvSpPr/>
            <p:nvPr/>
          </p:nvSpPr>
          <p:spPr bwMode="auto">
            <a:xfrm>
              <a:off x="2686516" y="692213"/>
              <a:ext cx="811240" cy="1187811"/>
            </a:xfrm>
            <a:prstGeom prst="arc">
              <a:avLst>
                <a:gd name="adj1" fmla="val 5497946"/>
                <a:gd name="adj2" fmla="val 10005848"/>
              </a:avLst>
            </a:prstGeom>
            <a:noFill/>
            <a:ln w="28575" cap="flat" cmpd="sng" algn="ctr">
              <a:solidFill>
                <a:srgbClr val="00B05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CC9900"/>
                </a:buClr>
                <a:buFont typeface="Wingdings" pitchFamily="2" charset="2"/>
                <a:buChar char="n"/>
                <a:defRPr/>
              </a:pPr>
              <a:endParaRPr lang="zh-CN" altLang="en-US" kern="0">
                <a:solidFill>
                  <a:srgbClr val="000000"/>
                </a:solidFill>
                <a:latin typeface="微软雅黑" panose="020B0503020204020204" pitchFamily="34" charset="-122"/>
                <a:ea typeface="微软雅黑" panose="020B0503020204020204" pitchFamily="34" charset="-122"/>
              </a:endParaRPr>
            </a:p>
          </p:txBody>
        </p:sp>
        <p:cxnSp>
          <p:nvCxnSpPr>
            <p:cNvPr id="8" name="直接箭头连接符 13"/>
            <p:cNvCxnSpPr>
              <a:cxnSpLocks noChangeShapeType="1"/>
              <a:stCxn id="20" idx="6"/>
              <a:endCxn id="21" idx="2"/>
            </p:cNvCxnSpPr>
            <p:nvPr/>
          </p:nvCxnSpPr>
          <p:spPr bwMode="auto">
            <a:xfrm>
              <a:off x="3314196" y="1866122"/>
              <a:ext cx="692061" cy="4005"/>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13"/>
            <p:cNvCxnSpPr>
              <a:cxnSpLocks noChangeShapeType="1"/>
              <a:stCxn id="21" idx="6"/>
              <a:endCxn id="28" idx="2"/>
            </p:cNvCxnSpPr>
            <p:nvPr/>
          </p:nvCxnSpPr>
          <p:spPr bwMode="auto">
            <a:xfrm flipV="1">
              <a:off x="4244196" y="1866279"/>
              <a:ext cx="586213" cy="3848"/>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13"/>
            <p:cNvCxnSpPr>
              <a:cxnSpLocks noChangeShapeType="1"/>
              <a:stCxn id="28" idx="6"/>
              <a:endCxn id="29" idx="2"/>
            </p:cNvCxnSpPr>
            <p:nvPr/>
          </p:nvCxnSpPr>
          <p:spPr bwMode="auto">
            <a:xfrm>
              <a:off x="5072449" y="1866279"/>
              <a:ext cx="643889" cy="7549"/>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3"/>
            <p:cNvCxnSpPr>
              <a:cxnSpLocks noChangeShapeType="1"/>
              <a:stCxn id="29" idx="6"/>
              <a:endCxn id="27" idx="2"/>
            </p:cNvCxnSpPr>
            <p:nvPr/>
          </p:nvCxnSpPr>
          <p:spPr bwMode="auto">
            <a:xfrm>
              <a:off x="5958378" y="1873828"/>
              <a:ext cx="911151" cy="13757"/>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stCxn id="39" idx="6"/>
            </p:cNvCxnSpPr>
            <p:nvPr/>
          </p:nvCxnSpPr>
          <p:spPr>
            <a:xfrm>
              <a:off x="7334500" y="2786772"/>
              <a:ext cx="618407" cy="18099"/>
            </a:xfrm>
            <a:prstGeom prst="straightConnector1">
              <a:avLst/>
            </a:prstGeom>
            <a:noFill/>
            <a:ln w="28575" algn="ctr">
              <a:solidFill>
                <a:srgbClr val="00B05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a:off x="2442984" y="1017430"/>
              <a:ext cx="942271" cy="180451"/>
            </a:xfrm>
            <a:prstGeom prst="rect">
              <a:avLst/>
            </a:prstGeom>
            <a:noFill/>
          </p:spPr>
          <p:txBody>
            <a:bodyPr wrap="square" rtlCol="0">
              <a:spAutoFit/>
            </a:bodyPr>
            <a:lstStyle/>
            <a:p>
              <a:pPr algn="ctr" defTabSz="914478"/>
              <a:r>
                <a:rPr lang="en-US" altLang="zh-CN" sz="1050" b="1" i="1" kern="0" dirty="0" smtClean="0">
                  <a:solidFill>
                    <a:srgbClr val="000000"/>
                  </a:solidFill>
                  <a:latin typeface="微软雅黑" panose="020B0503020204020204" pitchFamily="34" charset="-122"/>
                  <a:ea typeface="微软雅黑" panose="020B0503020204020204" pitchFamily="34" charset="-122"/>
                </a:rPr>
                <a:t>Source</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cxnSp>
          <p:nvCxnSpPr>
            <p:cNvPr id="15" name="直接连接符 14"/>
            <p:cNvCxnSpPr>
              <a:stCxn id="28" idx="7"/>
            </p:cNvCxnSpPr>
            <p:nvPr/>
          </p:nvCxnSpPr>
          <p:spPr>
            <a:xfrm flipV="1">
              <a:off x="5037003" y="1274617"/>
              <a:ext cx="1934878" cy="515858"/>
            </a:xfrm>
            <a:prstGeom prst="line">
              <a:avLst/>
            </a:prstGeom>
            <a:noFill/>
            <a:ln w="6350" cap="flat" cmpd="sng" algn="ctr">
              <a:solidFill>
                <a:sysClr val="windowText" lastClr="000000"/>
              </a:solidFill>
              <a:prstDash val="solid"/>
              <a:miter lim="800000"/>
            </a:ln>
            <a:effectLst/>
          </p:spPr>
        </p:cxnSp>
        <p:grpSp>
          <p:nvGrpSpPr>
            <p:cNvPr id="16" name="组合 15"/>
            <p:cNvGrpSpPr/>
            <p:nvPr/>
          </p:nvGrpSpPr>
          <p:grpSpPr>
            <a:xfrm>
              <a:off x="3272117" y="1275039"/>
              <a:ext cx="4977478" cy="1838364"/>
              <a:chOff x="2411866" y="-2791"/>
              <a:chExt cx="3443044" cy="2297514"/>
            </a:xfrm>
          </p:grpSpPr>
          <p:sp>
            <p:nvSpPr>
              <p:cNvPr id="89" name="圆角矩形 88"/>
              <p:cNvSpPr/>
              <p:nvPr/>
            </p:nvSpPr>
            <p:spPr>
              <a:xfrm>
                <a:off x="2605369" y="1151319"/>
                <a:ext cx="245802" cy="139168"/>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90" name="圆角矩形 89"/>
              <p:cNvSpPr/>
              <p:nvPr/>
            </p:nvSpPr>
            <p:spPr>
              <a:xfrm>
                <a:off x="2825678" y="1151315"/>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2411866" y="1151318"/>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08" name="圆角矩形 207"/>
              <p:cNvSpPr/>
              <p:nvPr/>
            </p:nvSpPr>
            <p:spPr>
              <a:xfrm>
                <a:off x="3679326" y="1151319"/>
                <a:ext cx="245802" cy="139168"/>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09" name="圆角矩形 208"/>
              <p:cNvSpPr/>
              <p:nvPr/>
            </p:nvSpPr>
            <p:spPr>
              <a:xfrm>
                <a:off x="3899635" y="1151315"/>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10" name="圆角矩形 209"/>
              <p:cNvSpPr/>
              <p:nvPr/>
            </p:nvSpPr>
            <p:spPr>
              <a:xfrm>
                <a:off x="3485823" y="1151318"/>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11" name="圆角矩形 210"/>
              <p:cNvSpPr/>
              <p:nvPr/>
            </p:nvSpPr>
            <p:spPr>
              <a:xfrm>
                <a:off x="4550548" y="371541"/>
                <a:ext cx="245802" cy="139168"/>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12" name="圆角矩形 211"/>
              <p:cNvSpPr/>
              <p:nvPr/>
            </p:nvSpPr>
            <p:spPr>
              <a:xfrm>
                <a:off x="4770857" y="371537"/>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13" name="圆角矩形 212"/>
              <p:cNvSpPr/>
              <p:nvPr/>
            </p:nvSpPr>
            <p:spPr>
              <a:xfrm>
                <a:off x="4357045" y="371541"/>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15" name="圆角矩形 214"/>
              <p:cNvSpPr/>
              <p:nvPr/>
            </p:nvSpPr>
            <p:spPr>
              <a:xfrm>
                <a:off x="5306773" y="881775"/>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16" name="圆角矩形 215"/>
              <p:cNvSpPr/>
              <p:nvPr/>
            </p:nvSpPr>
            <p:spPr>
              <a:xfrm>
                <a:off x="5092780" y="881780"/>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34" name="圆角矩形 233"/>
              <p:cNvSpPr/>
              <p:nvPr/>
            </p:nvSpPr>
            <p:spPr>
              <a:xfrm>
                <a:off x="5372123" y="2155549"/>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35" name="圆角矩形 234"/>
              <p:cNvSpPr/>
              <p:nvPr/>
            </p:nvSpPr>
            <p:spPr>
              <a:xfrm>
                <a:off x="5158129" y="2155555"/>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236" name="圆角矩形 235"/>
              <p:cNvSpPr/>
              <p:nvPr/>
            </p:nvSpPr>
            <p:spPr>
              <a:xfrm>
                <a:off x="5411392" y="-2791"/>
                <a:ext cx="443518" cy="139168"/>
              </a:xfrm>
              <a:prstGeom prst="roundRect">
                <a:avLst/>
              </a:prstGeom>
              <a:solidFill>
                <a:srgbClr val="E7E6E6">
                  <a:lumMod val="75000"/>
                </a:srgbClr>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400" kern="0" dirty="0" smtClean="0">
                  <a:solidFill>
                    <a:prstClr val="white"/>
                  </a:solidFill>
                  <a:latin typeface="微软雅黑" panose="020B0503020204020204" pitchFamily="34" charset="-122"/>
                  <a:ea typeface="微软雅黑" panose="020B0503020204020204" pitchFamily="34" charset="-122"/>
                </a:endParaRPr>
              </a:p>
            </p:txBody>
          </p:sp>
          <p:sp>
            <p:nvSpPr>
              <p:cNvPr id="237" name="圆角矩形 236"/>
              <p:cNvSpPr/>
              <p:nvPr/>
            </p:nvSpPr>
            <p:spPr>
              <a:xfrm>
                <a:off x="5197398" y="-2785"/>
                <a:ext cx="212808" cy="139168"/>
              </a:xfrm>
              <a:prstGeom prst="roundRect">
                <a:avLst/>
              </a:prstGeom>
              <a:solidFill>
                <a:srgbClr val="FFC000"/>
              </a:solidFill>
              <a:ln w="12700" cap="flat" cmpd="sng" algn="ctr">
                <a:solidFill>
                  <a:srgbClr val="5B9BD5">
                    <a:shade val="50000"/>
                  </a:srgbClr>
                </a:solidFill>
                <a:prstDash val="solid"/>
                <a:miter lim="800000"/>
              </a:ln>
              <a:effectLst/>
            </p:spPr>
            <p:txBody>
              <a:bodyPr rtlCol="0" anchor="ctr"/>
              <a:lstStyle/>
              <a:p>
                <a:pPr algn="ctr" fontAlgn="auto">
                  <a:spcBef>
                    <a:spcPts val="0"/>
                  </a:spcBef>
                  <a:spcAft>
                    <a:spcPts val="0"/>
                  </a:spcAft>
                  <a:defRPr/>
                </a:pP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grpSp>
        <p:sp>
          <p:nvSpPr>
            <p:cNvPr id="20" name="椭圆 19"/>
            <p:cNvSpPr/>
            <p:nvPr/>
          </p:nvSpPr>
          <p:spPr>
            <a:xfrm>
              <a:off x="3079955" y="1758760"/>
              <a:ext cx="234241" cy="214723"/>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21" name="椭圆 20"/>
            <p:cNvSpPr/>
            <p:nvPr/>
          </p:nvSpPr>
          <p:spPr>
            <a:xfrm>
              <a:off x="4006257" y="1762186"/>
              <a:ext cx="237940" cy="215882"/>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cxnSp>
          <p:nvCxnSpPr>
            <p:cNvPr id="22" name="直接连接符 21"/>
            <p:cNvCxnSpPr>
              <a:stCxn id="30" idx="1"/>
              <a:endCxn id="29" idx="5"/>
            </p:cNvCxnSpPr>
            <p:nvPr/>
          </p:nvCxnSpPr>
          <p:spPr bwMode="auto">
            <a:xfrm flipH="1" flipV="1">
              <a:off x="5922932" y="1950905"/>
              <a:ext cx="598487" cy="381886"/>
            </a:xfrm>
            <a:prstGeom prst="line">
              <a:avLst/>
            </a:prstGeom>
            <a:noFill/>
            <a:ln w="28575" algn="ctr">
              <a:solidFill>
                <a:srgbClr val="00B050"/>
              </a:solidFill>
              <a:prstDash val="solid"/>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endCxn id="30" idx="5"/>
            </p:cNvCxnSpPr>
            <p:nvPr/>
          </p:nvCxnSpPr>
          <p:spPr bwMode="auto">
            <a:xfrm flipH="1" flipV="1">
              <a:off x="6701109" y="2487458"/>
              <a:ext cx="393702" cy="268742"/>
            </a:xfrm>
            <a:prstGeom prst="line">
              <a:avLst/>
            </a:prstGeom>
            <a:noFill/>
            <a:ln w="28575" algn="ctr">
              <a:solidFill>
                <a:srgbClr val="00B050"/>
              </a:solidFill>
              <a:prstDash val="solid"/>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a:stCxn id="28" idx="7"/>
            </p:cNvCxnSpPr>
            <p:nvPr/>
          </p:nvCxnSpPr>
          <p:spPr>
            <a:xfrm flipV="1">
              <a:off x="5037003" y="1274617"/>
              <a:ext cx="1934878" cy="515858"/>
            </a:xfrm>
            <a:prstGeom prst="line">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26"/>
            <p:cNvSpPr/>
            <p:nvPr/>
          </p:nvSpPr>
          <p:spPr>
            <a:xfrm>
              <a:off x="6869529" y="1777886"/>
              <a:ext cx="244542" cy="219398"/>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sp>
          <p:nvSpPr>
            <p:cNvPr id="28" name="椭圆 27"/>
            <p:cNvSpPr/>
            <p:nvPr/>
          </p:nvSpPr>
          <p:spPr>
            <a:xfrm>
              <a:off x="4830409" y="1759075"/>
              <a:ext cx="242040" cy="214407"/>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29" name="椭圆 28"/>
            <p:cNvSpPr/>
            <p:nvPr/>
          </p:nvSpPr>
          <p:spPr>
            <a:xfrm>
              <a:off x="5716338" y="1764824"/>
              <a:ext cx="242040" cy="218008"/>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30" name="椭圆 29"/>
            <p:cNvSpPr/>
            <p:nvPr/>
          </p:nvSpPr>
          <p:spPr>
            <a:xfrm>
              <a:off x="6484204" y="2300759"/>
              <a:ext cx="254120" cy="218732"/>
            </a:xfrm>
            <a:prstGeom prst="ellipse">
              <a:avLst/>
            </a:prstGeom>
            <a:solidFill>
              <a:srgbClr val="E7E6E6">
                <a:lumMod val="75000"/>
              </a:srgbClr>
            </a:solidFill>
            <a:ln w="38100" cap="flat" cmpd="sng" algn="ctr">
              <a:noFill/>
              <a:prstDash val="solid"/>
              <a:miter lim="800000"/>
            </a:ln>
            <a:effectLst/>
          </p:spPr>
          <p:txBody>
            <a:bodyPr rtlCol="0" anchor="ctr"/>
            <a:lstStyle/>
            <a:p>
              <a:pPr algn="ctr" fontAlgn="auto">
                <a:spcBef>
                  <a:spcPts val="0"/>
                </a:spcBef>
                <a:spcAft>
                  <a:spcPts val="0"/>
                </a:spcAft>
                <a:defRPr/>
              </a:pPr>
              <a:endParaRPr lang="zh-CN" altLang="en-US" sz="1799" kern="0" dirty="0" smtClean="0">
                <a:solidFill>
                  <a:prstClr val="white"/>
                </a:solidFill>
                <a:latin typeface="微软雅黑" panose="020B0503020204020204" pitchFamily="34" charset="-122"/>
                <a:ea typeface="微软雅黑" panose="020B0503020204020204" pitchFamily="34" charset="-122"/>
              </a:endParaRPr>
            </a:p>
          </p:txBody>
        </p:sp>
        <p:cxnSp>
          <p:nvCxnSpPr>
            <p:cNvPr id="33" name="直接箭头连接符 32"/>
            <p:cNvCxnSpPr>
              <a:stCxn id="27" idx="6"/>
            </p:cNvCxnSpPr>
            <p:nvPr/>
          </p:nvCxnSpPr>
          <p:spPr>
            <a:xfrm>
              <a:off x="7114071" y="1887585"/>
              <a:ext cx="863721" cy="2525"/>
            </a:xfrm>
            <a:prstGeom prst="straightConnector1">
              <a:avLst/>
            </a:prstGeom>
            <a:noFill/>
            <a:ln w="28575" algn="ctr">
              <a:solidFill>
                <a:srgbClr val="00B05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a:xfrm flipV="1">
              <a:off x="7220657" y="1171552"/>
              <a:ext cx="732249" cy="14618"/>
            </a:xfrm>
            <a:prstGeom prst="straightConnector1">
              <a:avLst/>
            </a:prstGeom>
            <a:noFill/>
            <a:ln w="28575" algn="ctr">
              <a:solidFill>
                <a:srgbClr val="00B05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椭圆 38"/>
            <p:cNvSpPr/>
            <p:nvPr/>
          </p:nvSpPr>
          <p:spPr>
            <a:xfrm>
              <a:off x="7092460" y="2674627"/>
              <a:ext cx="242040" cy="224291"/>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grpSp>
          <p:nvGrpSpPr>
            <p:cNvPr id="41" name="组合 40"/>
            <p:cNvGrpSpPr/>
            <p:nvPr/>
          </p:nvGrpSpPr>
          <p:grpSpPr>
            <a:xfrm>
              <a:off x="2130264" y="1057184"/>
              <a:ext cx="780657" cy="611150"/>
              <a:chOff x="7448107" y="233903"/>
              <a:chExt cx="540000" cy="413729"/>
            </a:xfrm>
          </p:grpSpPr>
          <p:grpSp>
            <p:nvGrpSpPr>
              <p:cNvPr id="75" name="组合 35958"/>
              <p:cNvGrpSpPr>
                <a:grpSpLocks/>
              </p:cNvGrpSpPr>
              <p:nvPr/>
            </p:nvGrpSpPr>
            <p:grpSpPr bwMode="auto">
              <a:xfrm>
                <a:off x="7594438" y="233903"/>
                <a:ext cx="250189" cy="210006"/>
                <a:chOff x="2228850" y="779463"/>
                <a:chExt cx="739775" cy="622300"/>
              </a:xfrm>
            </p:grpSpPr>
            <p:sp>
              <p:nvSpPr>
                <p:cNvPr id="77"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8"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9"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80"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81"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76" name="文本框 75"/>
              <p:cNvSpPr txBox="1"/>
              <p:nvPr/>
            </p:nvSpPr>
            <p:spPr>
              <a:xfrm>
                <a:off x="7448107" y="431632"/>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Client1</a:t>
                </a:r>
                <a:endParaRPr lang="zh-CN" altLang="en-US" sz="900" b="1" dirty="0">
                  <a:solidFill>
                    <a:prstClr val="black"/>
                  </a:solidFill>
                  <a:latin typeface="Calibri"/>
                </a:endParaRPr>
              </a:p>
            </p:txBody>
          </p:sp>
        </p:grpSp>
        <p:grpSp>
          <p:nvGrpSpPr>
            <p:cNvPr id="42" name="组合 41"/>
            <p:cNvGrpSpPr/>
            <p:nvPr/>
          </p:nvGrpSpPr>
          <p:grpSpPr>
            <a:xfrm>
              <a:off x="7889518" y="867455"/>
              <a:ext cx="780657" cy="595083"/>
              <a:chOff x="5160776" y="6074540"/>
              <a:chExt cx="540000" cy="402852"/>
            </a:xfrm>
          </p:grpSpPr>
          <p:grpSp>
            <p:nvGrpSpPr>
              <p:cNvPr id="68" name="组合 35958"/>
              <p:cNvGrpSpPr>
                <a:grpSpLocks/>
              </p:cNvGrpSpPr>
              <p:nvPr/>
            </p:nvGrpSpPr>
            <p:grpSpPr bwMode="auto">
              <a:xfrm>
                <a:off x="5302495" y="6074540"/>
                <a:ext cx="250189" cy="210006"/>
                <a:chOff x="2228850" y="779463"/>
                <a:chExt cx="739775" cy="622300"/>
              </a:xfrm>
            </p:grpSpPr>
            <p:sp>
              <p:nvSpPr>
                <p:cNvPr id="70"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1"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2"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3"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74"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69" name="文本框 68"/>
              <p:cNvSpPr txBox="1"/>
              <p:nvPr/>
            </p:nvSpPr>
            <p:spPr>
              <a:xfrm>
                <a:off x="5160776" y="6261392"/>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Client2</a:t>
                </a:r>
                <a:endParaRPr lang="zh-CN" altLang="en-US" sz="900" b="1" dirty="0">
                  <a:solidFill>
                    <a:prstClr val="black"/>
                  </a:solidFill>
                  <a:latin typeface="Calibri"/>
                </a:endParaRPr>
              </a:p>
            </p:txBody>
          </p:sp>
        </p:grpSp>
        <p:grpSp>
          <p:nvGrpSpPr>
            <p:cNvPr id="43" name="组合 42"/>
            <p:cNvGrpSpPr/>
            <p:nvPr/>
          </p:nvGrpSpPr>
          <p:grpSpPr>
            <a:xfrm>
              <a:off x="7883032" y="1598516"/>
              <a:ext cx="780657" cy="607474"/>
              <a:chOff x="7486006" y="6129720"/>
              <a:chExt cx="540000" cy="411240"/>
            </a:xfrm>
          </p:grpSpPr>
          <p:grpSp>
            <p:nvGrpSpPr>
              <p:cNvPr id="61" name="组合 35958"/>
              <p:cNvGrpSpPr>
                <a:grpSpLocks/>
              </p:cNvGrpSpPr>
              <p:nvPr/>
            </p:nvGrpSpPr>
            <p:grpSpPr bwMode="auto">
              <a:xfrm>
                <a:off x="7627725" y="6129720"/>
                <a:ext cx="250189" cy="210006"/>
                <a:chOff x="2228850" y="779463"/>
                <a:chExt cx="739775" cy="622300"/>
              </a:xfrm>
            </p:grpSpPr>
            <p:sp>
              <p:nvSpPr>
                <p:cNvPr id="63"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4"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5"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6"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7"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62" name="文本框 61"/>
              <p:cNvSpPr txBox="1"/>
              <p:nvPr/>
            </p:nvSpPr>
            <p:spPr>
              <a:xfrm>
                <a:off x="7486006" y="6324960"/>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Client3</a:t>
                </a:r>
                <a:endParaRPr lang="zh-CN" altLang="en-US" sz="900" b="1" dirty="0">
                  <a:solidFill>
                    <a:prstClr val="black"/>
                  </a:solidFill>
                  <a:latin typeface="Calibri"/>
                </a:endParaRPr>
              </a:p>
            </p:txBody>
          </p:sp>
        </p:grpSp>
        <p:grpSp>
          <p:nvGrpSpPr>
            <p:cNvPr id="44" name="组合 43"/>
            <p:cNvGrpSpPr/>
            <p:nvPr/>
          </p:nvGrpSpPr>
          <p:grpSpPr>
            <a:xfrm>
              <a:off x="7889518" y="2547108"/>
              <a:ext cx="780657" cy="594776"/>
              <a:chOff x="9813736" y="4793607"/>
              <a:chExt cx="540000" cy="402644"/>
            </a:xfrm>
          </p:grpSpPr>
          <p:grpSp>
            <p:nvGrpSpPr>
              <p:cNvPr id="54" name="组合 35958"/>
              <p:cNvGrpSpPr>
                <a:grpSpLocks/>
              </p:cNvGrpSpPr>
              <p:nvPr/>
            </p:nvGrpSpPr>
            <p:grpSpPr bwMode="auto">
              <a:xfrm>
                <a:off x="9955455" y="4793607"/>
                <a:ext cx="250189" cy="210006"/>
                <a:chOff x="2228850" y="779463"/>
                <a:chExt cx="739775" cy="622300"/>
              </a:xfrm>
            </p:grpSpPr>
            <p:sp>
              <p:nvSpPr>
                <p:cNvPr id="56"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57"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58"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59"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sp>
              <p:nvSpPr>
                <p:cNvPr id="60"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600">
                    <a:solidFill>
                      <a:prstClr val="black"/>
                    </a:solidFill>
                    <a:latin typeface="Calibri"/>
                  </a:endParaRPr>
                </a:p>
              </p:txBody>
            </p:sp>
          </p:grpSp>
          <p:sp>
            <p:nvSpPr>
              <p:cNvPr id="55" name="文本框 54"/>
              <p:cNvSpPr txBox="1"/>
              <p:nvPr/>
            </p:nvSpPr>
            <p:spPr>
              <a:xfrm>
                <a:off x="9813736" y="4980251"/>
                <a:ext cx="540000" cy="216000"/>
              </a:xfrm>
              <a:prstGeom prst="rect">
                <a:avLst/>
              </a:prstGeom>
              <a:noFill/>
            </p:spPr>
            <p:txBody>
              <a:bodyPr wrap="square" rtlCol="0">
                <a:spAutoFit/>
              </a:bodyPr>
              <a:lstStyle/>
              <a:p>
                <a:pPr algn="ctr"/>
                <a:r>
                  <a:rPr lang="en-US" altLang="zh-CN" sz="900" b="1" dirty="0" smtClean="0">
                    <a:solidFill>
                      <a:prstClr val="black"/>
                    </a:solidFill>
                    <a:latin typeface="Calibri"/>
                  </a:rPr>
                  <a:t>Client4</a:t>
                </a:r>
                <a:endParaRPr lang="zh-CN" altLang="en-US" sz="900" b="1" dirty="0">
                  <a:solidFill>
                    <a:prstClr val="black"/>
                  </a:solidFill>
                  <a:latin typeface="Calibri"/>
                </a:endParaRPr>
              </a:p>
            </p:txBody>
          </p:sp>
        </p:grpSp>
        <p:sp>
          <p:nvSpPr>
            <p:cNvPr id="45" name="文本框 44"/>
            <p:cNvSpPr txBox="1"/>
            <p:nvPr/>
          </p:nvSpPr>
          <p:spPr>
            <a:xfrm>
              <a:off x="2991719" y="1932285"/>
              <a:ext cx="430544"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A</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881744" y="1973483"/>
              <a:ext cx="461863"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B</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716039" y="1991248"/>
              <a:ext cx="428427"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C</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589165" y="1961418"/>
              <a:ext cx="482192"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D</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6795295" y="1273201"/>
              <a:ext cx="473244"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E</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6680395" y="1978067"/>
              <a:ext cx="441276"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F</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54660" y="2712155"/>
              <a:ext cx="465997"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G</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2" name="椭圆 51"/>
            <p:cNvSpPr/>
            <p:nvPr/>
          </p:nvSpPr>
          <p:spPr>
            <a:xfrm>
              <a:off x="6968648" y="1083918"/>
              <a:ext cx="242040" cy="223229"/>
            </a:xfrm>
            <a:prstGeom prst="ellipse">
              <a:avLst/>
            </a:prstGeom>
            <a:solidFill>
              <a:srgbClr val="5B9BD5"/>
            </a:solidFill>
            <a:ln w="381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799" b="0" i="0" u="none" strike="noStrike" kern="0" cap="none" spc="0" normalizeH="0" baseline="0" noProof="0" dirty="0" smtClean="0">
                <a:ln>
                  <a:noFill/>
                </a:ln>
                <a:solidFill>
                  <a:prstClr val="white"/>
                </a:solidFill>
                <a:effectLst/>
                <a:uLnTx/>
                <a:uFillTx/>
              </a:endParaRPr>
            </a:p>
          </p:txBody>
        </p:sp>
        <p:sp>
          <p:nvSpPr>
            <p:cNvPr id="53" name="文本框 52"/>
            <p:cNvSpPr txBox="1"/>
            <p:nvPr/>
          </p:nvSpPr>
          <p:spPr>
            <a:xfrm>
              <a:off x="6209693" y="2428888"/>
              <a:ext cx="427771" cy="276999"/>
            </a:xfrm>
            <a:prstGeom prst="rect">
              <a:avLst/>
            </a:prstGeom>
            <a:noFill/>
          </p:spPr>
          <p:txBody>
            <a:bodyPr wrap="square" rtlCol="0">
              <a:spAutoFit/>
            </a:bodyPr>
            <a:lstStyle/>
            <a:p>
              <a:pPr algn="ctr"/>
              <a:r>
                <a:rPr lang="en-US" altLang="zh-CN" sz="1200" dirty="0" smtClean="0">
                  <a:solidFill>
                    <a:prstClr val="black"/>
                  </a:solidFill>
                  <a:latin typeface="微软雅黑" panose="020B0503020204020204" pitchFamily="34" charset="-122"/>
                  <a:ea typeface="微软雅黑" panose="020B0503020204020204" pitchFamily="34" charset="-122"/>
                </a:rPr>
                <a:t>H</a:t>
              </a:r>
              <a:endParaRPr lang="zh-CN" altLang="en-US" sz="1200" dirty="0">
                <a:solidFill>
                  <a:prstClr val="black"/>
                </a:solidFill>
                <a:latin typeface="微软雅黑" panose="020B0503020204020204" pitchFamily="34" charset="-122"/>
                <a:ea typeface="微软雅黑" panose="020B0503020204020204" pitchFamily="34" charset="-122"/>
              </a:endParaRPr>
            </a:p>
          </p:txBody>
        </p:sp>
        <p:pic>
          <p:nvPicPr>
            <p:cNvPr id="190" name="图片 189" descr="交换机.png"/>
            <p:cNvPicPr>
              <a:picLocks noChangeAspect="1"/>
            </p:cNvPicPr>
            <p:nvPr/>
          </p:nvPicPr>
          <p:blipFill>
            <a:blip r:embed="rId2" cstate="print"/>
            <a:stretch>
              <a:fillRect/>
            </a:stretch>
          </p:blipFill>
          <p:spPr>
            <a:xfrm>
              <a:off x="4744442" y="637171"/>
              <a:ext cx="383632" cy="363412"/>
            </a:xfrm>
            <a:prstGeom prst="rect">
              <a:avLst/>
            </a:prstGeom>
          </p:spPr>
        </p:pic>
        <p:sp>
          <p:nvSpPr>
            <p:cNvPr id="191" name="文本框 190"/>
            <p:cNvSpPr txBox="1"/>
            <p:nvPr/>
          </p:nvSpPr>
          <p:spPr>
            <a:xfrm>
              <a:off x="4264242" y="511491"/>
              <a:ext cx="1374374" cy="164046"/>
            </a:xfrm>
            <a:prstGeom prst="rect">
              <a:avLst/>
            </a:prstGeom>
            <a:noFill/>
          </p:spPr>
          <p:txBody>
            <a:bodyPr wrap="square" rtlCol="0">
              <a:spAutoFit/>
            </a:bodyPr>
            <a:lstStyle/>
            <a:p>
              <a:pPr algn="ctr" defTabSz="914478"/>
              <a:r>
                <a:rPr lang="en-US" altLang="zh-CN" sz="900" b="1" i="1" kern="0" dirty="0" smtClean="0">
                  <a:solidFill>
                    <a:srgbClr val="000000"/>
                  </a:solidFill>
                  <a:latin typeface="微软雅黑" panose="020B0503020204020204" pitchFamily="34" charset="-122"/>
                  <a:ea typeface="微软雅黑" panose="020B0503020204020204" pitchFamily="34" charset="-122"/>
                </a:rPr>
                <a:t>Multicast Controller</a:t>
              </a:r>
              <a:endParaRPr lang="zh-CN" altLang="en-US" sz="900" b="1" i="1" kern="0" dirty="0">
                <a:solidFill>
                  <a:srgbClr val="000000"/>
                </a:solidFill>
                <a:latin typeface="微软雅黑" panose="020B0503020204020204" pitchFamily="34" charset="-122"/>
                <a:ea typeface="微软雅黑" panose="020B0503020204020204" pitchFamily="34" charset="-122"/>
              </a:endParaRPr>
            </a:p>
          </p:txBody>
        </p:sp>
        <p:cxnSp>
          <p:nvCxnSpPr>
            <p:cNvPr id="193" name="直接箭头连接符 192"/>
            <p:cNvCxnSpPr>
              <a:stCxn id="190" idx="2"/>
              <a:endCxn id="20" idx="0"/>
            </p:cNvCxnSpPr>
            <p:nvPr/>
          </p:nvCxnSpPr>
          <p:spPr>
            <a:xfrm flipH="1">
              <a:off x="3197076" y="1000583"/>
              <a:ext cx="1739182" cy="75817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0" idx="2"/>
              <a:endCxn id="29" idx="0"/>
            </p:cNvCxnSpPr>
            <p:nvPr/>
          </p:nvCxnSpPr>
          <p:spPr>
            <a:xfrm>
              <a:off x="4936258" y="1000583"/>
              <a:ext cx="901100" cy="764241"/>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a:stCxn id="190" idx="2"/>
              <a:endCxn id="52" idx="1"/>
            </p:cNvCxnSpPr>
            <p:nvPr/>
          </p:nvCxnSpPr>
          <p:spPr>
            <a:xfrm>
              <a:off x="4936258" y="1000583"/>
              <a:ext cx="2067836" cy="11602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90" idx="2"/>
              <a:endCxn id="39" idx="0"/>
            </p:cNvCxnSpPr>
            <p:nvPr/>
          </p:nvCxnSpPr>
          <p:spPr>
            <a:xfrm>
              <a:off x="4936258" y="1000583"/>
              <a:ext cx="2277222" cy="167404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8259109" y="961628"/>
              <a:ext cx="942271" cy="180451"/>
            </a:xfrm>
            <a:prstGeom prst="rect">
              <a:avLst/>
            </a:prstGeom>
            <a:noFill/>
          </p:spPr>
          <p:txBody>
            <a:bodyPr wrap="square" rtlCol="0">
              <a:spAutoFit/>
            </a:bodyPr>
            <a:lstStyle/>
            <a:p>
              <a:pPr algn="ctr"/>
              <a:r>
                <a:rPr lang="en-US" altLang="zh-CN" sz="1050" b="1" i="1" kern="0" dirty="0">
                  <a:solidFill>
                    <a:srgbClr val="000000"/>
                  </a:solidFill>
                  <a:latin typeface="微软雅黑" panose="020B0503020204020204" pitchFamily="34" charset="-122"/>
                  <a:ea typeface="微软雅黑" panose="020B0503020204020204" pitchFamily="34" charset="-122"/>
                </a:rPr>
                <a:t>Recipient</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8236250" y="1561751"/>
              <a:ext cx="942271" cy="180451"/>
            </a:xfrm>
            <a:prstGeom prst="rect">
              <a:avLst/>
            </a:prstGeom>
            <a:noFill/>
          </p:spPr>
          <p:txBody>
            <a:bodyPr wrap="square" rtlCol="0">
              <a:spAutoFit/>
            </a:bodyPr>
            <a:lstStyle/>
            <a:p>
              <a:pPr algn="ctr"/>
              <a:r>
                <a:rPr lang="en-US" altLang="zh-CN" sz="1050" b="1" i="1" kern="0" dirty="0">
                  <a:solidFill>
                    <a:srgbClr val="000000"/>
                  </a:solidFill>
                  <a:latin typeface="微软雅黑" panose="020B0503020204020204" pitchFamily="34" charset="-122"/>
                  <a:ea typeface="微软雅黑" panose="020B0503020204020204" pitchFamily="34" charset="-122"/>
                </a:rPr>
                <a:t>Recipient</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8268754" y="2507466"/>
              <a:ext cx="942271" cy="180451"/>
            </a:xfrm>
            <a:prstGeom prst="rect">
              <a:avLst/>
            </a:prstGeom>
            <a:noFill/>
          </p:spPr>
          <p:txBody>
            <a:bodyPr wrap="square" rtlCol="0">
              <a:spAutoFit/>
            </a:bodyPr>
            <a:lstStyle/>
            <a:p>
              <a:pPr algn="ctr"/>
              <a:r>
                <a:rPr lang="en-US" altLang="zh-CN" sz="1050" b="1" i="1" kern="0" dirty="0">
                  <a:solidFill>
                    <a:srgbClr val="000000"/>
                  </a:solidFill>
                  <a:latin typeface="微软雅黑" panose="020B0503020204020204" pitchFamily="34" charset="-122"/>
                  <a:ea typeface="微软雅黑" panose="020B0503020204020204" pitchFamily="34" charset="-122"/>
                </a:rPr>
                <a:t>Recipient</a:t>
              </a:r>
              <a:endParaRPr lang="zh-CN" altLang="en-US" sz="1050" b="1" i="1" kern="0" dirty="0">
                <a:solidFill>
                  <a:srgbClr val="000000"/>
                </a:solidFill>
                <a:latin typeface="微软雅黑" panose="020B0503020204020204" pitchFamily="34" charset="-122"/>
                <a:ea typeface="微软雅黑" panose="020B0503020204020204" pitchFamily="34" charset="-122"/>
              </a:endParaRPr>
            </a:p>
          </p:txBody>
        </p:sp>
      </p:grpSp>
      <p:cxnSp>
        <p:nvCxnSpPr>
          <p:cNvPr id="233" name="直接连接符 232"/>
          <p:cNvCxnSpPr/>
          <p:nvPr/>
        </p:nvCxnSpPr>
        <p:spPr bwMode="auto">
          <a:xfrm>
            <a:off x="324992" y="4308123"/>
            <a:ext cx="11617613" cy="29640"/>
          </a:xfrm>
          <a:prstGeom prst="line">
            <a:avLst/>
          </a:prstGeom>
          <a:noFill/>
          <a:ln w="12700" cap="flat" cmpd="sng" algn="ctr">
            <a:solidFill>
              <a:schemeClr val="tx1">
                <a:lumMod val="50000"/>
                <a:lumOff val="50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直接箭头连接符 13"/>
          <p:cNvCxnSpPr>
            <a:cxnSpLocks noChangeShapeType="1"/>
          </p:cNvCxnSpPr>
          <p:nvPr/>
        </p:nvCxnSpPr>
        <p:spPr bwMode="auto">
          <a:xfrm flipV="1">
            <a:off x="682652" y="3546287"/>
            <a:ext cx="595762" cy="8413"/>
          </a:xfrm>
          <a:prstGeom prst="straightConnector1">
            <a:avLst/>
          </a:prstGeom>
          <a:noFill/>
          <a:ln w="28575" algn="ctr">
            <a:solidFill>
              <a:srgbClr val="00B05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直接箭头连接符 271"/>
          <p:cNvCxnSpPr/>
          <p:nvPr/>
        </p:nvCxnSpPr>
        <p:spPr>
          <a:xfrm flipV="1">
            <a:off x="690940" y="3789426"/>
            <a:ext cx="588582" cy="1412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1272012" y="3409629"/>
            <a:ext cx="1967478"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Forward multicast traffic</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276" name="文本框 275"/>
          <p:cNvSpPr txBox="1"/>
          <p:nvPr/>
        </p:nvSpPr>
        <p:spPr>
          <a:xfrm>
            <a:off x="1289805" y="3642492"/>
            <a:ext cx="1851098" cy="253916"/>
          </a:xfrm>
          <a:prstGeom prst="rect">
            <a:avLst/>
          </a:prstGeom>
          <a:noFill/>
        </p:spPr>
        <p:txBody>
          <a:bodyPr wrap="square" rtlCol="0">
            <a:spAutoFit/>
          </a:bodyPr>
          <a:lstStyle/>
          <a:p>
            <a:pPr algn="ctr" defTabSz="914478"/>
            <a:r>
              <a:rPr lang="en-US" altLang="zh-CN" sz="1050" b="1" kern="0" dirty="0" smtClean="0">
                <a:solidFill>
                  <a:srgbClr val="000000"/>
                </a:solidFill>
                <a:latin typeface="微软雅黑" panose="020B0503020204020204" pitchFamily="34" charset="-122"/>
                <a:ea typeface="微软雅黑" panose="020B0503020204020204" pitchFamily="34" charset="-122"/>
              </a:rPr>
              <a:t>Control signaling traffic</a:t>
            </a:r>
            <a:endParaRPr lang="zh-CN" altLang="en-US" sz="1200" b="1" kern="0" dirty="0">
              <a:solidFill>
                <a:srgbClr val="000000"/>
              </a:solidFill>
              <a:latin typeface="微软雅黑" panose="020B0503020204020204" pitchFamily="34" charset="-122"/>
              <a:ea typeface="微软雅黑" panose="020B0503020204020204" pitchFamily="34" charset="-122"/>
            </a:endParaRPr>
          </a:p>
        </p:txBody>
      </p:sp>
      <p:sp>
        <p:nvSpPr>
          <p:cNvPr id="281" name="圆角矩形 280"/>
          <p:cNvSpPr/>
          <p:nvPr/>
        </p:nvSpPr>
        <p:spPr>
          <a:xfrm>
            <a:off x="434709" y="4518618"/>
            <a:ext cx="3642084" cy="1818832"/>
          </a:xfrm>
          <a:prstGeom prst="roundRect">
            <a:avLst>
              <a:gd name="adj" fmla="val 4592"/>
            </a:avLst>
          </a:prstGeom>
          <a:noFill/>
          <a:ln w="19050" cap="flat" cmpd="sng" algn="ctr">
            <a:solidFill>
              <a:srgbClr val="C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282" name="文本框 281"/>
          <p:cNvSpPr txBox="1"/>
          <p:nvPr/>
        </p:nvSpPr>
        <p:spPr>
          <a:xfrm>
            <a:off x="483071" y="4551263"/>
            <a:ext cx="3604739" cy="1754326"/>
          </a:xfrm>
          <a:prstGeom prst="rect">
            <a:avLst/>
          </a:prstGeom>
          <a:noFill/>
          <a:ln>
            <a:noFill/>
          </a:ln>
        </p:spPr>
        <p:txBody>
          <a:bodyPr wrap="square" rtlCol="0">
            <a:spAutoFit/>
          </a:bodyPr>
          <a:lstStyle>
            <a:defPPr>
              <a:defRPr lang="en-US"/>
            </a:defPPr>
            <a:lvl1pPr algn="r">
              <a:spcBef>
                <a:spcPts val="600"/>
              </a:spcBef>
              <a:spcAft>
                <a:spcPts val="600"/>
              </a:spcAft>
              <a:defRPr sz="1200">
                <a:latin typeface="Microsoft YaHei" panose="020B0503020204020204" pitchFamily="34" charset="-122"/>
                <a:ea typeface="Microsoft YaHei" panose="020B0503020204020204" pitchFamily="34" charset="-122"/>
              </a:defRPr>
            </a:lvl1pPr>
          </a:lstStyle>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controller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encapsulates the full </a:t>
            </a: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tree in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the first node</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packet</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b="1" kern="0" dirty="0" smtClean="0">
              <a:solidFill>
                <a:srgbClr val="C00000"/>
              </a:solidFill>
            </a:endParaRPr>
          </a:p>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router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instructs forwarding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based on the Bitmap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of the packet. </a:t>
            </a:r>
          </a:p>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Forwarding is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separated from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the control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plane.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Intermediate node is </a:t>
            </a:r>
            <a:r>
              <a:rPr lang="en-US" altLang="zh-CN" b="1" kern="0"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stateless.</a:t>
            </a:r>
          </a:p>
        </p:txBody>
      </p:sp>
      <p:sp>
        <p:nvSpPr>
          <p:cNvPr id="283" name="文本框 282"/>
          <p:cNvSpPr txBox="1"/>
          <p:nvPr/>
        </p:nvSpPr>
        <p:spPr>
          <a:xfrm>
            <a:off x="666478" y="4372305"/>
            <a:ext cx="3070071" cy="307777"/>
          </a:xfrm>
          <a:prstGeom prst="rect">
            <a:avLst/>
          </a:prstGeom>
          <a:solidFill>
            <a:schemeClr val="tx2"/>
          </a:solidFill>
        </p:spPr>
        <p:txBody>
          <a:bodyPr vert="horz" wrap="none" rtlCol="0">
            <a:spAutoFit/>
          </a:bodyPr>
          <a:lstStyle/>
          <a:p>
            <a:pPr defTabSz="914400" fontAlgn="base">
              <a:spcBef>
                <a:spcPct val="0"/>
              </a:spcBef>
              <a:spcAft>
                <a:spcPct val="0"/>
              </a:spcAft>
            </a:pP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Path plannable, stateless forwarding</a:t>
            </a:r>
          </a:p>
        </p:txBody>
      </p:sp>
      <p:sp>
        <p:nvSpPr>
          <p:cNvPr id="284" name="圆角矩形 283"/>
          <p:cNvSpPr/>
          <p:nvPr/>
        </p:nvSpPr>
        <p:spPr>
          <a:xfrm>
            <a:off x="4347591" y="4518618"/>
            <a:ext cx="3642084" cy="1818832"/>
          </a:xfrm>
          <a:prstGeom prst="roundRect">
            <a:avLst>
              <a:gd name="adj" fmla="val 4592"/>
            </a:avLst>
          </a:prstGeom>
          <a:noFill/>
          <a:ln w="19050" cap="flat" cmpd="sng" algn="ctr">
            <a:solidFill>
              <a:srgbClr val="C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285" name="文本框 284"/>
          <p:cNvSpPr txBox="1"/>
          <p:nvPr/>
        </p:nvSpPr>
        <p:spPr>
          <a:xfrm>
            <a:off x="4313729" y="4680082"/>
            <a:ext cx="3735952" cy="1754326"/>
          </a:xfrm>
          <a:prstGeom prst="rect">
            <a:avLst/>
          </a:prstGeom>
          <a:noFill/>
          <a:ln>
            <a:noFill/>
          </a:ln>
        </p:spPr>
        <p:txBody>
          <a:bodyPr wrap="square" rtlCol="0">
            <a:spAutoFit/>
          </a:bodyPr>
          <a:lstStyle>
            <a:defPPr>
              <a:defRPr lang="en-US"/>
            </a:defPPr>
            <a:lvl1pPr algn="r">
              <a:spcBef>
                <a:spcPts val="600"/>
              </a:spcBef>
              <a:spcAft>
                <a:spcPts val="600"/>
              </a:spcAft>
              <a:defRPr sz="1200">
                <a:latin typeface="Microsoft YaHei" panose="020B0503020204020204" pitchFamily="34" charset="-122"/>
                <a:ea typeface="Microsoft YaHei" panose="020B0503020204020204" pitchFamily="34" charset="-122"/>
              </a:defRPr>
            </a:lvl1pPr>
          </a:lstStyle>
          <a:p>
            <a:pPr marL="171450" lvl="0" indent="-171450" algn="l" defTabSz="914400">
              <a:lnSpc>
                <a:spcPct val="150000"/>
              </a:lnSpc>
              <a:spcBef>
                <a:spcPts val="0"/>
              </a:spcBef>
              <a:spcAft>
                <a:spcPts val="0"/>
              </a:spcAft>
              <a:buFont typeface="Arial" panose="020B0604020202020204" pitchFamily="34" charset="0"/>
              <a:buChar char="•"/>
            </a:pP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Flexible deploy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on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underlay or overlay network based on the scenario</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b="1" kern="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171450" lvl="0" indent="-171450" algn="l" defTabSz="914400">
              <a:lnSpc>
                <a:spcPct val="150000"/>
              </a:lnSpc>
              <a:spcBef>
                <a:spcPts val="0"/>
              </a:spcBef>
              <a:spcAft>
                <a:spcPts val="0"/>
              </a:spcAft>
              <a:buFont typeface="Arial" panose="020B0604020202020204" pitchFamily="34" charset="0"/>
              <a:buChar char="•"/>
            </a:pP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Support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flower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Arrangement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deployment, no need upgrade in whole network.</a:t>
            </a:r>
          </a:p>
          <a:p>
            <a:pPr marL="171450" lvl="0" indent="-171450" algn="l" defTabSz="914400">
              <a:lnSpc>
                <a:spcPct val="150000"/>
              </a:lnSpc>
              <a:spcBef>
                <a:spcPts val="0"/>
              </a:spcBef>
              <a:spcAft>
                <a:spcPts val="0"/>
              </a:spcAft>
              <a:buFont typeface="Arial" panose="020B0604020202020204" pitchFamily="34" charset="0"/>
              <a:buChar char="•"/>
            </a:pP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Easy expansion</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can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recursively encode multicast trees of arbitrary size.</a:t>
            </a:r>
            <a:endParaRPr lang="zh-CN" altLang="en-US"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6" name="文本框 285"/>
          <p:cNvSpPr txBox="1"/>
          <p:nvPr/>
        </p:nvSpPr>
        <p:spPr>
          <a:xfrm>
            <a:off x="4482618" y="4372305"/>
            <a:ext cx="3140603" cy="307777"/>
          </a:xfrm>
          <a:prstGeom prst="rect">
            <a:avLst/>
          </a:prstGeom>
          <a:solidFill>
            <a:schemeClr val="tx2"/>
          </a:solidFill>
        </p:spPr>
        <p:txBody>
          <a:bodyPr vert="horz" wrap="none" rtlCol="0">
            <a:spAutoFit/>
          </a:bodyPr>
          <a:lstStyle/>
          <a:p>
            <a:pPr defTabSz="914400" fontAlgn="base">
              <a:spcBef>
                <a:spcPct val="0"/>
              </a:spcBef>
              <a:spcAft>
                <a:spcPct val="0"/>
              </a:spcAft>
            </a:pP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Flexible </a:t>
            </a:r>
            <a:r>
              <a:rPr lang="en-US" altLang="zh-CN" sz="14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deployment, easy </a:t>
            </a: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expansion</a:t>
            </a:r>
          </a:p>
        </p:txBody>
      </p:sp>
      <p:sp>
        <p:nvSpPr>
          <p:cNvPr id="287" name="圆角矩形 286"/>
          <p:cNvSpPr/>
          <p:nvPr/>
        </p:nvSpPr>
        <p:spPr>
          <a:xfrm>
            <a:off x="8224800" y="4518618"/>
            <a:ext cx="3642084" cy="1818832"/>
          </a:xfrm>
          <a:prstGeom prst="roundRect">
            <a:avLst>
              <a:gd name="adj" fmla="val 4592"/>
            </a:avLst>
          </a:prstGeom>
          <a:noFill/>
          <a:ln w="19050" cap="flat" cmpd="sng" algn="ctr">
            <a:solidFill>
              <a:srgbClr val="C0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666666"/>
              </a:solidFill>
              <a:effectLst/>
              <a:uLnTx/>
              <a:uFillTx/>
              <a:latin typeface="Calibri" panose="020F0502020204030204"/>
              <a:ea typeface="等线" panose="02010600030101010101" pitchFamily="2" charset="-122"/>
              <a:cs typeface="+mn-cs"/>
            </a:endParaRPr>
          </a:p>
        </p:txBody>
      </p:sp>
      <p:sp>
        <p:nvSpPr>
          <p:cNvPr id="288" name="文本框 287"/>
          <p:cNvSpPr txBox="1"/>
          <p:nvPr/>
        </p:nvSpPr>
        <p:spPr>
          <a:xfrm>
            <a:off x="8224800" y="4680082"/>
            <a:ext cx="3642083" cy="1754326"/>
          </a:xfrm>
          <a:prstGeom prst="rect">
            <a:avLst/>
          </a:prstGeom>
          <a:noFill/>
          <a:ln>
            <a:noFill/>
          </a:ln>
        </p:spPr>
        <p:txBody>
          <a:bodyPr wrap="square" rtlCol="0">
            <a:spAutoFit/>
          </a:bodyPr>
          <a:lstStyle>
            <a:defPPr>
              <a:defRPr lang="en-US"/>
            </a:defPPr>
            <a:lvl1pPr algn="r">
              <a:spcBef>
                <a:spcPts val="600"/>
              </a:spcBef>
              <a:spcAft>
                <a:spcPts val="600"/>
              </a:spcAft>
              <a:defRPr sz="1200">
                <a:latin typeface="Microsoft YaHei" panose="020B0503020204020204" pitchFamily="34" charset="-122"/>
                <a:ea typeface="Microsoft YaHei" panose="020B0503020204020204" pitchFamily="34" charset="-122"/>
              </a:defRPr>
            </a:lvl1pPr>
          </a:lstStyle>
          <a:p>
            <a:pPr marL="171450" indent="-171450" algn="l" defTabSz="914400">
              <a:lnSpc>
                <a:spcPct val="150000"/>
              </a:lnSpc>
              <a:spcBef>
                <a:spcPts val="0"/>
              </a:spcBef>
              <a:spcAft>
                <a:spcPts val="0"/>
              </a:spcAft>
              <a:buFont typeface="Arial" panose="020B0604020202020204" pitchFamily="34" charset="0"/>
              <a:buChar char="•"/>
            </a:pP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Centralized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visual operation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and maintenance on the control </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plane. </a:t>
            </a:r>
          </a:p>
          <a:p>
            <a:pPr marL="17145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Maintenance-free on full-path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devices</a:t>
            </a: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marL="171450" indent="-171450" algn="l" defTabSz="914400">
              <a:lnSpc>
                <a:spcPct val="150000"/>
              </a:lnSpc>
              <a:spcBef>
                <a:spcPts val="0"/>
              </a:spcBef>
              <a:spcAft>
                <a:spcPts val="0"/>
              </a:spcAft>
              <a:buFont typeface="Arial" panose="020B0604020202020204" pitchFamily="34" charset="0"/>
              <a:buChar char="•"/>
            </a:pPr>
            <a:r>
              <a:rPr lang="en-US" altLang="zh-CN" kern="0" dirty="0" smtClean="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Build </a:t>
            </a:r>
            <a:r>
              <a:rPr lang="en-US" altLang="zh-CN" kern="0" dirty="0">
                <a:solidFill>
                  <a:srgbClr val="1D1D1A"/>
                </a:solidFill>
                <a:latin typeface="Arial Unicode MS" panose="020B0604020202020204" pitchFamily="34" charset="-122"/>
                <a:ea typeface="Arial Unicode MS" panose="020B0604020202020204" pitchFamily="34" charset="-122"/>
                <a:cs typeface="Arial Unicode MS" panose="020B0604020202020204" pitchFamily="34" charset="-122"/>
              </a:rPr>
              <a:t>a point-to-multipoint transmission channel to ensure service distribution; </a:t>
            </a:r>
            <a:r>
              <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Achieve delay jitter control and fast fault </a:t>
            </a:r>
            <a:r>
              <a:rPr lang="en-US" altLang="zh-CN" b="1" kern="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convergence</a:t>
            </a:r>
            <a:endParaRPr lang="en-US" altLang="zh-CN" b="1" kern="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89" name="文本框 288"/>
          <p:cNvSpPr txBox="1"/>
          <p:nvPr/>
        </p:nvSpPr>
        <p:spPr>
          <a:xfrm>
            <a:off x="8336939" y="4372305"/>
            <a:ext cx="3148619" cy="307777"/>
          </a:xfrm>
          <a:prstGeom prst="rect">
            <a:avLst/>
          </a:prstGeom>
          <a:solidFill>
            <a:schemeClr val="tx2"/>
          </a:solidFill>
        </p:spPr>
        <p:txBody>
          <a:bodyPr vert="horz" wrap="none" rtlCol="0">
            <a:spAutoFit/>
          </a:bodyPr>
          <a:lstStyle/>
          <a:p>
            <a:pPr defTabSz="914400" fontAlgn="base">
              <a:spcBef>
                <a:spcPct val="0"/>
              </a:spcBef>
              <a:spcAft>
                <a:spcPct val="0"/>
              </a:spcAft>
            </a:pP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Efficient </a:t>
            </a:r>
            <a:r>
              <a:rPr lang="en-US" altLang="zh-CN" sz="14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operation, reliable </a:t>
            </a:r>
            <a:r>
              <a:rPr lang="en-US" altLang="zh-CN" sz="14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guarantee</a:t>
            </a:r>
          </a:p>
        </p:txBody>
      </p:sp>
    </p:spTree>
    <p:extLst>
      <p:ext uri="{BB962C8B-B14F-4D97-AF65-F5344CB8AC3E}">
        <p14:creationId xmlns:p14="http://schemas.microsoft.com/office/powerpoint/2010/main" val="3448158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2"/>
          </p:nvPr>
        </p:nvSpPr>
        <p:spPr>
          <a:xfrm>
            <a:off x="659692" y="925594"/>
            <a:ext cx="10976403" cy="4954255"/>
          </a:xfrm>
        </p:spPr>
        <p:txBody>
          <a:bodyPr/>
          <a:lstStyle/>
          <a:p>
            <a:pPr>
              <a:lnSpc>
                <a:spcPct val="150000"/>
              </a:lnSpc>
              <a:buFont typeface="Wingdings" panose="05000000000000000000" pitchFamily="2" charset="2"/>
              <a:buChar char="Ø"/>
            </a:pPr>
            <a:r>
              <a:rPr lang="en-US" altLang="zh-CN" dirty="0"/>
              <a:t>Multicast services are jointly initiated and managed by users and controllers.</a:t>
            </a:r>
          </a:p>
          <a:p>
            <a:pPr>
              <a:lnSpc>
                <a:spcPct val="150000"/>
              </a:lnSpc>
              <a:buFont typeface="Wingdings" panose="05000000000000000000" pitchFamily="2" charset="2"/>
              <a:buChar char="Ø"/>
            </a:pPr>
            <a:r>
              <a:rPr lang="en-US" altLang="zh-CN" dirty="0"/>
              <a:t>The controller detects the network status, plans replication nodes and transfer paths  for multicast service flows, calculates hop-by-hop replication instructions, packs them, and delivers them to the multicast source or first-hop multicast router.</a:t>
            </a:r>
          </a:p>
          <a:p>
            <a:pPr>
              <a:lnSpc>
                <a:spcPct val="150000"/>
              </a:lnSpc>
              <a:buFont typeface="Wingdings" panose="05000000000000000000" pitchFamily="2" charset="2"/>
              <a:buChar char="Ø"/>
            </a:pPr>
            <a:r>
              <a:rPr lang="en-US" altLang="zh-CN" dirty="0"/>
              <a:t>The multicast source or the first-hop multicast router encapsulates the replication instruction in the service data packet.</a:t>
            </a:r>
          </a:p>
          <a:p>
            <a:pPr>
              <a:lnSpc>
                <a:spcPct val="150000"/>
              </a:lnSpc>
              <a:buFont typeface="Wingdings" panose="05000000000000000000" pitchFamily="2" charset="2"/>
              <a:buChar char="Ø"/>
            </a:pPr>
            <a:r>
              <a:rPr lang="en-US" altLang="zh-CN" dirty="0"/>
              <a:t>The multicast router replicates and forwards packets based on the replication instruction carried in the packets, and does not retain the state of the multicast service </a:t>
            </a:r>
            <a:r>
              <a:rPr lang="en-US" altLang="zh-CN" dirty="0" smtClean="0"/>
              <a:t>flows</a:t>
            </a:r>
          </a:p>
          <a:p>
            <a:pPr>
              <a:lnSpc>
                <a:spcPct val="150000"/>
              </a:lnSpc>
              <a:buFont typeface="Wingdings" panose="05000000000000000000" pitchFamily="2" charset="2"/>
              <a:buChar char="Ø"/>
            </a:pPr>
            <a:r>
              <a:rPr lang="en-US" altLang="zh-CN" dirty="0"/>
              <a:t>Multicast routers </a:t>
            </a:r>
            <a:r>
              <a:rPr lang="en-US" altLang="zh-CN" dirty="0" err="1" smtClean="0"/>
              <a:t>precalculate</a:t>
            </a:r>
            <a:r>
              <a:rPr lang="en-US" altLang="zh-CN" dirty="0" smtClean="0"/>
              <a:t> </a:t>
            </a:r>
            <a:r>
              <a:rPr lang="en-US" altLang="zh-CN" dirty="0"/>
              <a:t>protection paths and provide millisecond-level protection switching</a:t>
            </a:r>
            <a:r>
              <a:rPr lang="en-US" altLang="zh-CN" dirty="0" smtClean="0"/>
              <a:t>.</a:t>
            </a:r>
            <a:endParaRPr lang="zh-CN" altLang="en-US" dirty="0"/>
          </a:p>
        </p:txBody>
      </p:sp>
      <p:sp>
        <p:nvSpPr>
          <p:cNvPr id="4" name="Title 2"/>
          <p:cNvSpPr txBox="1">
            <a:spLocks/>
          </p:cNvSpPr>
          <p:nvPr/>
        </p:nvSpPr>
        <p:spPr>
          <a:xfrm>
            <a:off x="105241" y="19957"/>
            <a:ext cx="9037986" cy="404778"/>
          </a:xfrm>
          <a:prstGeom prst="rect">
            <a:avLst/>
          </a:prstGeom>
        </p:spPr>
        <p:txBody>
          <a:bodyPr/>
          <a:lstStyle/>
          <a:p>
            <a:pPr lvl="0" eaLnBrk="0" hangingPunct="0">
              <a:defRPr/>
            </a:pP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Summary </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Draft of New Multicast Technical Features</a:t>
            </a:r>
          </a:p>
          <a:p>
            <a:pPr lvl="0" eaLnBrk="0" hangingPunct="0">
              <a:defRPr/>
            </a:pPr>
            <a:endParaRPr lang="en-US" altLang="zh-CN" sz="28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88073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 name="组合 405"/>
          <p:cNvGrpSpPr/>
          <p:nvPr/>
        </p:nvGrpSpPr>
        <p:grpSpPr>
          <a:xfrm>
            <a:off x="75854" y="607983"/>
            <a:ext cx="3166893" cy="1850614"/>
            <a:chOff x="75854" y="607983"/>
            <a:chExt cx="3166893" cy="1850614"/>
          </a:xfrm>
        </p:grpSpPr>
        <p:sp>
          <p:nvSpPr>
            <p:cNvPr id="407" name="椭圆 406"/>
            <p:cNvSpPr>
              <a:spLocks noChangeAspect="1"/>
            </p:cNvSpPr>
            <p:nvPr/>
          </p:nvSpPr>
          <p:spPr>
            <a:xfrm>
              <a:off x="557794" y="1543760"/>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B</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08" name="椭圆 407"/>
            <p:cNvSpPr>
              <a:spLocks noChangeAspect="1"/>
            </p:cNvSpPr>
            <p:nvPr/>
          </p:nvSpPr>
          <p:spPr>
            <a:xfrm>
              <a:off x="2227914" y="67404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C</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09" name="椭圆 408"/>
            <p:cNvSpPr>
              <a:spLocks noChangeAspect="1"/>
            </p:cNvSpPr>
            <p:nvPr/>
          </p:nvSpPr>
          <p:spPr>
            <a:xfrm>
              <a:off x="2484959" y="1579524"/>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D</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0" name="椭圆 409"/>
            <p:cNvSpPr>
              <a:spLocks noChangeAspect="1"/>
            </p:cNvSpPr>
            <p:nvPr/>
          </p:nvSpPr>
          <p:spPr>
            <a:xfrm>
              <a:off x="1958387" y="208198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E</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1" name="椭圆 410"/>
            <p:cNvSpPr>
              <a:spLocks noChangeAspect="1"/>
            </p:cNvSpPr>
            <p:nvPr/>
          </p:nvSpPr>
          <p:spPr>
            <a:xfrm>
              <a:off x="1417880" y="1543760"/>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R</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2" name="椭圆 411"/>
            <p:cNvSpPr>
              <a:spLocks noChangeAspect="1"/>
            </p:cNvSpPr>
            <p:nvPr/>
          </p:nvSpPr>
          <p:spPr>
            <a:xfrm>
              <a:off x="1926867" y="1254011"/>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ea typeface="宋体" panose="02010600030101010101" pitchFamily="2" charset="-122"/>
                </a:rPr>
                <a:t>S</a:t>
              </a: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cxnSp>
          <p:nvCxnSpPr>
            <p:cNvPr id="413" name="直接箭头连接符 412"/>
            <p:cNvCxnSpPr>
              <a:stCxn id="407" idx="6"/>
              <a:endCxn id="411" idx="2"/>
            </p:cNvCxnSpPr>
            <p:nvPr/>
          </p:nvCxnSpPr>
          <p:spPr>
            <a:xfrm>
              <a:off x="836129" y="1682929"/>
              <a:ext cx="581751" cy="0"/>
            </a:xfrm>
            <a:prstGeom prst="straightConnector1">
              <a:avLst/>
            </a:prstGeom>
            <a:noFill/>
            <a:ln w="28575" cap="flat" cmpd="sng" algn="ctr">
              <a:solidFill>
                <a:srgbClr val="5B9BD5"/>
              </a:solidFill>
              <a:prstDash val="solid"/>
              <a:miter lim="800000"/>
              <a:tailEnd type="triangle"/>
            </a:ln>
            <a:effectLst/>
          </p:spPr>
        </p:cxnSp>
        <p:cxnSp>
          <p:nvCxnSpPr>
            <p:cNvPr id="414" name="直接箭头连接符 413"/>
            <p:cNvCxnSpPr>
              <a:stCxn id="411" idx="7"/>
              <a:endCxn id="412" idx="2"/>
            </p:cNvCxnSpPr>
            <p:nvPr/>
          </p:nvCxnSpPr>
          <p:spPr>
            <a:xfrm flipV="1">
              <a:off x="1655455" y="1393179"/>
              <a:ext cx="271412" cy="191342"/>
            </a:xfrm>
            <a:prstGeom prst="straightConnector1">
              <a:avLst/>
            </a:prstGeom>
            <a:noFill/>
            <a:ln w="28575" cap="flat" cmpd="sng" algn="ctr">
              <a:solidFill>
                <a:srgbClr val="5B9BD5"/>
              </a:solidFill>
              <a:prstDash val="solid"/>
              <a:miter lim="800000"/>
              <a:tailEnd type="triangle"/>
            </a:ln>
            <a:effectLst/>
          </p:spPr>
        </p:cxnSp>
        <p:cxnSp>
          <p:nvCxnSpPr>
            <p:cNvPr id="415" name="直接箭头连接符 414"/>
            <p:cNvCxnSpPr>
              <a:stCxn id="412" idx="0"/>
              <a:endCxn id="408" idx="3"/>
            </p:cNvCxnSpPr>
            <p:nvPr/>
          </p:nvCxnSpPr>
          <p:spPr>
            <a:xfrm flipV="1">
              <a:off x="2066035" y="911622"/>
              <a:ext cx="202640" cy="342389"/>
            </a:xfrm>
            <a:prstGeom prst="straightConnector1">
              <a:avLst/>
            </a:prstGeom>
            <a:noFill/>
            <a:ln w="28575" cap="flat" cmpd="sng" algn="ctr">
              <a:solidFill>
                <a:srgbClr val="5B9BD5"/>
              </a:solidFill>
              <a:prstDash val="solid"/>
              <a:miter lim="800000"/>
              <a:tailEnd type="triangle"/>
            </a:ln>
            <a:effectLst/>
          </p:spPr>
        </p:cxnSp>
        <p:cxnSp>
          <p:nvCxnSpPr>
            <p:cNvPr id="416" name="直接箭头连接符 415"/>
            <p:cNvCxnSpPr>
              <a:stCxn id="412" idx="5"/>
              <a:endCxn id="409" idx="2"/>
            </p:cNvCxnSpPr>
            <p:nvPr/>
          </p:nvCxnSpPr>
          <p:spPr>
            <a:xfrm>
              <a:off x="2164441" y="1491585"/>
              <a:ext cx="320518" cy="227107"/>
            </a:xfrm>
            <a:prstGeom prst="straightConnector1">
              <a:avLst/>
            </a:prstGeom>
            <a:noFill/>
            <a:ln w="28575" cap="flat" cmpd="sng" algn="ctr">
              <a:solidFill>
                <a:srgbClr val="5B9BD5"/>
              </a:solidFill>
              <a:prstDash val="solid"/>
              <a:miter lim="800000"/>
              <a:tailEnd type="triangle"/>
            </a:ln>
            <a:effectLst/>
          </p:spPr>
        </p:cxnSp>
        <p:cxnSp>
          <p:nvCxnSpPr>
            <p:cNvPr id="417" name="直接箭头连接符 416"/>
            <p:cNvCxnSpPr>
              <a:stCxn id="411" idx="5"/>
              <a:endCxn id="410" idx="1"/>
            </p:cNvCxnSpPr>
            <p:nvPr/>
          </p:nvCxnSpPr>
          <p:spPr>
            <a:xfrm>
              <a:off x="1655455" y="1781334"/>
              <a:ext cx="343693" cy="341412"/>
            </a:xfrm>
            <a:prstGeom prst="straightConnector1">
              <a:avLst/>
            </a:prstGeom>
            <a:noFill/>
            <a:ln w="28575" cap="flat" cmpd="sng" algn="ctr">
              <a:solidFill>
                <a:srgbClr val="5B9BD5"/>
              </a:solidFill>
              <a:prstDash val="solid"/>
              <a:miter lim="800000"/>
              <a:tailEnd type="triangle"/>
            </a:ln>
            <a:effectLst/>
          </p:spPr>
        </p:cxnSp>
        <p:sp>
          <p:nvSpPr>
            <p:cNvPr id="418" name="椭圆 417"/>
            <p:cNvSpPr>
              <a:spLocks noChangeAspect="1"/>
            </p:cNvSpPr>
            <p:nvPr/>
          </p:nvSpPr>
          <p:spPr>
            <a:xfrm>
              <a:off x="1008652" y="1090000"/>
              <a:ext cx="278336" cy="278336"/>
            </a:xfrm>
            <a:prstGeom prst="ellipse">
              <a:avLst/>
            </a:prstGeom>
            <a:solidFill>
              <a:srgbClr val="5B9BD5"/>
            </a:solidFill>
            <a:ln w="1905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sp>
          <p:nvSpPr>
            <p:cNvPr id="419" name="椭圆 418"/>
            <p:cNvSpPr>
              <a:spLocks noChangeAspect="1"/>
            </p:cNvSpPr>
            <p:nvPr/>
          </p:nvSpPr>
          <p:spPr>
            <a:xfrm>
              <a:off x="1427316" y="674047"/>
              <a:ext cx="278336" cy="278336"/>
            </a:xfrm>
            <a:prstGeom prst="ellipse">
              <a:avLst/>
            </a:prstGeom>
            <a:solidFill>
              <a:srgbClr val="5B9BD5"/>
            </a:solidFill>
            <a:ln w="19050" cap="flat" cmpd="sng" algn="ctr">
              <a:solidFill>
                <a:srgbClr val="E7E6E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smtClean="0">
                <a:ln>
                  <a:noFill/>
                </a:ln>
                <a:solidFill>
                  <a:prstClr val="white"/>
                </a:solidFill>
                <a:effectLst/>
                <a:uLnTx/>
                <a:uFillTx/>
                <a:ea typeface="宋体" panose="02010600030101010101" pitchFamily="2" charset="-122"/>
              </a:endParaRPr>
            </a:p>
          </p:txBody>
        </p:sp>
        <p:cxnSp>
          <p:nvCxnSpPr>
            <p:cNvPr id="420" name="直接连接符 419"/>
            <p:cNvCxnSpPr>
              <a:stCxn id="407" idx="0"/>
              <a:endCxn id="418" idx="2"/>
            </p:cNvCxnSpPr>
            <p:nvPr/>
          </p:nvCxnSpPr>
          <p:spPr>
            <a:xfrm flipV="1">
              <a:off x="696962" y="1229169"/>
              <a:ext cx="311690" cy="314591"/>
            </a:xfrm>
            <a:prstGeom prst="line">
              <a:avLst/>
            </a:prstGeom>
            <a:noFill/>
            <a:ln w="6350" cap="flat" cmpd="sng" algn="ctr">
              <a:solidFill>
                <a:sysClr val="window" lastClr="FFFFFF">
                  <a:lumMod val="75000"/>
                </a:sysClr>
              </a:solidFill>
              <a:prstDash val="solid"/>
              <a:miter lim="800000"/>
            </a:ln>
            <a:effectLst/>
          </p:spPr>
        </p:cxnSp>
        <p:cxnSp>
          <p:nvCxnSpPr>
            <p:cNvPr id="421" name="直接连接符 420"/>
            <p:cNvCxnSpPr>
              <a:stCxn id="418" idx="5"/>
              <a:endCxn id="411" idx="1"/>
            </p:cNvCxnSpPr>
            <p:nvPr/>
          </p:nvCxnSpPr>
          <p:spPr>
            <a:xfrm>
              <a:off x="1246227" y="1327575"/>
              <a:ext cx="212415" cy="256947"/>
            </a:xfrm>
            <a:prstGeom prst="line">
              <a:avLst/>
            </a:prstGeom>
            <a:noFill/>
            <a:ln w="6350" cap="flat" cmpd="sng" algn="ctr">
              <a:solidFill>
                <a:sysClr val="window" lastClr="FFFFFF">
                  <a:lumMod val="75000"/>
                </a:sysClr>
              </a:solidFill>
              <a:prstDash val="solid"/>
              <a:miter lim="800000"/>
            </a:ln>
            <a:effectLst/>
          </p:spPr>
        </p:cxnSp>
        <p:cxnSp>
          <p:nvCxnSpPr>
            <p:cNvPr id="422" name="直接连接符 421"/>
            <p:cNvCxnSpPr>
              <a:stCxn id="419" idx="6"/>
              <a:endCxn id="408" idx="2"/>
            </p:cNvCxnSpPr>
            <p:nvPr/>
          </p:nvCxnSpPr>
          <p:spPr>
            <a:xfrm>
              <a:off x="1705652" y="813216"/>
              <a:ext cx="522262" cy="0"/>
            </a:xfrm>
            <a:prstGeom prst="line">
              <a:avLst/>
            </a:prstGeom>
            <a:noFill/>
            <a:ln w="6350" cap="flat" cmpd="sng" algn="ctr">
              <a:solidFill>
                <a:sysClr val="window" lastClr="FFFFFF">
                  <a:lumMod val="75000"/>
                </a:sysClr>
              </a:solidFill>
              <a:prstDash val="solid"/>
              <a:miter lim="800000"/>
            </a:ln>
            <a:effectLst/>
          </p:spPr>
        </p:cxnSp>
        <p:cxnSp>
          <p:nvCxnSpPr>
            <p:cNvPr id="423" name="直接连接符 422"/>
            <p:cNvCxnSpPr>
              <a:stCxn id="418" idx="0"/>
              <a:endCxn id="419" idx="2"/>
            </p:cNvCxnSpPr>
            <p:nvPr/>
          </p:nvCxnSpPr>
          <p:spPr>
            <a:xfrm flipV="1">
              <a:off x="1147821" y="813216"/>
              <a:ext cx="279496" cy="276785"/>
            </a:xfrm>
            <a:prstGeom prst="line">
              <a:avLst/>
            </a:prstGeom>
            <a:noFill/>
            <a:ln w="6350" cap="flat" cmpd="sng" algn="ctr">
              <a:solidFill>
                <a:sysClr val="window" lastClr="FFFFFF">
                  <a:lumMod val="75000"/>
                </a:sysClr>
              </a:solidFill>
              <a:prstDash val="solid"/>
              <a:miter lim="800000"/>
            </a:ln>
            <a:effectLst/>
          </p:spPr>
        </p:cxnSp>
        <p:cxnSp>
          <p:nvCxnSpPr>
            <p:cNvPr id="424" name="直接连接符 423"/>
            <p:cNvCxnSpPr>
              <a:stCxn id="419" idx="5"/>
              <a:endCxn id="412" idx="1"/>
            </p:cNvCxnSpPr>
            <p:nvPr/>
          </p:nvCxnSpPr>
          <p:spPr>
            <a:xfrm>
              <a:off x="1664891" y="911622"/>
              <a:ext cx="302738" cy="383151"/>
            </a:xfrm>
            <a:prstGeom prst="line">
              <a:avLst/>
            </a:prstGeom>
            <a:noFill/>
            <a:ln w="6350" cap="flat" cmpd="sng" algn="ctr">
              <a:solidFill>
                <a:sysClr val="window" lastClr="FFFFFF">
                  <a:lumMod val="75000"/>
                </a:sysClr>
              </a:solidFill>
              <a:prstDash val="solid"/>
              <a:miter lim="800000"/>
            </a:ln>
            <a:effectLst/>
          </p:spPr>
        </p:cxnSp>
        <p:cxnSp>
          <p:nvCxnSpPr>
            <p:cNvPr id="425" name="直接连接符 424"/>
            <p:cNvCxnSpPr>
              <a:stCxn id="408" idx="5"/>
              <a:endCxn id="409" idx="0"/>
            </p:cNvCxnSpPr>
            <p:nvPr/>
          </p:nvCxnSpPr>
          <p:spPr>
            <a:xfrm>
              <a:off x="2465489" y="911622"/>
              <a:ext cx="158639" cy="667902"/>
            </a:xfrm>
            <a:prstGeom prst="line">
              <a:avLst/>
            </a:prstGeom>
            <a:noFill/>
            <a:ln w="6350" cap="flat" cmpd="sng" algn="ctr">
              <a:solidFill>
                <a:sysClr val="window" lastClr="FFFFFF">
                  <a:lumMod val="75000"/>
                </a:sysClr>
              </a:solidFill>
              <a:prstDash val="solid"/>
              <a:miter lim="800000"/>
            </a:ln>
            <a:effectLst/>
          </p:spPr>
        </p:cxnSp>
        <p:cxnSp>
          <p:nvCxnSpPr>
            <p:cNvPr id="426" name="直接连接符 425"/>
            <p:cNvCxnSpPr>
              <a:stCxn id="409" idx="3"/>
              <a:endCxn id="410" idx="7"/>
            </p:cNvCxnSpPr>
            <p:nvPr/>
          </p:nvCxnSpPr>
          <p:spPr>
            <a:xfrm flipH="1">
              <a:off x="2195961" y="1817098"/>
              <a:ext cx="329760" cy="305648"/>
            </a:xfrm>
            <a:prstGeom prst="line">
              <a:avLst/>
            </a:prstGeom>
            <a:noFill/>
            <a:ln w="6350" cap="flat" cmpd="sng" algn="ctr">
              <a:solidFill>
                <a:sysClr val="window" lastClr="FFFFFF">
                  <a:lumMod val="75000"/>
                </a:sysClr>
              </a:solidFill>
              <a:prstDash val="solid"/>
              <a:miter lim="800000"/>
            </a:ln>
            <a:effectLst/>
          </p:spPr>
        </p:cxnSp>
        <p:grpSp>
          <p:nvGrpSpPr>
            <p:cNvPr id="427" name="组合 35958"/>
            <p:cNvGrpSpPr>
              <a:grpSpLocks/>
            </p:cNvGrpSpPr>
            <p:nvPr/>
          </p:nvGrpSpPr>
          <p:grpSpPr bwMode="auto">
            <a:xfrm>
              <a:off x="228737" y="1531906"/>
              <a:ext cx="269898" cy="226549"/>
              <a:chOff x="2228850" y="779463"/>
              <a:chExt cx="739775" cy="622300"/>
            </a:xfrm>
          </p:grpSpPr>
          <p:sp>
            <p:nvSpPr>
              <p:cNvPr id="450"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1"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2"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3"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54"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28" name="文本框 427"/>
            <p:cNvSpPr txBox="1"/>
            <p:nvPr/>
          </p:nvSpPr>
          <p:spPr>
            <a:xfrm>
              <a:off x="75854" y="1713036"/>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Client1</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nvGrpSpPr>
            <p:cNvPr id="429" name="组合 35958"/>
            <p:cNvGrpSpPr>
              <a:grpSpLocks/>
            </p:cNvGrpSpPr>
            <p:nvPr/>
          </p:nvGrpSpPr>
          <p:grpSpPr bwMode="auto">
            <a:xfrm>
              <a:off x="2573086" y="607983"/>
              <a:ext cx="269898" cy="226549"/>
              <a:chOff x="2228850" y="779463"/>
              <a:chExt cx="739775" cy="622300"/>
            </a:xfrm>
          </p:grpSpPr>
          <p:sp>
            <p:nvSpPr>
              <p:cNvPr id="445"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6"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7"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8"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9"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30" name="文本框 429"/>
            <p:cNvSpPr txBox="1"/>
            <p:nvPr/>
          </p:nvSpPr>
          <p:spPr>
            <a:xfrm>
              <a:off x="2420203" y="789113"/>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Client2</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nvGrpSpPr>
            <p:cNvPr id="431" name="组合 35958"/>
            <p:cNvGrpSpPr>
              <a:grpSpLocks/>
            </p:cNvGrpSpPr>
            <p:nvPr/>
          </p:nvGrpSpPr>
          <p:grpSpPr bwMode="auto">
            <a:xfrm>
              <a:off x="2813091" y="1512780"/>
              <a:ext cx="269898" cy="226549"/>
              <a:chOff x="2228850" y="779463"/>
              <a:chExt cx="739775" cy="622300"/>
            </a:xfrm>
          </p:grpSpPr>
          <p:sp>
            <p:nvSpPr>
              <p:cNvPr id="440"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1"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2"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3"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4"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32" name="文本框 431"/>
            <p:cNvSpPr txBox="1"/>
            <p:nvPr/>
          </p:nvSpPr>
          <p:spPr>
            <a:xfrm>
              <a:off x="2660208" y="1693909"/>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Client3</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nvGrpSpPr>
            <p:cNvPr id="433" name="组合 35958"/>
            <p:cNvGrpSpPr>
              <a:grpSpLocks/>
            </p:cNvGrpSpPr>
            <p:nvPr/>
          </p:nvGrpSpPr>
          <p:grpSpPr bwMode="auto">
            <a:xfrm>
              <a:off x="2280384" y="2044452"/>
              <a:ext cx="269898" cy="226549"/>
              <a:chOff x="2228850" y="779463"/>
              <a:chExt cx="739775" cy="622300"/>
            </a:xfrm>
          </p:grpSpPr>
          <p:sp>
            <p:nvSpPr>
              <p:cNvPr id="435"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6"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7"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8"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39"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ea typeface="宋体" panose="02010600030101010101" pitchFamily="2" charset="-122"/>
                </a:endParaRPr>
              </a:p>
            </p:txBody>
          </p:sp>
        </p:grpSp>
        <p:sp>
          <p:nvSpPr>
            <p:cNvPr id="434" name="文本框 433"/>
            <p:cNvSpPr txBox="1"/>
            <p:nvPr/>
          </p:nvSpPr>
          <p:spPr>
            <a:xfrm>
              <a:off x="2127501" y="2225582"/>
              <a:ext cx="582539" cy="2330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dirty="0" smtClean="0">
                  <a:ln>
                    <a:noFill/>
                  </a:ln>
                  <a:solidFill>
                    <a:prstClr val="black"/>
                  </a:solidFill>
                  <a:effectLst/>
                  <a:uLnTx/>
                  <a:uFillTx/>
                  <a:ea typeface="宋体" panose="02010600030101010101" pitchFamily="2" charset="-122"/>
                </a:rPr>
                <a:t>Client4</a:t>
              </a:r>
              <a:endParaRPr kumimoji="0" lang="zh-CN" altLang="en-US" sz="900" b="1" i="0" u="none" strike="noStrike" kern="0" cap="none" spc="0" normalizeH="0" baseline="0" noProof="0" dirty="0" smtClean="0">
                <a:ln>
                  <a:noFill/>
                </a:ln>
                <a:solidFill>
                  <a:prstClr val="black"/>
                </a:solidFill>
                <a:effectLst/>
                <a:uLnTx/>
                <a:uFillTx/>
                <a:ea typeface="宋体" panose="02010600030101010101" pitchFamily="2" charset="-122"/>
              </a:endParaRPr>
            </a:p>
          </p:txBody>
        </p:sp>
      </p:grpSp>
      <p:grpSp>
        <p:nvGrpSpPr>
          <p:cNvPr id="455" name="组合 454"/>
          <p:cNvGrpSpPr/>
          <p:nvPr/>
        </p:nvGrpSpPr>
        <p:grpSpPr>
          <a:xfrm>
            <a:off x="5680195" y="619734"/>
            <a:ext cx="5798820" cy="1182651"/>
            <a:chOff x="4757557" y="619734"/>
            <a:chExt cx="5798820" cy="1182651"/>
          </a:xfrm>
        </p:grpSpPr>
        <p:sp>
          <p:nvSpPr>
            <p:cNvPr id="456" name="矩形 455"/>
            <p:cNvSpPr/>
            <p:nvPr/>
          </p:nvSpPr>
          <p:spPr>
            <a:xfrm>
              <a:off x="5638080" y="984894"/>
              <a:ext cx="46900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B:01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7" name="矩形 456"/>
            <p:cNvSpPr/>
            <p:nvPr/>
          </p:nvSpPr>
          <p:spPr>
            <a:xfrm>
              <a:off x="6105058" y="984894"/>
              <a:ext cx="649171"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R:011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8" name="矩形 457"/>
            <p:cNvSpPr/>
            <p:nvPr/>
          </p:nvSpPr>
          <p:spPr>
            <a:xfrm>
              <a:off x="7398321" y="984894"/>
              <a:ext cx="64922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S:011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9" name="矩形 458"/>
            <p:cNvSpPr/>
            <p:nvPr/>
          </p:nvSpPr>
          <p:spPr>
            <a:xfrm>
              <a:off x="8047545" y="984894"/>
              <a:ext cx="533733"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0" name="矩形 459"/>
            <p:cNvSpPr/>
            <p:nvPr/>
          </p:nvSpPr>
          <p:spPr>
            <a:xfrm>
              <a:off x="8575218" y="984894"/>
              <a:ext cx="633136"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D:0001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1" name="矩形 460"/>
            <p:cNvSpPr/>
            <p:nvPr/>
          </p:nvSpPr>
          <p:spPr>
            <a:xfrm>
              <a:off x="9205714" y="984894"/>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E:001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2" name="矩形 461"/>
            <p:cNvSpPr/>
            <p:nvPr/>
          </p:nvSpPr>
          <p:spPr>
            <a:xfrm>
              <a:off x="6752553" y="984894"/>
              <a:ext cx="648000" cy="184898"/>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Len=10</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3" name="文本框 462"/>
            <p:cNvSpPr txBox="1"/>
            <p:nvPr/>
          </p:nvSpPr>
          <p:spPr>
            <a:xfrm>
              <a:off x="5784103" y="1494608"/>
              <a:ext cx="1749550" cy="307777"/>
            </a:xfrm>
            <a:prstGeom prst="rect">
              <a:avLst/>
            </a:prstGeom>
            <a:noFill/>
          </p:spPr>
          <p:txBody>
            <a:bodyPr wrap="square" rtlCol="0">
              <a:spAutoFit/>
            </a:bodyPr>
            <a:lstStyle/>
            <a:p>
              <a:pPr lvl="0" algn="ctr" defTabSz="914400"/>
              <a:r>
                <a:rPr lang="en-US" altLang="zh-CN" sz="14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a:t>
              </a:r>
              <a:r>
                <a:rPr lang="en-US" altLang="zh-CN" sz="1400" b="1"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to B</a:t>
              </a:r>
              <a:endParaRPr kumimoji="0" lang="zh-CN" altLang="en-US" sz="1400" b="1"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64" name="矩形 463"/>
            <p:cNvSpPr/>
            <p:nvPr/>
          </p:nvSpPr>
          <p:spPr>
            <a:xfrm>
              <a:off x="7888653" y="619734"/>
              <a:ext cx="1143262"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prstClr val="black"/>
                  </a:solidFill>
                  <a:effectLst/>
                  <a:uLnTx/>
                  <a:uFillTx/>
                  <a:ea typeface="宋体" panose="02010600030101010101" pitchFamily="2" charset="-122"/>
                </a:rPr>
                <a:t>Recursive unit</a:t>
              </a:r>
              <a:r>
                <a:rPr kumimoji="0" lang="en-US" altLang="zh-CN" sz="1200" b="1" i="0" u="none" strike="noStrike" kern="0" cap="none" spc="0" normalizeH="0" baseline="-25000" noProof="0" dirty="0" smtClean="0">
                  <a:ln>
                    <a:noFill/>
                  </a:ln>
                  <a:solidFill>
                    <a:prstClr val="black"/>
                  </a:solidFill>
                  <a:effectLst/>
                  <a:uLnTx/>
                  <a:uFillTx/>
                  <a:ea typeface="宋体" panose="02010600030101010101" pitchFamily="2" charset="-122"/>
                </a:rPr>
                <a:t>0</a:t>
              </a:r>
              <a:endParaRPr kumimoji="0" lang="zh-CN" altLang="en-US" sz="1200" b="1" i="0" u="none" strike="noStrike" kern="0" cap="none" spc="0" normalizeH="0" baseline="0" noProof="0" dirty="0" smtClean="0">
                <a:ln>
                  <a:noFill/>
                </a:ln>
                <a:solidFill>
                  <a:prstClr val="black"/>
                </a:solidFill>
                <a:effectLst/>
                <a:uLnTx/>
                <a:uFillTx/>
                <a:latin typeface="Arial" panose="020B0604020202020204"/>
                <a:ea typeface="黑体" panose="02010609060101010101" pitchFamily="49" charset="-122"/>
              </a:endParaRPr>
            </a:p>
          </p:txBody>
        </p:sp>
        <p:sp>
          <p:nvSpPr>
            <p:cNvPr id="465" name="左大括号 464"/>
            <p:cNvSpPr/>
            <p:nvPr/>
          </p:nvSpPr>
          <p:spPr>
            <a:xfrm rot="16200000">
              <a:off x="7575211" y="-1486558"/>
              <a:ext cx="163512" cy="5798820"/>
            </a:xfrm>
            <a:prstGeom prst="leftBrace">
              <a:avLst>
                <a:gd name="adj1" fmla="val 8333"/>
                <a:gd name="adj2" fmla="val 31028"/>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66" name="左大括号 465"/>
            <p:cNvSpPr/>
            <p:nvPr/>
          </p:nvSpPr>
          <p:spPr>
            <a:xfrm rot="16200000" flipH="1">
              <a:off x="7830479" y="-941921"/>
              <a:ext cx="180000" cy="3630841"/>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67" name="矩形 466"/>
            <p:cNvSpPr/>
            <p:nvPr/>
          </p:nvSpPr>
          <p:spPr>
            <a:xfrm>
              <a:off x="4757557" y="984894"/>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Total_len:26</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8" name="矩形 467"/>
            <p:cNvSpPr/>
            <p:nvPr/>
          </p:nvSpPr>
          <p:spPr>
            <a:xfrm>
              <a:off x="9730918" y="984894"/>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Padding(6bit)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9" name="左大括号 468"/>
            <p:cNvSpPr/>
            <p:nvPr/>
          </p:nvSpPr>
          <p:spPr>
            <a:xfrm rot="16200000">
              <a:off x="7602745" y="-803447"/>
              <a:ext cx="163512" cy="4092839"/>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70" name="文本框 469"/>
            <p:cNvSpPr txBox="1"/>
            <p:nvPr/>
          </p:nvSpPr>
          <p:spPr>
            <a:xfrm>
              <a:off x="6997035" y="1283227"/>
              <a:ext cx="137493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Recursive Unit </a:t>
              </a:r>
              <a:r>
                <a:rPr kumimoji="0" lang="en-US" altLang="zh-CN" sz="1200" b="0"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B</a:t>
              </a:r>
              <a:endParaRPr kumimoji="0" lang="zh-CN" altLang="en-US" sz="1200" b="0" i="0" u="none" strike="noStrike" kern="0" cap="none" spc="0" normalizeH="0" baseline="0" noProof="0" dirty="0" smtClean="0">
                <a:ln>
                  <a:noFill/>
                </a:ln>
                <a:solidFill>
                  <a:prstClr val="black"/>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71" name="组合 470"/>
          <p:cNvGrpSpPr/>
          <p:nvPr/>
        </p:nvGrpSpPr>
        <p:grpSpPr>
          <a:xfrm>
            <a:off x="6364326" y="2042683"/>
            <a:ext cx="4980926" cy="1118719"/>
            <a:chOff x="548025" y="4264559"/>
            <a:chExt cx="4980926" cy="1118719"/>
          </a:xfrm>
        </p:grpSpPr>
        <p:sp>
          <p:nvSpPr>
            <p:cNvPr id="472" name="矩形 471"/>
            <p:cNvSpPr/>
            <p:nvPr/>
          </p:nvSpPr>
          <p:spPr>
            <a:xfrm>
              <a:off x="1430823" y="4623915"/>
              <a:ext cx="649171"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smtClean="0">
                  <a:solidFill>
                    <a:prstClr val="white"/>
                  </a:solidFill>
                  <a:latin typeface="微软雅黑" panose="020B0503020204020204" pitchFamily="34" charset="-122"/>
                  <a:ea typeface="微软雅黑" panose="020B0503020204020204" pitchFamily="34" charset="-122"/>
                </a:rPr>
                <a:t>R:011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3" name="矩形 472"/>
            <p:cNvSpPr/>
            <p:nvPr/>
          </p:nvSpPr>
          <p:spPr>
            <a:xfrm>
              <a:off x="2724086" y="4623915"/>
              <a:ext cx="64922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smtClean="0">
                  <a:solidFill>
                    <a:prstClr val="white"/>
                  </a:solidFill>
                  <a:latin typeface="微软雅黑" panose="020B0503020204020204" pitchFamily="34" charset="-122"/>
                  <a:ea typeface="微软雅黑" panose="020B0503020204020204" pitchFamily="34" charset="-122"/>
                </a:rPr>
                <a:t>S:011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4" name="矩形 473"/>
            <p:cNvSpPr/>
            <p:nvPr/>
          </p:nvSpPr>
          <p:spPr>
            <a:xfrm>
              <a:off x="3373310" y="4623915"/>
              <a:ext cx="533733"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a:solidFill>
                    <a:prstClr val="white"/>
                  </a:solidFill>
                  <a:latin typeface="微软雅黑" panose="020B0503020204020204" pitchFamily="34" charset="-122"/>
                  <a:ea typeface="微软雅黑" panose="020B0503020204020204" pitchFamily="34" charset="-122"/>
                </a:rPr>
                <a:t>C:001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5" name="矩形 474"/>
            <p:cNvSpPr/>
            <p:nvPr/>
          </p:nvSpPr>
          <p:spPr>
            <a:xfrm>
              <a:off x="3900983" y="4623915"/>
              <a:ext cx="633136"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a:solidFill>
                    <a:prstClr val="white"/>
                  </a:solidFill>
                  <a:latin typeface="微软雅黑" panose="020B0503020204020204" pitchFamily="34" charset="-122"/>
                  <a:ea typeface="微软雅黑" panose="020B0503020204020204" pitchFamily="34" charset="-122"/>
                </a:rPr>
                <a:t>D:0001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6" name="矩形 475"/>
            <p:cNvSpPr/>
            <p:nvPr/>
          </p:nvSpPr>
          <p:spPr>
            <a:xfrm>
              <a:off x="4536242" y="4623915"/>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a:solidFill>
                    <a:prstClr val="white"/>
                  </a:solidFill>
                  <a:latin typeface="微软雅黑" panose="020B0503020204020204" pitchFamily="34" charset="-122"/>
                  <a:ea typeface="微软雅黑" panose="020B0503020204020204" pitchFamily="34" charset="-122"/>
                </a:rPr>
                <a:t>E:001</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7" name="矩形 476"/>
            <p:cNvSpPr/>
            <p:nvPr/>
          </p:nvSpPr>
          <p:spPr>
            <a:xfrm>
              <a:off x="2078318" y="4623915"/>
              <a:ext cx="648000" cy="184898"/>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000" kern="0" dirty="0" smtClean="0">
                  <a:solidFill>
                    <a:prstClr val="white"/>
                  </a:solidFill>
                  <a:latin typeface="微软雅黑" panose="020B0503020204020204" pitchFamily="34" charset="-122"/>
                  <a:ea typeface="微软雅黑" panose="020B0503020204020204" pitchFamily="34" charset="-122"/>
                </a:rPr>
                <a:t>Len=10</a:t>
              </a:r>
              <a:endParaRPr lang="zh-CN" altLang="en-US" sz="1000" kern="0" dirty="0" smtClean="0">
                <a:solidFill>
                  <a:prstClr val="white"/>
                </a:solidFill>
                <a:latin typeface="微软雅黑" panose="020B0503020204020204" pitchFamily="34" charset="-122"/>
                <a:ea typeface="微软雅黑" panose="020B0503020204020204" pitchFamily="34" charset="-122"/>
              </a:endParaRPr>
            </a:p>
          </p:txBody>
        </p:sp>
        <p:sp>
          <p:nvSpPr>
            <p:cNvPr id="478" name="左大括号 477"/>
            <p:cNvSpPr/>
            <p:nvPr/>
          </p:nvSpPr>
          <p:spPr>
            <a:xfrm rot="16200000" flipH="1">
              <a:off x="3540690" y="3630485"/>
              <a:ext cx="180000" cy="1806857"/>
            </a:xfrm>
            <a:prstGeom prst="leftBrace">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cxnSp>
          <p:nvCxnSpPr>
            <p:cNvPr id="479" name="肘形连接符 478"/>
            <p:cNvCxnSpPr>
              <a:stCxn id="477" idx="0"/>
              <a:endCxn id="478" idx="1"/>
            </p:cNvCxnSpPr>
            <p:nvPr/>
          </p:nvCxnSpPr>
          <p:spPr>
            <a:xfrm rot="5400000" flipH="1" flipV="1">
              <a:off x="2926504" y="3919729"/>
              <a:ext cx="180001" cy="1228373"/>
            </a:xfrm>
            <a:prstGeom prst="bentConnector3">
              <a:avLst>
                <a:gd name="adj1" fmla="val 195599"/>
              </a:avLst>
            </a:prstGeom>
            <a:noFill/>
            <a:ln w="6350" cap="flat" cmpd="sng" algn="ctr">
              <a:solidFill>
                <a:srgbClr val="5B9BD5"/>
              </a:solidFill>
              <a:prstDash val="solid"/>
              <a:miter lim="800000"/>
              <a:tailEnd type="triangle"/>
            </a:ln>
            <a:effectLst/>
          </p:spPr>
        </p:cxnSp>
        <p:sp>
          <p:nvSpPr>
            <p:cNvPr id="480" name="左大括号 479"/>
            <p:cNvSpPr/>
            <p:nvPr/>
          </p:nvSpPr>
          <p:spPr>
            <a:xfrm rot="16200000" flipH="1">
              <a:off x="4708360" y="4270482"/>
              <a:ext cx="180000" cy="526864"/>
            </a:xfrm>
            <a:prstGeom prst="leftBrace">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sp>
          <p:nvSpPr>
            <p:cNvPr id="481" name="矩形 480"/>
            <p:cNvSpPr/>
            <p:nvPr/>
          </p:nvSpPr>
          <p:spPr>
            <a:xfrm>
              <a:off x="3227941" y="4264559"/>
              <a:ext cx="1143262" cy="276999"/>
            </a:xfrm>
            <a:prstGeom prst="rect">
              <a:avLst/>
            </a:prstGeom>
          </p:spPr>
          <p:txBody>
            <a:bodyPr wrap="none">
              <a:spAutoFit/>
            </a:bodyPr>
            <a:lstStyle/>
            <a:p>
              <a:pPr lvl="0" defTabSz="914400">
                <a:defRPr/>
              </a:pPr>
              <a:r>
                <a:rPr lang="en-US" altLang="zh-CN" sz="1200" b="1" kern="0" dirty="0">
                  <a:solidFill>
                    <a:prstClr val="black"/>
                  </a:solidFill>
                  <a:ea typeface="宋体" panose="02010600030101010101" pitchFamily="2" charset="-122"/>
                </a:rPr>
                <a:t>Recursive unit</a:t>
              </a:r>
              <a:r>
                <a:rPr lang="en-US" altLang="zh-CN" sz="1200" b="1" kern="0" baseline="-25000" dirty="0">
                  <a:solidFill>
                    <a:prstClr val="black"/>
                  </a:solidFill>
                  <a:ea typeface="宋体" panose="02010600030101010101" pitchFamily="2" charset="-122"/>
                </a:rPr>
                <a:t>0</a:t>
              </a:r>
              <a:endParaRPr lang="zh-CN" altLang="en-US" sz="1200" b="1" kern="0" dirty="0">
                <a:solidFill>
                  <a:prstClr val="black"/>
                </a:solidFill>
                <a:latin typeface="Arial" panose="020B0604020202020204"/>
                <a:ea typeface="黑体" panose="02010609060101010101" pitchFamily="49" charset="-122"/>
              </a:endParaRPr>
            </a:p>
          </p:txBody>
        </p:sp>
        <p:sp>
          <p:nvSpPr>
            <p:cNvPr id="482" name="矩形 481"/>
            <p:cNvSpPr/>
            <p:nvPr/>
          </p:nvSpPr>
          <p:spPr>
            <a:xfrm>
              <a:off x="4385689" y="4264559"/>
              <a:ext cx="1143262" cy="276999"/>
            </a:xfrm>
            <a:prstGeom prst="rect">
              <a:avLst/>
            </a:prstGeom>
          </p:spPr>
          <p:txBody>
            <a:bodyPr wrap="none">
              <a:spAutoFit/>
            </a:bodyPr>
            <a:lstStyle/>
            <a:p>
              <a:pPr lvl="0" defTabSz="914400">
                <a:defRPr/>
              </a:pPr>
              <a:r>
                <a:rPr lang="en-US" altLang="zh-CN" sz="1200" b="1" kern="0" dirty="0">
                  <a:solidFill>
                    <a:prstClr val="black"/>
                  </a:solidFill>
                  <a:ea typeface="宋体" panose="02010600030101010101" pitchFamily="2" charset="-122"/>
                </a:rPr>
                <a:t>Recursive </a:t>
              </a:r>
              <a:r>
                <a:rPr lang="en-US" altLang="zh-CN" sz="1200" b="1" kern="0" dirty="0" smtClean="0">
                  <a:solidFill>
                    <a:prstClr val="black"/>
                  </a:solidFill>
                  <a:ea typeface="宋体" panose="02010600030101010101" pitchFamily="2" charset="-122"/>
                </a:rPr>
                <a:t>unit</a:t>
              </a:r>
              <a:r>
                <a:rPr lang="en-US" altLang="zh-CN" sz="1200" b="1" kern="0" baseline="-25000" dirty="0" smtClean="0">
                  <a:solidFill>
                    <a:prstClr val="black"/>
                  </a:solidFill>
                  <a:ea typeface="宋体" panose="02010600030101010101" pitchFamily="2" charset="-122"/>
                </a:rPr>
                <a:t>1</a:t>
              </a:r>
              <a:endParaRPr lang="zh-CN" altLang="en-US" sz="1200" b="1" kern="0" dirty="0">
                <a:solidFill>
                  <a:prstClr val="black"/>
                </a:solidFill>
                <a:latin typeface="Arial" panose="020B0604020202020204"/>
                <a:ea typeface="黑体" panose="02010609060101010101" pitchFamily="49" charset="-122"/>
              </a:endParaRPr>
            </a:p>
          </p:txBody>
        </p:sp>
        <p:sp>
          <p:nvSpPr>
            <p:cNvPr id="483" name="左大括号 482"/>
            <p:cNvSpPr/>
            <p:nvPr/>
          </p:nvSpPr>
          <p:spPr>
            <a:xfrm rot="16200000">
              <a:off x="2723154" y="2789478"/>
              <a:ext cx="163512" cy="4513769"/>
            </a:xfrm>
            <a:prstGeom prst="leftBrace">
              <a:avLst>
                <a:gd name="adj1" fmla="val 8333"/>
                <a:gd name="adj2" fmla="val 27526"/>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sp>
          <p:nvSpPr>
            <p:cNvPr id="484" name="文本框 483"/>
            <p:cNvSpPr txBox="1"/>
            <p:nvPr/>
          </p:nvSpPr>
          <p:spPr>
            <a:xfrm>
              <a:off x="1035757" y="5106279"/>
              <a:ext cx="1477373"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R</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85" name="矩形 484"/>
            <p:cNvSpPr/>
            <p:nvPr/>
          </p:nvSpPr>
          <p:spPr>
            <a:xfrm>
              <a:off x="555642" y="4623915"/>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900" kern="0" dirty="0" smtClean="0">
                  <a:solidFill>
                    <a:prstClr val="white"/>
                  </a:solidFill>
                  <a:latin typeface="微软雅黑" panose="020B0503020204020204" pitchFamily="34" charset="-122"/>
                  <a:ea typeface="微软雅黑" panose="020B0503020204020204" pitchFamily="34" charset="-122"/>
                </a:rPr>
                <a:t>Total_len:24</a:t>
              </a:r>
              <a:endParaRPr lang="zh-CN" altLang="en-US" sz="900" kern="0" dirty="0" smtClean="0">
                <a:solidFill>
                  <a:prstClr val="white"/>
                </a:solidFill>
                <a:latin typeface="微软雅黑" panose="020B0503020204020204" pitchFamily="34" charset="-122"/>
                <a:ea typeface="微软雅黑" panose="020B0503020204020204" pitchFamily="34" charset="-122"/>
              </a:endParaRPr>
            </a:p>
          </p:txBody>
        </p:sp>
        <p:sp>
          <p:nvSpPr>
            <p:cNvPr id="486" name="左大括号 485"/>
            <p:cNvSpPr/>
            <p:nvPr/>
          </p:nvSpPr>
          <p:spPr>
            <a:xfrm rot="16200000">
              <a:off x="3163492" y="3076762"/>
              <a:ext cx="163512" cy="3633093"/>
            </a:xfrm>
            <a:prstGeom prst="leftBrace">
              <a:avLst/>
            </a:prstGeom>
            <a:noFill/>
            <a:ln w="6350" cap="flat" cmpd="sng" algn="ctr">
              <a:solidFill>
                <a:srgbClr val="5B9BD5"/>
              </a:solidFill>
              <a:prstDash val="solid"/>
              <a:miter lim="800000"/>
            </a:ln>
            <a:effectLst/>
          </p:spPr>
          <p:txBody>
            <a:bodyPr rtlCol="0" anchor="ctr"/>
            <a:lstStyle/>
            <a:p>
              <a:pPr algn="ctr" defTabSz="914400">
                <a:defRPr/>
              </a:pPr>
              <a:endParaRPr lang="zh-CN" altLang="en-US" kern="0" smtClean="0">
                <a:solidFill>
                  <a:prstClr val="black"/>
                </a:solidFill>
                <a:latin typeface="Arial" panose="020B0604020202020204"/>
                <a:ea typeface="黑体" panose="02010609060101010101" pitchFamily="49" charset="-122"/>
              </a:endParaRPr>
            </a:p>
          </p:txBody>
        </p:sp>
        <p:sp>
          <p:nvSpPr>
            <p:cNvPr id="487" name="文本框 486"/>
            <p:cNvSpPr txBox="1"/>
            <p:nvPr/>
          </p:nvSpPr>
          <p:spPr>
            <a:xfrm>
              <a:off x="2570629" y="4925139"/>
              <a:ext cx="1374932" cy="276999"/>
            </a:xfrm>
            <a:prstGeom prst="rect">
              <a:avLst/>
            </a:prstGeom>
            <a:noFill/>
          </p:spPr>
          <p:txBody>
            <a:bodyPr wrap="square" rtlCol="0">
              <a:spAutoFit/>
            </a:bodyPr>
            <a:lstStyle/>
            <a:p>
              <a:pPr lvl="0" algn="ctr" defTabSz="914400">
                <a:defRPr/>
              </a:pPr>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Recursive Unit </a:t>
              </a:r>
              <a:r>
                <a:rPr lang="en-US" altLang="zh-CN" sz="12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a:t>
              </a:r>
              <a:endParaRPr lang="zh-CN" altLang="en-US" sz="12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488" name="组合 487"/>
          <p:cNvGrpSpPr/>
          <p:nvPr/>
        </p:nvGrpSpPr>
        <p:grpSpPr>
          <a:xfrm>
            <a:off x="5596360" y="3457089"/>
            <a:ext cx="3511841" cy="1181857"/>
            <a:chOff x="5748144" y="4848913"/>
            <a:chExt cx="3511841" cy="1181857"/>
          </a:xfrm>
        </p:grpSpPr>
        <p:sp>
          <p:nvSpPr>
            <p:cNvPr id="489" name="矩形 488"/>
            <p:cNvSpPr/>
            <p:nvPr/>
          </p:nvSpPr>
          <p:spPr>
            <a:xfrm>
              <a:off x="6627106" y="5248189"/>
              <a:ext cx="649224"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S:011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0" name="矩形 489"/>
            <p:cNvSpPr/>
            <p:nvPr/>
          </p:nvSpPr>
          <p:spPr>
            <a:xfrm>
              <a:off x="7276330" y="5248189"/>
              <a:ext cx="533733"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C:001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1" name="矩形 490"/>
            <p:cNvSpPr/>
            <p:nvPr/>
          </p:nvSpPr>
          <p:spPr>
            <a:xfrm>
              <a:off x="7804003" y="5248189"/>
              <a:ext cx="633136"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D:0001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2" name="文本框 491"/>
            <p:cNvSpPr txBox="1"/>
            <p:nvPr/>
          </p:nvSpPr>
          <p:spPr>
            <a:xfrm>
              <a:off x="5932218" y="5753771"/>
              <a:ext cx="1460722"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S</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3" name="左大括号 492"/>
            <p:cNvSpPr/>
            <p:nvPr/>
          </p:nvSpPr>
          <p:spPr>
            <a:xfrm rot="16200000">
              <a:off x="7434534" y="3937650"/>
              <a:ext cx="139061" cy="3511841"/>
            </a:xfrm>
            <a:prstGeom prst="leftBrace">
              <a:avLst>
                <a:gd name="adj1" fmla="val 8333"/>
                <a:gd name="adj2" fmla="val 26946"/>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94" name="左大括号 493"/>
            <p:cNvSpPr/>
            <p:nvPr/>
          </p:nvSpPr>
          <p:spPr>
            <a:xfrm rot="16200000" flipH="1">
              <a:off x="8028752" y="4842628"/>
              <a:ext cx="180000" cy="625838"/>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95" name="矩形 494"/>
            <p:cNvSpPr/>
            <p:nvPr/>
          </p:nvSpPr>
          <p:spPr>
            <a:xfrm>
              <a:off x="7859057" y="4848913"/>
              <a:ext cx="982961" cy="246221"/>
            </a:xfrm>
            <a:prstGeom prst="rect">
              <a:avLst/>
            </a:prstGeom>
          </p:spPr>
          <p:txBody>
            <a:bodyPr wrap="none">
              <a:spAutoFit/>
            </a:bodyPr>
            <a:lstStyle/>
            <a:p>
              <a:pPr lvl="0" defTabSz="914400">
                <a:defRPr/>
              </a:pPr>
              <a:r>
                <a:rPr lang="en-US" altLang="zh-CN" sz="1000" b="1" kern="0" dirty="0">
                  <a:solidFill>
                    <a:prstClr val="black"/>
                  </a:solidFill>
                  <a:ea typeface="宋体" panose="02010600030101010101" pitchFamily="2" charset="-122"/>
                </a:rPr>
                <a:t>Recursive unit</a:t>
              </a:r>
              <a:r>
                <a:rPr lang="en-US" altLang="zh-CN" sz="1000" b="1" kern="0" baseline="-25000" dirty="0">
                  <a:solidFill>
                    <a:prstClr val="black"/>
                  </a:solidFill>
                  <a:ea typeface="宋体" panose="02010600030101010101" pitchFamily="2" charset="-122"/>
                </a:rPr>
                <a:t>1</a:t>
              </a:r>
              <a:endParaRPr lang="zh-CN" altLang="en-US" sz="1000" b="1" kern="0" dirty="0">
                <a:solidFill>
                  <a:prstClr val="black"/>
                </a:solidFill>
                <a:latin typeface="Arial" panose="020B0604020202020204"/>
                <a:ea typeface="黑体" panose="02010609060101010101" pitchFamily="49" charset="-122"/>
              </a:endParaRPr>
            </a:p>
          </p:txBody>
        </p:sp>
        <p:sp>
          <p:nvSpPr>
            <p:cNvPr id="496" name="左大括号 495"/>
            <p:cNvSpPr/>
            <p:nvPr/>
          </p:nvSpPr>
          <p:spPr>
            <a:xfrm rot="16200000" flipH="1">
              <a:off x="7452810" y="4892115"/>
              <a:ext cx="180000" cy="526864"/>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497" name="矩形 496"/>
            <p:cNvSpPr/>
            <p:nvPr/>
          </p:nvSpPr>
          <p:spPr>
            <a:xfrm>
              <a:off x="6949185" y="4848914"/>
              <a:ext cx="982961" cy="246221"/>
            </a:xfrm>
            <a:prstGeom prst="rect">
              <a:avLst/>
            </a:prstGeom>
          </p:spPr>
          <p:txBody>
            <a:bodyPr wrap="none">
              <a:spAutoFit/>
            </a:bodyPr>
            <a:lstStyle/>
            <a:p>
              <a:pPr lvl="0" defTabSz="914400">
                <a:defRPr/>
              </a:pPr>
              <a:r>
                <a:rPr lang="en-US" altLang="zh-CN" sz="1000" b="1" kern="0" dirty="0">
                  <a:solidFill>
                    <a:prstClr val="black"/>
                  </a:solidFill>
                  <a:ea typeface="宋体" panose="02010600030101010101" pitchFamily="2" charset="-122"/>
                </a:rPr>
                <a:t>Recursive unit</a:t>
              </a:r>
              <a:r>
                <a:rPr lang="en-US" altLang="zh-CN" sz="1000" b="1" kern="0" baseline="-25000" dirty="0">
                  <a:solidFill>
                    <a:prstClr val="black"/>
                  </a:solidFill>
                  <a:ea typeface="宋体" panose="02010600030101010101" pitchFamily="2" charset="-122"/>
                </a:rPr>
                <a:t>0</a:t>
              </a:r>
              <a:endParaRPr lang="zh-CN" altLang="en-US" sz="1000" b="1" kern="0" dirty="0">
                <a:solidFill>
                  <a:prstClr val="black"/>
                </a:solidFill>
                <a:latin typeface="Arial" panose="020B0604020202020204"/>
                <a:ea typeface="黑体" panose="02010609060101010101" pitchFamily="49" charset="-122"/>
              </a:endParaRPr>
            </a:p>
          </p:txBody>
        </p:sp>
        <p:sp>
          <p:nvSpPr>
            <p:cNvPr id="498" name="矩形 497"/>
            <p:cNvSpPr/>
            <p:nvPr/>
          </p:nvSpPr>
          <p:spPr>
            <a:xfrm>
              <a:off x="5748144" y="5248189"/>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Total_len:10</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99" name="矩形 498"/>
            <p:cNvSpPr/>
            <p:nvPr/>
          </p:nvSpPr>
          <p:spPr>
            <a:xfrm>
              <a:off x="8431670" y="5248189"/>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Padding(6bit)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0" name="左大括号 499"/>
            <p:cNvSpPr/>
            <p:nvPr/>
          </p:nvSpPr>
          <p:spPr>
            <a:xfrm rot="16200000">
              <a:off x="7450135" y="4618802"/>
              <a:ext cx="163512" cy="1799560"/>
            </a:xfrm>
            <a:prstGeom prst="leftBrace">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panose="020B0604020202020204"/>
                <a:ea typeface="黑体" panose="02010609060101010101" pitchFamily="49" charset="-122"/>
              </a:endParaRPr>
            </a:p>
          </p:txBody>
        </p:sp>
        <p:sp>
          <p:nvSpPr>
            <p:cNvPr id="501" name="文本框 500"/>
            <p:cNvSpPr txBox="1"/>
            <p:nvPr/>
          </p:nvSpPr>
          <p:spPr>
            <a:xfrm>
              <a:off x="6858524" y="5558976"/>
              <a:ext cx="1478653" cy="276999"/>
            </a:xfrm>
            <a:prstGeom prst="rect">
              <a:avLst/>
            </a:prstGeom>
            <a:noFill/>
          </p:spPr>
          <p:txBody>
            <a:bodyPr wrap="square" rtlCol="0">
              <a:spAutoFit/>
            </a:bodyPr>
            <a:lstStyle/>
            <a:p>
              <a:pPr lvl="0" algn="ctr" defTabSz="914400">
                <a:defRPr/>
              </a:pPr>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Recursive Unit </a:t>
              </a:r>
              <a:r>
                <a:rPr lang="en-US" altLang="zh-CN" sz="1200"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S</a:t>
              </a:r>
              <a:endParaRPr lang="zh-CN" altLang="en-US" sz="1200"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502" name="组合 501"/>
          <p:cNvGrpSpPr/>
          <p:nvPr/>
        </p:nvGrpSpPr>
        <p:grpSpPr>
          <a:xfrm>
            <a:off x="5025695" y="5191759"/>
            <a:ext cx="2226926" cy="499027"/>
            <a:chOff x="4770109" y="5199851"/>
            <a:chExt cx="2226926" cy="499027"/>
          </a:xfrm>
        </p:grpSpPr>
        <p:sp>
          <p:nvSpPr>
            <p:cNvPr id="503" name="矩形 502"/>
            <p:cNvSpPr/>
            <p:nvPr/>
          </p:nvSpPr>
          <p:spPr>
            <a:xfrm>
              <a:off x="5650789" y="5199851"/>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C:001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4" name="文本框 503"/>
            <p:cNvSpPr txBox="1"/>
            <p:nvPr/>
          </p:nvSpPr>
          <p:spPr>
            <a:xfrm>
              <a:off x="5221540" y="5421879"/>
              <a:ext cx="1478742"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a:t>
              </a:r>
              <a:r>
                <a:rPr lang="en-US" altLang="zh-CN" sz="1200" b="1" kern="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C</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05" name="矩形 504"/>
            <p:cNvSpPr/>
            <p:nvPr/>
          </p:nvSpPr>
          <p:spPr>
            <a:xfrm>
              <a:off x="4770109" y="5199851"/>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Total_len:3</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6" name="矩形 505"/>
            <p:cNvSpPr/>
            <p:nvPr/>
          </p:nvSpPr>
          <p:spPr>
            <a:xfrm>
              <a:off x="6176339" y="5199851"/>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Padding(5bit)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07" name="组合 506"/>
          <p:cNvGrpSpPr/>
          <p:nvPr/>
        </p:nvGrpSpPr>
        <p:grpSpPr>
          <a:xfrm>
            <a:off x="7632816" y="5191759"/>
            <a:ext cx="2349720" cy="499027"/>
            <a:chOff x="7166867" y="5191759"/>
            <a:chExt cx="2349720" cy="499027"/>
          </a:xfrm>
        </p:grpSpPr>
        <p:sp>
          <p:nvSpPr>
            <p:cNvPr id="508" name="矩形 507"/>
            <p:cNvSpPr/>
            <p:nvPr/>
          </p:nvSpPr>
          <p:spPr>
            <a:xfrm>
              <a:off x="8047546" y="5191759"/>
              <a:ext cx="648345"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D:0001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09" name="文本框 508"/>
            <p:cNvSpPr txBox="1"/>
            <p:nvPr/>
          </p:nvSpPr>
          <p:spPr>
            <a:xfrm>
              <a:off x="7618297" y="5413787"/>
              <a:ext cx="1530453"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D</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10" name="矩形 509"/>
            <p:cNvSpPr/>
            <p:nvPr/>
          </p:nvSpPr>
          <p:spPr>
            <a:xfrm>
              <a:off x="7166867" y="5191759"/>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Total_len:4</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1" name="矩形 510"/>
            <p:cNvSpPr/>
            <p:nvPr/>
          </p:nvSpPr>
          <p:spPr>
            <a:xfrm>
              <a:off x="8695891" y="5191759"/>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Padding(4bit)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12" name="组合 511"/>
          <p:cNvGrpSpPr/>
          <p:nvPr/>
        </p:nvGrpSpPr>
        <p:grpSpPr>
          <a:xfrm>
            <a:off x="9814424" y="3853723"/>
            <a:ext cx="2226926" cy="499027"/>
            <a:chOff x="9641575" y="5215582"/>
            <a:chExt cx="2226926" cy="499027"/>
          </a:xfrm>
        </p:grpSpPr>
        <p:sp>
          <p:nvSpPr>
            <p:cNvPr id="513" name="矩形 512"/>
            <p:cNvSpPr/>
            <p:nvPr/>
          </p:nvSpPr>
          <p:spPr>
            <a:xfrm>
              <a:off x="10522255" y="5215582"/>
              <a:ext cx="525550" cy="184898"/>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E:001</a:t>
              </a:r>
              <a:endParaRPr kumimoji="0" lang="zh-CN" altLang="en-US" sz="10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4" name="文本框 513"/>
            <p:cNvSpPr txBox="1"/>
            <p:nvPr/>
          </p:nvSpPr>
          <p:spPr>
            <a:xfrm>
              <a:off x="9958143" y="5437610"/>
              <a:ext cx="1509795" cy="276999"/>
            </a:xfrm>
            <a:prstGeom prst="rect">
              <a:avLst/>
            </a:prstGeom>
            <a:noFill/>
          </p:spPr>
          <p:txBody>
            <a:bodyPr wrap="square" rtlCol="0">
              <a:spAutoFit/>
            </a:bodyPr>
            <a:lstStyle/>
            <a:p>
              <a:pPr lvl="0" algn="ctr" defTabSz="914400"/>
              <a:r>
                <a:rPr lang="en-US" altLang="zh-CN"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Encapsulation to E</a:t>
              </a:r>
              <a:endParaRPr lang="zh-CN" altLang="en-US" sz="1200" b="1" kern="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15" name="矩形 514"/>
            <p:cNvSpPr/>
            <p:nvPr/>
          </p:nvSpPr>
          <p:spPr>
            <a:xfrm>
              <a:off x="9641575" y="5215582"/>
              <a:ext cx="880678" cy="184898"/>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Total_len:3</a:t>
              </a:r>
              <a:endParaRPr kumimoji="0" lang="zh-CN" altLang="en-US" sz="9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16" name="矩形 515"/>
            <p:cNvSpPr/>
            <p:nvPr/>
          </p:nvSpPr>
          <p:spPr>
            <a:xfrm>
              <a:off x="11047805" y="5215582"/>
              <a:ext cx="820696" cy="184898"/>
            </a:xfrm>
            <a:prstGeom prst="rect">
              <a:avLst/>
            </a:prstGeom>
            <a:solidFill>
              <a:sysClr val="window" lastClr="FFFFFF">
                <a:lumMod val="75000"/>
              </a:sys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Padding(5bit)</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517" name="左箭头 516"/>
          <p:cNvSpPr/>
          <p:nvPr/>
        </p:nvSpPr>
        <p:spPr>
          <a:xfrm rot="16200000">
            <a:off x="8483552" y="1580222"/>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18" name="左箭头 517"/>
          <p:cNvSpPr/>
          <p:nvPr/>
        </p:nvSpPr>
        <p:spPr>
          <a:xfrm rot="16200000">
            <a:off x="6733848" y="3091577"/>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19" name="左箭头 518"/>
          <p:cNvSpPr/>
          <p:nvPr/>
        </p:nvSpPr>
        <p:spPr>
          <a:xfrm rot="16200000">
            <a:off x="10267540" y="3091577"/>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0" name="左箭头 519"/>
          <p:cNvSpPr/>
          <p:nvPr/>
        </p:nvSpPr>
        <p:spPr>
          <a:xfrm rot="16200000">
            <a:off x="6215894" y="4668332"/>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1" name="左箭头 520"/>
          <p:cNvSpPr/>
          <p:nvPr/>
        </p:nvSpPr>
        <p:spPr>
          <a:xfrm rot="16200000">
            <a:off x="8526117" y="4668332"/>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2" name="左箭头 521"/>
          <p:cNvSpPr/>
          <p:nvPr/>
        </p:nvSpPr>
        <p:spPr>
          <a:xfrm rot="16200000">
            <a:off x="6215896" y="5700508"/>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3" name="左箭头 522"/>
          <p:cNvSpPr/>
          <p:nvPr/>
        </p:nvSpPr>
        <p:spPr>
          <a:xfrm rot="16200000">
            <a:off x="8526119" y="5700508"/>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24" name="左箭头 523"/>
          <p:cNvSpPr/>
          <p:nvPr/>
        </p:nvSpPr>
        <p:spPr>
          <a:xfrm rot="16200000">
            <a:off x="10903655" y="4387566"/>
            <a:ext cx="247174"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grpSp>
        <p:nvGrpSpPr>
          <p:cNvPr id="525" name="组合 524"/>
          <p:cNvGrpSpPr/>
          <p:nvPr/>
        </p:nvGrpSpPr>
        <p:grpSpPr>
          <a:xfrm>
            <a:off x="6083414" y="6074540"/>
            <a:ext cx="540000" cy="383903"/>
            <a:chOff x="5160776" y="6074540"/>
            <a:chExt cx="540000" cy="383903"/>
          </a:xfrm>
        </p:grpSpPr>
        <p:grpSp>
          <p:nvGrpSpPr>
            <p:cNvPr id="526" name="组合 35958"/>
            <p:cNvGrpSpPr>
              <a:grpSpLocks/>
            </p:cNvGrpSpPr>
            <p:nvPr/>
          </p:nvGrpSpPr>
          <p:grpSpPr bwMode="auto">
            <a:xfrm>
              <a:off x="5302495" y="6074540"/>
              <a:ext cx="250189" cy="210006"/>
              <a:chOff x="2228850" y="779463"/>
              <a:chExt cx="739775" cy="622300"/>
            </a:xfrm>
          </p:grpSpPr>
          <p:sp>
            <p:nvSpPr>
              <p:cNvPr id="528"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29"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0"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1"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2"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27" name="文本框 526"/>
            <p:cNvSpPr txBox="1"/>
            <p:nvPr/>
          </p:nvSpPr>
          <p:spPr>
            <a:xfrm>
              <a:off x="5160776" y="6242443"/>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Client2</a:t>
              </a:r>
              <a:endParaRPr lang="zh-CN" altLang="en-US" sz="900" b="1" dirty="0">
                <a:solidFill>
                  <a:prstClr val="black"/>
                </a:solidFill>
                <a:ea typeface="宋体" panose="02010600030101010101" pitchFamily="2" charset="-122"/>
              </a:endParaRPr>
            </a:p>
          </p:txBody>
        </p:sp>
      </p:grpSp>
      <p:grpSp>
        <p:nvGrpSpPr>
          <p:cNvPr id="533" name="组合 532"/>
          <p:cNvGrpSpPr/>
          <p:nvPr/>
        </p:nvGrpSpPr>
        <p:grpSpPr>
          <a:xfrm>
            <a:off x="8408644" y="6074540"/>
            <a:ext cx="540000" cy="383903"/>
            <a:chOff x="7486006" y="6129720"/>
            <a:chExt cx="540000" cy="383903"/>
          </a:xfrm>
        </p:grpSpPr>
        <p:grpSp>
          <p:nvGrpSpPr>
            <p:cNvPr id="534" name="组合 35958"/>
            <p:cNvGrpSpPr>
              <a:grpSpLocks/>
            </p:cNvGrpSpPr>
            <p:nvPr/>
          </p:nvGrpSpPr>
          <p:grpSpPr bwMode="auto">
            <a:xfrm>
              <a:off x="7627725" y="6129720"/>
              <a:ext cx="250189" cy="210006"/>
              <a:chOff x="2228850" y="779463"/>
              <a:chExt cx="739775" cy="622300"/>
            </a:xfrm>
          </p:grpSpPr>
          <p:sp>
            <p:nvSpPr>
              <p:cNvPr id="536"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7"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8"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39"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0"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35" name="文本框 534"/>
            <p:cNvSpPr txBox="1"/>
            <p:nvPr/>
          </p:nvSpPr>
          <p:spPr>
            <a:xfrm>
              <a:off x="7486006" y="6297623"/>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Client3</a:t>
              </a:r>
              <a:endParaRPr lang="zh-CN" altLang="en-US" sz="900" b="1" dirty="0">
                <a:solidFill>
                  <a:prstClr val="black"/>
                </a:solidFill>
                <a:ea typeface="宋体" panose="02010600030101010101" pitchFamily="2" charset="-122"/>
              </a:endParaRPr>
            </a:p>
          </p:txBody>
        </p:sp>
      </p:grpSp>
      <p:grpSp>
        <p:nvGrpSpPr>
          <p:cNvPr id="541" name="组合 540"/>
          <p:cNvGrpSpPr/>
          <p:nvPr/>
        </p:nvGrpSpPr>
        <p:grpSpPr>
          <a:xfrm>
            <a:off x="10736374" y="4793607"/>
            <a:ext cx="540000" cy="383903"/>
            <a:chOff x="9813736" y="4793607"/>
            <a:chExt cx="540000" cy="383903"/>
          </a:xfrm>
        </p:grpSpPr>
        <p:grpSp>
          <p:nvGrpSpPr>
            <p:cNvPr id="542" name="组合 35958"/>
            <p:cNvGrpSpPr>
              <a:grpSpLocks/>
            </p:cNvGrpSpPr>
            <p:nvPr/>
          </p:nvGrpSpPr>
          <p:grpSpPr bwMode="auto">
            <a:xfrm>
              <a:off x="9955455" y="4793607"/>
              <a:ext cx="250189" cy="210006"/>
              <a:chOff x="2228850" y="779463"/>
              <a:chExt cx="739775" cy="622300"/>
            </a:xfrm>
          </p:grpSpPr>
          <p:sp>
            <p:nvSpPr>
              <p:cNvPr id="544"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5"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6"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7"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48"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43" name="文本框 542"/>
            <p:cNvSpPr txBox="1"/>
            <p:nvPr/>
          </p:nvSpPr>
          <p:spPr>
            <a:xfrm>
              <a:off x="9813736" y="4961510"/>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Client4</a:t>
              </a:r>
              <a:endParaRPr lang="zh-CN" altLang="en-US" sz="900" b="1" dirty="0">
                <a:solidFill>
                  <a:prstClr val="black"/>
                </a:solidFill>
                <a:ea typeface="宋体" panose="02010600030101010101" pitchFamily="2" charset="-122"/>
              </a:endParaRPr>
            </a:p>
          </p:txBody>
        </p:sp>
      </p:grpSp>
      <p:grpSp>
        <p:nvGrpSpPr>
          <p:cNvPr id="549" name="组合 548"/>
          <p:cNvGrpSpPr/>
          <p:nvPr/>
        </p:nvGrpSpPr>
        <p:grpSpPr>
          <a:xfrm>
            <a:off x="8375357" y="233903"/>
            <a:ext cx="540000" cy="383903"/>
            <a:chOff x="7452719" y="233903"/>
            <a:chExt cx="540000" cy="383903"/>
          </a:xfrm>
        </p:grpSpPr>
        <p:grpSp>
          <p:nvGrpSpPr>
            <p:cNvPr id="550" name="组合 35958"/>
            <p:cNvGrpSpPr>
              <a:grpSpLocks/>
            </p:cNvGrpSpPr>
            <p:nvPr/>
          </p:nvGrpSpPr>
          <p:grpSpPr bwMode="auto">
            <a:xfrm>
              <a:off x="7594438" y="233903"/>
              <a:ext cx="250189" cy="210006"/>
              <a:chOff x="2228850" y="779463"/>
              <a:chExt cx="739775" cy="622300"/>
            </a:xfrm>
          </p:grpSpPr>
          <p:sp>
            <p:nvSpPr>
              <p:cNvPr id="552" name="Freeform 109"/>
              <p:cNvSpPr>
                <a:spLocks noEditPoints="1"/>
              </p:cNvSpPr>
              <p:nvPr/>
            </p:nvSpPr>
            <p:spPr bwMode="auto">
              <a:xfrm>
                <a:off x="2382838" y="968375"/>
                <a:ext cx="250825" cy="265113"/>
              </a:xfrm>
              <a:custGeom>
                <a:avLst/>
                <a:gdLst>
                  <a:gd name="T0" fmla="*/ 2147483646 w 597"/>
                  <a:gd name="T1" fmla="*/ 2147483646 h 631"/>
                  <a:gd name="T2" fmla="*/ 2147483646 w 597"/>
                  <a:gd name="T3" fmla="*/ 2147483646 h 631"/>
                  <a:gd name="T4" fmla="*/ 2147483646 w 597"/>
                  <a:gd name="T5" fmla="*/ 2147483646 h 631"/>
                  <a:gd name="T6" fmla="*/ 2147483646 w 597"/>
                  <a:gd name="T7" fmla="*/ 2147483646 h 631"/>
                  <a:gd name="T8" fmla="*/ 2147483646 w 597"/>
                  <a:gd name="T9" fmla="*/ 2147483646 h 631"/>
                  <a:gd name="T10" fmla="*/ 2147483646 w 597"/>
                  <a:gd name="T11" fmla="*/ 2147483646 h 631"/>
                  <a:gd name="T12" fmla="*/ 2147483646 w 597"/>
                  <a:gd name="T13" fmla="*/ 2147483646 h 631"/>
                  <a:gd name="T14" fmla="*/ 2147483646 w 597"/>
                  <a:gd name="T15" fmla="*/ 2147483646 h 631"/>
                  <a:gd name="T16" fmla="*/ 2147483646 w 597"/>
                  <a:gd name="T17" fmla="*/ 2147483646 h 631"/>
                  <a:gd name="T18" fmla="*/ 2147483646 w 597"/>
                  <a:gd name="T19" fmla="*/ 2147483646 h 631"/>
                  <a:gd name="T20" fmla="*/ 2147483646 w 597"/>
                  <a:gd name="T21" fmla="*/ 2147483646 h 631"/>
                  <a:gd name="T22" fmla="*/ 2147483646 w 597"/>
                  <a:gd name="T23" fmla="*/ 2147483646 h 631"/>
                  <a:gd name="T24" fmla="*/ 2147483646 w 597"/>
                  <a:gd name="T25" fmla="*/ 2147483646 h 631"/>
                  <a:gd name="T26" fmla="*/ 2147483646 w 597"/>
                  <a:gd name="T27" fmla="*/ 2147483646 h 631"/>
                  <a:gd name="T28" fmla="*/ 2147483646 w 597"/>
                  <a:gd name="T29" fmla="*/ 2147483646 h 631"/>
                  <a:gd name="T30" fmla="*/ 2147483646 w 597"/>
                  <a:gd name="T31" fmla="*/ 2147483646 h 631"/>
                  <a:gd name="T32" fmla="*/ 2147483646 w 597"/>
                  <a:gd name="T33" fmla="*/ 2147483646 h 631"/>
                  <a:gd name="T34" fmla="*/ 2147483646 w 597"/>
                  <a:gd name="T35" fmla="*/ 2147483646 h 631"/>
                  <a:gd name="T36" fmla="*/ 2147483646 w 597"/>
                  <a:gd name="T37" fmla="*/ 2147483646 h 631"/>
                  <a:gd name="T38" fmla="*/ 2147483646 w 597"/>
                  <a:gd name="T39" fmla="*/ 2147483646 h 631"/>
                  <a:gd name="T40" fmla="*/ 2147483646 w 597"/>
                  <a:gd name="T41" fmla="*/ 2147483646 h 631"/>
                  <a:gd name="T42" fmla="*/ 2147483646 w 597"/>
                  <a:gd name="T43" fmla="*/ 2147483646 h 631"/>
                  <a:gd name="T44" fmla="*/ 2147483646 w 597"/>
                  <a:gd name="T45" fmla="*/ 2147483646 h 631"/>
                  <a:gd name="T46" fmla="*/ 2147483646 w 597"/>
                  <a:gd name="T47" fmla="*/ 2147483646 h 631"/>
                  <a:gd name="T48" fmla="*/ 2147483646 w 597"/>
                  <a:gd name="T49" fmla="*/ 2147483646 h 631"/>
                  <a:gd name="T50" fmla="*/ 2147483646 w 597"/>
                  <a:gd name="T51" fmla="*/ 2147483646 h 631"/>
                  <a:gd name="T52" fmla="*/ 2147483646 w 597"/>
                  <a:gd name="T53" fmla="*/ 2147483646 h 631"/>
                  <a:gd name="T54" fmla="*/ 2147483646 w 597"/>
                  <a:gd name="T55" fmla="*/ 2147483646 h 631"/>
                  <a:gd name="T56" fmla="*/ 2147483646 w 597"/>
                  <a:gd name="T57" fmla="*/ 2147483646 h 631"/>
                  <a:gd name="T58" fmla="*/ 2147483646 w 597"/>
                  <a:gd name="T59" fmla="*/ 2147483646 h 631"/>
                  <a:gd name="T60" fmla="*/ 2147483646 w 597"/>
                  <a:gd name="T61" fmla="*/ 2147483646 h 631"/>
                  <a:gd name="T62" fmla="*/ 2147483646 w 597"/>
                  <a:gd name="T63" fmla="*/ 2147483646 h 631"/>
                  <a:gd name="T64" fmla="*/ 2147483646 w 597"/>
                  <a:gd name="T65" fmla="*/ 2147483646 h 631"/>
                  <a:gd name="T66" fmla="*/ 2147483646 w 597"/>
                  <a:gd name="T67" fmla="*/ 2147483646 h 631"/>
                  <a:gd name="T68" fmla="*/ 2147483646 w 597"/>
                  <a:gd name="T69" fmla="*/ 2147483646 h 631"/>
                  <a:gd name="T70" fmla="*/ 2147483646 w 597"/>
                  <a:gd name="T71" fmla="*/ 2147483646 h 631"/>
                  <a:gd name="T72" fmla="*/ 2147483646 w 597"/>
                  <a:gd name="T73" fmla="*/ 2147483646 h 631"/>
                  <a:gd name="T74" fmla="*/ 2147483646 w 597"/>
                  <a:gd name="T75" fmla="*/ 2147483646 h 631"/>
                  <a:gd name="T76" fmla="*/ 2147483646 w 597"/>
                  <a:gd name="T77" fmla="*/ 2147483646 h 631"/>
                  <a:gd name="T78" fmla="*/ 2147483646 w 597"/>
                  <a:gd name="T79" fmla="*/ 2147483646 h 631"/>
                  <a:gd name="T80" fmla="*/ 2147483646 w 597"/>
                  <a:gd name="T81" fmla="*/ 2147483646 h 631"/>
                  <a:gd name="T82" fmla="*/ 2147483646 w 597"/>
                  <a:gd name="T83" fmla="*/ 2147483646 h 631"/>
                  <a:gd name="T84" fmla="*/ 2147483646 w 597"/>
                  <a:gd name="T85" fmla="*/ 0 h 631"/>
                  <a:gd name="T86" fmla="*/ 2147483646 w 597"/>
                  <a:gd name="T87" fmla="*/ 2147483646 h 631"/>
                  <a:gd name="T88" fmla="*/ 2147483646 w 597"/>
                  <a:gd name="T89" fmla="*/ 2147483646 h 631"/>
                  <a:gd name="T90" fmla="*/ 2147483646 w 597"/>
                  <a:gd name="T91" fmla="*/ 2147483646 h 631"/>
                  <a:gd name="T92" fmla="*/ 2147483646 w 597"/>
                  <a:gd name="T93" fmla="*/ 2147483646 h 631"/>
                  <a:gd name="T94" fmla="*/ 2147483646 w 597"/>
                  <a:gd name="T95" fmla="*/ 2147483646 h 631"/>
                  <a:gd name="T96" fmla="*/ 2147483646 w 597"/>
                  <a:gd name="T97" fmla="*/ 2147483646 h 631"/>
                  <a:gd name="T98" fmla="*/ 2147483646 w 597"/>
                  <a:gd name="T99" fmla="*/ 2147483646 h 631"/>
                  <a:gd name="T100" fmla="*/ 0 w 597"/>
                  <a:gd name="T101" fmla="*/ 2147483646 h 631"/>
                  <a:gd name="T102" fmla="*/ 2147483646 w 597"/>
                  <a:gd name="T103" fmla="*/ 2147483646 h 6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7"/>
                  <a:gd name="T157" fmla="*/ 0 h 631"/>
                  <a:gd name="T158" fmla="*/ 597 w 597"/>
                  <a:gd name="T159" fmla="*/ 631 h 6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7" h="631">
                    <a:moveTo>
                      <a:pt x="92" y="488"/>
                    </a:moveTo>
                    <a:lnTo>
                      <a:pt x="92" y="488"/>
                    </a:lnTo>
                    <a:cubicBezTo>
                      <a:pt x="120" y="488"/>
                      <a:pt x="143" y="511"/>
                      <a:pt x="143" y="540"/>
                    </a:cubicBezTo>
                    <a:cubicBezTo>
                      <a:pt x="143" y="568"/>
                      <a:pt x="120" y="591"/>
                      <a:pt x="92" y="591"/>
                    </a:cubicBezTo>
                    <a:cubicBezTo>
                      <a:pt x="63" y="591"/>
                      <a:pt x="40" y="568"/>
                      <a:pt x="40" y="540"/>
                    </a:cubicBezTo>
                    <a:cubicBezTo>
                      <a:pt x="40" y="511"/>
                      <a:pt x="63" y="488"/>
                      <a:pt x="92" y="488"/>
                    </a:cubicBezTo>
                    <a:close/>
                    <a:moveTo>
                      <a:pt x="299" y="278"/>
                    </a:moveTo>
                    <a:lnTo>
                      <a:pt x="299" y="278"/>
                    </a:lnTo>
                    <a:cubicBezTo>
                      <a:pt x="327" y="278"/>
                      <a:pt x="350" y="301"/>
                      <a:pt x="350" y="329"/>
                    </a:cubicBezTo>
                    <a:cubicBezTo>
                      <a:pt x="350" y="357"/>
                      <a:pt x="327" y="380"/>
                      <a:pt x="299" y="380"/>
                    </a:cubicBezTo>
                    <a:cubicBezTo>
                      <a:pt x="270" y="380"/>
                      <a:pt x="247" y="357"/>
                      <a:pt x="247" y="329"/>
                    </a:cubicBezTo>
                    <a:cubicBezTo>
                      <a:pt x="247" y="301"/>
                      <a:pt x="270" y="278"/>
                      <a:pt x="299" y="278"/>
                    </a:cubicBezTo>
                    <a:close/>
                    <a:moveTo>
                      <a:pt x="247" y="91"/>
                    </a:moveTo>
                    <a:lnTo>
                      <a:pt x="247" y="91"/>
                    </a:lnTo>
                    <a:cubicBezTo>
                      <a:pt x="247" y="63"/>
                      <a:pt x="270" y="40"/>
                      <a:pt x="299" y="40"/>
                    </a:cubicBezTo>
                    <a:cubicBezTo>
                      <a:pt x="327" y="40"/>
                      <a:pt x="350" y="63"/>
                      <a:pt x="350" y="91"/>
                    </a:cubicBezTo>
                    <a:cubicBezTo>
                      <a:pt x="350" y="120"/>
                      <a:pt x="327" y="143"/>
                      <a:pt x="299" y="143"/>
                    </a:cubicBezTo>
                    <a:cubicBezTo>
                      <a:pt x="270" y="143"/>
                      <a:pt x="247" y="120"/>
                      <a:pt x="247" y="91"/>
                    </a:cubicBezTo>
                    <a:close/>
                    <a:moveTo>
                      <a:pt x="557" y="540"/>
                    </a:moveTo>
                    <a:lnTo>
                      <a:pt x="557" y="540"/>
                    </a:lnTo>
                    <a:cubicBezTo>
                      <a:pt x="557" y="568"/>
                      <a:pt x="534" y="591"/>
                      <a:pt x="505" y="591"/>
                    </a:cubicBezTo>
                    <a:cubicBezTo>
                      <a:pt x="477" y="591"/>
                      <a:pt x="454" y="568"/>
                      <a:pt x="454" y="540"/>
                    </a:cubicBezTo>
                    <a:cubicBezTo>
                      <a:pt x="454" y="511"/>
                      <a:pt x="477" y="488"/>
                      <a:pt x="505" y="488"/>
                    </a:cubicBezTo>
                    <a:cubicBezTo>
                      <a:pt x="534" y="488"/>
                      <a:pt x="557" y="511"/>
                      <a:pt x="557" y="540"/>
                    </a:cubicBezTo>
                    <a:close/>
                    <a:moveTo>
                      <a:pt x="92" y="631"/>
                    </a:moveTo>
                    <a:lnTo>
                      <a:pt x="92" y="631"/>
                    </a:lnTo>
                    <a:cubicBezTo>
                      <a:pt x="142" y="631"/>
                      <a:pt x="183" y="590"/>
                      <a:pt x="183" y="540"/>
                    </a:cubicBezTo>
                    <a:cubicBezTo>
                      <a:pt x="183" y="521"/>
                      <a:pt x="177" y="504"/>
                      <a:pt x="168" y="490"/>
                    </a:cubicBezTo>
                    <a:lnTo>
                      <a:pt x="250" y="406"/>
                    </a:lnTo>
                    <a:cubicBezTo>
                      <a:pt x="264" y="415"/>
                      <a:pt x="281" y="420"/>
                      <a:pt x="299" y="420"/>
                    </a:cubicBezTo>
                    <a:cubicBezTo>
                      <a:pt x="316" y="420"/>
                      <a:pt x="333" y="415"/>
                      <a:pt x="347" y="406"/>
                    </a:cubicBezTo>
                    <a:lnTo>
                      <a:pt x="429" y="490"/>
                    </a:lnTo>
                    <a:cubicBezTo>
                      <a:pt x="420" y="504"/>
                      <a:pt x="414" y="521"/>
                      <a:pt x="414" y="540"/>
                    </a:cubicBezTo>
                    <a:cubicBezTo>
                      <a:pt x="414" y="590"/>
                      <a:pt x="455" y="631"/>
                      <a:pt x="505" y="631"/>
                    </a:cubicBezTo>
                    <a:cubicBezTo>
                      <a:pt x="556" y="631"/>
                      <a:pt x="597" y="590"/>
                      <a:pt x="597" y="540"/>
                    </a:cubicBezTo>
                    <a:cubicBezTo>
                      <a:pt x="597" y="489"/>
                      <a:pt x="556" y="448"/>
                      <a:pt x="505" y="448"/>
                    </a:cubicBezTo>
                    <a:cubicBezTo>
                      <a:pt x="488" y="448"/>
                      <a:pt x="471" y="453"/>
                      <a:pt x="457" y="462"/>
                    </a:cubicBezTo>
                    <a:lnTo>
                      <a:pt x="375" y="378"/>
                    </a:lnTo>
                    <a:cubicBezTo>
                      <a:pt x="384" y="364"/>
                      <a:pt x="390" y="347"/>
                      <a:pt x="390" y="329"/>
                    </a:cubicBezTo>
                    <a:cubicBezTo>
                      <a:pt x="390" y="285"/>
                      <a:pt x="359" y="249"/>
                      <a:pt x="319" y="240"/>
                    </a:cubicBezTo>
                    <a:lnTo>
                      <a:pt x="319" y="181"/>
                    </a:lnTo>
                    <a:cubicBezTo>
                      <a:pt x="359" y="171"/>
                      <a:pt x="390" y="135"/>
                      <a:pt x="390" y="91"/>
                    </a:cubicBezTo>
                    <a:cubicBezTo>
                      <a:pt x="390" y="41"/>
                      <a:pt x="349" y="0"/>
                      <a:pt x="299" y="0"/>
                    </a:cubicBezTo>
                    <a:cubicBezTo>
                      <a:pt x="248" y="0"/>
                      <a:pt x="207" y="41"/>
                      <a:pt x="207" y="91"/>
                    </a:cubicBezTo>
                    <a:cubicBezTo>
                      <a:pt x="207" y="135"/>
                      <a:pt x="238" y="171"/>
                      <a:pt x="279" y="181"/>
                    </a:cubicBezTo>
                    <a:lnTo>
                      <a:pt x="279" y="240"/>
                    </a:lnTo>
                    <a:cubicBezTo>
                      <a:pt x="238" y="249"/>
                      <a:pt x="207" y="285"/>
                      <a:pt x="207" y="329"/>
                    </a:cubicBezTo>
                    <a:cubicBezTo>
                      <a:pt x="207" y="347"/>
                      <a:pt x="213" y="364"/>
                      <a:pt x="222" y="378"/>
                    </a:cubicBezTo>
                    <a:lnTo>
                      <a:pt x="140" y="462"/>
                    </a:lnTo>
                    <a:cubicBezTo>
                      <a:pt x="126" y="453"/>
                      <a:pt x="109" y="448"/>
                      <a:pt x="92" y="448"/>
                    </a:cubicBezTo>
                    <a:cubicBezTo>
                      <a:pt x="41" y="448"/>
                      <a:pt x="0" y="489"/>
                      <a:pt x="0" y="540"/>
                    </a:cubicBezTo>
                    <a:cubicBezTo>
                      <a:pt x="0" y="590"/>
                      <a:pt x="41" y="631"/>
                      <a:pt x="92" y="6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3" name="Freeform 110"/>
              <p:cNvSpPr>
                <a:spLocks noEditPoints="1"/>
              </p:cNvSpPr>
              <p:nvPr/>
            </p:nvSpPr>
            <p:spPr bwMode="auto">
              <a:xfrm>
                <a:off x="2273300" y="942975"/>
                <a:ext cx="466725" cy="315913"/>
              </a:xfrm>
              <a:custGeom>
                <a:avLst/>
                <a:gdLst>
                  <a:gd name="T0" fmla="*/ 2147483646 w 1110"/>
                  <a:gd name="T1" fmla="*/ 2147483646 h 753"/>
                  <a:gd name="T2" fmla="*/ 2147483646 w 1110"/>
                  <a:gd name="T3" fmla="*/ 2147483646 h 753"/>
                  <a:gd name="T4" fmla="*/ 2147483646 w 1110"/>
                  <a:gd name="T5" fmla="*/ 2147483646 h 753"/>
                  <a:gd name="T6" fmla="*/ 2147483646 w 1110"/>
                  <a:gd name="T7" fmla="*/ 2147483646 h 753"/>
                  <a:gd name="T8" fmla="*/ 2147483646 w 1110"/>
                  <a:gd name="T9" fmla="*/ 2147483646 h 753"/>
                  <a:gd name="T10" fmla="*/ 2147483646 w 1110"/>
                  <a:gd name="T11" fmla="*/ 2147483646 h 753"/>
                  <a:gd name="T12" fmla="*/ 0 w 1110"/>
                  <a:gd name="T13" fmla="*/ 2147483646 h 753"/>
                  <a:gd name="T14" fmla="*/ 0 w 1110"/>
                  <a:gd name="T15" fmla="*/ 2147483646 h 753"/>
                  <a:gd name="T16" fmla="*/ 0 w 1110"/>
                  <a:gd name="T17" fmla="*/ 2147483646 h 753"/>
                  <a:gd name="T18" fmla="*/ 2147483646 w 1110"/>
                  <a:gd name="T19" fmla="*/ 2147483646 h 753"/>
                  <a:gd name="T20" fmla="*/ 2147483646 w 1110"/>
                  <a:gd name="T21" fmla="*/ 2147483646 h 753"/>
                  <a:gd name="T22" fmla="*/ 2147483646 w 1110"/>
                  <a:gd name="T23" fmla="*/ 2147483646 h 753"/>
                  <a:gd name="T24" fmla="*/ 2147483646 w 1110"/>
                  <a:gd name="T25" fmla="*/ 2147483646 h 753"/>
                  <a:gd name="T26" fmla="*/ 2147483646 w 1110"/>
                  <a:gd name="T27" fmla="*/ 0 h 753"/>
                  <a:gd name="T28" fmla="*/ 2147483646 w 1110"/>
                  <a:gd name="T29" fmla="*/ 0 h 753"/>
                  <a:gd name="T30" fmla="*/ 0 w 1110"/>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0"/>
                  <a:gd name="T49" fmla="*/ 0 h 753"/>
                  <a:gd name="T50" fmla="*/ 1110 w 1110"/>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0" h="753">
                    <a:moveTo>
                      <a:pt x="1083" y="727"/>
                    </a:moveTo>
                    <a:lnTo>
                      <a:pt x="1083" y="727"/>
                    </a:lnTo>
                    <a:lnTo>
                      <a:pt x="26" y="727"/>
                    </a:lnTo>
                    <a:lnTo>
                      <a:pt x="26" y="27"/>
                    </a:lnTo>
                    <a:lnTo>
                      <a:pt x="1083" y="27"/>
                    </a:lnTo>
                    <a:lnTo>
                      <a:pt x="1083" y="727"/>
                    </a:lnTo>
                    <a:close/>
                    <a:moveTo>
                      <a:pt x="0" y="27"/>
                    </a:moveTo>
                    <a:lnTo>
                      <a:pt x="0" y="27"/>
                    </a:lnTo>
                    <a:lnTo>
                      <a:pt x="0" y="727"/>
                    </a:lnTo>
                    <a:cubicBezTo>
                      <a:pt x="0" y="741"/>
                      <a:pt x="12" y="753"/>
                      <a:pt x="26" y="753"/>
                    </a:cubicBezTo>
                    <a:lnTo>
                      <a:pt x="1083" y="753"/>
                    </a:lnTo>
                    <a:cubicBezTo>
                      <a:pt x="1098" y="753"/>
                      <a:pt x="1110" y="741"/>
                      <a:pt x="1110" y="727"/>
                    </a:cubicBezTo>
                    <a:lnTo>
                      <a:pt x="1110" y="27"/>
                    </a:lnTo>
                    <a:cubicBezTo>
                      <a:pt x="1110" y="12"/>
                      <a:pt x="1098" y="0"/>
                      <a:pt x="1083" y="0"/>
                    </a:cubicBezTo>
                    <a:lnTo>
                      <a:pt x="26" y="0"/>
                    </a:lnTo>
                    <a:cubicBezTo>
                      <a:pt x="12" y="0"/>
                      <a:pt x="0" y="12"/>
                      <a:pt x="0" y="2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4" name="Freeform 111"/>
              <p:cNvSpPr>
                <a:spLocks noEditPoints="1"/>
              </p:cNvSpPr>
              <p:nvPr/>
            </p:nvSpPr>
            <p:spPr bwMode="auto">
              <a:xfrm>
                <a:off x="2228850" y="779463"/>
                <a:ext cx="739775" cy="622300"/>
              </a:xfrm>
              <a:custGeom>
                <a:avLst/>
                <a:gdLst>
                  <a:gd name="T0" fmla="*/ 2147483646 w 1764"/>
                  <a:gd name="T1" fmla="*/ 2147483646 h 1483"/>
                  <a:gd name="T2" fmla="*/ 2147483646 w 1764"/>
                  <a:gd name="T3" fmla="*/ 2147483646 h 1483"/>
                  <a:gd name="T4" fmla="*/ 2147483646 w 1764"/>
                  <a:gd name="T5" fmla="*/ 2147483646 h 1483"/>
                  <a:gd name="T6" fmla="*/ 2147483646 w 1764"/>
                  <a:gd name="T7" fmla="*/ 2147483646 h 1483"/>
                  <a:gd name="T8" fmla="*/ 2147483646 w 1764"/>
                  <a:gd name="T9" fmla="*/ 2147483646 h 1483"/>
                  <a:gd name="T10" fmla="*/ 2147483646 w 1764"/>
                  <a:gd name="T11" fmla="*/ 2147483646 h 1483"/>
                  <a:gd name="T12" fmla="*/ 2147483646 w 1764"/>
                  <a:gd name="T13" fmla="*/ 2147483646 h 1483"/>
                  <a:gd name="T14" fmla="*/ 2147483646 w 1764"/>
                  <a:gd name="T15" fmla="*/ 2147483646 h 1483"/>
                  <a:gd name="T16" fmla="*/ 2147483646 w 1764"/>
                  <a:gd name="T17" fmla="*/ 0 h 1483"/>
                  <a:gd name="T18" fmla="*/ 2147483646 w 1764"/>
                  <a:gd name="T19" fmla="*/ 2147483646 h 1483"/>
                  <a:gd name="T20" fmla="*/ 0 w 1764"/>
                  <a:gd name="T21" fmla="*/ 2147483646 h 1483"/>
                  <a:gd name="T22" fmla="*/ 2147483646 w 1764"/>
                  <a:gd name="T23" fmla="*/ 2147483646 h 1483"/>
                  <a:gd name="T24" fmla="*/ 2147483646 w 1764"/>
                  <a:gd name="T25" fmla="*/ 2147483646 h 1483"/>
                  <a:gd name="T26" fmla="*/ 2147483646 w 1764"/>
                  <a:gd name="T27" fmla="*/ 2147483646 h 1483"/>
                  <a:gd name="T28" fmla="*/ 2147483646 w 1764"/>
                  <a:gd name="T29" fmla="*/ 2147483646 h 1483"/>
                  <a:gd name="T30" fmla="*/ 2147483646 w 1764"/>
                  <a:gd name="T31" fmla="*/ 2147483646 h 1483"/>
                  <a:gd name="T32" fmla="*/ 2147483646 w 1764"/>
                  <a:gd name="T33" fmla="*/ 2147483646 h 1483"/>
                  <a:gd name="T34" fmla="*/ 2147483646 w 1764"/>
                  <a:gd name="T35" fmla="*/ 2147483646 h 1483"/>
                  <a:gd name="T36" fmla="*/ 2147483646 w 1764"/>
                  <a:gd name="T37" fmla="*/ 2147483646 h 1483"/>
                  <a:gd name="T38" fmla="*/ 2147483646 w 1764"/>
                  <a:gd name="T39" fmla="*/ 2147483646 h 1483"/>
                  <a:gd name="T40" fmla="*/ 2147483646 w 1764"/>
                  <a:gd name="T41" fmla="*/ 2147483646 h 1483"/>
                  <a:gd name="T42" fmla="*/ 2147483646 w 1764"/>
                  <a:gd name="T43" fmla="*/ 2147483646 h 1483"/>
                  <a:gd name="T44" fmla="*/ 2147483646 w 1764"/>
                  <a:gd name="T45" fmla="*/ 2147483646 h 1483"/>
                  <a:gd name="T46" fmla="*/ 2147483646 w 1764"/>
                  <a:gd name="T47" fmla="*/ 2147483646 h 1483"/>
                  <a:gd name="T48" fmla="*/ 2147483646 w 1764"/>
                  <a:gd name="T49" fmla="*/ 2147483646 h 1483"/>
                  <a:gd name="T50" fmla="*/ 2147483646 w 1764"/>
                  <a:gd name="T51" fmla="*/ 2147483646 h 1483"/>
                  <a:gd name="T52" fmla="*/ 2147483646 w 1764"/>
                  <a:gd name="T53" fmla="*/ 2147483646 h 1483"/>
                  <a:gd name="T54" fmla="*/ 2147483646 w 1764"/>
                  <a:gd name="T55" fmla="*/ 2147483646 h 1483"/>
                  <a:gd name="T56" fmla="*/ 2147483646 w 1764"/>
                  <a:gd name="T57" fmla="*/ 2147483646 h 1483"/>
                  <a:gd name="T58" fmla="*/ 2147483646 w 1764"/>
                  <a:gd name="T59" fmla="*/ 2147483646 h 1483"/>
                  <a:gd name="T60" fmla="*/ 2147483646 w 1764"/>
                  <a:gd name="T61" fmla="*/ 2147483646 h 1483"/>
                  <a:gd name="T62" fmla="*/ 2147483646 w 1764"/>
                  <a:gd name="T63" fmla="*/ 2147483646 h 1483"/>
                  <a:gd name="T64" fmla="*/ 2147483646 w 1764"/>
                  <a:gd name="T65" fmla="*/ 2147483646 h 1483"/>
                  <a:gd name="T66" fmla="*/ 2147483646 w 1764"/>
                  <a:gd name="T67" fmla="*/ 2147483646 h 14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4"/>
                  <a:gd name="T103" fmla="*/ 0 h 1483"/>
                  <a:gd name="T104" fmla="*/ 1764 w 1764"/>
                  <a:gd name="T105" fmla="*/ 1483 h 14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4" h="1483">
                    <a:moveTo>
                      <a:pt x="1257" y="374"/>
                    </a:moveTo>
                    <a:lnTo>
                      <a:pt x="1257" y="374"/>
                    </a:lnTo>
                    <a:lnTo>
                      <a:pt x="1257" y="1164"/>
                    </a:lnTo>
                    <a:cubicBezTo>
                      <a:pt x="1257" y="1176"/>
                      <a:pt x="1248" y="1184"/>
                      <a:pt x="1237" y="1184"/>
                    </a:cubicBezTo>
                    <a:lnTo>
                      <a:pt x="87" y="1184"/>
                    </a:lnTo>
                    <a:cubicBezTo>
                      <a:pt x="76" y="1184"/>
                      <a:pt x="67" y="1176"/>
                      <a:pt x="67" y="1164"/>
                    </a:cubicBezTo>
                    <a:lnTo>
                      <a:pt x="67" y="374"/>
                    </a:lnTo>
                    <a:cubicBezTo>
                      <a:pt x="67" y="363"/>
                      <a:pt x="76" y="354"/>
                      <a:pt x="87" y="354"/>
                    </a:cubicBezTo>
                    <a:lnTo>
                      <a:pt x="1237" y="354"/>
                    </a:lnTo>
                    <a:cubicBezTo>
                      <a:pt x="1248" y="354"/>
                      <a:pt x="1257" y="363"/>
                      <a:pt x="1257" y="374"/>
                    </a:cubicBezTo>
                    <a:close/>
                    <a:moveTo>
                      <a:pt x="744" y="1381"/>
                    </a:moveTo>
                    <a:lnTo>
                      <a:pt x="744" y="1381"/>
                    </a:lnTo>
                    <a:lnTo>
                      <a:pt x="580" y="1381"/>
                    </a:lnTo>
                    <a:lnTo>
                      <a:pt x="580" y="1251"/>
                    </a:lnTo>
                    <a:lnTo>
                      <a:pt x="744" y="1251"/>
                    </a:lnTo>
                    <a:lnTo>
                      <a:pt x="744" y="1381"/>
                    </a:lnTo>
                    <a:close/>
                    <a:moveTo>
                      <a:pt x="1764" y="0"/>
                    </a:moveTo>
                    <a:lnTo>
                      <a:pt x="1764" y="0"/>
                    </a:lnTo>
                    <a:lnTo>
                      <a:pt x="1083" y="0"/>
                    </a:lnTo>
                    <a:lnTo>
                      <a:pt x="1083" y="287"/>
                    </a:lnTo>
                    <a:lnTo>
                      <a:pt x="87" y="287"/>
                    </a:lnTo>
                    <a:cubicBezTo>
                      <a:pt x="39" y="287"/>
                      <a:pt x="0" y="326"/>
                      <a:pt x="0" y="374"/>
                    </a:cubicBezTo>
                    <a:lnTo>
                      <a:pt x="0" y="1164"/>
                    </a:lnTo>
                    <a:cubicBezTo>
                      <a:pt x="0" y="1212"/>
                      <a:pt x="39" y="1251"/>
                      <a:pt x="87" y="1251"/>
                    </a:cubicBezTo>
                    <a:lnTo>
                      <a:pt x="513" y="1251"/>
                    </a:lnTo>
                    <a:lnTo>
                      <a:pt x="513" y="1381"/>
                    </a:lnTo>
                    <a:lnTo>
                      <a:pt x="324" y="1381"/>
                    </a:lnTo>
                    <a:cubicBezTo>
                      <a:pt x="306" y="1381"/>
                      <a:pt x="291" y="1395"/>
                      <a:pt x="291" y="1414"/>
                    </a:cubicBezTo>
                    <a:cubicBezTo>
                      <a:pt x="291" y="1432"/>
                      <a:pt x="306" y="1447"/>
                      <a:pt x="324" y="1447"/>
                    </a:cubicBezTo>
                    <a:lnTo>
                      <a:pt x="1000" y="1447"/>
                    </a:lnTo>
                    <a:cubicBezTo>
                      <a:pt x="1018" y="1447"/>
                      <a:pt x="1033" y="1432"/>
                      <a:pt x="1033" y="1414"/>
                    </a:cubicBezTo>
                    <a:cubicBezTo>
                      <a:pt x="1033" y="1395"/>
                      <a:pt x="1018" y="1381"/>
                      <a:pt x="1000" y="1381"/>
                    </a:cubicBezTo>
                    <a:lnTo>
                      <a:pt x="811" y="1381"/>
                    </a:lnTo>
                    <a:lnTo>
                      <a:pt x="811" y="1251"/>
                    </a:lnTo>
                    <a:lnTo>
                      <a:pt x="1083" y="1251"/>
                    </a:lnTo>
                    <a:lnTo>
                      <a:pt x="1083" y="1446"/>
                    </a:lnTo>
                    <a:lnTo>
                      <a:pt x="1256" y="1446"/>
                    </a:lnTo>
                    <a:cubicBezTo>
                      <a:pt x="1268" y="1468"/>
                      <a:pt x="1291" y="1483"/>
                      <a:pt x="1317" y="1483"/>
                    </a:cubicBezTo>
                    <a:cubicBezTo>
                      <a:pt x="1356" y="1483"/>
                      <a:pt x="1387" y="1452"/>
                      <a:pt x="1387" y="1414"/>
                    </a:cubicBezTo>
                    <a:cubicBezTo>
                      <a:pt x="1387" y="1376"/>
                      <a:pt x="1356" y="1344"/>
                      <a:pt x="1317" y="1344"/>
                    </a:cubicBezTo>
                    <a:cubicBezTo>
                      <a:pt x="1291" y="1344"/>
                      <a:pt x="1269" y="1359"/>
                      <a:pt x="1257" y="1380"/>
                    </a:cubicBezTo>
                    <a:lnTo>
                      <a:pt x="1150" y="1380"/>
                    </a:lnTo>
                    <a:lnTo>
                      <a:pt x="1150" y="1251"/>
                    </a:lnTo>
                    <a:lnTo>
                      <a:pt x="1237" y="1251"/>
                    </a:lnTo>
                    <a:cubicBezTo>
                      <a:pt x="1285" y="1251"/>
                      <a:pt x="1324" y="1212"/>
                      <a:pt x="1324" y="1164"/>
                    </a:cubicBezTo>
                    <a:lnTo>
                      <a:pt x="1324" y="757"/>
                    </a:lnTo>
                    <a:lnTo>
                      <a:pt x="1629" y="757"/>
                    </a:lnTo>
                    <a:lnTo>
                      <a:pt x="1629" y="690"/>
                    </a:lnTo>
                    <a:lnTo>
                      <a:pt x="1324" y="690"/>
                    </a:lnTo>
                    <a:lnTo>
                      <a:pt x="1324" y="581"/>
                    </a:lnTo>
                    <a:lnTo>
                      <a:pt x="1629" y="581"/>
                    </a:lnTo>
                    <a:lnTo>
                      <a:pt x="1629" y="515"/>
                    </a:lnTo>
                    <a:lnTo>
                      <a:pt x="1324" y="515"/>
                    </a:lnTo>
                    <a:lnTo>
                      <a:pt x="1324" y="406"/>
                    </a:lnTo>
                    <a:lnTo>
                      <a:pt x="1629" y="406"/>
                    </a:lnTo>
                    <a:lnTo>
                      <a:pt x="1629" y="340"/>
                    </a:lnTo>
                    <a:lnTo>
                      <a:pt x="1317" y="340"/>
                    </a:lnTo>
                    <a:cubicBezTo>
                      <a:pt x="1304" y="309"/>
                      <a:pt x="1273" y="287"/>
                      <a:pt x="1237" y="287"/>
                    </a:cubicBezTo>
                    <a:lnTo>
                      <a:pt x="1150" y="287"/>
                    </a:lnTo>
                    <a:lnTo>
                      <a:pt x="1150" y="67"/>
                    </a:lnTo>
                    <a:lnTo>
                      <a:pt x="1697" y="67"/>
                    </a:lnTo>
                    <a:lnTo>
                      <a:pt x="1697" y="1380"/>
                    </a:lnTo>
                    <a:lnTo>
                      <a:pt x="1590" y="1380"/>
                    </a:lnTo>
                    <a:cubicBezTo>
                      <a:pt x="1578" y="1359"/>
                      <a:pt x="1556" y="1344"/>
                      <a:pt x="1530" y="1344"/>
                    </a:cubicBezTo>
                    <a:cubicBezTo>
                      <a:pt x="1492" y="1344"/>
                      <a:pt x="1461" y="1376"/>
                      <a:pt x="1461" y="1414"/>
                    </a:cubicBezTo>
                    <a:cubicBezTo>
                      <a:pt x="1461" y="1452"/>
                      <a:pt x="1492" y="1483"/>
                      <a:pt x="1530" y="1483"/>
                    </a:cubicBezTo>
                    <a:cubicBezTo>
                      <a:pt x="1557" y="1483"/>
                      <a:pt x="1579" y="1468"/>
                      <a:pt x="1591" y="1446"/>
                    </a:cubicBezTo>
                    <a:lnTo>
                      <a:pt x="1764" y="1446"/>
                    </a:lnTo>
                    <a:lnTo>
                      <a:pt x="176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5" name="Freeform 112"/>
              <p:cNvSpPr>
                <a:spLocks/>
              </p:cNvSpPr>
              <p:nvPr/>
            </p:nvSpPr>
            <p:spPr bwMode="auto">
              <a:xfrm>
                <a:off x="2870200" y="1141413"/>
                <a:ext cx="41275" cy="26988"/>
              </a:xfrm>
              <a:custGeom>
                <a:avLst/>
                <a:gdLst>
                  <a:gd name="T0" fmla="*/ 2147483646 w 99"/>
                  <a:gd name="T1" fmla="*/ 0 h 67"/>
                  <a:gd name="T2" fmla="*/ 2147483646 w 99"/>
                  <a:gd name="T3" fmla="*/ 0 h 67"/>
                  <a:gd name="T4" fmla="*/ 0 w 99"/>
                  <a:gd name="T5" fmla="*/ 0 h 67"/>
                  <a:gd name="T6" fmla="*/ 0 w 99"/>
                  <a:gd name="T7" fmla="*/ 2147483646 h 67"/>
                  <a:gd name="T8" fmla="*/ 2147483646 w 99"/>
                  <a:gd name="T9" fmla="*/ 2147483646 h 67"/>
                  <a:gd name="T10" fmla="*/ 2147483646 w 99"/>
                  <a:gd name="T11" fmla="*/ 0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99" y="0"/>
                    </a:moveTo>
                    <a:lnTo>
                      <a:pt x="99" y="0"/>
                    </a:lnTo>
                    <a:lnTo>
                      <a:pt x="0" y="0"/>
                    </a:lnTo>
                    <a:lnTo>
                      <a:pt x="0" y="67"/>
                    </a:lnTo>
                    <a:lnTo>
                      <a:pt x="99" y="67"/>
                    </a:lnTo>
                    <a:lnTo>
                      <a:pt x="99"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sp>
            <p:nvSpPr>
              <p:cNvPr id="556" name="Freeform 113"/>
              <p:cNvSpPr>
                <a:spLocks/>
              </p:cNvSpPr>
              <p:nvPr/>
            </p:nvSpPr>
            <p:spPr bwMode="auto">
              <a:xfrm>
                <a:off x="2870200" y="1187450"/>
                <a:ext cx="41275" cy="28575"/>
              </a:xfrm>
              <a:custGeom>
                <a:avLst/>
                <a:gdLst>
                  <a:gd name="T0" fmla="*/ 0 w 99"/>
                  <a:gd name="T1" fmla="*/ 2147483646 h 67"/>
                  <a:gd name="T2" fmla="*/ 0 w 99"/>
                  <a:gd name="T3" fmla="*/ 2147483646 h 67"/>
                  <a:gd name="T4" fmla="*/ 2147483646 w 99"/>
                  <a:gd name="T5" fmla="*/ 2147483646 h 67"/>
                  <a:gd name="T6" fmla="*/ 2147483646 w 99"/>
                  <a:gd name="T7" fmla="*/ 0 h 67"/>
                  <a:gd name="T8" fmla="*/ 0 w 99"/>
                  <a:gd name="T9" fmla="*/ 0 h 67"/>
                  <a:gd name="T10" fmla="*/ 0 w 99"/>
                  <a:gd name="T11" fmla="*/ 2147483646 h 67"/>
                  <a:gd name="T12" fmla="*/ 0 60000 65536"/>
                  <a:gd name="T13" fmla="*/ 0 60000 65536"/>
                  <a:gd name="T14" fmla="*/ 0 60000 65536"/>
                  <a:gd name="T15" fmla="*/ 0 60000 65536"/>
                  <a:gd name="T16" fmla="*/ 0 60000 65536"/>
                  <a:gd name="T17" fmla="*/ 0 60000 65536"/>
                  <a:gd name="T18" fmla="*/ 0 w 99"/>
                  <a:gd name="T19" fmla="*/ 0 h 67"/>
                  <a:gd name="T20" fmla="*/ 99 w 99"/>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99" h="67">
                    <a:moveTo>
                      <a:pt x="0" y="67"/>
                    </a:moveTo>
                    <a:lnTo>
                      <a:pt x="0" y="67"/>
                    </a:lnTo>
                    <a:lnTo>
                      <a:pt x="99" y="67"/>
                    </a:lnTo>
                    <a:lnTo>
                      <a:pt x="99" y="0"/>
                    </a:lnTo>
                    <a:lnTo>
                      <a:pt x="0" y="0"/>
                    </a:lnTo>
                    <a:lnTo>
                      <a:pt x="0" y="67"/>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a:endParaRPr lang="zh-CN" altLang="en-US" sz="1600">
                  <a:solidFill>
                    <a:prstClr val="black"/>
                  </a:solidFill>
                  <a:ea typeface="宋体" panose="02010600030101010101" pitchFamily="2" charset="-122"/>
                </a:endParaRPr>
              </a:p>
            </p:txBody>
          </p:sp>
        </p:grpSp>
        <p:sp>
          <p:nvSpPr>
            <p:cNvPr id="551" name="文本框 550"/>
            <p:cNvSpPr txBox="1"/>
            <p:nvPr/>
          </p:nvSpPr>
          <p:spPr>
            <a:xfrm>
              <a:off x="7452719" y="401806"/>
              <a:ext cx="540000" cy="216000"/>
            </a:xfrm>
            <a:prstGeom prst="rect">
              <a:avLst/>
            </a:prstGeom>
            <a:noFill/>
          </p:spPr>
          <p:txBody>
            <a:bodyPr wrap="square" rtlCol="0">
              <a:spAutoFit/>
            </a:bodyPr>
            <a:lstStyle/>
            <a:p>
              <a:pPr algn="ctr" defTabSz="914400"/>
              <a:r>
                <a:rPr lang="en-US" altLang="zh-CN" sz="900" b="1" dirty="0" smtClean="0">
                  <a:solidFill>
                    <a:prstClr val="black"/>
                  </a:solidFill>
                  <a:ea typeface="宋体" panose="02010600030101010101" pitchFamily="2" charset="-122"/>
                </a:rPr>
                <a:t>Client1</a:t>
              </a:r>
              <a:endParaRPr lang="zh-CN" altLang="en-US" sz="900" b="1" dirty="0">
                <a:solidFill>
                  <a:prstClr val="black"/>
                </a:solidFill>
                <a:ea typeface="宋体" panose="02010600030101010101" pitchFamily="2" charset="-122"/>
              </a:endParaRPr>
            </a:p>
          </p:txBody>
        </p:sp>
      </p:grpSp>
      <p:sp>
        <p:nvSpPr>
          <p:cNvPr id="557" name="左箭头 556"/>
          <p:cNvSpPr/>
          <p:nvPr/>
        </p:nvSpPr>
        <p:spPr>
          <a:xfrm rot="16200000">
            <a:off x="8517910" y="506175"/>
            <a:ext cx="150829" cy="386825"/>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558" name="矩形 557"/>
          <p:cNvSpPr/>
          <p:nvPr/>
        </p:nvSpPr>
        <p:spPr>
          <a:xfrm>
            <a:off x="4222240" y="1002740"/>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59" name="矩形 558"/>
          <p:cNvSpPr/>
          <p:nvPr/>
        </p:nvSpPr>
        <p:spPr>
          <a:xfrm>
            <a:off x="4222240" y="1254716"/>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aphicFrame>
        <p:nvGraphicFramePr>
          <p:cNvPr id="560" name="表格 559"/>
          <p:cNvGraphicFramePr>
            <a:graphicFrameLocks noGrp="1"/>
          </p:cNvGraphicFramePr>
          <p:nvPr>
            <p:extLst/>
          </p:nvPr>
        </p:nvGraphicFramePr>
        <p:xfrm>
          <a:off x="4206146" y="720501"/>
          <a:ext cx="1334880" cy="777125"/>
        </p:xfrm>
        <a:graphic>
          <a:graphicData uri="http://schemas.openxmlformats.org/drawingml/2006/table">
            <a:tbl>
              <a:tblPr firstRow="1" bandRow="1"/>
              <a:tblGrid>
                <a:gridCol w="628179"/>
                <a:gridCol w="706701"/>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client1</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1</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R</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bl>
          </a:graphicData>
        </a:graphic>
      </p:graphicFrame>
      <p:cxnSp>
        <p:nvCxnSpPr>
          <p:cNvPr id="561" name="肘形连接符 560"/>
          <p:cNvCxnSpPr>
            <a:stCxn id="566" idx="0"/>
            <a:endCxn id="559" idx="1"/>
          </p:cNvCxnSpPr>
          <p:nvPr/>
        </p:nvCxnSpPr>
        <p:spPr>
          <a:xfrm rot="16200000" flipH="1">
            <a:off x="3902711" y="1046904"/>
            <a:ext cx="127820" cy="511238"/>
          </a:xfrm>
          <a:prstGeom prst="bentConnector4">
            <a:avLst>
              <a:gd name="adj1" fmla="val -178845"/>
              <a:gd name="adj2" fmla="val 57811"/>
            </a:avLst>
          </a:prstGeom>
          <a:noFill/>
          <a:ln w="6350" cap="flat" cmpd="sng" algn="ctr">
            <a:solidFill>
              <a:srgbClr val="5B9BD5"/>
            </a:solidFill>
            <a:prstDash val="solid"/>
            <a:miter lim="800000"/>
            <a:tailEnd type="triangle"/>
          </a:ln>
          <a:effectLst/>
        </p:spPr>
      </p:cxnSp>
      <p:sp>
        <p:nvSpPr>
          <p:cNvPr id="562" name="文本框 561"/>
          <p:cNvSpPr txBox="1"/>
          <p:nvPr/>
        </p:nvSpPr>
        <p:spPr>
          <a:xfrm>
            <a:off x="3107269" y="1602063"/>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Bitmap(B)</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63" name="文本框 562"/>
          <p:cNvSpPr txBox="1"/>
          <p:nvPr/>
        </p:nvSpPr>
        <p:spPr>
          <a:xfrm>
            <a:off x="3951100" y="1533687"/>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table(B)</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64" name="组合 563"/>
          <p:cNvGrpSpPr/>
          <p:nvPr/>
        </p:nvGrpSpPr>
        <p:grpSpPr>
          <a:xfrm>
            <a:off x="3478732" y="1238613"/>
            <a:ext cx="312139" cy="254373"/>
            <a:chOff x="2120845" y="1767628"/>
            <a:chExt cx="312139" cy="254373"/>
          </a:xfrm>
        </p:grpSpPr>
        <p:sp>
          <p:nvSpPr>
            <p:cNvPr id="565" name="矩形 564"/>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566" name="矩形 565"/>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sp>
        <p:nvSpPr>
          <p:cNvPr id="567" name="矩形 566"/>
          <p:cNvSpPr/>
          <p:nvPr/>
        </p:nvSpPr>
        <p:spPr>
          <a:xfrm>
            <a:off x="4228945" y="2805681"/>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68" name="矩形 567"/>
          <p:cNvSpPr/>
          <p:nvPr/>
        </p:nvSpPr>
        <p:spPr>
          <a:xfrm>
            <a:off x="4228945" y="2301376"/>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69" name="矩形 568"/>
          <p:cNvSpPr/>
          <p:nvPr/>
        </p:nvSpPr>
        <p:spPr>
          <a:xfrm>
            <a:off x="4228945" y="2553352"/>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70" name="矩形 569"/>
          <p:cNvSpPr/>
          <p:nvPr/>
        </p:nvSpPr>
        <p:spPr>
          <a:xfrm>
            <a:off x="4228945" y="2812899"/>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cxnSp>
        <p:nvCxnSpPr>
          <p:cNvPr id="571" name="肘形连接符 570"/>
          <p:cNvCxnSpPr>
            <a:stCxn id="578" idx="2"/>
            <a:endCxn id="567" idx="1"/>
          </p:cNvCxnSpPr>
          <p:nvPr/>
        </p:nvCxnSpPr>
        <p:spPr>
          <a:xfrm rot="16200000" flipH="1">
            <a:off x="3862439" y="2550892"/>
            <a:ext cx="178932" cy="554080"/>
          </a:xfrm>
          <a:prstGeom prst="bentConnector2">
            <a:avLst/>
          </a:prstGeom>
          <a:noFill/>
          <a:ln w="6350" cap="flat" cmpd="sng" algn="ctr">
            <a:solidFill>
              <a:srgbClr val="5B9BD5"/>
            </a:solidFill>
            <a:prstDash val="solid"/>
            <a:miter lim="800000"/>
            <a:tailEnd type="triangle"/>
          </a:ln>
          <a:effectLst/>
        </p:spPr>
      </p:cxnSp>
      <p:cxnSp>
        <p:nvCxnSpPr>
          <p:cNvPr id="572" name="肘形连接符 571"/>
          <p:cNvCxnSpPr>
            <a:stCxn id="577" idx="0"/>
            <a:endCxn id="569" idx="1"/>
          </p:cNvCxnSpPr>
          <p:nvPr/>
        </p:nvCxnSpPr>
        <p:spPr>
          <a:xfrm rot="16200000" flipH="1">
            <a:off x="3785217" y="2221341"/>
            <a:ext cx="180976" cy="706480"/>
          </a:xfrm>
          <a:prstGeom prst="bentConnector4">
            <a:avLst>
              <a:gd name="adj1" fmla="val -126315"/>
              <a:gd name="adj2" fmla="val 55653"/>
            </a:avLst>
          </a:prstGeom>
          <a:noFill/>
          <a:ln w="6350" cap="flat" cmpd="sng" algn="ctr">
            <a:solidFill>
              <a:srgbClr val="5B9BD5"/>
            </a:solidFill>
            <a:prstDash val="solid"/>
            <a:miter lim="800000"/>
            <a:tailEnd type="triangle"/>
          </a:ln>
          <a:effectLst/>
        </p:spPr>
      </p:cxnSp>
      <p:sp>
        <p:nvSpPr>
          <p:cNvPr id="573" name="文本框 572"/>
          <p:cNvSpPr txBox="1"/>
          <p:nvPr/>
        </p:nvSpPr>
        <p:spPr>
          <a:xfrm>
            <a:off x="3015095" y="3030826"/>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Bitmap(R)</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74" name="文本框 573"/>
          <p:cNvSpPr txBox="1"/>
          <p:nvPr/>
        </p:nvSpPr>
        <p:spPr>
          <a:xfrm>
            <a:off x="3972712" y="3027264"/>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table(R)</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75" name="组合 574"/>
          <p:cNvGrpSpPr/>
          <p:nvPr/>
        </p:nvGrpSpPr>
        <p:grpSpPr>
          <a:xfrm>
            <a:off x="3290195" y="2484093"/>
            <a:ext cx="464539" cy="254373"/>
            <a:chOff x="2120845" y="1767628"/>
            <a:chExt cx="464539" cy="254373"/>
          </a:xfrm>
        </p:grpSpPr>
        <p:sp>
          <p:nvSpPr>
            <p:cNvPr id="576" name="矩形 575"/>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577" name="矩形 576"/>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78" name="矩形 577"/>
            <p:cNvSpPr/>
            <p:nvPr/>
          </p:nvSpPr>
          <p:spPr>
            <a:xfrm>
              <a:off x="24256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graphicFrame>
        <p:nvGraphicFramePr>
          <p:cNvPr id="579" name="表格 578"/>
          <p:cNvGraphicFramePr>
            <a:graphicFrameLocks noGrp="1"/>
          </p:cNvGraphicFramePr>
          <p:nvPr>
            <p:extLst/>
          </p:nvPr>
        </p:nvGraphicFramePr>
        <p:xfrm>
          <a:off x="4212850" y="2019137"/>
          <a:ext cx="1328175" cy="1036181"/>
        </p:xfrm>
        <a:graphic>
          <a:graphicData uri="http://schemas.openxmlformats.org/drawingml/2006/table">
            <a:tbl>
              <a:tblPr firstRow="1" bandRow="1"/>
              <a:tblGrid>
                <a:gridCol w="625024"/>
                <a:gridCol w="703151"/>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B</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1</a:t>
                      </a:r>
                      <a:endParaRPr lang="zh-CN" altLang="en-US" sz="1100" kern="1200" dirty="0">
                        <a:solidFill>
                          <a:schemeClr val="dk1"/>
                        </a:solidFill>
                        <a:latin typeface="Calibri"/>
                        <a:ea typeface="+mn-ea"/>
                        <a:cs typeface="+mn-cs"/>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S</a:t>
                      </a:r>
                      <a:endParaRPr lang="zh-CN" altLang="en-US" sz="1100" kern="1200" dirty="0">
                        <a:solidFill>
                          <a:schemeClr val="dk1"/>
                        </a:solidFill>
                        <a:latin typeface="Calibri"/>
                        <a:ea typeface="+mn-ea"/>
                        <a:cs typeface="+mn-cs"/>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2</a:t>
                      </a:r>
                      <a:endParaRPr lang="zh-CN" altLang="en-US" sz="1100" kern="1200" dirty="0">
                        <a:solidFill>
                          <a:schemeClr val="dk1"/>
                        </a:solidFill>
                        <a:latin typeface="Calibri"/>
                        <a:ea typeface="+mn-ea"/>
                        <a:cs typeface="+mn-cs"/>
                      </a:endParaRPr>
                    </a:p>
                  </a:txBody>
                  <a:tcPr marL="91416" marR="91416" marT="45708" marB="45708">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altLang="zh-CN" sz="1100" kern="1200" dirty="0" smtClean="0">
                          <a:solidFill>
                            <a:schemeClr val="dk1"/>
                          </a:solidFill>
                          <a:latin typeface="Calibri"/>
                          <a:ea typeface="+mn-ea"/>
                          <a:cs typeface="+mn-cs"/>
                        </a:rPr>
                        <a:t>E</a:t>
                      </a:r>
                      <a:endParaRPr lang="zh-CN" altLang="en-US" sz="1100" kern="1200" dirty="0">
                        <a:solidFill>
                          <a:schemeClr val="dk1"/>
                        </a:solidFill>
                        <a:latin typeface="Calibri"/>
                        <a:ea typeface="+mn-ea"/>
                        <a:cs typeface="+mn-cs"/>
                      </a:endParaRPr>
                    </a:p>
                  </a:txBody>
                  <a:tcPr marL="91416" marR="91416" marT="45708" marB="45708">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r>
            </a:tbl>
          </a:graphicData>
        </a:graphic>
      </p:graphicFrame>
      <p:sp>
        <p:nvSpPr>
          <p:cNvPr id="580" name="矩形 579"/>
          <p:cNvSpPr/>
          <p:nvPr/>
        </p:nvSpPr>
        <p:spPr>
          <a:xfrm>
            <a:off x="3747698" y="3723878"/>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81" name="矩形 580"/>
          <p:cNvSpPr/>
          <p:nvPr/>
        </p:nvSpPr>
        <p:spPr>
          <a:xfrm>
            <a:off x="3747698" y="3975854"/>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82" name="矩形 581"/>
          <p:cNvSpPr/>
          <p:nvPr/>
        </p:nvSpPr>
        <p:spPr>
          <a:xfrm>
            <a:off x="3747698" y="4235401"/>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aphicFrame>
        <p:nvGraphicFramePr>
          <p:cNvPr id="583" name="表格 582"/>
          <p:cNvGraphicFramePr>
            <a:graphicFrameLocks noGrp="1"/>
          </p:cNvGraphicFramePr>
          <p:nvPr>
            <p:extLst/>
          </p:nvPr>
        </p:nvGraphicFramePr>
        <p:xfrm>
          <a:off x="3731604" y="3441639"/>
          <a:ext cx="1361650" cy="1036181"/>
        </p:xfrm>
        <a:graphic>
          <a:graphicData uri="http://schemas.openxmlformats.org/drawingml/2006/table">
            <a:tbl>
              <a:tblPr firstRow="1" bandRow="1"/>
              <a:tblGrid>
                <a:gridCol w="640776"/>
                <a:gridCol w="720874"/>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R</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1</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C</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2</a:t>
                      </a:r>
                      <a:endParaRPr lang="zh-CN" altLang="en-US" sz="1100" b="1" dirty="0">
                        <a:solidFill>
                          <a:srgbClr val="C00000"/>
                        </a:solidFill>
                      </a:endParaRPr>
                    </a:p>
                  </a:txBody>
                  <a:tcPr marL="91416" marR="91416" marT="45708" marB="45708">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D</a:t>
                      </a:r>
                      <a:endParaRPr lang="zh-CN" altLang="en-US" sz="1100" b="1" dirty="0">
                        <a:solidFill>
                          <a:srgbClr val="C00000"/>
                        </a:solidFill>
                      </a:endParaRPr>
                    </a:p>
                  </a:txBody>
                  <a:tcPr marL="91416" marR="91416" marT="45708" marB="45708">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r>
            </a:tbl>
          </a:graphicData>
        </a:graphic>
      </p:graphicFrame>
      <p:cxnSp>
        <p:nvCxnSpPr>
          <p:cNvPr id="584" name="肘形连接符 583"/>
          <p:cNvCxnSpPr>
            <a:stCxn id="591" idx="2"/>
            <a:endCxn id="582" idx="1"/>
          </p:cNvCxnSpPr>
          <p:nvPr/>
        </p:nvCxnSpPr>
        <p:spPr>
          <a:xfrm rot="16200000" flipH="1">
            <a:off x="3316973" y="3916393"/>
            <a:ext cx="132994" cy="728455"/>
          </a:xfrm>
          <a:prstGeom prst="bentConnector2">
            <a:avLst/>
          </a:prstGeom>
          <a:noFill/>
          <a:ln w="6350" cap="flat" cmpd="sng" algn="ctr">
            <a:solidFill>
              <a:srgbClr val="5B9BD5"/>
            </a:solidFill>
            <a:prstDash val="solid"/>
            <a:miter lim="800000"/>
            <a:tailEnd type="triangle"/>
          </a:ln>
          <a:effectLst/>
        </p:spPr>
      </p:cxnSp>
      <p:cxnSp>
        <p:nvCxnSpPr>
          <p:cNvPr id="585" name="肘形连接符 584"/>
          <p:cNvCxnSpPr>
            <a:stCxn id="590" idx="0"/>
            <a:endCxn id="581" idx="1"/>
          </p:cNvCxnSpPr>
          <p:nvPr/>
        </p:nvCxnSpPr>
        <p:spPr>
          <a:xfrm rot="16200000" flipH="1">
            <a:off x="3243360" y="3583234"/>
            <a:ext cx="127820" cy="880855"/>
          </a:xfrm>
          <a:prstGeom prst="bentConnector4">
            <a:avLst>
              <a:gd name="adj1" fmla="val -178845"/>
              <a:gd name="adj2" fmla="val 54534"/>
            </a:avLst>
          </a:prstGeom>
          <a:noFill/>
          <a:ln w="6350" cap="flat" cmpd="sng" algn="ctr">
            <a:solidFill>
              <a:srgbClr val="5B9BD5"/>
            </a:solidFill>
            <a:prstDash val="solid"/>
            <a:miter lim="800000"/>
            <a:tailEnd type="triangle"/>
          </a:ln>
          <a:effectLst/>
        </p:spPr>
      </p:cxnSp>
      <p:sp>
        <p:nvSpPr>
          <p:cNvPr id="586" name="文本框 585"/>
          <p:cNvSpPr txBox="1"/>
          <p:nvPr/>
        </p:nvSpPr>
        <p:spPr>
          <a:xfrm>
            <a:off x="2326692" y="4323201"/>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Bitmap(S)</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87" name="文本框 586"/>
          <p:cNvSpPr txBox="1"/>
          <p:nvPr/>
        </p:nvSpPr>
        <p:spPr>
          <a:xfrm>
            <a:off x="3476558" y="4480113"/>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table(S)</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88" name="组合 587"/>
          <p:cNvGrpSpPr/>
          <p:nvPr/>
        </p:nvGrpSpPr>
        <p:grpSpPr>
          <a:xfrm>
            <a:off x="2634573" y="3959751"/>
            <a:ext cx="464539" cy="254373"/>
            <a:chOff x="2120845" y="1767628"/>
            <a:chExt cx="464539" cy="254373"/>
          </a:xfrm>
        </p:grpSpPr>
        <p:sp>
          <p:nvSpPr>
            <p:cNvPr id="589" name="矩形 588"/>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590" name="矩形 589"/>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91" name="矩形 590"/>
            <p:cNvSpPr/>
            <p:nvPr/>
          </p:nvSpPr>
          <p:spPr>
            <a:xfrm>
              <a:off x="24256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sp>
        <p:nvSpPr>
          <p:cNvPr id="592" name="矩形 591"/>
          <p:cNvSpPr/>
          <p:nvPr/>
        </p:nvSpPr>
        <p:spPr>
          <a:xfrm>
            <a:off x="3744827" y="5179020"/>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93" name="矩形 592"/>
          <p:cNvSpPr/>
          <p:nvPr/>
        </p:nvSpPr>
        <p:spPr>
          <a:xfrm>
            <a:off x="3744827" y="5430996"/>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sp>
        <p:nvSpPr>
          <p:cNvPr id="594" name="矩形 593"/>
          <p:cNvSpPr/>
          <p:nvPr/>
        </p:nvSpPr>
        <p:spPr>
          <a:xfrm>
            <a:off x="3744827" y="5688800"/>
            <a:ext cx="159739" cy="223434"/>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aphicFrame>
        <p:nvGraphicFramePr>
          <p:cNvPr id="595" name="表格 594"/>
          <p:cNvGraphicFramePr>
            <a:graphicFrameLocks noGrp="1"/>
          </p:cNvGraphicFramePr>
          <p:nvPr>
            <p:extLst/>
          </p:nvPr>
        </p:nvGraphicFramePr>
        <p:xfrm>
          <a:off x="3728733" y="4896781"/>
          <a:ext cx="1304212" cy="1036181"/>
        </p:xfrm>
        <a:graphic>
          <a:graphicData uri="http://schemas.openxmlformats.org/drawingml/2006/table">
            <a:tbl>
              <a:tblPr firstRow="1" bandRow="1"/>
              <a:tblGrid>
                <a:gridCol w="613747"/>
                <a:gridCol w="690465"/>
              </a:tblGrid>
              <a:tr h="25901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2"/>
                          </a:solidFill>
                        </a:rPr>
                        <a:t>Index</a:t>
                      </a:r>
                      <a:endParaRPr lang="zh-CN" altLang="en-US" sz="1000" dirty="0" smtClean="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zh-CN" sz="1000" dirty="0" smtClean="0">
                          <a:solidFill>
                            <a:schemeClr val="tx2"/>
                          </a:solidFill>
                        </a:rPr>
                        <a:t>Next hop</a:t>
                      </a:r>
                      <a:endParaRPr lang="zh-CN" altLang="en-US" sz="1100" dirty="0">
                        <a:solidFill>
                          <a:schemeClr val="tx2"/>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0</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S</a:t>
                      </a:r>
                      <a:endParaRPr lang="zh-CN" altLang="en-US" sz="11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0" dirty="0" smtClean="0">
                          <a:solidFill>
                            <a:schemeClr val="tx1"/>
                          </a:solidFill>
                        </a:rPr>
                        <a:t>1</a:t>
                      </a:r>
                      <a:endParaRPr lang="zh-CN" altLang="en-US" sz="1100" b="0" dirty="0">
                        <a:solidFill>
                          <a:schemeClr val="tx1"/>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0" dirty="0" smtClean="0">
                          <a:solidFill>
                            <a:schemeClr val="tx1"/>
                          </a:solidFill>
                        </a:rPr>
                        <a:t>D</a:t>
                      </a:r>
                      <a:endParaRPr lang="zh-CN" altLang="en-US" sz="1100" b="0" dirty="0">
                        <a:solidFill>
                          <a:schemeClr val="tx1"/>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r>
              <a:tr h="25901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b="1" dirty="0" smtClean="0">
                          <a:solidFill>
                            <a:srgbClr val="C00000"/>
                          </a:solidFill>
                        </a:rPr>
                        <a:t>2</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altLang="zh-CN" sz="1100" dirty="0" smtClean="0"/>
                        <a:t>client2</a:t>
                      </a:r>
                      <a:endParaRPr lang="zh-CN" altLang="en-US" sz="1100" b="1" dirty="0">
                        <a:solidFill>
                          <a:srgbClr val="C00000"/>
                        </a:solidFill>
                      </a:endParaRP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r>
            </a:tbl>
          </a:graphicData>
        </a:graphic>
      </p:graphicFrame>
      <p:cxnSp>
        <p:nvCxnSpPr>
          <p:cNvPr id="596" name="肘形连接符 595"/>
          <p:cNvCxnSpPr>
            <a:stCxn id="602" idx="2"/>
            <a:endCxn id="594" idx="1"/>
          </p:cNvCxnSpPr>
          <p:nvPr/>
        </p:nvCxnSpPr>
        <p:spPr>
          <a:xfrm rot="16200000" flipH="1">
            <a:off x="3314974" y="5370663"/>
            <a:ext cx="131251" cy="728455"/>
          </a:xfrm>
          <a:prstGeom prst="bentConnector2">
            <a:avLst/>
          </a:prstGeom>
          <a:noFill/>
          <a:ln w="6350" cap="flat" cmpd="sng" algn="ctr">
            <a:solidFill>
              <a:srgbClr val="5B9BD5"/>
            </a:solidFill>
            <a:prstDash val="solid"/>
            <a:miter lim="800000"/>
            <a:tailEnd type="triangle"/>
          </a:ln>
          <a:effectLst/>
        </p:spPr>
      </p:cxnSp>
      <p:sp>
        <p:nvSpPr>
          <p:cNvPr id="597" name="文本框 596"/>
          <p:cNvSpPr txBox="1"/>
          <p:nvPr/>
        </p:nvSpPr>
        <p:spPr>
          <a:xfrm>
            <a:off x="2326692" y="5778343"/>
            <a:ext cx="107455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Bitmap(C)</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sp>
        <p:nvSpPr>
          <p:cNvPr id="598" name="文本框 597"/>
          <p:cNvSpPr txBox="1"/>
          <p:nvPr/>
        </p:nvSpPr>
        <p:spPr>
          <a:xfrm>
            <a:off x="3488889" y="5938317"/>
            <a:ext cx="1704277" cy="246221"/>
          </a:xfrm>
          <a:prstGeom prst="rect">
            <a:avLst/>
          </a:prstGeom>
          <a:noFill/>
        </p:spPr>
        <p:txBody>
          <a:bodyPr wrap="square" rtlCol="0">
            <a:spAutoFit/>
          </a:bodyPr>
          <a:lstStyle/>
          <a:p>
            <a:pPr algn="ctr" defTabSz="914400"/>
            <a:r>
              <a:rPr lang="en-US" altLang="zh-CN" sz="1000" b="1" dirty="0" smtClean="0">
                <a:solidFill>
                  <a:prstClr val="black"/>
                </a:solidFill>
                <a:latin typeface="微软雅黑" panose="020B0503020204020204" pitchFamily="34" charset="-122"/>
                <a:ea typeface="微软雅黑" panose="020B0503020204020204" pitchFamily="34" charset="-122"/>
              </a:rPr>
              <a:t>Forwarding table(C)</a:t>
            </a:r>
            <a:endParaRPr lang="zh-CN" altLang="en-US" sz="1000" b="1" dirty="0">
              <a:solidFill>
                <a:prstClr val="black"/>
              </a:solidFill>
              <a:latin typeface="微软雅黑" panose="020B0503020204020204" pitchFamily="34" charset="-122"/>
              <a:ea typeface="微软雅黑" panose="020B0503020204020204" pitchFamily="34" charset="-122"/>
            </a:endParaRPr>
          </a:p>
        </p:txBody>
      </p:sp>
      <p:grpSp>
        <p:nvGrpSpPr>
          <p:cNvPr id="599" name="组合 598"/>
          <p:cNvGrpSpPr/>
          <p:nvPr/>
        </p:nvGrpSpPr>
        <p:grpSpPr>
          <a:xfrm>
            <a:off x="2631702" y="5414893"/>
            <a:ext cx="464539" cy="254373"/>
            <a:chOff x="2120845" y="1767628"/>
            <a:chExt cx="464539" cy="254373"/>
          </a:xfrm>
        </p:grpSpPr>
        <p:sp>
          <p:nvSpPr>
            <p:cNvPr id="600" name="矩形 599"/>
            <p:cNvSpPr/>
            <p:nvPr/>
          </p:nvSpPr>
          <p:spPr>
            <a:xfrm>
              <a:off x="21208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601" name="矩形 600"/>
            <p:cNvSpPr/>
            <p:nvPr/>
          </p:nvSpPr>
          <p:spPr>
            <a:xfrm>
              <a:off x="22732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0</a:t>
              </a:r>
              <a:endParaRPr lang="zh-CN" altLang="en-US" kern="0" dirty="0" smtClean="0">
                <a:solidFill>
                  <a:prstClr val="black"/>
                </a:solidFill>
                <a:latin typeface="Arial" panose="020B0604020202020204"/>
                <a:ea typeface="黑体" panose="02010609060101010101" pitchFamily="49" charset="-122"/>
              </a:endParaRPr>
            </a:p>
          </p:txBody>
        </p:sp>
        <p:sp>
          <p:nvSpPr>
            <p:cNvPr id="602" name="矩形 601"/>
            <p:cNvSpPr/>
            <p:nvPr/>
          </p:nvSpPr>
          <p:spPr>
            <a:xfrm>
              <a:off x="2425645" y="1767628"/>
              <a:ext cx="159739" cy="254373"/>
            </a:xfrm>
            <a:prstGeom prst="rect">
              <a:avLst/>
            </a:prstGeom>
            <a:solidFill>
              <a:srgbClr val="D2DEEF"/>
            </a:solidFill>
            <a:ln w="3175" cap="flat" cmpd="sng" algn="ctr">
              <a:solidFill>
                <a:srgbClr val="5B9BD5">
                  <a:shade val="50000"/>
                </a:srgbClr>
              </a:solidFill>
              <a:prstDash val="solid"/>
              <a:miter lim="800000"/>
            </a:ln>
            <a:effectLst/>
          </p:spPr>
          <p:txBody>
            <a:bodyPr rtlCol="0" anchor="ctr"/>
            <a:lstStyle/>
            <a:p>
              <a:pPr algn="ctr" defTabSz="914400">
                <a:defRPr/>
              </a:pPr>
              <a:r>
                <a:rPr lang="en-US" altLang="zh-CN" sz="1200" kern="0" dirty="0" smtClean="0">
                  <a:solidFill>
                    <a:prstClr val="black"/>
                  </a:solidFill>
                  <a:latin typeface="Arial" panose="020B0604020202020204"/>
                  <a:ea typeface="黑体" panose="02010609060101010101" pitchFamily="49" charset="-122"/>
                </a:rPr>
                <a:t>1</a:t>
              </a:r>
              <a:endParaRPr lang="zh-CN" altLang="en-US" kern="0" dirty="0" smtClean="0">
                <a:solidFill>
                  <a:prstClr val="black"/>
                </a:solidFill>
                <a:latin typeface="Arial" panose="020B0604020202020204"/>
                <a:ea typeface="黑体" panose="02010609060101010101" pitchFamily="49" charset="-122"/>
              </a:endParaRPr>
            </a:p>
          </p:txBody>
        </p:sp>
      </p:grpSp>
      <p:sp>
        <p:nvSpPr>
          <p:cNvPr id="603" name="矩形 602"/>
          <p:cNvSpPr/>
          <p:nvPr/>
        </p:nvSpPr>
        <p:spPr>
          <a:xfrm>
            <a:off x="39281" y="2535888"/>
            <a:ext cx="2466518" cy="3433248"/>
          </a:xfrm>
          <a:prstGeom prst="rect">
            <a:avLst/>
          </a:prstGeom>
          <a:solidFill>
            <a:srgbClr val="F2F2F2"/>
          </a:solidFill>
        </p:spPr>
        <p:txBody>
          <a:bodyPr wrap="square">
            <a:spAutoFit/>
          </a:bodyPr>
          <a:lstStyle/>
          <a:p>
            <a:pPr indent="-228600" defTabSz="914400">
              <a:lnSpc>
                <a:spcPct val="130000"/>
              </a:lnSpc>
              <a:buFont typeface="Arial" panose="020B0604020202020204" pitchFamily="34" charset="0"/>
              <a:buChar char="•"/>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route identifier</a:t>
            </a:r>
            <a:r>
              <a:rPr lang="zh-CN" altLang="en-US" sz="12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Define the local bitmap</a:t>
            </a:r>
            <a:r>
              <a:rPr lang="zh-CN" altLang="en-US"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Each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bit corresponds to a multicast </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object, which denote the direct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delivery destination of multicast </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packet.</a:t>
            </a:r>
          </a:p>
          <a:p>
            <a:pPr indent="-228600" defTabSz="914400">
              <a:lnSpc>
                <a:spcPct val="130000"/>
              </a:lnSpc>
              <a:buFont typeface="Arial" panose="020B0604020202020204" pitchFamily="34" charset="0"/>
              <a:buChar char="•"/>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Forwarding table</a:t>
            </a:r>
            <a:r>
              <a:rPr lang="zh-CN" altLang="en-US"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Each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table entry corresponds to a bit in the </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bitmap.</a:t>
            </a:r>
          </a:p>
          <a:p>
            <a:pPr marL="457200" lvl="1" indent="-228600" defTabSz="914400">
              <a:lnSpc>
                <a:spcPct val="130000"/>
              </a:lnSpc>
              <a:buFont typeface="Wingdings" panose="05000000000000000000" pitchFamily="2" charset="2"/>
              <a:buChar char="ü"/>
            </a:pP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Instruct the </a:t>
            </a:r>
            <a:r>
              <a:rPr lang="en-US" altLang="zh-CN"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forwarding method to the corresponding multicast object (outgoing interface, next hop address, etc</a:t>
            </a:r>
            <a:r>
              <a:rPr lang="en-US" altLang="zh-CN" sz="1100"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1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4" name="文本框 603"/>
          <p:cNvSpPr txBox="1"/>
          <p:nvPr/>
        </p:nvSpPr>
        <p:spPr>
          <a:xfrm>
            <a:off x="6463306" y="5732940"/>
            <a:ext cx="842685" cy="430887"/>
          </a:xfrm>
          <a:prstGeom prst="rect">
            <a:avLst/>
          </a:prstGeom>
          <a:noFill/>
        </p:spPr>
        <p:txBody>
          <a:bodyPr wrap="square" rtlCol="0">
            <a:spAutoFit/>
          </a:bodyPr>
          <a:lstStyle/>
          <a:p>
            <a:pPr algn="ctr" defTabSz="914400"/>
            <a:r>
              <a:rPr lang="en-US" altLang="zh-CN"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Unicast Packet</a:t>
            </a:r>
            <a:endParaRPr lang="zh-CN" altLang="en-US"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5" name="文本框 604"/>
          <p:cNvSpPr txBox="1"/>
          <p:nvPr/>
        </p:nvSpPr>
        <p:spPr>
          <a:xfrm>
            <a:off x="8772015" y="5732940"/>
            <a:ext cx="842685" cy="430887"/>
          </a:xfrm>
          <a:prstGeom prst="rect">
            <a:avLst/>
          </a:prstGeom>
          <a:noFill/>
        </p:spPr>
        <p:txBody>
          <a:bodyPr wrap="square" rtlCol="0">
            <a:spAutoFit/>
          </a:bodyPr>
          <a:lstStyle/>
          <a:p>
            <a:pPr algn="ctr" defTabSz="914400"/>
            <a:r>
              <a:rPr lang="en-US" altLang="zh-CN"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Unicast Packet</a:t>
            </a:r>
            <a:endParaRPr lang="zh-CN" altLang="en-US"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6" name="文本框 605"/>
          <p:cNvSpPr txBox="1"/>
          <p:nvPr/>
        </p:nvSpPr>
        <p:spPr>
          <a:xfrm>
            <a:off x="11152996" y="4415699"/>
            <a:ext cx="842685" cy="430887"/>
          </a:xfrm>
          <a:prstGeom prst="rect">
            <a:avLst/>
          </a:prstGeom>
          <a:noFill/>
        </p:spPr>
        <p:txBody>
          <a:bodyPr wrap="square" rtlCol="0">
            <a:spAutoFit/>
          </a:bodyPr>
          <a:lstStyle/>
          <a:p>
            <a:pPr algn="ctr" defTabSz="914400"/>
            <a:r>
              <a:rPr lang="en-US" altLang="zh-CN" sz="11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Unicast Packet</a:t>
            </a:r>
            <a:endParaRPr lang="zh-CN" altLang="en-US" sz="1100" b="1"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7" name="副标题 1"/>
          <p:cNvSpPr txBox="1">
            <a:spLocks/>
          </p:cNvSpPr>
          <p:nvPr/>
        </p:nvSpPr>
        <p:spPr>
          <a:xfrm>
            <a:off x="284153" y="182158"/>
            <a:ext cx="10992562" cy="589715"/>
          </a:xfrm>
          <a:prstGeom prst="rect">
            <a:avLst/>
          </a:prstGeom>
        </p:spPr>
        <p:txBody>
          <a:bodyPr lIns="0" tIns="0" rIns="0" bIns="0" anchor="t">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4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Encode Example:</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83074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2105" y="1953631"/>
            <a:ext cx="1266472" cy="331801"/>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Multicast Route identifier</a:t>
            </a:r>
            <a:endParaRPr lang="zh-CN" altLang="en-US" sz="1200" kern="0" dirty="0">
              <a:solidFill>
                <a:prstClr val="white"/>
              </a:solidFill>
              <a:latin typeface="Calibri"/>
              <a:ea typeface="宋体" panose="02010600030101010101" pitchFamily="2" charset="-122"/>
            </a:endParaRPr>
          </a:p>
        </p:txBody>
      </p:sp>
      <p:sp>
        <p:nvSpPr>
          <p:cNvPr id="5" name="矩形 4"/>
          <p:cNvSpPr/>
          <p:nvPr/>
        </p:nvSpPr>
        <p:spPr>
          <a:xfrm>
            <a:off x="5087694" y="1953632"/>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1</a:t>
            </a:r>
            <a:endParaRPr lang="zh-CN" altLang="en-US" sz="1050" kern="0" baseline="-25000" dirty="0" smtClean="0">
              <a:solidFill>
                <a:prstClr val="white"/>
              </a:solidFill>
              <a:latin typeface="Calibri"/>
              <a:ea typeface="宋体" panose="02010600030101010101" pitchFamily="2" charset="-122"/>
            </a:endParaRPr>
          </a:p>
        </p:txBody>
      </p:sp>
      <p:sp>
        <p:nvSpPr>
          <p:cNvPr id="7" name="矩形 6"/>
          <p:cNvSpPr/>
          <p:nvPr/>
        </p:nvSpPr>
        <p:spPr>
          <a:xfrm>
            <a:off x="6576272" y="1953632"/>
            <a:ext cx="308558" cy="331800"/>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200" b="1" kern="0" dirty="0" smtClean="0">
                <a:solidFill>
                  <a:prstClr val="white"/>
                </a:solidFill>
                <a:latin typeface="Calibri"/>
                <a:ea typeface="宋体" panose="02010600030101010101" pitchFamily="2" charset="-122"/>
              </a:rPr>
              <a:t>…</a:t>
            </a:r>
            <a:endParaRPr lang="zh-CN" altLang="en-US" sz="1200" b="1" kern="0" dirty="0" smtClean="0">
              <a:solidFill>
                <a:prstClr val="white"/>
              </a:solidFill>
              <a:latin typeface="Calibri"/>
              <a:ea typeface="宋体" panose="02010600030101010101" pitchFamily="2" charset="-122"/>
            </a:endParaRPr>
          </a:p>
        </p:txBody>
      </p:sp>
      <p:sp>
        <p:nvSpPr>
          <p:cNvPr id="14" name="矩形 13"/>
          <p:cNvSpPr/>
          <p:nvPr/>
        </p:nvSpPr>
        <p:spPr>
          <a:xfrm>
            <a:off x="4573956" y="1481962"/>
            <a:ext cx="1236236" cy="276999"/>
          </a:xfrm>
          <a:prstGeom prst="rect">
            <a:avLst/>
          </a:prstGeom>
          <a:ln w="3175">
            <a:noFill/>
          </a:ln>
        </p:spPr>
        <p:txBody>
          <a:bodyPr wrap="none">
            <a:spAutoFit/>
          </a:bodyPr>
          <a:lstStyle/>
          <a:p>
            <a:pPr algn="ctr">
              <a:defRPr/>
            </a:pPr>
            <a:r>
              <a:rPr lang="en-US" altLang="zh-CN" sz="1200" kern="0" dirty="0" smtClean="0">
                <a:solidFill>
                  <a:prstClr val="black"/>
                </a:solidFill>
                <a:latin typeface="微软雅黑" panose="020B0503020204020204" pitchFamily="34" charset="-122"/>
                <a:ea typeface="微软雅黑" panose="020B0503020204020204" pitchFamily="34" charset="-122"/>
              </a:rPr>
              <a:t>Recursive Unit</a:t>
            </a:r>
            <a:endParaRPr lang="zh-CN" altLang="en-US" sz="1200" kern="0" dirty="0">
              <a:solidFill>
                <a:prstClr val="black"/>
              </a:solidFill>
              <a:latin typeface="微软雅黑" panose="020B0503020204020204" pitchFamily="34" charset="-122"/>
              <a:ea typeface="微软雅黑" panose="020B0503020204020204" pitchFamily="34" charset="-122"/>
            </a:endParaRPr>
          </a:p>
        </p:txBody>
      </p:sp>
      <p:sp>
        <p:nvSpPr>
          <p:cNvPr id="15" name="右大括号 14"/>
          <p:cNvSpPr/>
          <p:nvPr/>
        </p:nvSpPr>
        <p:spPr bwMode="auto">
          <a:xfrm rot="16200000">
            <a:off x="4578716" y="-1734163"/>
            <a:ext cx="820571" cy="6558230"/>
          </a:xfrm>
          <a:prstGeom prst="rightBrace">
            <a:avLst/>
          </a:prstGeom>
          <a:noFill/>
          <a:ln w="31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baseline="0" noProof="0" smtClean="0">
              <a:ln>
                <a:noFill/>
              </a:ln>
              <a:solidFill>
                <a:srgbClr val="000000"/>
              </a:solidFill>
              <a:effectLst/>
              <a:uLnTx/>
              <a:uFillTx/>
              <a:ea typeface="宋体" charset="-122"/>
            </a:endParaRPr>
          </a:p>
        </p:txBody>
      </p:sp>
      <p:sp>
        <p:nvSpPr>
          <p:cNvPr id="16" name="右大括号 15"/>
          <p:cNvSpPr/>
          <p:nvPr/>
        </p:nvSpPr>
        <p:spPr bwMode="auto">
          <a:xfrm rot="16200000">
            <a:off x="5429198" y="293247"/>
            <a:ext cx="307629" cy="5030834"/>
          </a:xfrm>
          <a:prstGeom prst="rightBrace">
            <a:avLst/>
          </a:prstGeom>
          <a:noFill/>
          <a:ln w="31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baseline="0" noProof="0" smtClean="0">
              <a:ln>
                <a:noFill/>
              </a:ln>
              <a:solidFill>
                <a:srgbClr val="000000"/>
              </a:solidFill>
              <a:effectLst/>
              <a:uLnTx/>
              <a:uFillTx/>
              <a:ea typeface="宋体" charset="-122"/>
            </a:endParaRPr>
          </a:p>
        </p:txBody>
      </p:sp>
      <p:sp>
        <p:nvSpPr>
          <p:cNvPr id="17" name="左箭头 16"/>
          <p:cNvSpPr/>
          <p:nvPr/>
        </p:nvSpPr>
        <p:spPr bwMode="auto">
          <a:xfrm rot="16200000">
            <a:off x="4848569" y="1038646"/>
            <a:ext cx="290146" cy="263651"/>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sp>
        <p:nvSpPr>
          <p:cNvPr id="19" name="矩形 18"/>
          <p:cNvSpPr/>
          <p:nvPr/>
        </p:nvSpPr>
        <p:spPr>
          <a:xfrm>
            <a:off x="3874924" y="1953632"/>
            <a:ext cx="1218528" cy="331800"/>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Addressing Field</a:t>
            </a:r>
            <a:endParaRPr lang="zh-CN" altLang="en-US" sz="1200" kern="0" dirty="0" smtClean="0">
              <a:solidFill>
                <a:prstClr val="white"/>
              </a:solidFill>
              <a:latin typeface="Calibri"/>
              <a:ea typeface="宋体" panose="02010600030101010101" pitchFamily="2"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3815706901"/>
              </p:ext>
            </p:extLst>
          </p:nvPr>
        </p:nvGraphicFramePr>
        <p:xfrm>
          <a:off x="2811180" y="781516"/>
          <a:ext cx="5060870" cy="274320"/>
        </p:xfrm>
        <a:graphic>
          <a:graphicData uri="http://schemas.openxmlformats.org/drawingml/2006/table">
            <a:tbl>
              <a:tblPr firstRow="1" bandRow="1"/>
              <a:tblGrid>
                <a:gridCol w="1048003"/>
                <a:gridCol w="1984385"/>
                <a:gridCol w="1067158"/>
                <a:gridCol w="961324"/>
              </a:tblGrid>
              <a:tr h="252000">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algn="ctr"/>
                      <a:r>
                        <a:rPr lang="en-US" altLang="zh-CN" sz="1200" dirty="0" smtClean="0"/>
                        <a:t>Outer-header</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algn="ctr"/>
                      <a:r>
                        <a:rPr lang="en-US" altLang="zh-CN" sz="1200" dirty="0" smtClean="0"/>
                        <a:t>Multicast Encapsulation </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Inner-header</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a:ea typeface="华文细黑"/>
                          <a:cs typeface="宋体"/>
                        </a:defRPr>
                      </a:lvl1pPr>
                      <a:lvl2pPr marL="457200" algn="l" defTabSz="914400" rtl="0" eaLnBrk="1" latinLnBrk="0" hangingPunct="1">
                        <a:defRPr sz="1800" b="1" kern="1200">
                          <a:solidFill>
                            <a:schemeClr val="lt1"/>
                          </a:solidFill>
                          <a:latin typeface="Calibri"/>
                          <a:ea typeface="华文细黑"/>
                          <a:cs typeface="宋体"/>
                        </a:defRPr>
                      </a:lvl2pPr>
                      <a:lvl3pPr marL="914400" algn="l" defTabSz="914400" rtl="0" eaLnBrk="1" latinLnBrk="0" hangingPunct="1">
                        <a:defRPr sz="1800" b="1" kern="1200">
                          <a:solidFill>
                            <a:schemeClr val="lt1"/>
                          </a:solidFill>
                          <a:latin typeface="Calibri"/>
                          <a:ea typeface="华文细黑"/>
                          <a:cs typeface="宋体"/>
                        </a:defRPr>
                      </a:lvl3pPr>
                      <a:lvl4pPr marL="1371600" algn="l" defTabSz="914400" rtl="0" eaLnBrk="1" latinLnBrk="0" hangingPunct="1">
                        <a:defRPr sz="1800" b="1" kern="1200">
                          <a:solidFill>
                            <a:schemeClr val="lt1"/>
                          </a:solidFill>
                          <a:latin typeface="Calibri"/>
                          <a:ea typeface="华文细黑"/>
                          <a:cs typeface="宋体"/>
                        </a:defRPr>
                      </a:lvl4pPr>
                      <a:lvl5pPr marL="1828800" algn="l" defTabSz="914400" rtl="0" eaLnBrk="1" latinLnBrk="0" hangingPunct="1">
                        <a:defRPr sz="1800" b="1" kern="1200">
                          <a:solidFill>
                            <a:schemeClr val="lt1"/>
                          </a:solidFill>
                          <a:latin typeface="Calibri"/>
                          <a:ea typeface="华文细黑"/>
                          <a:cs typeface="宋体"/>
                        </a:defRPr>
                      </a:lvl5pPr>
                      <a:lvl6pPr marL="2286000" algn="l" defTabSz="914400" rtl="0" eaLnBrk="1" latinLnBrk="0" hangingPunct="1">
                        <a:defRPr sz="1800" b="1" kern="1200">
                          <a:solidFill>
                            <a:schemeClr val="lt1"/>
                          </a:solidFill>
                          <a:latin typeface="Calibri"/>
                          <a:ea typeface="华文细黑"/>
                          <a:cs typeface="宋体"/>
                        </a:defRPr>
                      </a:lvl6pPr>
                      <a:lvl7pPr marL="2743200" algn="l" defTabSz="914400" rtl="0" eaLnBrk="1" latinLnBrk="0" hangingPunct="1">
                        <a:defRPr sz="1800" b="1" kern="1200">
                          <a:solidFill>
                            <a:schemeClr val="lt1"/>
                          </a:solidFill>
                          <a:latin typeface="Calibri"/>
                          <a:ea typeface="华文细黑"/>
                          <a:cs typeface="宋体"/>
                        </a:defRPr>
                      </a:lvl7pPr>
                      <a:lvl8pPr marL="3200400" algn="l" defTabSz="914400" rtl="0" eaLnBrk="1" latinLnBrk="0" hangingPunct="1">
                        <a:defRPr sz="1800" b="1" kern="1200">
                          <a:solidFill>
                            <a:schemeClr val="lt1"/>
                          </a:solidFill>
                          <a:latin typeface="Calibri"/>
                          <a:ea typeface="华文细黑"/>
                          <a:cs typeface="宋体"/>
                        </a:defRPr>
                      </a:lvl8pPr>
                      <a:lvl9pPr marL="3657600" algn="l" defTabSz="914400" rtl="0" eaLnBrk="1" latinLnBrk="0" hangingPunct="1">
                        <a:defRPr sz="1800" b="1" kern="1200">
                          <a:solidFill>
                            <a:schemeClr val="lt1"/>
                          </a:solidFill>
                          <a:latin typeface="Calibri"/>
                          <a:ea typeface="华文细黑"/>
                          <a:cs typeface="宋体"/>
                        </a:defRPr>
                      </a:lvl9pPr>
                    </a:lstStyle>
                    <a:p>
                      <a:pPr algn="ctr"/>
                      <a:r>
                        <a:rPr lang="en-US" altLang="zh-CN" sz="1200" dirty="0" smtClean="0"/>
                        <a:t>Payload</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FBFBF"/>
                    </a:solidFill>
                  </a:tcPr>
                </a:tc>
              </a:tr>
            </a:tbl>
          </a:graphicData>
        </a:graphic>
      </p:graphicFrame>
      <p:sp>
        <p:nvSpPr>
          <p:cNvPr id="24" name="矩形 23"/>
          <p:cNvSpPr/>
          <p:nvPr/>
        </p:nvSpPr>
        <p:spPr>
          <a:xfrm>
            <a:off x="793476" y="788259"/>
            <a:ext cx="1619354" cy="276999"/>
          </a:xfrm>
          <a:prstGeom prst="rect">
            <a:avLst/>
          </a:prstGeom>
          <a:ln w="3175">
            <a:noFill/>
          </a:ln>
        </p:spPr>
        <p:txBody>
          <a:bodyPr wrap="none">
            <a:spAutoFit/>
          </a:bodyPr>
          <a:lstStyle/>
          <a:p>
            <a:pPr algn="ctr">
              <a:defRPr/>
            </a:pPr>
            <a:r>
              <a:rPr lang="en-US" altLang="zh-CN" sz="1200" b="1" kern="0" dirty="0" smtClean="0">
                <a:solidFill>
                  <a:prstClr val="black"/>
                </a:solidFill>
                <a:latin typeface="微软雅黑" panose="020B0503020204020204" pitchFamily="34" charset="-122"/>
                <a:ea typeface="微软雅黑" panose="020B0503020204020204" pitchFamily="34" charset="-122"/>
              </a:rPr>
              <a:t>Multicast Packet</a:t>
            </a:r>
            <a:r>
              <a:rPr lang="zh-CN" altLang="en-US" sz="1200" b="1" kern="0" dirty="0" smtClean="0">
                <a:solidFill>
                  <a:prstClr val="black"/>
                </a:solidFill>
                <a:latin typeface="微软雅黑" panose="020B0503020204020204" pitchFamily="34" charset="-122"/>
                <a:ea typeface="微软雅黑" panose="020B0503020204020204" pitchFamily="34" charset="-122"/>
              </a:rPr>
              <a:t>：</a:t>
            </a:r>
            <a:endParaRPr lang="zh-CN" altLang="en-US" sz="1200" b="1" kern="0"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1709887" y="1953632"/>
            <a:ext cx="895678" cy="331800"/>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Fixed Field</a:t>
            </a:r>
            <a:endParaRPr lang="zh-CN" altLang="en-US" sz="1200" kern="0" dirty="0" smtClean="0">
              <a:solidFill>
                <a:prstClr val="white"/>
              </a:solidFill>
              <a:latin typeface="Calibri"/>
              <a:ea typeface="宋体" panose="02010600030101010101" pitchFamily="2" charset="-122"/>
            </a:endParaRPr>
          </a:p>
        </p:txBody>
      </p:sp>
      <p:sp>
        <p:nvSpPr>
          <p:cNvPr id="27" name="矩形 26"/>
          <p:cNvSpPr/>
          <p:nvPr/>
        </p:nvSpPr>
        <p:spPr>
          <a:xfrm>
            <a:off x="1602517" y="2463767"/>
            <a:ext cx="748997" cy="214387"/>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微软雅黑" panose="020B0503020204020204" pitchFamily="34" charset="-122"/>
                <a:ea typeface="微软雅黑" panose="020B0503020204020204" pitchFamily="34" charset="-122"/>
              </a:rPr>
              <a:t>Total </a:t>
            </a:r>
            <a:r>
              <a:rPr lang="en-US" altLang="zh-CN" sz="1050" kern="0" dirty="0" err="1" smtClean="0">
                <a:solidFill>
                  <a:prstClr val="white"/>
                </a:solidFill>
                <a:latin typeface="微软雅黑" panose="020B0503020204020204" pitchFamily="34" charset="-122"/>
                <a:ea typeface="微软雅黑" panose="020B0503020204020204" pitchFamily="34" charset="-122"/>
              </a:rPr>
              <a:t>len</a:t>
            </a:r>
            <a:endParaRPr lang="zh-CN" altLang="en-US" sz="1050" kern="0" dirty="0" smtClean="0">
              <a:solidFill>
                <a:prstClr val="white"/>
              </a:solidFill>
              <a:latin typeface="Calibri"/>
              <a:ea typeface="宋体" panose="02010600030101010101" pitchFamily="2" charset="-122"/>
            </a:endParaRPr>
          </a:p>
        </p:txBody>
      </p:sp>
      <p:sp>
        <p:nvSpPr>
          <p:cNvPr id="28" name="矩形 27"/>
          <p:cNvSpPr/>
          <p:nvPr/>
        </p:nvSpPr>
        <p:spPr>
          <a:xfrm>
            <a:off x="2348250" y="2463767"/>
            <a:ext cx="421575" cy="214387"/>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err="1" smtClean="0">
                <a:solidFill>
                  <a:prstClr val="white"/>
                </a:solidFill>
                <a:latin typeface="微软雅黑" panose="020B0503020204020204" pitchFamily="34" charset="-122"/>
                <a:ea typeface="微软雅黑" panose="020B0503020204020204" pitchFamily="34" charset="-122"/>
              </a:rPr>
              <a:t>rsv</a:t>
            </a:r>
            <a:endParaRPr lang="zh-CN" altLang="en-US" sz="1050" kern="0" dirty="0" smtClean="0">
              <a:solidFill>
                <a:prstClr val="white"/>
              </a:solidFill>
              <a:latin typeface="Calibri"/>
              <a:ea typeface="宋体" panose="02010600030101010101" pitchFamily="2" charset="-122"/>
            </a:endParaRPr>
          </a:p>
        </p:txBody>
      </p:sp>
      <p:sp>
        <p:nvSpPr>
          <p:cNvPr id="30" name="矩形 29"/>
          <p:cNvSpPr/>
          <p:nvPr/>
        </p:nvSpPr>
        <p:spPr>
          <a:xfrm>
            <a:off x="7635338" y="1955239"/>
            <a:ext cx="632779" cy="331799"/>
          </a:xfrm>
          <a:prstGeom prst="rect">
            <a:avLst/>
          </a:prstGeom>
          <a:solidFill>
            <a:srgbClr val="FFFFFF">
              <a:lumMod val="75000"/>
            </a:srgbClr>
          </a:solidFill>
          <a:ln w="31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Padding</a:t>
            </a:r>
            <a:endParaRPr kumimoji="0" lang="zh-CN" altLang="en-US" sz="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矩形 30"/>
          <p:cNvSpPr/>
          <p:nvPr/>
        </p:nvSpPr>
        <p:spPr>
          <a:xfrm>
            <a:off x="3856722" y="2469516"/>
            <a:ext cx="384561" cy="214387"/>
          </a:xfrm>
          <a:prstGeom prst="rect">
            <a:avLst/>
          </a:prstGeom>
          <a:solidFill>
            <a:srgbClr val="0645F8"/>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L</a:t>
            </a:r>
            <a:r>
              <a:rPr lang="en-US" altLang="zh-CN" sz="1200" kern="0" baseline="-25000" dirty="0">
                <a:solidFill>
                  <a:prstClr val="white"/>
                </a:solidFill>
                <a:latin typeface="Calibri"/>
                <a:ea typeface="宋体" panose="02010600030101010101" pitchFamily="2" charset="-122"/>
              </a:rPr>
              <a:t>1</a:t>
            </a:r>
            <a:endParaRPr kumimoji="0" lang="zh-CN" altLang="en-US"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endParaRPr>
          </a:p>
        </p:txBody>
      </p:sp>
      <p:sp>
        <p:nvSpPr>
          <p:cNvPr id="32" name="矩形 31"/>
          <p:cNvSpPr/>
          <p:nvPr/>
        </p:nvSpPr>
        <p:spPr>
          <a:xfrm>
            <a:off x="4234956" y="2469516"/>
            <a:ext cx="384561" cy="214387"/>
          </a:xfrm>
          <a:prstGeom prst="rect">
            <a:avLst/>
          </a:prstGeom>
          <a:solidFill>
            <a:srgbClr val="0645F8"/>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endParaRPr kumimoji="0" lang="zh-CN" altLang="en-US"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endParaRPr>
          </a:p>
        </p:txBody>
      </p:sp>
      <p:sp>
        <p:nvSpPr>
          <p:cNvPr id="33" name="矩形 32"/>
          <p:cNvSpPr/>
          <p:nvPr/>
        </p:nvSpPr>
        <p:spPr>
          <a:xfrm>
            <a:off x="4619160" y="2469516"/>
            <a:ext cx="460693" cy="214387"/>
          </a:xfrm>
          <a:prstGeom prst="rect">
            <a:avLst/>
          </a:prstGeom>
          <a:solidFill>
            <a:srgbClr val="0645F8"/>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L</a:t>
            </a:r>
            <a:r>
              <a:rPr kumimoji="0" lang="en-US" altLang="zh-CN"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rPr>
              <a:t>n-1</a:t>
            </a:r>
            <a:endParaRPr kumimoji="0" lang="zh-CN" altLang="en-US" sz="1200" b="0" i="0" u="none" strike="noStrike" kern="0" cap="none" spc="0" normalizeH="0" baseline="-25000" noProof="0" dirty="0" smtClean="0">
              <a:ln>
                <a:noFill/>
              </a:ln>
              <a:solidFill>
                <a:prstClr val="white"/>
              </a:solidFill>
              <a:effectLst/>
              <a:uLnTx/>
              <a:uFillTx/>
              <a:latin typeface="Calibri"/>
              <a:ea typeface="宋体" panose="02010600030101010101" pitchFamily="2" charset="-122"/>
              <a:cs typeface="+mn-cs"/>
            </a:endParaRPr>
          </a:p>
        </p:txBody>
      </p:sp>
      <p:sp>
        <p:nvSpPr>
          <p:cNvPr id="34" name="左箭头 33"/>
          <p:cNvSpPr/>
          <p:nvPr/>
        </p:nvSpPr>
        <p:spPr bwMode="auto">
          <a:xfrm rot="5400000" flipH="1" flipV="1">
            <a:off x="4387807" y="2274731"/>
            <a:ext cx="158031" cy="220041"/>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grpSp>
        <p:nvGrpSpPr>
          <p:cNvPr id="88" name="组合 87"/>
          <p:cNvGrpSpPr/>
          <p:nvPr/>
        </p:nvGrpSpPr>
        <p:grpSpPr>
          <a:xfrm>
            <a:off x="8976579" y="699884"/>
            <a:ext cx="2950343" cy="2619820"/>
            <a:chOff x="8593363" y="969161"/>
            <a:chExt cx="2950343" cy="2619820"/>
          </a:xfrm>
        </p:grpSpPr>
        <p:sp>
          <p:nvSpPr>
            <p:cNvPr id="35" name="椭圆 34"/>
            <p:cNvSpPr>
              <a:spLocks noChangeAspect="1"/>
            </p:cNvSpPr>
            <p:nvPr/>
          </p:nvSpPr>
          <p:spPr>
            <a:xfrm>
              <a:off x="10369505" y="969161"/>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R</a:t>
              </a:r>
              <a:endParaRPr lang="zh-CN" altLang="en-US" sz="1200" kern="0" dirty="0" smtClean="0">
                <a:solidFill>
                  <a:prstClr val="white"/>
                </a:solidFill>
                <a:latin typeface="Calibri"/>
                <a:ea typeface="宋体" panose="02010600030101010101" pitchFamily="2" charset="-122"/>
              </a:endParaRPr>
            </a:p>
          </p:txBody>
        </p:sp>
        <p:sp>
          <p:nvSpPr>
            <p:cNvPr id="36" name="椭圆 35"/>
            <p:cNvSpPr>
              <a:spLocks noChangeAspect="1"/>
            </p:cNvSpPr>
            <p:nvPr/>
          </p:nvSpPr>
          <p:spPr>
            <a:xfrm>
              <a:off x="9473640"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1</a:t>
              </a:r>
              <a:endParaRPr lang="zh-CN" altLang="en-US" sz="1200" kern="0" dirty="0" smtClean="0">
                <a:solidFill>
                  <a:prstClr val="white"/>
                </a:solidFill>
                <a:latin typeface="Calibri"/>
                <a:ea typeface="宋体" panose="02010600030101010101" pitchFamily="2" charset="-122"/>
              </a:endParaRPr>
            </a:p>
          </p:txBody>
        </p:sp>
        <p:sp>
          <p:nvSpPr>
            <p:cNvPr id="37" name="椭圆 36"/>
            <p:cNvSpPr>
              <a:spLocks noChangeAspect="1"/>
            </p:cNvSpPr>
            <p:nvPr/>
          </p:nvSpPr>
          <p:spPr>
            <a:xfrm>
              <a:off x="9831986"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2</a:t>
              </a:r>
              <a:endParaRPr lang="zh-CN" altLang="en-US" sz="1200" kern="0" dirty="0" smtClean="0">
                <a:solidFill>
                  <a:prstClr val="white"/>
                </a:solidFill>
                <a:latin typeface="Calibri"/>
                <a:ea typeface="宋体" panose="02010600030101010101" pitchFamily="2" charset="-122"/>
              </a:endParaRPr>
            </a:p>
          </p:txBody>
        </p:sp>
        <p:sp>
          <p:nvSpPr>
            <p:cNvPr id="38" name="椭圆 37"/>
            <p:cNvSpPr>
              <a:spLocks noChangeAspect="1"/>
            </p:cNvSpPr>
            <p:nvPr/>
          </p:nvSpPr>
          <p:spPr>
            <a:xfrm>
              <a:off x="10190332"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3</a:t>
              </a:r>
              <a:endParaRPr lang="zh-CN" altLang="en-US" sz="1200" kern="0" dirty="0" smtClean="0">
                <a:solidFill>
                  <a:prstClr val="white"/>
                </a:solidFill>
                <a:latin typeface="Calibri"/>
                <a:ea typeface="宋体" panose="02010600030101010101" pitchFamily="2" charset="-122"/>
              </a:endParaRPr>
            </a:p>
          </p:txBody>
        </p:sp>
        <p:sp>
          <p:nvSpPr>
            <p:cNvPr id="39" name="椭圆 38"/>
            <p:cNvSpPr>
              <a:spLocks noChangeAspect="1"/>
            </p:cNvSpPr>
            <p:nvPr/>
          </p:nvSpPr>
          <p:spPr>
            <a:xfrm>
              <a:off x="10548678"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4</a:t>
              </a:r>
              <a:endParaRPr lang="zh-CN" altLang="en-US" sz="1200" kern="0" dirty="0" smtClean="0">
                <a:solidFill>
                  <a:prstClr val="white"/>
                </a:solidFill>
                <a:latin typeface="Calibri"/>
                <a:ea typeface="宋体" panose="02010600030101010101" pitchFamily="2" charset="-122"/>
              </a:endParaRPr>
            </a:p>
          </p:txBody>
        </p:sp>
        <p:sp>
          <p:nvSpPr>
            <p:cNvPr id="40" name="椭圆 39"/>
            <p:cNvSpPr>
              <a:spLocks noChangeAspect="1"/>
            </p:cNvSpPr>
            <p:nvPr/>
          </p:nvSpPr>
          <p:spPr>
            <a:xfrm>
              <a:off x="11265370" y="1956975"/>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n</a:t>
              </a:r>
              <a:endParaRPr lang="zh-CN" altLang="en-US" sz="1200" kern="0" dirty="0" smtClean="0">
                <a:solidFill>
                  <a:prstClr val="white"/>
                </a:solidFill>
                <a:latin typeface="Calibri"/>
                <a:ea typeface="宋体" panose="02010600030101010101" pitchFamily="2" charset="-122"/>
              </a:endParaRPr>
            </a:p>
          </p:txBody>
        </p:sp>
        <p:cxnSp>
          <p:nvCxnSpPr>
            <p:cNvPr id="41" name="直接箭头连接符 40"/>
            <p:cNvCxnSpPr>
              <a:stCxn id="35" idx="4"/>
              <a:endCxn id="36" idx="0"/>
            </p:cNvCxnSpPr>
            <p:nvPr/>
          </p:nvCxnSpPr>
          <p:spPr>
            <a:xfrm flipH="1">
              <a:off x="9612808" y="1247497"/>
              <a:ext cx="895865" cy="709478"/>
            </a:xfrm>
            <a:prstGeom prst="straightConnector1">
              <a:avLst/>
            </a:prstGeom>
            <a:noFill/>
            <a:ln w="28575" cap="flat" cmpd="sng" algn="ctr">
              <a:solidFill>
                <a:srgbClr val="5B9BD5"/>
              </a:solidFill>
              <a:prstDash val="solid"/>
              <a:miter lim="800000"/>
              <a:tailEnd type="triangle"/>
            </a:ln>
            <a:effectLst/>
          </p:spPr>
        </p:cxnSp>
        <p:cxnSp>
          <p:nvCxnSpPr>
            <p:cNvPr id="42" name="直接箭头连接符 41"/>
            <p:cNvCxnSpPr>
              <a:stCxn id="35" idx="4"/>
              <a:endCxn id="37" idx="0"/>
            </p:cNvCxnSpPr>
            <p:nvPr/>
          </p:nvCxnSpPr>
          <p:spPr>
            <a:xfrm flipH="1">
              <a:off x="9971154" y="1247497"/>
              <a:ext cx="537519" cy="709478"/>
            </a:xfrm>
            <a:prstGeom prst="straightConnector1">
              <a:avLst/>
            </a:prstGeom>
            <a:noFill/>
            <a:ln w="28575" cap="flat" cmpd="sng" algn="ctr">
              <a:solidFill>
                <a:srgbClr val="5B9BD5"/>
              </a:solidFill>
              <a:prstDash val="solid"/>
              <a:miter lim="800000"/>
              <a:tailEnd type="triangle"/>
            </a:ln>
            <a:effectLst/>
          </p:spPr>
        </p:cxnSp>
        <p:cxnSp>
          <p:nvCxnSpPr>
            <p:cNvPr id="43" name="直接箭头连接符 42"/>
            <p:cNvCxnSpPr>
              <a:stCxn id="35" idx="4"/>
              <a:endCxn id="40" idx="0"/>
            </p:cNvCxnSpPr>
            <p:nvPr/>
          </p:nvCxnSpPr>
          <p:spPr>
            <a:xfrm>
              <a:off x="10508673" y="1247497"/>
              <a:ext cx="895865" cy="709478"/>
            </a:xfrm>
            <a:prstGeom prst="straightConnector1">
              <a:avLst/>
            </a:prstGeom>
            <a:noFill/>
            <a:ln w="28575" cap="flat" cmpd="sng" algn="ctr">
              <a:solidFill>
                <a:srgbClr val="5B9BD5"/>
              </a:solidFill>
              <a:prstDash val="solid"/>
              <a:miter lim="800000"/>
              <a:tailEnd type="triangle"/>
            </a:ln>
            <a:effectLst/>
          </p:spPr>
        </p:cxnSp>
        <p:cxnSp>
          <p:nvCxnSpPr>
            <p:cNvPr id="44" name="直接箭头连接符 43"/>
            <p:cNvCxnSpPr>
              <a:stCxn id="35" idx="4"/>
              <a:endCxn id="39" idx="0"/>
            </p:cNvCxnSpPr>
            <p:nvPr/>
          </p:nvCxnSpPr>
          <p:spPr>
            <a:xfrm>
              <a:off x="10508673" y="1247497"/>
              <a:ext cx="179173" cy="709478"/>
            </a:xfrm>
            <a:prstGeom prst="straightConnector1">
              <a:avLst/>
            </a:prstGeom>
            <a:noFill/>
            <a:ln w="28575" cap="flat" cmpd="sng" algn="ctr">
              <a:solidFill>
                <a:srgbClr val="5B9BD5"/>
              </a:solidFill>
              <a:prstDash val="solid"/>
              <a:miter lim="800000"/>
              <a:tailEnd type="triangle"/>
            </a:ln>
            <a:effectLst/>
          </p:spPr>
        </p:cxnSp>
        <p:cxnSp>
          <p:nvCxnSpPr>
            <p:cNvPr id="45" name="直接箭头连接符 44"/>
            <p:cNvCxnSpPr>
              <a:stCxn id="35" idx="4"/>
              <a:endCxn id="38" idx="0"/>
            </p:cNvCxnSpPr>
            <p:nvPr/>
          </p:nvCxnSpPr>
          <p:spPr>
            <a:xfrm flipH="1">
              <a:off x="10329500" y="1247497"/>
              <a:ext cx="179173" cy="709478"/>
            </a:xfrm>
            <a:prstGeom prst="straightConnector1">
              <a:avLst/>
            </a:prstGeom>
            <a:noFill/>
            <a:ln w="28575" cap="flat" cmpd="sng" algn="ctr">
              <a:solidFill>
                <a:srgbClr val="5B9BD5"/>
              </a:solidFill>
              <a:prstDash val="solid"/>
              <a:miter lim="800000"/>
              <a:tailEnd type="triangle"/>
            </a:ln>
            <a:effectLst/>
          </p:spPr>
        </p:cxnSp>
        <p:sp>
          <p:nvSpPr>
            <p:cNvPr id="46" name="矩形 45"/>
            <p:cNvSpPr/>
            <p:nvPr/>
          </p:nvSpPr>
          <p:spPr>
            <a:xfrm>
              <a:off x="10875257" y="1897341"/>
              <a:ext cx="330540" cy="307777"/>
            </a:xfrm>
            <a:prstGeom prst="rect">
              <a:avLst/>
            </a:prstGeom>
            <a:ln w="3175">
              <a:noFill/>
            </a:ln>
          </p:spPr>
          <p:txBody>
            <a:bodyPr wrap="none">
              <a:spAutoFit/>
            </a:bodyPr>
            <a:lstStyle/>
            <a:p>
              <a:pPr algn="ctr">
                <a:defRPr/>
              </a:pPr>
              <a:r>
                <a:rPr lang="en-US" altLang="zh-CN" sz="1400" kern="0" dirty="0" smtClean="0">
                  <a:solidFill>
                    <a:prstClr val="black"/>
                  </a:solidFill>
                  <a:latin typeface="微软雅黑" panose="020B0503020204020204" pitchFamily="34" charset="-122"/>
                  <a:ea typeface="微软雅黑" panose="020B0503020204020204" pitchFamily="34" charset="-122"/>
                </a:rPr>
                <a:t>…</a:t>
              </a: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sp>
          <p:nvSpPr>
            <p:cNvPr id="47" name="椭圆 46"/>
            <p:cNvSpPr>
              <a:spLocks noChangeAspect="1"/>
            </p:cNvSpPr>
            <p:nvPr/>
          </p:nvSpPr>
          <p:spPr>
            <a:xfrm>
              <a:off x="8593363"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1</a:t>
              </a:r>
              <a:endParaRPr lang="zh-CN" altLang="en-US" sz="1200" kern="0" dirty="0" smtClean="0">
                <a:solidFill>
                  <a:prstClr val="white"/>
                </a:solidFill>
                <a:latin typeface="Calibri"/>
                <a:ea typeface="宋体" panose="02010600030101010101" pitchFamily="2" charset="-122"/>
              </a:endParaRPr>
            </a:p>
          </p:txBody>
        </p:sp>
        <p:sp>
          <p:nvSpPr>
            <p:cNvPr id="48" name="椭圆 47"/>
            <p:cNvSpPr>
              <a:spLocks noChangeAspect="1"/>
            </p:cNvSpPr>
            <p:nvPr/>
          </p:nvSpPr>
          <p:spPr>
            <a:xfrm>
              <a:off x="8951709"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2</a:t>
              </a:r>
              <a:endParaRPr lang="zh-CN" altLang="en-US" sz="1200" kern="0" dirty="0" smtClean="0">
                <a:solidFill>
                  <a:prstClr val="white"/>
                </a:solidFill>
                <a:latin typeface="Calibri"/>
                <a:ea typeface="宋体" panose="02010600030101010101" pitchFamily="2" charset="-122"/>
              </a:endParaRPr>
            </a:p>
          </p:txBody>
        </p:sp>
        <p:sp>
          <p:nvSpPr>
            <p:cNvPr id="49" name="椭圆 48"/>
            <p:cNvSpPr>
              <a:spLocks noChangeAspect="1"/>
            </p:cNvSpPr>
            <p:nvPr/>
          </p:nvSpPr>
          <p:spPr>
            <a:xfrm>
              <a:off x="9310055"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3</a:t>
              </a:r>
              <a:endParaRPr lang="zh-CN" altLang="en-US" sz="1200" kern="0" dirty="0" smtClean="0">
                <a:solidFill>
                  <a:prstClr val="white"/>
                </a:solidFill>
                <a:latin typeface="Calibri"/>
                <a:ea typeface="宋体" panose="02010600030101010101" pitchFamily="2" charset="-122"/>
              </a:endParaRPr>
            </a:p>
          </p:txBody>
        </p:sp>
        <p:sp>
          <p:nvSpPr>
            <p:cNvPr id="50" name="椭圆 49"/>
            <p:cNvSpPr>
              <a:spLocks noChangeAspect="1"/>
            </p:cNvSpPr>
            <p:nvPr/>
          </p:nvSpPr>
          <p:spPr>
            <a:xfrm>
              <a:off x="9668401"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4</a:t>
              </a:r>
              <a:endParaRPr lang="zh-CN" altLang="en-US" sz="1200" kern="0" dirty="0" smtClean="0">
                <a:solidFill>
                  <a:prstClr val="white"/>
                </a:solidFill>
                <a:latin typeface="Calibri"/>
                <a:ea typeface="宋体" panose="02010600030101010101" pitchFamily="2" charset="-122"/>
              </a:endParaRPr>
            </a:p>
          </p:txBody>
        </p:sp>
        <p:sp>
          <p:nvSpPr>
            <p:cNvPr id="51" name="椭圆 50"/>
            <p:cNvSpPr>
              <a:spLocks noChangeAspect="1"/>
            </p:cNvSpPr>
            <p:nvPr/>
          </p:nvSpPr>
          <p:spPr>
            <a:xfrm>
              <a:off x="10385093" y="3060487"/>
              <a:ext cx="278336" cy="278336"/>
            </a:xfrm>
            <a:prstGeom prst="ellipse">
              <a:avLst/>
            </a:prstGeom>
            <a:solidFill>
              <a:srgbClr val="5B9BD5"/>
            </a:solidFill>
            <a:ln w="19050" cap="flat" cmpd="sng" algn="ctr">
              <a:solidFill>
                <a:srgbClr val="FFC000"/>
              </a:solidFill>
              <a:prstDash val="solid"/>
              <a:miter lim="800000"/>
            </a:ln>
            <a:effectLst/>
          </p:spPr>
          <p:txBody>
            <a:bodyPr rtlCol="0" anchor="ctr"/>
            <a:lstStyle/>
            <a:p>
              <a:pPr algn="ctr" fontAlgn="auto">
                <a:spcBef>
                  <a:spcPts val="0"/>
                </a:spcBef>
                <a:spcAft>
                  <a:spcPts val="0"/>
                </a:spcAft>
                <a:defRPr/>
              </a:pPr>
              <a:r>
                <a:rPr lang="en-US" altLang="zh-CN" sz="1200" kern="0" dirty="0" smtClean="0">
                  <a:solidFill>
                    <a:prstClr val="white"/>
                  </a:solidFill>
                  <a:latin typeface="Calibri"/>
                  <a:ea typeface="宋体" panose="02010600030101010101" pitchFamily="2" charset="-122"/>
                </a:rPr>
                <a:t>m</a:t>
              </a:r>
              <a:endParaRPr lang="zh-CN" altLang="en-US" sz="1200" kern="0" dirty="0" smtClean="0">
                <a:solidFill>
                  <a:prstClr val="white"/>
                </a:solidFill>
                <a:latin typeface="Calibri"/>
                <a:ea typeface="宋体" panose="02010600030101010101" pitchFamily="2" charset="-122"/>
              </a:endParaRPr>
            </a:p>
          </p:txBody>
        </p:sp>
        <p:sp>
          <p:nvSpPr>
            <p:cNvPr id="52" name="矩形 51"/>
            <p:cNvSpPr/>
            <p:nvPr/>
          </p:nvSpPr>
          <p:spPr>
            <a:xfrm>
              <a:off x="9994980" y="3000853"/>
              <a:ext cx="330540" cy="307777"/>
            </a:xfrm>
            <a:prstGeom prst="rect">
              <a:avLst/>
            </a:prstGeom>
            <a:ln w="3175">
              <a:noFill/>
            </a:ln>
          </p:spPr>
          <p:txBody>
            <a:bodyPr wrap="none">
              <a:spAutoFit/>
            </a:bodyPr>
            <a:lstStyle/>
            <a:p>
              <a:pPr algn="ctr">
                <a:defRPr/>
              </a:pPr>
              <a:r>
                <a:rPr lang="en-US" altLang="zh-CN" sz="1400" kern="0" dirty="0" smtClean="0">
                  <a:solidFill>
                    <a:prstClr val="black"/>
                  </a:solidFill>
                  <a:latin typeface="微软雅黑" panose="020B0503020204020204" pitchFamily="34" charset="-122"/>
                  <a:ea typeface="微软雅黑" panose="020B0503020204020204" pitchFamily="34" charset="-122"/>
                </a:rPr>
                <a:t>…</a:t>
              </a:r>
              <a:endParaRPr lang="zh-CN" altLang="en-US" sz="1400" kern="0" dirty="0">
                <a:solidFill>
                  <a:prstClr val="black"/>
                </a:solidFill>
                <a:latin typeface="微软雅黑" panose="020B0503020204020204" pitchFamily="34" charset="-122"/>
                <a:ea typeface="微软雅黑" panose="020B0503020204020204" pitchFamily="34" charset="-122"/>
              </a:endParaRPr>
            </a:p>
          </p:txBody>
        </p:sp>
        <p:cxnSp>
          <p:nvCxnSpPr>
            <p:cNvPr id="53" name="直接箭头连接符 52"/>
            <p:cNvCxnSpPr>
              <a:stCxn id="36" idx="4"/>
              <a:endCxn id="47" idx="0"/>
            </p:cNvCxnSpPr>
            <p:nvPr/>
          </p:nvCxnSpPr>
          <p:spPr>
            <a:xfrm flipH="1">
              <a:off x="8732531" y="2235311"/>
              <a:ext cx="880277" cy="825176"/>
            </a:xfrm>
            <a:prstGeom prst="straightConnector1">
              <a:avLst/>
            </a:prstGeom>
            <a:noFill/>
            <a:ln w="28575" cap="flat" cmpd="sng" algn="ctr">
              <a:solidFill>
                <a:srgbClr val="5B9BD5"/>
              </a:solidFill>
              <a:prstDash val="solid"/>
              <a:miter lim="800000"/>
              <a:tailEnd type="triangle"/>
            </a:ln>
            <a:effectLst/>
          </p:spPr>
        </p:cxnSp>
        <p:cxnSp>
          <p:nvCxnSpPr>
            <p:cNvPr id="54" name="直接箭头连接符 53"/>
            <p:cNvCxnSpPr>
              <a:stCxn id="36" idx="4"/>
              <a:endCxn id="48" idx="0"/>
            </p:cNvCxnSpPr>
            <p:nvPr/>
          </p:nvCxnSpPr>
          <p:spPr>
            <a:xfrm flipH="1">
              <a:off x="9090877" y="2235311"/>
              <a:ext cx="521931" cy="825176"/>
            </a:xfrm>
            <a:prstGeom prst="straightConnector1">
              <a:avLst/>
            </a:prstGeom>
            <a:noFill/>
            <a:ln w="28575" cap="flat" cmpd="sng" algn="ctr">
              <a:solidFill>
                <a:srgbClr val="5B9BD5"/>
              </a:solidFill>
              <a:prstDash val="solid"/>
              <a:miter lim="800000"/>
              <a:tailEnd type="triangle"/>
            </a:ln>
            <a:effectLst/>
          </p:spPr>
        </p:cxnSp>
        <p:cxnSp>
          <p:nvCxnSpPr>
            <p:cNvPr id="55" name="直接箭头连接符 54"/>
            <p:cNvCxnSpPr>
              <a:stCxn id="36" idx="4"/>
              <a:endCxn id="49" idx="0"/>
            </p:cNvCxnSpPr>
            <p:nvPr/>
          </p:nvCxnSpPr>
          <p:spPr>
            <a:xfrm flipH="1">
              <a:off x="9449223" y="2235311"/>
              <a:ext cx="163585" cy="825176"/>
            </a:xfrm>
            <a:prstGeom prst="straightConnector1">
              <a:avLst/>
            </a:prstGeom>
            <a:noFill/>
            <a:ln w="28575" cap="flat" cmpd="sng" algn="ctr">
              <a:solidFill>
                <a:srgbClr val="5B9BD5"/>
              </a:solidFill>
              <a:prstDash val="solid"/>
              <a:miter lim="800000"/>
              <a:tailEnd type="triangle"/>
            </a:ln>
            <a:effectLst/>
          </p:spPr>
        </p:cxnSp>
        <p:cxnSp>
          <p:nvCxnSpPr>
            <p:cNvPr id="56" name="直接箭头连接符 55"/>
            <p:cNvCxnSpPr>
              <a:stCxn id="36" idx="4"/>
              <a:endCxn id="50" idx="0"/>
            </p:cNvCxnSpPr>
            <p:nvPr/>
          </p:nvCxnSpPr>
          <p:spPr>
            <a:xfrm>
              <a:off x="9612808" y="2235311"/>
              <a:ext cx="194761" cy="825176"/>
            </a:xfrm>
            <a:prstGeom prst="straightConnector1">
              <a:avLst/>
            </a:prstGeom>
            <a:noFill/>
            <a:ln w="28575" cap="flat" cmpd="sng" algn="ctr">
              <a:solidFill>
                <a:srgbClr val="5B9BD5"/>
              </a:solidFill>
              <a:prstDash val="solid"/>
              <a:miter lim="800000"/>
              <a:tailEnd type="triangle"/>
            </a:ln>
            <a:effectLst/>
          </p:spPr>
        </p:cxnSp>
        <p:cxnSp>
          <p:nvCxnSpPr>
            <p:cNvPr id="57" name="直接箭头连接符 56"/>
            <p:cNvCxnSpPr>
              <a:stCxn id="36" idx="4"/>
              <a:endCxn id="51" idx="0"/>
            </p:cNvCxnSpPr>
            <p:nvPr/>
          </p:nvCxnSpPr>
          <p:spPr>
            <a:xfrm>
              <a:off x="9612808" y="2235311"/>
              <a:ext cx="911453" cy="825176"/>
            </a:xfrm>
            <a:prstGeom prst="straightConnector1">
              <a:avLst/>
            </a:prstGeom>
            <a:noFill/>
            <a:ln w="28575" cap="flat" cmpd="sng" algn="ctr">
              <a:solidFill>
                <a:srgbClr val="5B9BD5"/>
              </a:solidFill>
              <a:prstDash val="solid"/>
              <a:miter lim="800000"/>
              <a:tailEnd type="triangle"/>
            </a:ln>
            <a:effectLst/>
          </p:spPr>
        </p:cxnSp>
        <p:cxnSp>
          <p:nvCxnSpPr>
            <p:cNvPr id="58" name="直接箭头连接符 57"/>
            <p:cNvCxnSpPr>
              <a:stCxn id="47" idx="4"/>
            </p:cNvCxnSpPr>
            <p:nvPr/>
          </p:nvCxnSpPr>
          <p:spPr>
            <a:xfrm flipH="1">
              <a:off x="8593363"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59" name="直接箭头连接符 58"/>
            <p:cNvCxnSpPr>
              <a:stCxn id="48" idx="4"/>
            </p:cNvCxnSpPr>
            <p:nvPr/>
          </p:nvCxnSpPr>
          <p:spPr>
            <a:xfrm flipH="1">
              <a:off x="8951709"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0" name="直接箭头连接符 59"/>
            <p:cNvCxnSpPr>
              <a:stCxn id="49" idx="4"/>
            </p:cNvCxnSpPr>
            <p:nvPr/>
          </p:nvCxnSpPr>
          <p:spPr>
            <a:xfrm flipH="1">
              <a:off x="9310055"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1" name="直接箭头连接符 60"/>
            <p:cNvCxnSpPr>
              <a:stCxn id="50" idx="4"/>
            </p:cNvCxnSpPr>
            <p:nvPr/>
          </p:nvCxnSpPr>
          <p:spPr>
            <a:xfrm flipH="1">
              <a:off x="9668401"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2" name="直接箭头连接符 61"/>
            <p:cNvCxnSpPr>
              <a:stCxn id="51" idx="4"/>
            </p:cNvCxnSpPr>
            <p:nvPr/>
          </p:nvCxnSpPr>
          <p:spPr>
            <a:xfrm flipH="1">
              <a:off x="10385093" y="3338823"/>
              <a:ext cx="139168" cy="250158"/>
            </a:xfrm>
            <a:prstGeom prst="straightConnector1">
              <a:avLst/>
            </a:prstGeom>
            <a:noFill/>
            <a:ln w="28575" cap="flat" cmpd="sng" algn="ctr">
              <a:solidFill>
                <a:srgbClr val="5B9BD5"/>
              </a:solidFill>
              <a:prstDash val="solid"/>
              <a:miter lim="800000"/>
              <a:tailEnd type="triangle"/>
            </a:ln>
            <a:effectLst/>
          </p:spPr>
        </p:cxnSp>
        <p:cxnSp>
          <p:nvCxnSpPr>
            <p:cNvPr id="63" name="直接箭头连接符 62"/>
            <p:cNvCxnSpPr>
              <a:stCxn id="47" idx="4"/>
            </p:cNvCxnSpPr>
            <p:nvPr/>
          </p:nvCxnSpPr>
          <p:spPr>
            <a:xfrm>
              <a:off x="8732531"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4" name="直接箭头连接符 63"/>
            <p:cNvCxnSpPr>
              <a:stCxn id="48" idx="4"/>
            </p:cNvCxnSpPr>
            <p:nvPr/>
          </p:nvCxnSpPr>
          <p:spPr>
            <a:xfrm>
              <a:off x="9090877"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5" name="直接箭头连接符 64"/>
            <p:cNvCxnSpPr>
              <a:stCxn id="49" idx="4"/>
            </p:cNvCxnSpPr>
            <p:nvPr/>
          </p:nvCxnSpPr>
          <p:spPr>
            <a:xfrm>
              <a:off x="9449223"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6" name="直接箭头连接符 65"/>
            <p:cNvCxnSpPr>
              <a:stCxn id="50" idx="4"/>
            </p:cNvCxnSpPr>
            <p:nvPr/>
          </p:nvCxnSpPr>
          <p:spPr>
            <a:xfrm>
              <a:off x="9807569"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7" name="直接箭头连接符 66"/>
            <p:cNvCxnSpPr>
              <a:stCxn id="51" idx="4"/>
            </p:cNvCxnSpPr>
            <p:nvPr/>
          </p:nvCxnSpPr>
          <p:spPr>
            <a:xfrm>
              <a:off x="10524261" y="3338823"/>
              <a:ext cx="134544" cy="250158"/>
            </a:xfrm>
            <a:prstGeom prst="straightConnector1">
              <a:avLst/>
            </a:prstGeom>
            <a:noFill/>
            <a:ln w="28575" cap="flat" cmpd="sng" algn="ctr">
              <a:solidFill>
                <a:srgbClr val="5B9BD5"/>
              </a:solidFill>
              <a:prstDash val="solid"/>
              <a:miter lim="800000"/>
              <a:tailEnd type="triangle"/>
            </a:ln>
            <a:effectLst/>
          </p:spPr>
        </p:cxnSp>
        <p:cxnSp>
          <p:nvCxnSpPr>
            <p:cNvPr id="68" name="直接箭头连接符 67"/>
            <p:cNvCxnSpPr/>
            <p:nvPr/>
          </p:nvCxnSpPr>
          <p:spPr>
            <a:xfrm flipH="1">
              <a:off x="9836610"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69" name="直接箭头连接符 68"/>
            <p:cNvCxnSpPr/>
            <p:nvPr/>
          </p:nvCxnSpPr>
          <p:spPr>
            <a:xfrm flipH="1">
              <a:off x="10194956"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70" name="直接箭头连接符 69"/>
            <p:cNvCxnSpPr/>
            <p:nvPr/>
          </p:nvCxnSpPr>
          <p:spPr>
            <a:xfrm flipH="1">
              <a:off x="10553302"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71" name="直接箭头连接符 70"/>
            <p:cNvCxnSpPr/>
            <p:nvPr/>
          </p:nvCxnSpPr>
          <p:spPr>
            <a:xfrm flipH="1">
              <a:off x="11269994" y="2248726"/>
              <a:ext cx="139168" cy="250158"/>
            </a:xfrm>
            <a:prstGeom prst="straightConnector1">
              <a:avLst/>
            </a:prstGeom>
            <a:noFill/>
            <a:ln w="28575" cap="flat" cmpd="sng" algn="ctr">
              <a:solidFill>
                <a:srgbClr val="5B9BD5"/>
              </a:solidFill>
              <a:prstDash val="solid"/>
              <a:miter lim="800000"/>
              <a:tailEnd type="triangle"/>
            </a:ln>
            <a:effectLst/>
          </p:spPr>
        </p:cxnSp>
        <p:cxnSp>
          <p:nvCxnSpPr>
            <p:cNvPr id="72" name="直接箭头连接符 71"/>
            <p:cNvCxnSpPr/>
            <p:nvPr/>
          </p:nvCxnSpPr>
          <p:spPr>
            <a:xfrm>
              <a:off x="9975778" y="2248726"/>
              <a:ext cx="134544" cy="250158"/>
            </a:xfrm>
            <a:prstGeom prst="straightConnector1">
              <a:avLst/>
            </a:prstGeom>
            <a:noFill/>
            <a:ln w="28575" cap="flat" cmpd="sng" algn="ctr">
              <a:solidFill>
                <a:srgbClr val="5B9BD5"/>
              </a:solidFill>
              <a:prstDash val="solid"/>
              <a:miter lim="800000"/>
              <a:tailEnd type="triangle"/>
            </a:ln>
            <a:effectLst/>
          </p:spPr>
        </p:cxnSp>
        <p:cxnSp>
          <p:nvCxnSpPr>
            <p:cNvPr id="73" name="直接箭头连接符 72"/>
            <p:cNvCxnSpPr/>
            <p:nvPr/>
          </p:nvCxnSpPr>
          <p:spPr>
            <a:xfrm>
              <a:off x="10334124" y="2248726"/>
              <a:ext cx="134544" cy="250158"/>
            </a:xfrm>
            <a:prstGeom prst="straightConnector1">
              <a:avLst/>
            </a:prstGeom>
            <a:noFill/>
            <a:ln w="28575" cap="flat" cmpd="sng" algn="ctr">
              <a:solidFill>
                <a:srgbClr val="5B9BD5"/>
              </a:solidFill>
              <a:prstDash val="solid"/>
              <a:miter lim="800000"/>
              <a:tailEnd type="triangle"/>
            </a:ln>
            <a:effectLst/>
          </p:spPr>
        </p:cxnSp>
        <p:cxnSp>
          <p:nvCxnSpPr>
            <p:cNvPr id="74" name="直接箭头连接符 73"/>
            <p:cNvCxnSpPr/>
            <p:nvPr/>
          </p:nvCxnSpPr>
          <p:spPr>
            <a:xfrm>
              <a:off x="10692470" y="2248726"/>
              <a:ext cx="134544" cy="250158"/>
            </a:xfrm>
            <a:prstGeom prst="straightConnector1">
              <a:avLst/>
            </a:prstGeom>
            <a:noFill/>
            <a:ln w="28575" cap="flat" cmpd="sng" algn="ctr">
              <a:solidFill>
                <a:srgbClr val="5B9BD5"/>
              </a:solidFill>
              <a:prstDash val="solid"/>
              <a:miter lim="800000"/>
              <a:tailEnd type="triangle"/>
            </a:ln>
            <a:effectLst/>
          </p:spPr>
        </p:cxnSp>
        <p:cxnSp>
          <p:nvCxnSpPr>
            <p:cNvPr id="75" name="直接箭头连接符 74"/>
            <p:cNvCxnSpPr/>
            <p:nvPr/>
          </p:nvCxnSpPr>
          <p:spPr>
            <a:xfrm>
              <a:off x="11409162" y="2248726"/>
              <a:ext cx="134544" cy="250158"/>
            </a:xfrm>
            <a:prstGeom prst="straightConnector1">
              <a:avLst/>
            </a:prstGeom>
            <a:noFill/>
            <a:ln w="28575" cap="flat" cmpd="sng" algn="ctr">
              <a:solidFill>
                <a:srgbClr val="5B9BD5"/>
              </a:solidFill>
              <a:prstDash val="solid"/>
              <a:miter lim="800000"/>
              <a:tailEnd type="triangle"/>
            </a:ln>
            <a:effectLst/>
          </p:spPr>
        </p:cxnSp>
      </p:grpSp>
      <p:sp>
        <p:nvSpPr>
          <p:cNvPr id="76" name="副标题 1"/>
          <p:cNvSpPr txBox="1">
            <a:spLocks/>
          </p:cNvSpPr>
          <p:nvPr/>
        </p:nvSpPr>
        <p:spPr>
          <a:xfrm>
            <a:off x="284153" y="182158"/>
            <a:ext cx="10992562" cy="589715"/>
          </a:xfrm>
          <a:prstGeom prst="rect">
            <a:avLst/>
          </a:prstGeom>
        </p:spPr>
        <p:txBody>
          <a:bodyPr lIns="0" tIns="0" rIns="0" bIns="0" anchor="t">
            <a:normAutofit/>
          </a:bodyPr>
          <a:lstStyle>
            <a:lvl1pPr marL="0" indent="0" algn="l" defTabSz="1187798" rtl="0" eaLnBrk="1" latinLnBrk="0" hangingPunct="1">
              <a:lnSpc>
                <a:spcPts val="3430"/>
              </a:lnSpc>
              <a:spcBef>
                <a:spcPts val="0"/>
              </a:spcBef>
              <a:buFont typeface="Arial" panose="020B0604020202020204" pitchFamily="34" charset="0"/>
              <a:buNone/>
              <a:defRPr sz="3200" kern="1200" baseline="0">
                <a:solidFill>
                  <a:schemeClr val="tx1"/>
                </a:solidFill>
                <a:latin typeface="Microsoft YaHei" panose="020B0503020204020204" pitchFamily="34" charset="-122"/>
                <a:ea typeface="Microsoft YaHei" panose="020B0503020204020204" pitchFamily="34" charset="-122"/>
                <a:cs typeface="+mn-cs"/>
              </a:defRPr>
            </a:lvl1pPr>
            <a:lvl2pPr marL="593900" indent="0" algn="ctr"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2pPr>
            <a:lvl3pPr marL="1187798" indent="0" algn="ctr"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3pPr>
            <a:lvl4pPr marL="1781699"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4pPr>
            <a:lvl5pPr marL="2375598"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5pPr>
            <a:lvl6pPr marL="29694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6pPr>
            <a:lvl7pPr marL="3563396"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7pPr>
            <a:lvl8pPr marL="4157297"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8pPr>
            <a:lvl9pPr marL="4751195" indent="0" algn="ctr" defTabSz="1187798" rtl="0" eaLnBrk="1" latinLnBrk="0" hangingPunct="1">
              <a:lnSpc>
                <a:spcPct val="90000"/>
              </a:lnSpc>
              <a:spcBef>
                <a:spcPts val="650"/>
              </a:spcBef>
              <a:buFont typeface="Arial" panose="020B0604020202020204" pitchFamily="34" charset="0"/>
              <a:buNone/>
              <a:defRPr sz="2079" kern="1200">
                <a:solidFill>
                  <a:schemeClr val="tx1"/>
                </a:solidFill>
                <a:latin typeface="+mn-lt"/>
                <a:ea typeface="+mn-ea"/>
                <a:cs typeface="+mn-cs"/>
              </a:defRPr>
            </a:lvl9pPr>
          </a:lstStyle>
          <a:p>
            <a:pPr>
              <a:lnSpc>
                <a:spcPct val="90000"/>
              </a:lnSpc>
              <a:spcBef>
                <a:spcPct val="0"/>
              </a:spcBef>
              <a:defRPr/>
            </a:pPr>
            <a:r>
              <a:rPr lang="en-US" altLang="zh-CN" sz="2800" b="1" dirty="0" smtClean="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Recursive encoding in packet</a:t>
            </a:r>
            <a:endParaRPr lang="zh-CN" altLang="en-US" sz="28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7" name="矩形 76"/>
          <p:cNvSpPr/>
          <p:nvPr/>
        </p:nvSpPr>
        <p:spPr>
          <a:xfrm>
            <a:off x="5837288" y="1953632"/>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2</a:t>
            </a:r>
            <a:endParaRPr lang="zh-CN" altLang="en-US" sz="1050" kern="0" baseline="-25000" dirty="0" smtClean="0">
              <a:solidFill>
                <a:prstClr val="white"/>
              </a:solidFill>
              <a:latin typeface="Calibri"/>
              <a:ea typeface="宋体" panose="02010600030101010101" pitchFamily="2" charset="-122"/>
            </a:endParaRPr>
          </a:p>
        </p:txBody>
      </p:sp>
      <p:sp>
        <p:nvSpPr>
          <p:cNvPr id="78" name="矩形 77"/>
          <p:cNvSpPr/>
          <p:nvPr/>
        </p:nvSpPr>
        <p:spPr>
          <a:xfrm>
            <a:off x="6886071" y="1955239"/>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n</a:t>
            </a:r>
            <a:endParaRPr lang="zh-CN" altLang="en-US" sz="1050" kern="0" baseline="-25000" dirty="0" smtClean="0">
              <a:solidFill>
                <a:prstClr val="white"/>
              </a:solidFill>
              <a:latin typeface="Calibri"/>
              <a:ea typeface="宋体" panose="02010600030101010101" pitchFamily="2" charset="-122"/>
            </a:endParaRPr>
          </a:p>
        </p:txBody>
      </p:sp>
      <p:grpSp>
        <p:nvGrpSpPr>
          <p:cNvPr id="85" name="组合 84"/>
          <p:cNvGrpSpPr/>
          <p:nvPr/>
        </p:nvGrpSpPr>
        <p:grpSpPr>
          <a:xfrm>
            <a:off x="3067595" y="2981443"/>
            <a:ext cx="5030834" cy="333407"/>
            <a:chOff x="2497421" y="3465906"/>
            <a:chExt cx="5030834" cy="333407"/>
          </a:xfrm>
        </p:grpSpPr>
        <p:sp>
          <p:nvSpPr>
            <p:cNvPr id="79" name="矩形 78"/>
            <p:cNvSpPr/>
            <p:nvPr/>
          </p:nvSpPr>
          <p:spPr>
            <a:xfrm>
              <a:off x="2497421" y="3465906"/>
              <a:ext cx="1266472" cy="331801"/>
            </a:xfrm>
            <a:prstGeom prst="rect">
              <a:avLst/>
            </a:prstGeom>
            <a:solidFill>
              <a:srgbClr val="92D050"/>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Multicast Route identifier</a:t>
              </a:r>
              <a:endParaRPr lang="zh-CN" altLang="en-US" sz="1200" kern="0" dirty="0">
                <a:solidFill>
                  <a:prstClr val="white"/>
                </a:solidFill>
                <a:latin typeface="Calibri"/>
                <a:ea typeface="宋体" panose="02010600030101010101" pitchFamily="2" charset="-122"/>
              </a:endParaRPr>
            </a:p>
          </p:txBody>
        </p:sp>
        <p:sp>
          <p:nvSpPr>
            <p:cNvPr id="80" name="矩形 79"/>
            <p:cNvSpPr/>
            <p:nvPr/>
          </p:nvSpPr>
          <p:spPr>
            <a:xfrm>
              <a:off x="4983010" y="3465907"/>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1</a:t>
              </a:r>
              <a:endParaRPr lang="zh-CN" altLang="en-US" sz="1050" kern="0" baseline="-25000" dirty="0" smtClean="0">
                <a:solidFill>
                  <a:prstClr val="white"/>
                </a:solidFill>
                <a:latin typeface="Calibri"/>
                <a:ea typeface="宋体" panose="02010600030101010101" pitchFamily="2" charset="-122"/>
              </a:endParaRPr>
            </a:p>
          </p:txBody>
        </p:sp>
        <p:sp>
          <p:nvSpPr>
            <p:cNvPr id="81" name="矩形 80"/>
            <p:cNvSpPr/>
            <p:nvPr/>
          </p:nvSpPr>
          <p:spPr>
            <a:xfrm>
              <a:off x="6471588" y="3465907"/>
              <a:ext cx="308558" cy="331800"/>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200" b="1" kern="0" dirty="0" smtClean="0">
                  <a:solidFill>
                    <a:prstClr val="white"/>
                  </a:solidFill>
                  <a:latin typeface="Calibri"/>
                  <a:ea typeface="宋体" panose="02010600030101010101" pitchFamily="2" charset="-122"/>
                </a:rPr>
                <a:t>…</a:t>
              </a:r>
              <a:endParaRPr lang="zh-CN" altLang="en-US" sz="1200" b="1" kern="0" dirty="0" smtClean="0">
                <a:solidFill>
                  <a:prstClr val="white"/>
                </a:solidFill>
                <a:latin typeface="Calibri"/>
                <a:ea typeface="宋体" panose="02010600030101010101" pitchFamily="2" charset="-122"/>
              </a:endParaRPr>
            </a:p>
          </p:txBody>
        </p:sp>
        <p:sp>
          <p:nvSpPr>
            <p:cNvPr id="82" name="矩形 81"/>
            <p:cNvSpPr/>
            <p:nvPr/>
          </p:nvSpPr>
          <p:spPr>
            <a:xfrm>
              <a:off x="3770240" y="3465907"/>
              <a:ext cx="1218528" cy="331800"/>
            </a:xfrm>
            <a:prstGeom prst="rect">
              <a:avLst/>
            </a:prstGeom>
            <a:solidFill>
              <a:srgbClr val="0645F8"/>
            </a:solidFill>
            <a:ln w="3175" cap="flat" cmpd="sng" algn="ctr">
              <a:solidFill>
                <a:srgbClr val="5B9BD5">
                  <a:shade val="50000"/>
                </a:srgbClr>
              </a:solidFill>
              <a:prstDash val="solid"/>
              <a:miter lim="800000"/>
            </a:ln>
            <a:effectLst/>
          </p:spPr>
          <p:txBody>
            <a:bodyPr rtlCol="0" anchor="ctr"/>
            <a:lstStyle/>
            <a:p>
              <a:pPr algn="ctr">
                <a:defRPr/>
              </a:pPr>
              <a:r>
                <a:rPr lang="en-US" altLang="zh-CN" sz="1200" kern="0" dirty="0" smtClean="0">
                  <a:solidFill>
                    <a:prstClr val="white"/>
                  </a:solidFill>
                  <a:latin typeface="Calibri"/>
                  <a:ea typeface="宋体" panose="02010600030101010101" pitchFamily="2" charset="-122"/>
                </a:rPr>
                <a:t>Addressing Field</a:t>
              </a:r>
              <a:endParaRPr lang="zh-CN" altLang="en-US" sz="1200" kern="0" dirty="0" smtClean="0">
                <a:solidFill>
                  <a:prstClr val="white"/>
                </a:solidFill>
                <a:latin typeface="Calibri"/>
                <a:ea typeface="宋体" panose="02010600030101010101" pitchFamily="2" charset="-122"/>
              </a:endParaRPr>
            </a:p>
          </p:txBody>
        </p:sp>
        <p:sp>
          <p:nvSpPr>
            <p:cNvPr id="83" name="矩形 82"/>
            <p:cNvSpPr/>
            <p:nvPr/>
          </p:nvSpPr>
          <p:spPr>
            <a:xfrm>
              <a:off x="5732604" y="3465907"/>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2</a:t>
              </a:r>
              <a:endParaRPr lang="zh-CN" altLang="en-US" sz="1050" kern="0" baseline="-25000" dirty="0" smtClean="0">
                <a:solidFill>
                  <a:prstClr val="white"/>
                </a:solidFill>
                <a:latin typeface="Calibri"/>
                <a:ea typeface="宋体" panose="02010600030101010101" pitchFamily="2" charset="-122"/>
              </a:endParaRPr>
            </a:p>
          </p:txBody>
        </p:sp>
        <p:sp>
          <p:nvSpPr>
            <p:cNvPr id="84" name="矩形 83"/>
            <p:cNvSpPr/>
            <p:nvPr/>
          </p:nvSpPr>
          <p:spPr>
            <a:xfrm>
              <a:off x="6781388" y="3467514"/>
              <a:ext cx="746867" cy="331799"/>
            </a:xfrm>
            <a:prstGeom prst="rect">
              <a:avLst/>
            </a:prstGeom>
            <a:solidFill>
              <a:srgbClr val="00B0F0"/>
            </a:solidFill>
            <a:ln w="3175" cap="flat" cmpd="sng" algn="ctr">
              <a:solidFill>
                <a:srgbClr val="5B9BD5">
                  <a:shade val="50000"/>
                </a:srgbClr>
              </a:solidFill>
              <a:prstDash val="solid"/>
              <a:miter lim="800000"/>
            </a:ln>
            <a:effectLst/>
          </p:spPr>
          <p:txBody>
            <a:bodyPr rtlCol="0" anchor="ctr"/>
            <a:lstStyle/>
            <a:p>
              <a:pPr algn="ctr">
                <a:defRPr/>
              </a:pPr>
              <a:r>
                <a:rPr lang="en-US" altLang="zh-CN" sz="1050" kern="0" dirty="0" smtClean="0">
                  <a:solidFill>
                    <a:prstClr val="white"/>
                  </a:solidFill>
                  <a:latin typeface="Calibri"/>
                  <a:ea typeface="宋体" panose="02010600030101010101" pitchFamily="2" charset="-122"/>
                </a:rPr>
                <a:t>Recursive Unit m</a:t>
              </a:r>
              <a:endParaRPr lang="zh-CN" altLang="en-US" sz="1050" kern="0" baseline="-25000" dirty="0" smtClean="0">
                <a:solidFill>
                  <a:prstClr val="white"/>
                </a:solidFill>
                <a:latin typeface="Calibri"/>
                <a:ea typeface="宋体" panose="02010600030101010101" pitchFamily="2" charset="-122"/>
              </a:endParaRPr>
            </a:p>
          </p:txBody>
        </p:sp>
      </p:grpSp>
      <p:sp>
        <p:nvSpPr>
          <p:cNvPr id="87" name="左箭头 86"/>
          <p:cNvSpPr/>
          <p:nvPr/>
        </p:nvSpPr>
        <p:spPr bwMode="auto">
          <a:xfrm rot="5400000" flipH="1" flipV="1">
            <a:off x="5414921" y="2374831"/>
            <a:ext cx="314117" cy="228499"/>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sp>
        <p:nvSpPr>
          <p:cNvPr id="89" name="左箭头 88"/>
          <p:cNvSpPr/>
          <p:nvPr/>
        </p:nvSpPr>
        <p:spPr bwMode="auto">
          <a:xfrm rot="5400000" flipH="1" flipV="1">
            <a:off x="2098499" y="2274731"/>
            <a:ext cx="158031" cy="220041"/>
          </a:xfrm>
          <a:prstGeom prst="leftArrow">
            <a:avLst/>
          </a:prstGeom>
          <a:solidFill>
            <a:srgbClr val="0070C0"/>
          </a:solidFill>
          <a:ln w="3175">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Tx/>
              <a:buNone/>
              <a:tabLst/>
              <a:defRPr/>
            </a:pPr>
            <a:endParaRPr kumimoji="0" lang="zh-CN" altLang="en-US" sz="1600" b="0" i="0" u="none" strike="noStrike" kern="0" cap="none" spc="0" normalizeH="0" baseline="0" noProof="0" dirty="0" smtClean="0">
              <a:ln>
                <a:noFill/>
              </a:ln>
              <a:solidFill>
                <a:srgbClr val="FFFFFF"/>
              </a:solidFill>
              <a:effectLst/>
              <a:uLnTx/>
              <a:uFillTx/>
              <a:latin typeface="黑体" pitchFamily="49" charset="-122"/>
            </a:endParaRPr>
          </a:p>
        </p:txBody>
      </p:sp>
      <p:sp>
        <p:nvSpPr>
          <p:cNvPr id="90" name="矩形 89"/>
          <p:cNvSpPr/>
          <p:nvPr/>
        </p:nvSpPr>
        <p:spPr>
          <a:xfrm>
            <a:off x="1127431" y="3432325"/>
            <a:ext cx="10205743" cy="2933111"/>
          </a:xfrm>
          <a:prstGeom prst="rect">
            <a:avLst/>
          </a:prstGeom>
          <a:solidFill>
            <a:srgbClr val="F2F2F2"/>
          </a:solidFill>
        </p:spPr>
        <p:txBody>
          <a:bodyPr wrap="square">
            <a:spAutoFit/>
          </a:bodyPr>
          <a:lstStyle/>
          <a:p>
            <a:pPr>
              <a:lnSpc>
                <a:spcPct val="130000"/>
              </a:lnSpc>
            </a:pP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The multicast </a:t>
            </a:r>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e</a:t>
            </a: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ncapsulation is composed of three components</a:t>
            </a:r>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 a fixed </a:t>
            </a: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filed, a recursive unit as well as sub units, </a:t>
            </a:r>
            <a:r>
              <a:rPr lang="en-US" altLang="zh-CN" sz="1400" b="1" dirty="0">
                <a:latin typeface="Arial Unicode MS" panose="020B0604020202020204" pitchFamily="34" charset="-122"/>
                <a:ea typeface="Arial Unicode MS" panose="020B0604020202020204" pitchFamily="34" charset="-122"/>
                <a:cs typeface="Arial Unicode MS" panose="020B0604020202020204" pitchFamily="34" charset="-122"/>
              </a:rPr>
              <a:t>together with padding information</a:t>
            </a: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indent="-228600">
              <a:lnSpc>
                <a:spcPct val="130000"/>
              </a:lnSpc>
              <a:buFont typeface="Arial" panose="020B0604020202020204" pitchFamily="34" charset="0"/>
              <a:buChar char="•"/>
            </a:pP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Fixed Field</a:t>
            </a:r>
            <a:r>
              <a:rPr lang="zh-CN" altLang="en-US"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4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indent="-228600">
              <a:lnSpc>
                <a:spcPct val="130000"/>
              </a:lnSpc>
              <a:buFont typeface="Wingdings" panose="05000000000000000000" pitchFamily="2" charset="2"/>
              <a:buChar char="ü"/>
            </a:pP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Total </a:t>
            </a:r>
            <a:r>
              <a:rPr lang="en-US" altLang="zh-CN" sz="1200" dirty="0" err="1" smtClean="0">
                <a:latin typeface="Arial Unicode MS" panose="020B0604020202020204" pitchFamily="34" charset="-122"/>
                <a:ea typeface="Arial Unicode MS" panose="020B0604020202020204" pitchFamily="34" charset="-122"/>
                <a:cs typeface="Arial Unicode MS" panose="020B0604020202020204" pitchFamily="34" charset="-122"/>
              </a:rPr>
              <a:t>len</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indicate the total length of the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Recursive Unit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Filed length </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can be set flexibly to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8/16/32, with bit/byte/word. Padding is not included.</a:t>
            </a:r>
          </a:p>
          <a:p>
            <a:pPr lvl="1" indent="-228600">
              <a:lnSpc>
                <a:spcPct val="130000"/>
              </a:lnSpc>
              <a:buFont typeface="Wingdings" panose="05000000000000000000" pitchFamily="2" charset="2"/>
              <a:buChar char="ü"/>
            </a:pPr>
            <a:r>
              <a:rPr lang="en-US" altLang="zh-CN" sz="1200" dirty="0" err="1" smtClean="0">
                <a:latin typeface="Arial Unicode MS" panose="020B0604020202020204" pitchFamily="34" charset="-122"/>
                <a:ea typeface="Arial Unicode MS" panose="020B0604020202020204" pitchFamily="34" charset="-122"/>
                <a:cs typeface="Arial Unicode MS" panose="020B0604020202020204" pitchFamily="34" charset="-122"/>
              </a:rPr>
              <a:t>Rsv</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Reserved </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Fields</a:t>
            </a:r>
            <a:endParaRPr lang="zh-CN" alt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a:p>
            <a:pPr indent="-228600">
              <a:lnSpc>
                <a:spcPct val="130000"/>
              </a:lnSpc>
              <a:buFont typeface="Arial" panose="020B0604020202020204" pitchFamily="34" charset="0"/>
              <a:buChar char="•"/>
            </a:pPr>
            <a:r>
              <a:rPr lang="en-US" altLang="zh-CN" sz="14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Recursive Unit</a:t>
            </a:r>
            <a:r>
              <a:rPr lang="zh-CN" altLang="en-US"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lvl="1" indent="-228600">
              <a:lnSpc>
                <a:spcPct val="130000"/>
              </a:lnSpc>
              <a:buFont typeface="Wingdings" panose="05000000000000000000" pitchFamily="2" charset="2"/>
              <a:buChar char="ü"/>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a:t>
            </a:r>
            <a:r>
              <a:rPr lang="en-US" altLang="zh-CN"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Route </a:t>
            </a: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identifier</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instructs a node to locally duplicate packets and forwarding.</a:t>
            </a:r>
          </a:p>
          <a:p>
            <a:pPr lvl="1" indent="-228600">
              <a:lnSpc>
                <a:spcPct val="130000"/>
              </a:lnSpc>
              <a:buFont typeface="Wingdings" panose="05000000000000000000" pitchFamily="2" charset="2"/>
              <a:buChar char="ü"/>
            </a:pPr>
            <a:r>
              <a:rPr lang="en-US" altLang="zh-CN" sz="1200"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Addressing </a:t>
            </a: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Field</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used for separating the following sub recursive unit, with one or more length fields indicating the length of each included sub recursive unit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 If the child nodes are all leaves, this field is empty</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indent="-228600">
              <a:lnSpc>
                <a:spcPct val="130000"/>
              </a:lnSpc>
              <a:buFont typeface="Wingdings" panose="05000000000000000000" pitchFamily="2" charset="2"/>
              <a:buChar char="ü"/>
            </a:pPr>
            <a:r>
              <a:rPr lang="en-US" altLang="zh-CN" sz="1200" b="1"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Recursive Unit</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has the same structures as the unit it sits in.</a:t>
            </a:r>
            <a:endParaRPr lang="zh-CN" alt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a:p>
            <a:pPr indent="-228600">
              <a:lnSpc>
                <a:spcPct val="130000"/>
              </a:lnSpc>
              <a:buFont typeface="Arial" panose="020B0604020202020204" pitchFamily="34" charset="0"/>
              <a:buChar char="•"/>
            </a:pPr>
            <a:r>
              <a:rPr lang="en-US" altLang="zh-CN" sz="1400" b="1" dirty="0" smtClean="0">
                <a:latin typeface="Arial Unicode MS" panose="020B0604020202020204" pitchFamily="34" charset="-122"/>
                <a:ea typeface="Arial Unicode MS" panose="020B0604020202020204" pitchFamily="34" charset="-122"/>
                <a:cs typeface="Arial Unicode MS" panose="020B0604020202020204" pitchFamily="34" charset="-122"/>
              </a:rPr>
              <a:t>Padding </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Optional)</a:t>
            </a:r>
            <a:r>
              <a:rPr lang="zh-CN" altLang="en-US"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200" dirty="0">
                <a:latin typeface="Arial Unicode MS" panose="020B0604020202020204" pitchFamily="34" charset="-122"/>
                <a:ea typeface="Arial Unicode MS" panose="020B0604020202020204" pitchFamily="34" charset="-122"/>
                <a:cs typeface="Arial Unicode MS" panose="020B0604020202020204" pitchFamily="34" charset="-122"/>
              </a:rPr>
              <a:t>Used for byte alignment</a:t>
            </a: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2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1" name="右大括号 90"/>
          <p:cNvSpPr/>
          <p:nvPr/>
        </p:nvSpPr>
        <p:spPr bwMode="auto">
          <a:xfrm rot="16200000">
            <a:off x="4971653" y="-715600"/>
            <a:ext cx="307629" cy="5030834"/>
          </a:xfrm>
          <a:prstGeom prst="rightBrace">
            <a:avLst/>
          </a:prstGeom>
          <a:noFill/>
          <a:ln w="31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baseline="0" noProof="0" smtClean="0">
              <a:ln>
                <a:noFill/>
              </a:ln>
              <a:solidFill>
                <a:srgbClr val="000000"/>
              </a:solidFill>
              <a:effectLst/>
              <a:uLnTx/>
              <a:uFillTx/>
              <a:ea typeface="宋体" charset="-122"/>
            </a:endParaRPr>
          </a:p>
        </p:txBody>
      </p:sp>
      <p:sp>
        <p:nvSpPr>
          <p:cNvPr id="92" name="矩形 91"/>
          <p:cNvSpPr/>
          <p:nvPr/>
        </p:nvSpPr>
        <p:spPr>
          <a:xfrm>
            <a:off x="4954091" y="2757979"/>
            <a:ext cx="1236236" cy="276999"/>
          </a:xfrm>
          <a:prstGeom prst="rect">
            <a:avLst/>
          </a:prstGeom>
          <a:ln w="3175">
            <a:noFill/>
          </a:ln>
        </p:spPr>
        <p:txBody>
          <a:bodyPr wrap="none">
            <a:spAutoFit/>
          </a:bodyPr>
          <a:lstStyle/>
          <a:p>
            <a:pPr algn="ctr">
              <a:defRPr/>
            </a:pPr>
            <a:r>
              <a:rPr lang="en-US" altLang="zh-CN" sz="1200" kern="0" dirty="0" smtClean="0">
                <a:solidFill>
                  <a:prstClr val="black"/>
                </a:solidFill>
                <a:latin typeface="微软雅黑" panose="020B0503020204020204" pitchFamily="34" charset="-122"/>
                <a:ea typeface="微软雅黑" panose="020B0503020204020204" pitchFamily="34" charset="-122"/>
              </a:rPr>
              <a:t>Recursive Unit</a:t>
            </a:r>
            <a:endParaRPr lang="zh-CN" altLang="en-US" sz="1200" kern="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128363" y="27747"/>
            <a:ext cx="3686488" cy="861774"/>
          </a:xfrm>
          <a:prstGeom prst="rect">
            <a:avLst/>
          </a:prstGeom>
          <a:noFill/>
        </p:spPr>
        <p:txBody>
          <a:bodyPr wrap="square" lIns="0" tIns="0" rIns="0" bIns="0" rtlCol="0">
            <a:spAutoFit/>
          </a:bodyPr>
          <a:lstStyle/>
          <a:p>
            <a:pPr algn="l"/>
            <a:r>
              <a:rPr kumimoji="1" lang="en-US" altLang="zh-CN" sz="1400" i="1" dirty="0" smtClean="0">
                <a:solidFill>
                  <a:srgbClr val="000000"/>
                </a:solidFill>
                <a:latin typeface="Microsoft YaHei" panose="020B0503020204020204" pitchFamily="34" charset="-122"/>
                <a:ea typeface="Microsoft YaHei" panose="020B0503020204020204" pitchFamily="34" charset="-122"/>
              </a:rPr>
              <a:t>In Principle this mechanism can be integrated  with IPv4 or IPv6 etc. The location of new header  shall be decided during the standardization procedure.</a:t>
            </a:r>
            <a:endParaRPr kumimoji="1" lang="zh-CN" altLang="en-US" sz="1400" i="1"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43998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10457" y="47392"/>
            <a:ext cx="5124585" cy="404778"/>
          </a:xfrm>
          <a:prstGeom prst="rect">
            <a:avLst/>
          </a:prstGeom>
        </p:spPr>
        <p:txBody>
          <a:bodyPr/>
          <a:lstStyle/>
          <a:p>
            <a:pPr lvl="0" eaLnBrk="0" hangingPunct="0">
              <a:defRPr/>
            </a:pPr>
            <a:r>
              <a:rPr lang="en-US" altLang="zh-CN" sz="2000" b="1" kern="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Examples </a:t>
            </a:r>
            <a:r>
              <a:rPr lang="en-US" altLang="zh-CN" sz="20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of application </a:t>
            </a:r>
            <a:r>
              <a:rPr lang="en-US" altLang="zh-CN" sz="2000" b="1" kern="0" dirty="0" smtClean="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scenarios</a:t>
            </a:r>
            <a:endParaRPr lang="en-US" altLang="zh-CN" sz="2000" b="1" kern="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5" name="直接连接符 4"/>
          <p:cNvCxnSpPr/>
          <p:nvPr/>
        </p:nvCxnSpPr>
        <p:spPr>
          <a:xfrm>
            <a:off x="5822220" y="355370"/>
            <a:ext cx="0" cy="635023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0" y="3188262"/>
            <a:ext cx="1219676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588" y="355370"/>
            <a:ext cx="3192395" cy="1587905"/>
            <a:chOff x="318019" y="4628932"/>
            <a:chExt cx="3682515" cy="1587905"/>
          </a:xfrm>
        </p:grpSpPr>
        <p:grpSp>
          <p:nvGrpSpPr>
            <p:cNvPr id="10" name="组合 9"/>
            <p:cNvGrpSpPr/>
            <p:nvPr/>
          </p:nvGrpSpPr>
          <p:grpSpPr>
            <a:xfrm>
              <a:off x="318019" y="4628932"/>
              <a:ext cx="3682515" cy="1247145"/>
              <a:chOff x="927584" y="4609639"/>
              <a:chExt cx="3682515" cy="1247145"/>
            </a:xfrm>
          </p:grpSpPr>
          <p:cxnSp>
            <p:nvCxnSpPr>
              <p:cNvPr id="15" name="直接连接符 14"/>
              <p:cNvCxnSpPr/>
              <p:nvPr/>
            </p:nvCxnSpPr>
            <p:spPr>
              <a:xfrm>
                <a:off x="2787199" y="4730588"/>
                <a:ext cx="0" cy="1060683"/>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927584" y="4609639"/>
                <a:ext cx="3682515" cy="1247145"/>
                <a:chOff x="927585" y="4609639"/>
                <a:chExt cx="3396030" cy="955397"/>
              </a:xfrm>
            </p:grpSpPr>
            <p:sp>
              <p:nvSpPr>
                <p:cNvPr id="17" name="流程图: 磁盘 16"/>
                <p:cNvSpPr/>
                <p:nvPr/>
              </p:nvSpPr>
              <p:spPr>
                <a:xfrm>
                  <a:off x="927585" y="5115436"/>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流程图: 磁盘 17"/>
                <p:cNvSpPr/>
                <p:nvPr/>
              </p:nvSpPr>
              <p:spPr>
                <a:xfrm>
                  <a:off x="1259375" y="5282886"/>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流程图: 磁盘 18"/>
                <p:cNvSpPr/>
                <p:nvPr/>
              </p:nvSpPr>
              <p:spPr>
                <a:xfrm>
                  <a:off x="1235855" y="491813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流程图: 磁盘 19"/>
                <p:cNvSpPr/>
                <p:nvPr/>
              </p:nvSpPr>
              <p:spPr>
                <a:xfrm>
                  <a:off x="1592140" y="5108572"/>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流程图: 磁盘 20"/>
                <p:cNvSpPr/>
                <p:nvPr/>
              </p:nvSpPr>
              <p:spPr>
                <a:xfrm>
                  <a:off x="1932129" y="494729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流程图: 磁盘 21"/>
                <p:cNvSpPr/>
                <p:nvPr/>
              </p:nvSpPr>
              <p:spPr>
                <a:xfrm>
                  <a:off x="2250405" y="5111327"/>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立方体 22"/>
                <p:cNvSpPr/>
                <p:nvPr/>
              </p:nvSpPr>
              <p:spPr>
                <a:xfrm>
                  <a:off x="1984937" y="5391750"/>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24" name="直接连接符 23"/>
                <p:cNvCxnSpPr>
                  <a:stCxn id="22" idx="4"/>
                  <a:endCxn id="32" idx="2"/>
                </p:cNvCxnSpPr>
                <p:nvPr/>
              </p:nvCxnSpPr>
              <p:spPr>
                <a:xfrm>
                  <a:off x="2500535" y="5178122"/>
                  <a:ext cx="250130" cy="4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4"/>
                  <a:endCxn id="20" idx="2"/>
                </p:cNvCxnSpPr>
                <p:nvPr/>
              </p:nvCxnSpPr>
              <p:spPr>
                <a:xfrm>
                  <a:off x="1485985" y="4984930"/>
                  <a:ext cx="106155" cy="19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4"/>
                  <a:endCxn id="21" idx="2"/>
                </p:cNvCxnSpPr>
                <p:nvPr/>
              </p:nvCxnSpPr>
              <p:spPr>
                <a:xfrm flipV="1">
                  <a:off x="1842270" y="5014090"/>
                  <a:ext cx="89859" cy="16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7" idx="4"/>
                  <a:endCxn id="19" idx="2"/>
                </p:cNvCxnSpPr>
                <p:nvPr/>
              </p:nvCxnSpPr>
              <p:spPr>
                <a:xfrm flipV="1">
                  <a:off x="1177715" y="4984930"/>
                  <a:ext cx="58140" cy="197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7" idx="4"/>
                  <a:endCxn id="18" idx="2"/>
                </p:cNvCxnSpPr>
                <p:nvPr/>
              </p:nvCxnSpPr>
              <p:spPr>
                <a:xfrm>
                  <a:off x="1177715" y="5182231"/>
                  <a:ext cx="81660" cy="16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8" idx="4"/>
                  <a:endCxn id="20" idx="2"/>
                </p:cNvCxnSpPr>
                <p:nvPr/>
              </p:nvCxnSpPr>
              <p:spPr>
                <a:xfrm flipV="1">
                  <a:off x="1509505" y="5175367"/>
                  <a:ext cx="82635" cy="17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4"/>
                  <a:endCxn id="22" idx="2"/>
                </p:cNvCxnSpPr>
                <p:nvPr/>
              </p:nvCxnSpPr>
              <p:spPr>
                <a:xfrm>
                  <a:off x="2182259" y="5014090"/>
                  <a:ext cx="68146" cy="16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0"/>
                  <a:endCxn id="22" idx="2"/>
                </p:cNvCxnSpPr>
                <p:nvPr/>
              </p:nvCxnSpPr>
              <p:spPr>
                <a:xfrm flipV="1">
                  <a:off x="2131087" y="5178122"/>
                  <a:ext cx="119318" cy="2136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流程图: 磁盘 31"/>
                <p:cNvSpPr/>
                <p:nvPr/>
              </p:nvSpPr>
              <p:spPr>
                <a:xfrm>
                  <a:off x="2750665" y="5115436"/>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流程图: 磁盘 32"/>
                <p:cNvSpPr/>
                <p:nvPr/>
              </p:nvSpPr>
              <p:spPr>
                <a:xfrm>
                  <a:off x="3058935" y="491813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流程图: 磁盘 33"/>
                <p:cNvSpPr/>
                <p:nvPr/>
              </p:nvSpPr>
              <p:spPr>
                <a:xfrm>
                  <a:off x="3415220" y="5108572"/>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流程图: 磁盘 34"/>
                <p:cNvSpPr/>
                <p:nvPr/>
              </p:nvSpPr>
              <p:spPr>
                <a:xfrm>
                  <a:off x="3755209" y="4947295"/>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流程图: 磁盘 35"/>
                <p:cNvSpPr/>
                <p:nvPr/>
              </p:nvSpPr>
              <p:spPr>
                <a:xfrm>
                  <a:off x="3755930" y="5287237"/>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流程图: 磁盘 36"/>
                <p:cNvSpPr/>
                <p:nvPr/>
              </p:nvSpPr>
              <p:spPr>
                <a:xfrm>
                  <a:off x="4073485" y="5111327"/>
                  <a:ext cx="250130" cy="13359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38" name="直接连接符 37"/>
                <p:cNvCxnSpPr>
                  <a:stCxn id="33" idx="4"/>
                  <a:endCxn id="34" idx="2"/>
                </p:cNvCxnSpPr>
                <p:nvPr/>
              </p:nvCxnSpPr>
              <p:spPr>
                <a:xfrm>
                  <a:off x="3309065" y="4984930"/>
                  <a:ext cx="106155" cy="19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4" idx="4"/>
                  <a:endCxn id="35" idx="2"/>
                </p:cNvCxnSpPr>
                <p:nvPr/>
              </p:nvCxnSpPr>
              <p:spPr>
                <a:xfrm flipV="1">
                  <a:off x="3665350" y="5014090"/>
                  <a:ext cx="89859" cy="16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4"/>
                  <a:endCxn id="33" idx="2"/>
                </p:cNvCxnSpPr>
                <p:nvPr/>
              </p:nvCxnSpPr>
              <p:spPr>
                <a:xfrm flipV="1">
                  <a:off x="3000795" y="4984930"/>
                  <a:ext cx="58140" cy="197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4"/>
                  <a:endCxn id="45" idx="0"/>
                </p:cNvCxnSpPr>
                <p:nvPr/>
              </p:nvCxnSpPr>
              <p:spPr>
                <a:xfrm>
                  <a:off x="3000795" y="5182231"/>
                  <a:ext cx="146150" cy="228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4" idx="4"/>
                  <a:endCxn id="36" idx="2"/>
                </p:cNvCxnSpPr>
                <p:nvPr/>
              </p:nvCxnSpPr>
              <p:spPr>
                <a:xfrm>
                  <a:off x="3665350" y="5175367"/>
                  <a:ext cx="90580" cy="178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37" idx="2"/>
                </p:cNvCxnSpPr>
                <p:nvPr/>
              </p:nvCxnSpPr>
              <p:spPr>
                <a:xfrm>
                  <a:off x="4005339" y="5014090"/>
                  <a:ext cx="68146" cy="16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4"/>
                  <a:endCxn id="37" idx="2"/>
                </p:cNvCxnSpPr>
                <p:nvPr/>
              </p:nvCxnSpPr>
              <p:spPr>
                <a:xfrm flipV="1">
                  <a:off x="4006060" y="5178122"/>
                  <a:ext cx="67425" cy="17591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立方体 44"/>
                <p:cNvSpPr/>
                <p:nvPr/>
              </p:nvSpPr>
              <p:spPr>
                <a:xfrm>
                  <a:off x="3000795" y="5410856"/>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6" name="任意多边形 45"/>
                <p:cNvSpPr/>
                <p:nvPr/>
              </p:nvSpPr>
              <p:spPr>
                <a:xfrm>
                  <a:off x="1025220" y="4964508"/>
                  <a:ext cx="3159660" cy="536270"/>
                </a:xfrm>
                <a:custGeom>
                  <a:avLst/>
                  <a:gdLst>
                    <a:gd name="connsiteX0" fmla="*/ 0 w 3159660"/>
                    <a:gd name="connsiteY0" fmla="*/ 221319 h 536270"/>
                    <a:gd name="connsiteX1" fmla="*/ 199176 w 3159660"/>
                    <a:gd name="connsiteY1" fmla="*/ 221319 h 536270"/>
                    <a:gd name="connsiteX2" fmla="*/ 280658 w 3159660"/>
                    <a:gd name="connsiteY2" fmla="*/ 49303 h 536270"/>
                    <a:gd name="connsiteX3" fmla="*/ 407406 w 3159660"/>
                    <a:gd name="connsiteY3" fmla="*/ 49303 h 536270"/>
                    <a:gd name="connsiteX4" fmla="*/ 525101 w 3159660"/>
                    <a:gd name="connsiteY4" fmla="*/ 203212 h 536270"/>
                    <a:gd name="connsiteX5" fmla="*/ 814812 w 3159660"/>
                    <a:gd name="connsiteY5" fmla="*/ 221319 h 536270"/>
                    <a:gd name="connsiteX6" fmla="*/ 932507 w 3159660"/>
                    <a:gd name="connsiteY6" fmla="*/ 85517 h 536270"/>
                    <a:gd name="connsiteX7" fmla="*/ 1122630 w 3159660"/>
                    <a:gd name="connsiteY7" fmla="*/ 58357 h 536270"/>
                    <a:gd name="connsiteX8" fmla="*/ 1222218 w 3159660"/>
                    <a:gd name="connsiteY8" fmla="*/ 203212 h 536270"/>
                    <a:gd name="connsiteX9" fmla="*/ 1059256 w 3159660"/>
                    <a:gd name="connsiteY9" fmla="*/ 474816 h 536270"/>
                    <a:gd name="connsiteX10" fmla="*/ 1077362 w 3159660"/>
                    <a:gd name="connsiteY10" fmla="*/ 520084 h 536270"/>
                    <a:gd name="connsiteX11" fmla="*/ 1285592 w 3159660"/>
                    <a:gd name="connsiteY11" fmla="*/ 257533 h 536270"/>
                    <a:gd name="connsiteX12" fmla="*/ 1828800 w 3159660"/>
                    <a:gd name="connsiteY12" fmla="*/ 230373 h 536270"/>
                    <a:gd name="connsiteX13" fmla="*/ 2073244 w 3159660"/>
                    <a:gd name="connsiteY13" fmla="*/ 492923 h 536270"/>
                    <a:gd name="connsiteX14" fmla="*/ 2136618 w 3159660"/>
                    <a:gd name="connsiteY14" fmla="*/ 511030 h 536270"/>
                    <a:gd name="connsiteX15" fmla="*/ 1973656 w 3159660"/>
                    <a:gd name="connsiteY15" fmla="*/ 266587 h 536270"/>
                    <a:gd name="connsiteX16" fmla="*/ 2064190 w 3159660"/>
                    <a:gd name="connsiteY16" fmla="*/ 31196 h 536270"/>
                    <a:gd name="connsiteX17" fmla="*/ 2281473 w 3159660"/>
                    <a:gd name="connsiteY17" fmla="*/ 22143 h 536270"/>
                    <a:gd name="connsiteX18" fmla="*/ 2435382 w 3159660"/>
                    <a:gd name="connsiteY18" fmla="*/ 212266 h 536270"/>
                    <a:gd name="connsiteX19" fmla="*/ 2706986 w 3159660"/>
                    <a:gd name="connsiteY19" fmla="*/ 221319 h 536270"/>
                    <a:gd name="connsiteX20" fmla="*/ 2779414 w 3159660"/>
                    <a:gd name="connsiteY20" fmla="*/ 85517 h 536270"/>
                    <a:gd name="connsiteX21" fmla="*/ 2951430 w 3159660"/>
                    <a:gd name="connsiteY21" fmla="*/ 76464 h 536270"/>
                    <a:gd name="connsiteX22" fmla="*/ 3041964 w 3159660"/>
                    <a:gd name="connsiteY22" fmla="*/ 212266 h 536270"/>
                    <a:gd name="connsiteX23" fmla="*/ 3159660 w 3159660"/>
                    <a:gd name="connsiteY23" fmla="*/ 221319 h 53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59660" h="536270">
                      <a:moveTo>
                        <a:pt x="0" y="221319"/>
                      </a:moveTo>
                      <a:cubicBezTo>
                        <a:pt x="76200" y="235653"/>
                        <a:pt x="152400" y="249988"/>
                        <a:pt x="199176" y="221319"/>
                      </a:cubicBezTo>
                      <a:cubicBezTo>
                        <a:pt x="245952" y="192650"/>
                        <a:pt x="245953" y="77972"/>
                        <a:pt x="280658" y="49303"/>
                      </a:cubicBezTo>
                      <a:cubicBezTo>
                        <a:pt x="315363" y="20634"/>
                        <a:pt x="366666" y="23652"/>
                        <a:pt x="407406" y="49303"/>
                      </a:cubicBezTo>
                      <a:cubicBezTo>
                        <a:pt x="448146" y="74954"/>
                        <a:pt x="457200" y="174543"/>
                        <a:pt x="525101" y="203212"/>
                      </a:cubicBezTo>
                      <a:cubicBezTo>
                        <a:pt x="593002" y="231881"/>
                        <a:pt x="746911" y="240935"/>
                        <a:pt x="814812" y="221319"/>
                      </a:cubicBezTo>
                      <a:cubicBezTo>
                        <a:pt x="882713" y="201703"/>
                        <a:pt x="881204" y="112677"/>
                        <a:pt x="932507" y="85517"/>
                      </a:cubicBezTo>
                      <a:cubicBezTo>
                        <a:pt x="983810" y="58357"/>
                        <a:pt x="1074345" y="38741"/>
                        <a:pt x="1122630" y="58357"/>
                      </a:cubicBezTo>
                      <a:cubicBezTo>
                        <a:pt x="1170915" y="77973"/>
                        <a:pt x="1232780" y="133802"/>
                        <a:pt x="1222218" y="203212"/>
                      </a:cubicBezTo>
                      <a:cubicBezTo>
                        <a:pt x="1211656" y="272622"/>
                        <a:pt x="1083399" y="422004"/>
                        <a:pt x="1059256" y="474816"/>
                      </a:cubicBezTo>
                      <a:cubicBezTo>
                        <a:pt x="1035113" y="527628"/>
                        <a:pt x="1039639" y="556298"/>
                        <a:pt x="1077362" y="520084"/>
                      </a:cubicBezTo>
                      <a:cubicBezTo>
                        <a:pt x="1115085" y="483870"/>
                        <a:pt x="1160352" y="305818"/>
                        <a:pt x="1285592" y="257533"/>
                      </a:cubicBezTo>
                      <a:cubicBezTo>
                        <a:pt x="1410832" y="209248"/>
                        <a:pt x="1697525" y="191141"/>
                        <a:pt x="1828800" y="230373"/>
                      </a:cubicBezTo>
                      <a:cubicBezTo>
                        <a:pt x="1960075" y="269605"/>
                        <a:pt x="2021941" y="446147"/>
                        <a:pt x="2073244" y="492923"/>
                      </a:cubicBezTo>
                      <a:cubicBezTo>
                        <a:pt x="2124547" y="539699"/>
                        <a:pt x="2153216" y="548753"/>
                        <a:pt x="2136618" y="511030"/>
                      </a:cubicBezTo>
                      <a:cubicBezTo>
                        <a:pt x="2120020" y="473307"/>
                        <a:pt x="1985727" y="346559"/>
                        <a:pt x="1973656" y="266587"/>
                      </a:cubicBezTo>
                      <a:cubicBezTo>
                        <a:pt x="1961585" y="186615"/>
                        <a:pt x="2012887" y="71937"/>
                        <a:pt x="2064190" y="31196"/>
                      </a:cubicBezTo>
                      <a:cubicBezTo>
                        <a:pt x="2115493" y="-9545"/>
                        <a:pt x="2219608" y="-8035"/>
                        <a:pt x="2281473" y="22143"/>
                      </a:cubicBezTo>
                      <a:cubicBezTo>
                        <a:pt x="2343338" y="52321"/>
                        <a:pt x="2364463" y="179070"/>
                        <a:pt x="2435382" y="212266"/>
                      </a:cubicBezTo>
                      <a:cubicBezTo>
                        <a:pt x="2506301" y="245462"/>
                        <a:pt x="2649647" y="242444"/>
                        <a:pt x="2706986" y="221319"/>
                      </a:cubicBezTo>
                      <a:cubicBezTo>
                        <a:pt x="2764325" y="200194"/>
                        <a:pt x="2738673" y="109659"/>
                        <a:pt x="2779414" y="85517"/>
                      </a:cubicBezTo>
                      <a:cubicBezTo>
                        <a:pt x="2820155" y="61375"/>
                        <a:pt x="2907672" y="55339"/>
                        <a:pt x="2951430" y="76464"/>
                      </a:cubicBezTo>
                      <a:cubicBezTo>
                        <a:pt x="2995188" y="97589"/>
                        <a:pt x="3007259" y="188123"/>
                        <a:pt x="3041964" y="212266"/>
                      </a:cubicBezTo>
                      <a:cubicBezTo>
                        <a:pt x="3076669" y="236409"/>
                        <a:pt x="3159660" y="221319"/>
                        <a:pt x="3159660" y="221319"/>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突破商业边界：突破传统业务的商业纵深，成就商业成功"/>
                <p:cNvSpPr/>
                <p:nvPr/>
              </p:nvSpPr>
              <p:spPr>
                <a:xfrm>
                  <a:off x="1123830" y="4609639"/>
                  <a:ext cx="1278176" cy="379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900" dirty="0" smtClean="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a:t>
                  </a:r>
                  <a:r>
                    <a:rPr lang="en-US" altLang="zh-CN"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System </a:t>
                  </a:r>
                  <a:r>
                    <a:rPr lang="en-US" altLang="zh-CN" sz="900" dirty="0" smtClean="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A</a:t>
                  </a:r>
                  <a:endParaRPr lang="zh-CN" altLang="en-US"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8" name="突破商业边界：突破传统业务的商业纵深，成就商业成功"/>
                <p:cNvSpPr/>
                <p:nvPr/>
              </p:nvSpPr>
              <p:spPr>
                <a:xfrm>
                  <a:off x="2942976" y="4609639"/>
                  <a:ext cx="1229101" cy="379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System B</a:t>
                  </a:r>
                  <a:endParaRPr lang="zh-CN" altLang="en-US"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9" name="立方体 48"/>
                <p:cNvSpPr/>
                <p:nvPr/>
              </p:nvSpPr>
              <p:spPr>
                <a:xfrm>
                  <a:off x="1625531" y="5404814"/>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0" name="立方体 49"/>
                <p:cNvSpPr/>
                <p:nvPr/>
              </p:nvSpPr>
              <p:spPr>
                <a:xfrm>
                  <a:off x="2276093" y="5384627"/>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1" name="立方体 50"/>
                <p:cNvSpPr/>
                <p:nvPr/>
              </p:nvSpPr>
              <p:spPr>
                <a:xfrm>
                  <a:off x="2730947" y="5421008"/>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2" name="立方体 51"/>
                <p:cNvSpPr/>
                <p:nvPr/>
              </p:nvSpPr>
              <p:spPr>
                <a:xfrm>
                  <a:off x="3396225" y="5401619"/>
                  <a:ext cx="256293" cy="14402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sp>
          <p:nvSpPr>
            <p:cNvPr id="11" name="文本框 10"/>
            <p:cNvSpPr txBox="1"/>
            <p:nvPr/>
          </p:nvSpPr>
          <p:spPr>
            <a:xfrm>
              <a:off x="1209560" y="5546198"/>
              <a:ext cx="343364" cy="369332"/>
            </a:xfrm>
            <a:prstGeom prst="rect">
              <a:avLst/>
            </a:prstGeom>
            <a:noFill/>
          </p:spPr>
          <p:txBody>
            <a:bodyPr wrap="none" rtlCol="0">
              <a:spAutoFit/>
            </a:bodyPr>
            <a:lstStyle/>
            <a:p>
              <a:r>
                <a:rPr lang="en-US" altLang="zh-CN" dirty="0" smtClean="0"/>
                <a:t>…</a:t>
              </a:r>
              <a:endParaRPr lang="zh-CN" altLang="en-US" dirty="0"/>
            </a:p>
          </p:txBody>
        </p:sp>
        <p:sp>
          <p:nvSpPr>
            <p:cNvPr id="12" name="突破商业边界：突破传统业务的商业纵深，成就商业成功"/>
            <p:cNvSpPr/>
            <p:nvPr/>
          </p:nvSpPr>
          <p:spPr>
            <a:xfrm>
              <a:off x="853779" y="5850230"/>
              <a:ext cx="1107551" cy="3582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rPr>
                <a:t>Streaming media server farm</a:t>
              </a:r>
              <a:endParaRPr lang="zh-CN" altLang="en-US"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文本框 13"/>
            <p:cNvSpPr txBox="1"/>
            <p:nvPr/>
          </p:nvSpPr>
          <p:spPr>
            <a:xfrm>
              <a:off x="2731353" y="5559214"/>
              <a:ext cx="343364" cy="369332"/>
            </a:xfrm>
            <a:prstGeom prst="rect">
              <a:avLst/>
            </a:prstGeom>
            <a:noFill/>
          </p:spPr>
          <p:txBody>
            <a:bodyPr wrap="none" rtlCol="0">
              <a:spAutoFit/>
            </a:bodyPr>
            <a:lstStyle/>
            <a:p>
              <a:r>
                <a:rPr lang="en-US" altLang="zh-CN" dirty="0" smtClean="0"/>
                <a:t>…</a:t>
              </a:r>
              <a:endParaRPr lang="zh-CN" altLang="en-US" dirty="0"/>
            </a:p>
          </p:txBody>
        </p:sp>
        <p:sp>
          <p:nvSpPr>
            <p:cNvPr id="105" name="突破商业边界：突破传统业务的商业纵深，成就商业成功"/>
            <p:cNvSpPr/>
            <p:nvPr/>
          </p:nvSpPr>
          <p:spPr>
            <a:xfrm>
              <a:off x="2296516" y="5858625"/>
              <a:ext cx="1107551" cy="3582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rPr>
                <a:t>Streaming media server farm</a:t>
              </a:r>
              <a:endParaRPr lang="zh-CN" altLang="en-US" sz="800" b="1" dirty="0">
                <a:solidFill>
                  <a:schemeClr val="tx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53" name="组合 52"/>
          <p:cNvGrpSpPr/>
          <p:nvPr/>
        </p:nvGrpSpPr>
        <p:grpSpPr>
          <a:xfrm>
            <a:off x="2636519" y="1810118"/>
            <a:ext cx="3089634" cy="1240431"/>
            <a:chOff x="8317502" y="3593276"/>
            <a:chExt cx="3362638" cy="1211048"/>
          </a:xfrm>
        </p:grpSpPr>
        <p:sp>
          <p:nvSpPr>
            <p:cNvPr id="54" name="流程图: 磁盘 53"/>
            <p:cNvSpPr/>
            <p:nvPr/>
          </p:nvSpPr>
          <p:spPr>
            <a:xfrm>
              <a:off x="8317502" y="4410554"/>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5" name="流程图: 磁盘 54"/>
            <p:cNvSpPr/>
            <p:nvPr/>
          </p:nvSpPr>
          <p:spPr>
            <a:xfrm>
              <a:off x="8588862" y="4594560"/>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6" name="流程图: 磁盘 55"/>
            <p:cNvSpPr/>
            <p:nvPr/>
          </p:nvSpPr>
          <p:spPr>
            <a:xfrm>
              <a:off x="8584663" y="4237449"/>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7" name="流程图: 磁盘 56"/>
            <p:cNvSpPr/>
            <p:nvPr/>
          </p:nvSpPr>
          <p:spPr>
            <a:xfrm>
              <a:off x="8937137" y="4393725"/>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58" name="流程图: 磁盘 57"/>
            <p:cNvSpPr/>
            <p:nvPr/>
          </p:nvSpPr>
          <p:spPr>
            <a:xfrm>
              <a:off x="9296787" y="4260135"/>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流程图: 磁盘 58"/>
            <p:cNvSpPr/>
            <p:nvPr/>
          </p:nvSpPr>
          <p:spPr>
            <a:xfrm>
              <a:off x="9297508" y="460007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流程图: 磁盘 59"/>
            <p:cNvSpPr/>
            <p:nvPr/>
          </p:nvSpPr>
          <p:spPr>
            <a:xfrm>
              <a:off x="9615063" y="442416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1" name="立方体 60"/>
            <p:cNvSpPr/>
            <p:nvPr/>
          </p:nvSpPr>
          <p:spPr>
            <a:xfrm>
              <a:off x="8883816" y="3841882"/>
              <a:ext cx="384497" cy="127221"/>
            </a:xfrm>
            <a:prstGeom prst="cub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cxnSp>
          <p:nvCxnSpPr>
            <p:cNvPr id="62" name="曲线连接符 61"/>
            <p:cNvCxnSpPr>
              <a:stCxn id="54" idx="1"/>
              <a:endCxn id="61" idx="2"/>
            </p:cNvCxnSpPr>
            <p:nvPr/>
          </p:nvCxnSpPr>
          <p:spPr>
            <a:xfrm rot="5400000" flipH="1" flipV="1">
              <a:off x="8418612" y="3945351"/>
              <a:ext cx="489159" cy="441249"/>
            </a:xfrm>
            <a:prstGeom prst="curvedConnector2">
              <a:avLst/>
            </a:prstGeom>
            <a:noFill/>
            <a:ln w="6350" cap="flat" cmpd="sng" algn="ctr">
              <a:solidFill>
                <a:srgbClr val="5B9BD5"/>
              </a:solidFill>
              <a:prstDash val="sysDash"/>
              <a:miter lim="800000"/>
            </a:ln>
            <a:effectLst/>
          </p:spPr>
        </p:cxnSp>
        <p:cxnSp>
          <p:nvCxnSpPr>
            <p:cNvPr id="63" name="曲线连接符 62"/>
            <p:cNvCxnSpPr>
              <a:stCxn id="56" idx="1"/>
              <a:endCxn id="61" idx="2"/>
            </p:cNvCxnSpPr>
            <p:nvPr/>
          </p:nvCxnSpPr>
          <p:spPr>
            <a:xfrm rot="5400000" flipH="1" flipV="1">
              <a:off x="8638745" y="3992378"/>
              <a:ext cx="316054" cy="174088"/>
            </a:xfrm>
            <a:prstGeom prst="curvedConnector2">
              <a:avLst/>
            </a:prstGeom>
            <a:noFill/>
            <a:ln w="6350" cap="flat" cmpd="sng" algn="ctr">
              <a:solidFill>
                <a:srgbClr val="5B9BD5"/>
              </a:solidFill>
              <a:prstDash val="sysDash"/>
              <a:miter lim="800000"/>
            </a:ln>
            <a:effectLst/>
          </p:spPr>
        </p:cxnSp>
        <p:cxnSp>
          <p:nvCxnSpPr>
            <p:cNvPr id="64" name="曲线连接符 63"/>
            <p:cNvCxnSpPr>
              <a:stCxn id="55" idx="0"/>
              <a:endCxn id="61" idx="2"/>
            </p:cNvCxnSpPr>
            <p:nvPr/>
          </p:nvCxnSpPr>
          <p:spPr>
            <a:xfrm rot="5400000" flipH="1" flipV="1">
              <a:off x="8440024" y="4195299"/>
              <a:ext cx="717695" cy="169889"/>
            </a:xfrm>
            <a:prstGeom prst="curvedConnector2">
              <a:avLst/>
            </a:prstGeom>
            <a:noFill/>
            <a:ln w="6350" cap="flat" cmpd="sng" algn="ctr">
              <a:solidFill>
                <a:srgbClr val="5B9BD5"/>
              </a:solidFill>
              <a:prstDash val="sysDash"/>
              <a:miter lim="800000"/>
            </a:ln>
            <a:effectLst/>
          </p:spPr>
        </p:cxnSp>
        <p:cxnSp>
          <p:nvCxnSpPr>
            <p:cNvPr id="65" name="曲线连接符 64"/>
            <p:cNvCxnSpPr>
              <a:stCxn id="57" idx="0"/>
              <a:endCxn id="61" idx="3"/>
            </p:cNvCxnSpPr>
            <p:nvPr/>
          </p:nvCxnSpPr>
          <p:spPr>
            <a:xfrm rot="16200000" flipV="1">
              <a:off x="8826606" y="4202659"/>
              <a:ext cx="469152" cy="2040"/>
            </a:xfrm>
            <a:prstGeom prst="curvedConnector3">
              <a:avLst>
                <a:gd name="adj1" fmla="val 50000"/>
              </a:avLst>
            </a:prstGeom>
            <a:noFill/>
            <a:ln w="6350" cap="flat" cmpd="sng" algn="ctr">
              <a:solidFill>
                <a:srgbClr val="5B9BD5"/>
              </a:solidFill>
              <a:prstDash val="sysDash"/>
              <a:miter lim="800000"/>
            </a:ln>
            <a:effectLst/>
          </p:spPr>
        </p:cxnSp>
        <p:cxnSp>
          <p:nvCxnSpPr>
            <p:cNvPr id="66" name="曲线连接符 65"/>
            <p:cNvCxnSpPr>
              <a:stCxn id="58" idx="1"/>
              <a:endCxn id="61" idx="4"/>
            </p:cNvCxnSpPr>
            <p:nvPr/>
          </p:nvCxnSpPr>
          <p:spPr>
            <a:xfrm rot="16200000" flipV="1">
              <a:off x="9159810" y="3998093"/>
              <a:ext cx="338740" cy="185344"/>
            </a:xfrm>
            <a:prstGeom prst="curvedConnector2">
              <a:avLst/>
            </a:prstGeom>
            <a:noFill/>
            <a:ln w="6350" cap="flat" cmpd="sng" algn="ctr">
              <a:solidFill>
                <a:srgbClr val="5B9BD5"/>
              </a:solidFill>
              <a:prstDash val="sysDash"/>
              <a:miter lim="800000"/>
            </a:ln>
            <a:effectLst/>
          </p:spPr>
        </p:cxnSp>
        <p:cxnSp>
          <p:nvCxnSpPr>
            <p:cNvPr id="67" name="曲线连接符 66"/>
            <p:cNvCxnSpPr>
              <a:stCxn id="59" idx="0"/>
              <a:endCxn id="61" idx="4"/>
            </p:cNvCxnSpPr>
            <p:nvPr/>
          </p:nvCxnSpPr>
          <p:spPr>
            <a:xfrm rot="16200000" flipV="1">
              <a:off x="8967935" y="4189968"/>
              <a:ext cx="723212" cy="186065"/>
            </a:xfrm>
            <a:prstGeom prst="curvedConnector2">
              <a:avLst/>
            </a:prstGeom>
            <a:noFill/>
            <a:ln w="6350" cap="flat" cmpd="sng" algn="ctr">
              <a:solidFill>
                <a:srgbClr val="5B9BD5"/>
              </a:solidFill>
              <a:prstDash val="sysDash"/>
              <a:miter lim="800000"/>
            </a:ln>
            <a:effectLst/>
          </p:spPr>
        </p:cxnSp>
        <p:cxnSp>
          <p:nvCxnSpPr>
            <p:cNvPr id="68" name="曲线连接符 67"/>
            <p:cNvCxnSpPr>
              <a:stCxn id="60" idx="1"/>
              <a:endCxn id="61" idx="4"/>
            </p:cNvCxnSpPr>
            <p:nvPr/>
          </p:nvCxnSpPr>
          <p:spPr>
            <a:xfrm rot="16200000" flipV="1">
              <a:off x="9236932" y="3920971"/>
              <a:ext cx="502772" cy="503620"/>
            </a:xfrm>
            <a:prstGeom prst="curvedConnector2">
              <a:avLst/>
            </a:prstGeom>
            <a:noFill/>
            <a:ln w="6350" cap="flat" cmpd="sng" algn="ctr">
              <a:solidFill>
                <a:srgbClr val="5B9BD5"/>
              </a:solidFill>
              <a:prstDash val="sysDash"/>
              <a:miter lim="800000"/>
            </a:ln>
            <a:effectLst/>
          </p:spPr>
        </p:cxnSp>
        <p:sp>
          <p:nvSpPr>
            <p:cNvPr id="69" name="突破商业边界：突破传统业务的商业纵深，成就商业成功"/>
            <p:cNvSpPr/>
            <p:nvPr/>
          </p:nvSpPr>
          <p:spPr>
            <a:xfrm>
              <a:off x="10250437" y="3601003"/>
              <a:ext cx="1304639" cy="21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lvl="0" algn="ctr" defTabSz="1218955">
                <a:defRPr sz="1400">
                  <a:solidFill>
                    <a:srgbClr val="9BBB59">
                      <a:lumOff val="44000"/>
                    </a:srgbClr>
                  </a:solidFill>
                  <a:latin typeface="微软雅黑"/>
                  <a:ea typeface="微软雅黑"/>
                  <a:cs typeface="微软雅黑"/>
                  <a:sym typeface="微软雅黑"/>
                </a:defRPr>
              </a:pPr>
              <a:r>
                <a:rPr lang="en-US" altLang="zh-CN" sz="900" kern="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System </a:t>
              </a:r>
              <a:r>
                <a:rPr lang="en-US" altLang="zh-CN" sz="900" kern="0" dirty="0" smtClean="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B</a:t>
              </a:r>
              <a:endParaRPr lang="en-US" altLang="zh-CN" sz="900" kern="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0" name="流程图: 磁盘 69"/>
            <p:cNvSpPr/>
            <p:nvPr/>
          </p:nvSpPr>
          <p:spPr>
            <a:xfrm>
              <a:off x="10132449" y="4421706"/>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1" name="流程图: 磁盘 70"/>
            <p:cNvSpPr/>
            <p:nvPr/>
          </p:nvSpPr>
          <p:spPr>
            <a:xfrm>
              <a:off x="10438980" y="4606878"/>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2" name="流程图: 磁盘 71"/>
            <p:cNvSpPr/>
            <p:nvPr/>
          </p:nvSpPr>
          <p:spPr>
            <a:xfrm>
              <a:off x="10435566" y="4245496"/>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3" name="流程图: 磁盘 72"/>
            <p:cNvSpPr/>
            <p:nvPr/>
          </p:nvSpPr>
          <p:spPr>
            <a:xfrm>
              <a:off x="10788257" y="440487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sp>
          <p:nvSpPr>
            <p:cNvPr id="74" name="流程图: 磁盘 73"/>
            <p:cNvSpPr/>
            <p:nvPr/>
          </p:nvSpPr>
          <p:spPr>
            <a:xfrm>
              <a:off x="11111734" y="4271287"/>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流程图: 磁盘 74"/>
            <p:cNvSpPr/>
            <p:nvPr/>
          </p:nvSpPr>
          <p:spPr>
            <a:xfrm>
              <a:off x="11116274" y="4623822"/>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流程图: 磁盘 75"/>
            <p:cNvSpPr/>
            <p:nvPr/>
          </p:nvSpPr>
          <p:spPr>
            <a:xfrm>
              <a:off x="11430010" y="4435319"/>
              <a:ext cx="250130" cy="133590"/>
            </a:xfrm>
            <a:prstGeom prst="flowChartMagneticDisk">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立方体 76"/>
            <p:cNvSpPr/>
            <p:nvPr/>
          </p:nvSpPr>
          <p:spPr>
            <a:xfrm>
              <a:off x="10736976" y="3843887"/>
              <a:ext cx="384497" cy="127221"/>
            </a:xfrm>
            <a:prstGeom prst="cub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cs typeface="+mn-cs"/>
              </a:endParaRPr>
            </a:p>
          </p:txBody>
        </p:sp>
        <p:cxnSp>
          <p:nvCxnSpPr>
            <p:cNvPr id="78" name="曲线连接符 77"/>
            <p:cNvCxnSpPr>
              <a:stCxn id="70" idx="1"/>
              <a:endCxn id="77" idx="2"/>
            </p:cNvCxnSpPr>
            <p:nvPr/>
          </p:nvCxnSpPr>
          <p:spPr>
            <a:xfrm rot="5400000" flipH="1" flipV="1">
              <a:off x="10248092" y="3932822"/>
              <a:ext cx="498306" cy="479462"/>
            </a:xfrm>
            <a:prstGeom prst="curvedConnector2">
              <a:avLst/>
            </a:prstGeom>
            <a:noFill/>
            <a:ln w="6350" cap="flat" cmpd="sng" algn="ctr">
              <a:solidFill>
                <a:srgbClr val="5B9BD5"/>
              </a:solidFill>
              <a:prstDash val="sysDash"/>
              <a:miter lim="800000"/>
            </a:ln>
            <a:effectLst/>
          </p:spPr>
        </p:cxnSp>
        <p:cxnSp>
          <p:nvCxnSpPr>
            <p:cNvPr id="79" name="曲线连接符 78"/>
            <p:cNvCxnSpPr>
              <a:stCxn id="72" idx="1"/>
              <a:endCxn id="77" idx="2"/>
            </p:cNvCxnSpPr>
            <p:nvPr/>
          </p:nvCxnSpPr>
          <p:spPr>
            <a:xfrm rot="5400000" flipH="1" flipV="1">
              <a:off x="10487755" y="3996276"/>
              <a:ext cx="322096" cy="176345"/>
            </a:xfrm>
            <a:prstGeom prst="curvedConnector2">
              <a:avLst/>
            </a:prstGeom>
            <a:noFill/>
            <a:ln w="6350" cap="flat" cmpd="sng" algn="ctr">
              <a:solidFill>
                <a:srgbClr val="5B9BD5"/>
              </a:solidFill>
              <a:prstDash val="sysDash"/>
              <a:miter lim="800000"/>
            </a:ln>
            <a:effectLst/>
          </p:spPr>
        </p:cxnSp>
        <p:cxnSp>
          <p:nvCxnSpPr>
            <p:cNvPr id="80" name="曲线连接符 79"/>
            <p:cNvCxnSpPr>
              <a:stCxn id="71" idx="0"/>
              <a:endCxn id="77" idx="2"/>
            </p:cNvCxnSpPr>
            <p:nvPr/>
          </p:nvCxnSpPr>
          <p:spPr>
            <a:xfrm rot="5400000" flipH="1" flipV="1">
              <a:off x="10286506" y="4200939"/>
              <a:ext cx="728008" cy="172931"/>
            </a:xfrm>
            <a:prstGeom prst="curvedConnector2">
              <a:avLst/>
            </a:prstGeom>
            <a:noFill/>
            <a:ln w="6350" cap="flat" cmpd="sng" algn="ctr">
              <a:solidFill>
                <a:srgbClr val="5B9BD5"/>
              </a:solidFill>
              <a:prstDash val="sysDash"/>
              <a:miter lim="800000"/>
            </a:ln>
            <a:effectLst/>
          </p:spPr>
        </p:cxnSp>
        <p:cxnSp>
          <p:nvCxnSpPr>
            <p:cNvPr id="81" name="曲线连接符 80"/>
            <p:cNvCxnSpPr>
              <a:stCxn id="73" idx="0"/>
              <a:endCxn id="77" idx="3"/>
            </p:cNvCxnSpPr>
            <p:nvPr/>
          </p:nvCxnSpPr>
          <p:spPr>
            <a:xfrm rot="5400000" flipH="1" flipV="1">
              <a:off x="10674173" y="4210258"/>
              <a:ext cx="478299" cy="12700"/>
            </a:xfrm>
            <a:prstGeom prst="curvedConnector3">
              <a:avLst>
                <a:gd name="adj1" fmla="val 50000"/>
              </a:avLst>
            </a:prstGeom>
            <a:noFill/>
            <a:ln w="6350" cap="flat" cmpd="sng" algn="ctr">
              <a:solidFill>
                <a:srgbClr val="5B9BD5"/>
              </a:solidFill>
              <a:prstDash val="sysDash"/>
              <a:miter lim="800000"/>
            </a:ln>
            <a:effectLst/>
          </p:spPr>
        </p:cxnSp>
        <p:cxnSp>
          <p:nvCxnSpPr>
            <p:cNvPr id="82" name="曲线连接符 81"/>
            <p:cNvCxnSpPr>
              <a:stCxn id="74" idx="1"/>
              <a:endCxn id="77" idx="4"/>
            </p:cNvCxnSpPr>
            <p:nvPr/>
          </p:nvCxnSpPr>
          <p:spPr>
            <a:xfrm rot="16200000" flipV="1">
              <a:off x="10989291" y="4023778"/>
              <a:ext cx="347887" cy="147131"/>
            </a:xfrm>
            <a:prstGeom prst="curvedConnector2">
              <a:avLst/>
            </a:prstGeom>
            <a:noFill/>
            <a:ln w="6350" cap="flat" cmpd="sng" algn="ctr">
              <a:solidFill>
                <a:srgbClr val="5B9BD5"/>
              </a:solidFill>
              <a:prstDash val="sysDash"/>
              <a:miter lim="800000"/>
            </a:ln>
            <a:effectLst/>
          </p:spPr>
        </p:cxnSp>
        <p:cxnSp>
          <p:nvCxnSpPr>
            <p:cNvPr id="83" name="曲线连接符 82"/>
            <p:cNvCxnSpPr>
              <a:stCxn id="75" idx="0"/>
              <a:endCxn id="77" idx="4"/>
            </p:cNvCxnSpPr>
            <p:nvPr/>
          </p:nvCxnSpPr>
          <p:spPr>
            <a:xfrm rot="16200000" flipV="1">
              <a:off x="10793028" y="4220040"/>
              <a:ext cx="744952" cy="151671"/>
            </a:xfrm>
            <a:prstGeom prst="curvedConnector2">
              <a:avLst/>
            </a:prstGeom>
            <a:noFill/>
            <a:ln w="6350" cap="flat" cmpd="sng" algn="ctr">
              <a:solidFill>
                <a:srgbClr val="5B9BD5"/>
              </a:solidFill>
              <a:prstDash val="sysDash"/>
              <a:miter lim="800000"/>
            </a:ln>
            <a:effectLst/>
          </p:spPr>
        </p:cxnSp>
        <p:cxnSp>
          <p:nvCxnSpPr>
            <p:cNvPr id="84" name="曲线连接符 83"/>
            <p:cNvCxnSpPr>
              <a:stCxn id="76" idx="1"/>
              <a:endCxn id="77" idx="4"/>
            </p:cNvCxnSpPr>
            <p:nvPr/>
          </p:nvCxnSpPr>
          <p:spPr>
            <a:xfrm rot="16200000" flipV="1">
              <a:off x="11066413" y="3946656"/>
              <a:ext cx="511919" cy="465407"/>
            </a:xfrm>
            <a:prstGeom prst="curvedConnector2">
              <a:avLst/>
            </a:prstGeom>
            <a:noFill/>
            <a:ln w="6350" cap="flat" cmpd="sng" algn="ctr">
              <a:solidFill>
                <a:srgbClr val="5B9BD5"/>
              </a:solidFill>
              <a:prstDash val="sysDash"/>
              <a:miter lim="800000"/>
            </a:ln>
            <a:effectLst/>
          </p:spPr>
        </p:cxnSp>
        <p:cxnSp>
          <p:nvCxnSpPr>
            <p:cNvPr id="85" name="直接连接符 84"/>
            <p:cNvCxnSpPr/>
            <p:nvPr/>
          </p:nvCxnSpPr>
          <p:spPr>
            <a:xfrm>
              <a:off x="10011266" y="3656084"/>
              <a:ext cx="0" cy="1148240"/>
            </a:xfrm>
            <a:prstGeom prst="line">
              <a:avLst/>
            </a:prstGeom>
            <a:noFill/>
            <a:ln w="19050" cap="flat" cmpd="sng" algn="ctr">
              <a:solidFill>
                <a:srgbClr val="5B9BD5"/>
              </a:solidFill>
              <a:prstDash val="sysDash"/>
              <a:miter lim="800000"/>
            </a:ln>
            <a:effectLst/>
          </p:spPr>
        </p:cxnSp>
        <p:cxnSp>
          <p:nvCxnSpPr>
            <p:cNvPr id="86" name="直接连接符 85"/>
            <p:cNvCxnSpPr>
              <a:stCxn id="60" idx="4"/>
              <a:endCxn id="70" idx="2"/>
            </p:cNvCxnSpPr>
            <p:nvPr/>
          </p:nvCxnSpPr>
          <p:spPr>
            <a:xfrm flipV="1">
              <a:off x="9865193" y="4488501"/>
              <a:ext cx="267256" cy="2461"/>
            </a:xfrm>
            <a:prstGeom prst="line">
              <a:avLst/>
            </a:prstGeom>
            <a:noFill/>
            <a:ln w="19050" cap="flat" cmpd="sng" algn="ctr">
              <a:solidFill>
                <a:srgbClr val="FF0000"/>
              </a:solidFill>
              <a:prstDash val="solid"/>
              <a:miter lim="800000"/>
            </a:ln>
            <a:effectLst/>
          </p:spPr>
        </p:cxnSp>
        <p:cxnSp>
          <p:nvCxnSpPr>
            <p:cNvPr id="87" name="直接箭头连接符 86"/>
            <p:cNvCxnSpPr>
              <a:stCxn id="61" idx="5"/>
            </p:cNvCxnSpPr>
            <p:nvPr/>
          </p:nvCxnSpPr>
          <p:spPr>
            <a:xfrm>
              <a:off x="9268313" y="3889590"/>
              <a:ext cx="1468663" cy="25400"/>
            </a:xfrm>
            <a:prstGeom prst="straightConnector1">
              <a:avLst/>
            </a:prstGeom>
            <a:noFill/>
            <a:ln w="12700" cap="flat" cmpd="sng" algn="ctr">
              <a:solidFill>
                <a:srgbClr val="5B9BD5"/>
              </a:solidFill>
              <a:prstDash val="dash"/>
              <a:miter lim="800000"/>
              <a:headEnd type="triangle"/>
              <a:tailEnd type="triangle"/>
            </a:ln>
            <a:effectLst/>
          </p:spPr>
        </p:cxnSp>
        <p:cxnSp>
          <p:nvCxnSpPr>
            <p:cNvPr id="88" name="直接连接符 87"/>
            <p:cNvCxnSpPr>
              <a:stCxn id="54" idx="1"/>
              <a:endCxn id="56" idx="2"/>
            </p:cNvCxnSpPr>
            <p:nvPr/>
          </p:nvCxnSpPr>
          <p:spPr>
            <a:xfrm flipV="1">
              <a:off x="8442567" y="4304244"/>
              <a:ext cx="142096" cy="106310"/>
            </a:xfrm>
            <a:prstGeom prst="line">
              <a:avLst/>
            </a:prstGeom>
            <a:noFill/>
            <a:ln w="19050" cap="flat" cmpd="sng" algn="ctr">
              <a:solidFill>
                <a:srgbClr val="FF0000"/>
              </a:solidFill>
              <a:prstDash val="solid"/>
              <a:miter lim="800000"/>
            </a:ln>
            <a:effectLst/>
          </p:spPr>
        </p:cxnSp>
        <p:cxnSp>
          <p:nvCxnSpPr>
            <p:cNvPr id="89" name="直接连接符 88"/>
            <p:cNvCxnSpPr>
              <a:stCxn id="54" idx="3"/>
              <a:endCxn id="55" idx="2"/>
            </p:cNvCxnSpPr>
            <p:nvPr/>
          </p:nvCxnSpPr>
          <p:spPr>
            <a:xfrm>
              <a:off x="8442567" y="4544144"/>
              <a:ext cx="146295" cy="117211"/>
            </a:xfrm>
            <a:prstGeom prst="line">
              <a:avLst/>
            </a:prstGeom>
            <a:noFill/>
            <a:ln w="19050" cap="flat" cmpd="sng" algn="ctr">
              <a:solidFill>
                <a:srgbClr val="FF0000"/>
              </a:solidFill>
              <a:prstDash val="solid"/>
              <a:miter lim="800000"/>
            </a:ln>
            <a:effectLst/>
          </p:spPr>
        </p:cxnSp>
        <p:cxnSp>
          <p:nvCxnSpPr>
            <p:cNvPr id="90" name="直接连接符 89"/>
            <p:cNvCxnSpPr>
              <a:stCxn id="56" idx="4"/>
              <a:endCxn id="57" idx="2"/>
            </p:cNvCxnSpPr>
            <p:nvPr/>
          </p:nvCxnSpPr>
          <p:spPr>
            <a:xfrm>
              <a:off x="8834793" y="4304244"/>
              <a:ext cx="102344" cy="156276"/>
            </a:xfrm>
            <a:prstGeom prst="line">
              <a:avLst/>
            </a:prstGeom>
            <a:noFill/>
            <a:ln w="19050" cap="flat" cmpd="sng" algn="ctr">
              <a:solidFill>
                <a:srgbClr val="FF0000"/>
              </a:solidFill>
              <a:prstDash val="solid"/>
              <a:miter lim="800000"/>
            </a:ln>
            <a:effectLst/>
          </p:spPr>
        </p:cxnSp>
        <p:cxnSp>
          <p:nvCxnSpPr>
            <p:cNvPr id="91" name="直接连接符 90"/>
            <p:cNvCxnSpPr>
              <a:stCxn id="55" idx="4"/>
              <a:endCxn id="57" idx="2"/>
            </p:cNvCxnSpPr>
            <p:nvPr/>
          </p:nvCxnSpPr>
          <p:spPr>
            <a:xfrm flipV="1">
              <a:off x="8838992" y="4460520"/>
              <a:ext cx="98145" cy="200835"/>
            </a:xfrm>
            <a:prstGeom prst="line">
              <a:avLst/>
            </a:prstGeom>
            <a:noFill/>
            <a:ln w="19050" cap="flat" cmpd="sng" algn="ctr">
              <a:solidFill>
                <a:srgbClr val="FF0000"/>
              </a:solidFill>
              <a:prstDash val="solid"/>
              <a:miter lim="800000"/>
            </a:ln>
            <a:effectLst/>
          </p:spPr>
        </p:cxnSp>
        <p:cxnSp>
          <p:nvCxnSpPr>
            <p:cNvPr id="92" name="直接连接符 91"/>
            <p:cNvCxnSpPr>
              <a:stCxn id="57" idx="4"/>
              <a:endCxn id="58" idx="2"/>
            </p:cNvCxnSpPr>
            <p:nvPr/>
          </p:nvCxnSpPr>
          <p:spPr>
            <a:xfrm flipV="1">
              <a:off x="9187267" y="4326930"/>
              <a:ext cx="109520" cy="133590"/>
            </a:xfrm>
            <a:prstGeom prst="line">
              <a:avLst/>
            </a:prstGeom>
            <a:noFill/>
            <a:ln w="19050" cap="flat" cmpd="sng" algn="ctr">
              <a:solidFill>
                <a:srgbClr val="FF0000"/>
              </a:solidFill>
              <a:prstDash val="solid"/>
              <a:miter lim="800000"/>
            </a:ln>
            <a:effectLst/>
          </p:spPr>
        </p:cxnSp>
        <p:cxnSp>
          <p:nvCxnSpPr>
            <p:cNvPr id="93" name="直接连接符 92"/>
            <p:cNvCxnSpPr>
              <a:stCxn id="57" idx="4"/>
              <a:endCxn id="59" idx="2"/>
            </p:cNvCxnSpPr>
            <p:nvPr/>
          </p:nvCxnSpPr>
          <p:spPr>
            <a:xfrm>
              <a:off x="9187267" y="4460520"/>
              <a:ext cx="110241" cy="206352"/>
            </a:xfrm>
            <a:prstGeom prst="line">
              <a:avLst/>
            </a:prstGeom>
            <a:noFill/>
            <a:ln w="19050" cap="flat" cmpd="sng" algn="ctr">
              <a:solidFill>
                <a:srgbClr val="FF0000"/>
              </a:solidFill>
              <a:prstDash val="solid"/>
              <a:miter lim="800000"/>
            </a:ln>
            <a:effectLst/>
          </p:spPr>
        </p:cxnSp>
        <p:cxnSp>
          <p:nvCxnSpPr>
            <p:cNvPr id="94" name="直接连接符 93"/>
            <p:cNvCxnSpPr>
              <a:stCxn id="59" idx="4"/>
              <a:endCxn id="60" idx="3"/>
            </p:cNvCxnSpPr>
            <p:nvPr/>
          </p:nvCxnSpPr>
          <p:spPr>
            <a:xfrm flipV="1">
              <a:off x="9547638" y="4557757"/>
              <a:ext cx="192490" cy="109115"/>
            </a:xfrm>
            <a:prstGeom prst="line">
              <a:avLst/>
            </a:prstGeom>
            <a:noFill/>
            <a:ln w="19050" cap="flat" cmpd="sng" algn="ctr">
              <a:solidFill>
                <a:srgbClr val="FF0000"/>
              </a:solidFill>
              <a:prstDash val="solid"/>
              <a:miter lim="800000"/>
            </a:ln>
            <a:effectLst/>
          </p:spPr>
        </p:cxnSp>
        <p:cxnSp>
          <p:nvCxnSpPr>
            <p:cNvPr id="95" name="直接连接符 94"/>
            <p:cNvCxnSpPr>
              <a:stCxn id="58" idx="4"/>
              <a:endCxn id="60" idx="1"/>
            </p:cNvCxnSpPr>
            <p:nvPr/>
          </p:nvCxnSpPr>
          <p:spPr>
            <a:xfrm>
              <a:off x="9546917" y="4326930"/>
              <a:ext cx="193211" cy="97237"/>
            </a:xfrm>
            <a:prstGeom prst="line">
              <a:avLst/>
            </a:prstGeom>
            <a:noFill/>
            <a:ln w="19050" cap="flat" cmpd="sng" algn="ctr">
              <a:solidFill>
                <a:srgbClr val="FF0000"/>
              </a:solidFill>
              <a:prstDash val="solid"/>
              <a:miter lim="800000"/>
            </a:ln>
            <a:effectLst/>
          </p:spPr>
        </p:cxnSp>
        <p:cxnSp>
          <p:nvCxnSpPr>
            <p:cNvPr id="96" name="直接连接符 95"/>
            <p:cNvCxnSpPr>
              <a:stCxn id="70" idx="1"/>
              <a:endCxn id="72" idx="2"/>
            </p:cNvCxnSpPr>
            <p:nvPr/>
          </p:nvCxnSpPr>
          <p:spPr>
            <a:xfrm flipV="1">
              <a:off x="10257514" y="4312291"/>
              <a:ext cx="178052" cy="109415"/>
            </a:xfrm>
            <a:prstGeom prst="line">
              <a:avLst/>
            </a:prstGeom>
            <a:noFill/>
            <a:ln w="19050" cap="flat" cmpd="sng" algn="ctr">
              <a:solidFill>
                <a:srgbClr val="FF0000"/>
              </a:solidFill>
              <a:prstDash val="solid"/>
              <a:miter lim="800000"/>
            </a:ln>
            <a:effectLst/>
          </p:spPr>
        </p:cxnSp>
        <p:cxnSp>
          <p:nvCxnSpPr>
            <p:cNvPr id="97" name="直接连接符 96"/>
            <p:cNvCxnSpPr>
              <a:stCxn id="70" idx="3"/>
              <a:endCxn id="71" idx="2"/>
            </p:cNvCxnSpPr>
            <p:nvPr/>
          </p:nvCxnSpPr>
          <p:spPr>
            <a:xfrm>
              <a:off x="10257514" y="4555296"/>
              <a:ext cx="181466" cy="118377"/>
            </a:xfrm>
            <a:prstGeom prst="line">
              <a:avLst/>
            </a:prstGeom>
            <a:noFill/>
            <a:ln w="19050" cap="flat" cmpd="sng" algn="ctr">
              <a:solidFill>
                <a:srgbClr val="FF0000"/>
              </a:solidFill>
              <a:prstDash val="solid"/>
              <a:miter lim="800000"/>
            </a:ln>
            <a:effectLst/>
          </p:spPr>
        </p:cxnSp>
        <p:sp>
          <p:nvSpPr>
            <p:cNvPr id="98" name="突破商业边界：突破传统业务的商业纵深，成就商业成功"/>
            <p:cNvSpPr/>
            <p:nvPr/>
          </p:nvSpPr>
          <p:spPr>
            <a:xfrm>
              <a:off x="8663191" y="3593276"/>
              <a:ext cx="1282812" cy="214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5986" tIns="35986" rIns="35986" bIns="35986" numCol="1" anchor="ctr">
              <a:noAutofit/>
            </a:bodyPr>
            <a:lstStyle>
              <a:lvl1pPr marL="228600" indent="-457200">
                <a:defRPr sz="1400">
                  <a:solidFill>
                    <a:schemeClr val="accent3">
                      <a:lumOff val="44000"/>
                    </a:schemeClr>
                  </a:solidFill>
                  <a:latin typeface="微软雅黑"/>
                  <a:ea typeface="微软雅黑"/>
                  <a:cs typeface="微软雅黑"/>
                  <a:sym typeface="微软雅黑"/>
                </a:defRPr>
              </a:lvl1pPr>
            </a:lstStyle>
            <a:p>
              <a:pPr marL="0" algn="ctr" defTabSz="1218955">
                <a:defRPr sz="1400">
                  <a:solidFill>
                    <a:srgbClr val="9BBB59">
                      <a:lumOff val="44000"/>
                    </a:srgbClr>
                  </a:solidFill>
                  <a:latin typeface="微软雅黑"/>
                  <a:ea typeface="微软雅黑"/>
                  <a:cs typeface="微软雅黑"/>
                  <a:sym typeface="微软雅黑"/>
                </a:defRPr>
              </a:pPr>
              <a:r>
                <a:rPr lang="en-US" altLang="zh-CN"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rPr>
                <a:t>Video Surveillance System A</a:t>
              </a:r>
              <a:endParaRPr lang="zh-CN" altLang="en-US" sz="900" dirty="0">
                <a:solidFill>
                  <a:srgbClr val="1D1D1A"/>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99" name="直接连接符 98"/>
            <p:cNvCxnSpPr>
              <a:stCxn id="72" idx="4"/>
              <a:endCxn id="73" idx="2"/>
            </p:cNvCxnSpPr>
            <p:nvPr/>
          </p:nvCxnSpPr>
          <p:spPr>
            <a:xfrm>
              <a:off x="10685696" y="4312291"/>
              <a:ext cx="102561" cy="159381"/>
            </a:xfrm>
            <a:prstGeom prst="line">
              <a:avLst/>
            </a:prstGeom>
            <a:noFill/>
            <a:ln w="19050" cap="flat" cmpd="sng" algn="ctr">
              <a:solidFill>
                <a:srgbClr val="FF0000"/>
              </a:solidFill>
              <a:prstDash val="solid"/>
              <a:miter lim="800000"/>
            </a:ln>
            <a:effectLst/>
          </p:spPr>
        </p:cxnSp>
        <p:cxnSp>
          <p:nvCxnSpPr>
            <p:cNvPr id="100" name="直接连接符 99"/>
            <p:cNvCxnSpPr>
              <a:stCxn id="71" idx="4"/>
              <a:endCxn id="73" idx="2"/>
            </p:cNvCxnSpPr>
            <p:nvPr/>
          </p:nvCxnSpPr>
          <p:spPr>
            <a:xfrm flipV="1">
              <a:off x="10689110" y="4471672"/>
              <a:ext cx="99147" cy="202001"/>
            </a:xfrm>
            <a:prstGeom prst="line">
              <a:avLst/>
            </a:prstGeom>
            <a:noFill/>
            <a:ln w="19050" cap="flat" cmpd="sng" algn="ctr">
              <a:solidFill>
                <a:srgbClr val="FF0000"/>
              </a:solidFill>
              <a:prstDash val="solid"/>
              <a:miter lim="800000"/>
            </a:ln>
            <a:effectLst/>
          </p:spPr>
        </p:cxnSp>
        <p:cxnSp>
          <p:nvCxnSpPr>
            <p:cNvPr id="101" name="直接连接符 100"/>
            <p:cNvCxnSpPr>
              <a:stCxn id="73" idx="4"/>
              <a:endCxn id="74" idx="2"/>
            </p:cNvCxnSpPr>
            <p:nvPr/>
          </p:nvCxnSpPr>
          <p:spPr>
            <a:xfrm flipV="1">
              <a:off x="11038387" y="4338082"/>
              <a:ext cx="73347" cy="133590"/>
            </a:xfrm>
            <a:prstGeom prst="line">
              <a:avLst/>
            </a:prstGeom>
            <a:noFill/>
            <a:ln w="19050" cap="flat" cmpd="sng" algn="ctr">
              <a:solidFill>
                <a:srgbClr val="FF0000"/>
              </a:solidFill>
              <a:prstDash val="solid"/>
              <a:miter lim="800000"/>
            </a:ln>
            <a:effectLst/>
          </p:spPr>
        </p:cxnSp>
        <p:cxnSp>
          <p:nvCxnSpPr>
            <p:cNvPr id="102" name="直接连接符 101"/>
            <p:cNvCxnSpPr>
              <a:stCxn id="73" idx="4"/>
              <a:endCxn id="75" idx="2"/>
            </p:cNvCxnSpPr>
            <p:nvPr/>
          </p:nvCxnSpPr>
          <p:spPr>
            <a:xfrm>
              <a:off x="11038387" y="4471672"/>
              <a:ext cx="77887" cy="218945"/>
            </a:xfrm>
            <a:prstGeom prst="line">
              <a:avLst/>
            </a:prstGeom>
            <a:noFill/>
            <a:ln w="19050" cap="flat" cmpd="sng" algn="ctr">
              <a:solidFill>
                <a:srgbClr val="FF0000"/>
              </a:solidFill>
              <a:prstDash val="solid"/>
              <a:miter lim="800000"/>
            </a:ln>
            <a:effectLst/>
          </p:spPr>
        </p:cxnSp>
        <p:cxnSp>
          <p:nvCxnSpPr>
            <p:cNvPr id="103" name="直接连接符 102"/>
            <p:cNvCxnSpPr>
              <a:stCxn id="75" idx="4"/>
              <a:endCxn id="76" idx="2"/>
            </p:cNvCxnSpPr>
            <p:nvPr/>
          </p:nvCxnSpPr>
          <p:spPr>
            <a:xfrm flipV="1">
              <a:off x="11366404" y="4502114"/>
              <a:ext cx="63606" cy="188503"/>
            </a:xfrm>
            <a:prstGeom prst="line">
              <a:avLst/>
            </a:prstGeom>
            <a:noFill/>
            <a:ln w="19050" cap="flat" cmpd="sng" algn="ctr">
              <a:solidFill>
                <a:srgbClr val="FF0000"/>
              </a:solidFill>
              <a:prstDash val="solid"/>
              <a:miter lim="800000"/>
            </a:ln>
            <a:effectLst/>
          </p:spPr>
        </p:cxnSp>
        <p:cxnSp>
          <p:nvCxnSpPr>
            <p:cNvPr id="104" name="直接连接符 103"/>
            <p:cNvCxnSpPr>
              <a:stCxn id="76" idx="2"/>
              <a:endCxn id="74" idx="4"/>
            </p:cNvCxnSpPr>
            <p:nvPr/>
          </p:nvCxnSpPr>
          <p:spPr>
            <a:xfrm flipH="1" flipV="1">
              <a:off x="11361864" y="4338082"/>
              <a:ext cx="68146" cy="164032"/>
            </a:xfrm>
            <a:prstGeom prst="line">
              <a:avLst/>
            </a:prstGeom>
            <a:noFill/>
            <a:ln w="19050" cap="flat" cmpd="sng" algn="ctr">
              <a:solidFill>
                <a:srgbClr val="FF0000"/>
              </a:solidFill>
              <a:prstDash val="solid"/>
              <a:miter lim="800000"/>
            </a:ln>
            <a:effectLst/>
          </p:spPr>
        </p:cxnSp>
      </p:grpSp>
      <p:sp>
        <p:nvSpPr>
          <p:cNvPr id="106" name="文本框 105"/>
          <p:cNvSpPr txBox="1"/>
          <p:nvPr/>
        </p:nvSpPr>
        <p:spPr>
          <a:xfrm>
            <a:off x="3324548" y="682744"/>
            <a:ext cx="2519158" cy="923330"/>
          </a:xfrm>
          <a:prstGeom prst="rect">
            <a:avLst/>
          </a:prstGeom>
          <a:noFill/>
        </p:spPr>
        <p:txBody>
          <a:bodyPr wrap="square" lIns="0" tIns="0" rIns="0" bIns="0" rtlCol="0">
            <a:spAutoFit/>
          </a:bodyPr>
          <a:lstStyle/>
          <a:p>
            <a:r>
              <a:rPr kumimoji="1" lang="en-US" altLang="zh-CN" sz="1000" b="1"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Video Surveillance </a:t>
            </a:r>
            <a:r>
              <a:rPr kumimoji="1" lang="en-US" altLang="zh-CN" sz="100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System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does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not achieve real intercommunication on the forwarding plane. The ability to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share video depends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on the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streaming media server.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Large-scale video forwarding or expansion needs to be realized by stacking servers, which is costly.</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07" name="文本框 106"/>
          <p:cNvSpPr txBox="1"/>
          <p:nvPr/>
        </p:nvSpPr>
        <p:spPr>
          <a:xfrm>
            <a:off x="130767" y="2232370"/>
            <a:ext cx="2413319" cy="923330"/>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video Surveillance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System is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truly interconnected, and the video sharing capability depends only on the network's intercommunication bandwidth capability, which is in line with the trend of urban video networking</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108" name="组合 107"/>
          <p:cNvGrpSpPr/>
          <p:nvPr/>
        </p:nvGrpSpPr>
        <p:grpSpPr>
          <a:xfrm>
            <a:off x="199913" y="3342853"/>
            <a:ext cx="2674186" cy="1427598"/>
            <a:chOff x="552449" y="2057952"/>
            <a:chExt cx="5745479" cy="3990423"/>
          </a:xfrm>
        </p:grpSpPr>
        <p:sp>
          <p:nvSpPr>
            <p:cNvPr id="109" name="椭圆 108"/>
            <p:cNvSpPr/>
            <p:nvPr/>
          </p:nvSpPr>
          <p:spPr>
            <a:xfrm>
              <a:off x="813237" y="3790189"/>
              <a:ext cx="1072971"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A1</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0" name="椭圆 109"/>
            <p:cNvSpPr/>
            <p:nvPr/>
          </p:nvSpPr>
          <p:spPr>
            <a:xfrm>
              <a:off x="4112477" y="5138379"/>
              <a:ext cx="1072971" cy="830586"/>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A4</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1" name="椭圆 110"/>
            <p:cNvSpPr/>
            <p:nvPr/>
          </p:nvSpPr>
          <p:spPr>
            <a:xfrm>
              <a:off x="5093311" y="3774766"/>
              <a:ext cx="1072971"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A3</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2" name="椭圆 111"/>
            <p:cNvSpPr/>
            <p:nvPr/>
          </p:nvSpPr>
          <p:spPr>
            <a:xfrm>
              <a:off x="3967946" y="2309302"/>
              <a:ext cx="1072972"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FrutigerNext LT Medium"/>
                  <a:ea typeface="华文细黑"/>
                </a:rPr>
                <a:t>A2</a:t>
              </a:r>
              <a:endParaRPr kumimoji="0" lang="zh-CN" altLang="en-US" sz="10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3" name="椭圆 112"/>
            <p:cNvSpPr/>
            <p:nvPr/>
          </p:nvSpPr>
          <p:spPr>
            <a:xfrm>
              <a:off x="1934325" y="3072878"/>
              <a:ext cx="3139574" cy="2430349"/>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FrutigerNext LT Medium"/>
                  <a:ea typeface="华文细黑"/>
                </a:rPr>
                <a:t>T1</a:t>
              </a:r>
              <a:endParaRPr kumimoji="0" lang="zh-CN" altLang="en-US" sz="1600" b="1"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14" name="椭圆 113"/>
            <p:cNvSpPr>
              <a:spLocks noChangeAspect="1"/>
            </p:cNvSpPr>
            <p:nvPr/>
          </p:nvSpPr>
          <p:spPr>
            <a:xfrm>
              <a:off x="1771905" y="4010441"/>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A</a:t>
              </a:r>
              <a:endParaRPr lang="zh-CN" altLang="en-US" sz="1600" kern="0" dirty="0" smtClean="0">
                <a:solidFill>
                  <a:srgbClr val="FFFFFF"/>
                </a:solidFill>
                <a:ea typeface="宋体" panose="02010600030101010101" pitchFamily="2" charset="-122"/>
              </a:endParaRPr>
            </a:p>
          </p:txBody>
        </p:sp>
        <p:sp>
          <p:nvSpPr>
            <p:cNvPr id="115" name="椭圆 114"/>
            <p:cNvSpPr>
              <a:spLocks noChangeAspect="1"/>
            </p:cNvSpPr>
            <p:nvPr/>
          </p:nvSpPr>
          <p:spPr>
            <a:xfrm>
              <a:off x="3908399" y="2885755"/>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E</a:t>
              </a:r>
              <a:endParaRPr lang="zh-CN" altLang="en-US" sz="1050" kern="0" dirty="0" smtClean="0">
                <a:solidFill>
                  <a:prstClr val="white"/>
                </a:solidFill>
                <a:ea typeface="宋体" panose="02010600030101010101" pitchFamily="2" charset="-122"/>
              </a:endParaRPr>
            </a:p>
          </p:txBody>
        </p:sp>
        <p:sp>
          <p:nvSpPr>
            <p:cNvPr id="116" name="椭圆 115"/>
            <p:cNvSpPr>
              <a:spLocks noChangeAspect="1"/>
            </p:cNvSpPr>
            <p:nvPr/>
          </p:nvSpPr>
          <p:spPr>
            <a:xfrm>
              <a:off x="4911481" y="4003105"/>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D</a:t>
              </a:r>
              <a:endParaRPr lang="zh-CN" altLang="en-US" sz="1050" kern="0" dirty="0" smtClean="0">
                <a:solidFill>
                  <a:prstClr val="white"/>
                </a:solidFill>
                <a:ea typeface="宋体" panose="02010600030101010101" pitchFamily="2" charset="-122"/>
              </a:endParaRPr>
            </a:p>
          </p:txBody>
        </p:sp>
        <p:sp>
          <p:nvSpPr>
            <p:cNvPr id="117" name="椭圆 116"/>
            <p:cNvSpPr>
              <a:spLocks noChangeAspect="1"/>
            </p:cNvSpPr>
            <p:nvPr/>
          </p:nvSpPr>
          <p:spPr>
            <a:xfrm>
              <a:off x="4057383" y="5144646"/>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pPr>
              <a:r>
                <a:rPr lang="en-US" altLang="zh-CN" sz="1050" kern="0" dirty="0" smtClean="0">
                  <a:solidFill>
                    <a:prstClr val="white"/>
                  </a:solidFill>
                  <a:ea typeface="宋体" pitchFamily="2" charset="-122"/>
                </a:rPr>
                <a:t>F</a:t>
              </a:r>
              <a:endParaRPr lang="zh-CN" altLang="en-US" sz="1050" kern="0" dirty="0">
                <a:solidFill>
                  <a:prstClr val="white"/>
                </a:solidFill>
                <a:ea typeface="宋体" panose="02010600030101010101" pitchFamily="2" charset="-122"/>
              </a:endParaRPr>
            </a:p>
          </p:txBody>
        </p:sp>
        <p:cxnSp>
          <p:nvCxnSpPr>
            <p:cNvPr id="118" name="直接箭头连接符 117"/>
            <p:cNvCxnSpPr>
              <a:stCxn id="114" idx="6"/>
            </p:cNvCxnSpPr>
            <p:nvPr/>
          </p:nvCxnSpPr>
          <p:spPr>
            <a:xfrm flipV="1">
              <a:off x="2113531" y="4197490"/>
              <a:ext cx="706274" cy="15989"/>
            </a:xfrm>
            <a:prstGeom prst="straightConnector1">
              <a:avLst/>
            </a:prstGeom>
            <a:noFill/>
            <a:ln w="25400" cap="flat" cmpd="sng" algn="ctr">
              <a:solidFill>
                <a:srgbClr val="00B050"/>
              </a:solidFill>
              <a:prstDash val="solid"/>
              <a:tailEnd type="triangle"/>
            </a:ln>
            <a:effectLst/>
          </p:spPr>
        </p:cxnSp>
        <p:cxnSp>
          <p:nvCxnSpPr>
            <p:cNvPr id="119" name="直接箭头连接符 118"/>
            <p:cNvCxnSpPr/>
            <p:nvPr/>
          </p:nvCxnSpPr>
          <p:spPr>
            <a:xfrm flipV="1">
              <a:off x="3103534" y="3774766"/>
              <a:ext cx="434585" cy="271864"/>
            </a:xfrm>
            <a:prstGeom prst="straightConnector1">
              <a:avLst/>
            </a:prstGeom>
            <a:noFill/>
            <a:ln w="25400" cap="flat" cmpd="sng" algn="ctr">
              <a:solidFill>
                <a:srgbClr val="00B050"/>
              </a:solidFill>
              <a:prstDash val="solid"/>
              <a:tailEnd type="triangle"/>
            </a:ln>
            <a:effectLst/>
          </p:spPr>
        </p:cxnSp>
        <p:cxnSp>
          <p:nvCxnSpPr>
            <p:cNvPr id="120" name="直接箭头连接符 119"/>
            <p:cNvCxnSpPr/>
            <p:nvPr/>
          </p:nvCxnSpPr>
          <p:spPr>
            <a:xfrm flipV="1">
              <a:off x="3732629" y="3232358"/>
              <a:ext cx="225801" cy="337578"/>
            </a:xfrm>
            <a:prstGeom prst="straightConnector1">
              <a:avLst/>
            </a:prstGeom>
            <a:noFill/>
            <a:ln w="25400" cap="flat" cmpd="sng" algn="ctr">
              <a:solidFill>
                <a:srgbClr val="00B050"/>
              </a:solidFill>
              <a:prstDash val="solid"/>
              <a:tailEnd type="triangle"/>
            </a:ln>
            <a:effectLst/>
          </p:spPr>
        </p:cxnSp>
        <p:cxnSp>
          <p:nvCxnSpPr>
            <p:cNvPr id="121" name="直接箭头连接符 120"/>
            <p:cNvCxnSpPr>
              <a:endCxn id="116" idx="2"/>
            </p:cNvCxnSpPr>
            <p:nvPr/>
          </p:nvCxnSpPr>
          <p:spPr>
            <a:xfrm>
              <a:off x="3829716" y="3918333"/>
              <a:ext cx="1081766" cy="287807"/>
            </a:xfrm>
            <a:prstGeom prst="straightConnector1">
              <a:avLst/>
            </a:prstGeom>
            <a:noFill/>
            <a:ln w="25400" cap="flat" cmpd="sng" algn="ctr">
              <a:solidFill>
                <a:srgbClr val="00B050"/>
              </a:solidFill>
              <a:prstDash val="solid"/>
              <a:tailEnd type="triangle"/>
            </a:ln>
            <a:effectLst/>
          </p:spPr>
        </p:cxnSp>
        <p:cxnSp>
          <p:nvCxnSpPr>
            <p:cNvPr id="122" name="直接箭头连接符 121"/>
            <p:cNvCxnSpPr>
              <a:endCxn id="117" idx="1"/>
            </p:cNvCxnSpPr>
            <p:nvPr/>
          </p:nvCxnSpPr>
          <p:spPr>
            <a:xfrm>
              <a:off x="3111400" y="4341056"/>
              <a:ext cx="996013" cy="863059"/>
            </a:xfrm>
            <a:prstGeom prst="straightConnector1">
              <a:avLst/>
            </a:prstGeom>
            <a:noFill/>
            <a:ln w="25400" cap="flat" cmpd="sng" algn="ctr">
              <a:solidFill>
                <a:srgbClr val="00B050"/>
              </a:solidFill>
              <a:prstDash val="solid"/>
              <a:tailEnd type="triangle"/>
            </a:ln>
            <a:effectLst/>
          </p:spPr>
        </p:cxnSp>
        <p:sp>
          <p:nvSpPr>
            <p:cNvPr id="123" name="椭圆 122"/>
            <p:cNvSpPr>
              <a:spLocks noChangeAspect="1"/>
            </p:cNvSpPr>
            <p:nvPr/>
          </p:nvSpPr>
          <p:spPr>
            <a:xfrm>
              <a:off x="2797158" y="3992669"/>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B</a:t>
              </a:r>
              <a:endParaRPr lang="zh-CN" altLang="en-US" sz="1050" kern="0" dirty="0" smtClean="0">
                <a:solidFill>
                  <a:srgbClr val="FFFFFF"/>
                </a:solidFill>
                <a:ea typeface="宋体" panose="02010600030101010101" pitchFamily="2" charset="-122"/>
              </a:endParaRPr>
            </a:p>
          </p:txBody>
        </p:sp>
        <p:grpSp>
          <p:nvGrpSpPr>
            <p:cNvPr id="124" name="组合 123"/>
            <p:cNvGrpSpPr/>
            <p:nvPr/>
          </p:nvGrpSpPr>
          <p:grpSpPr>
            <a:xfrm>
              <a:off x="1231130" y="2277022"/>
              <a:ext cx="2031367" cy="646705"/>
              <a:chOff x="1092843" y="818154"/>
              <a:chExt cx="1848602" cy="495118"/>
            </a:xfrm>
          </p:grpSpPr>
          <p:sp>
            <p:nvSpPr>
              <p:cNvPr id="131" name="圆角矩形标注 130"/>
              <p:cNvSpPr/>
              <p:nvPr/>
            </p:nvSpPr>
            <p:spPr>
              <a:xfrm>
                <a:off x="1233271" y="863886"/>
                <a:ext cx="1708174" cy="252000"/>
              </a:xfrm>
              <a:prstGeom prst="wedgeRoundRectCallout">
                <a:avLst>
                  <a:gd name="adj1" fmla="val 91641"/>
                  <a:gd name="adj2" fmla="val 31648"/>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圆角矩形标注 131"/>
              <p:cNvSpPr/>
              <p:nvPr/>
            </p:nvSpPr>
            <p:spPr>
              <a:xfrm>
                <a:off x="1233271" y="863886"/>
                <a:ext cx="1708174" cy="252000"/>
              </a:xfrm>
              <a:prstGeom prst="wedgeRoundRectCallout">
                <a:avLst>
                  <a:gd name="adj1" fmla="val -53271"/>
                  <a:gd name="adj2" fmla="val 379845"/>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7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3" name="圆角矩形标注 132"/>
              <p:cNvSpPr/>
              <p:nvPr/>
            </p:nvSpPr>
            <p:spPr>
              <a:xfrm>
                <a:off x="1092843" y="818154"/>
                <a:ext cx="1848602" cy="495118"/>
              </a:xfrm>
              <a:prstGeom prst="wedgeRoundRectCallout">
                <a:avLst>
                  <a:gd name="adj1" fmla="val 50007"/>
                  <a:gd name="adj2" fmla="val 170927"/>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800" b="1" kern="0" noProof="0" dirty="0" smtClean="0">
                    <a:solidFill>
                      <a:srgbClr val="FFFFFF"/>
                    </a:solidFill>
                    <a:latin typeface="微软雅黑" panose="020B0503020204020204" pitchFamily="34" charset="-122"/>
                    <a:ea typeface="微软雅黑" panose="020B0503020204020204" pitchFamily="34" charset="-122"/>
                  </a:rPr>
                  <a:t>MPLS TE based</a:t>
                </a:r>
                <a:endParaRPr kumimoji="0" lang="zh-CN" altLang="en-US" sz="8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125" name="椭圆 124"/>
            <p:cNvSpPr>
              <a:spLocks noChangeAspect="1"/>
            </p:cNvSpPr>
            <p:nvPr/>
          </p:nvSpPr>
          <p:spPr>
            <a:xfrm>
              <a:off x="687917" y="4002447"/>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600" kern="0" dirty="0">
                <a:solidFill>
                  <a:prstClr val="white"/>
                </a:solidFill>
                <a:ea typeface="宋体" panose="02010600030101010101" pitchFamily="2" charset="-122"/>
              </a:endParaRPr>
            </a:p>
          </p:txBody>
        </p:sp>
        <p:sp>
          <p:nvSpPr>
            <p:cNvPr id="126" name="椭圆 125"/>
            <p:cNvSpPr>
              <a:spLocks noChangeAspect="1"/>
            </p:cNvSpPr>
            <p:nvPr/>
          </p:nvSpPr>
          <p:spPr>
            <a:xfrm>
              <a:off x="4712120" y="2211418"/>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600" kern="0" dirty="0">
                  <a:solidFill>
                    <a:prstClr val="white"/>
                  </a:solidFill>
                  <a:ea typeface="宋体" panose="02010600030101010101" pitchFamily="2" charset="-122"/>
                </a:rPr>
                <a:t>R</a:t>
              </a:r>
              <a:endParaRPr lang="zh-CN" altLang="en-US" sz="1600" kern="0" dirty="0">
                <a:solidFill>
                  <a:prstClr val="white"/>
                </a:solidFill>
                <a:ea typeface="宋体" panose="02010600030101010101" pitchFamily="2" charset="-122"/>
              </a:endParaRPr>
            </a:p>
          </p:txBody>
        </p:sp>
        <p:sp>
          <p:nvSpPr>
            <p:cNvPr id="127" name="椭圆 126"/>
            <p:cNvSpPr>
              <a:spLocks noChangeAspect="1"/>
            </p:cNvSpPr>
            <p:nvPr/>
          </p:nvSpPr>
          <p:spPr>
            <a:xfrm>
              <a:off x="5844067" y="3987024"/>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28" name="椭圆 127"/>
            <p:cNvSpPr>
              <a:spLocks noChangeAspect="1"/>
            </p:cNvSpPr>
            <p:nvPr/>
          </p:nvSpPr>
          <p:spPr>
            <a:xfrm>
              <a:off x="4951206" y="5487316"/>
              <a:ext cx="34162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600" kern="0" dirty="0">
                <a:solidFill>
                  <a:prstClr val="white"/>
                </a:solidFill>
                <a:ea typeface="宋体" panose="02010600030101010101" pitchFamily="2" charset="-122"/>
              </a:endParaRPr>
            </a:p>
          </p:txBody>
        </p:sp>
        <p:sp>
          <p:nvSpPr>
            <p:cNvPr id="129" name="椭圆 128"/>
            <p:cNvSpPr>
              <a:spLocks noChangeAspect="1"/>
            </p:cNvSpPr>
            <p:nvPr/>
          </p:nvSpPr>
          <p:spPr>
            <a:xfrm>
              <a:off x="3520551" y="3587153"/>
              <a:ext cx="34162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C</a:t>
              </a:r>
              <a:endParaRPr lang="zh-CN" altLang="en-US" sz="1050" kern="0" dirty="0" smtClean="0">
                <a:solidFill>
                  <a:prstClr val="white"/>
                </a:solidFill>
                <a:ea typeface="宋体" panose="02010600030101010101" pitchFamily="2" charset="-122"/>
              </a:endParaRPr>
            </a:p>
          </p:txBody>
        </p:sp>
        <p:sp>
          <p:nvSpPr>
            <p:cNvPr id="130" name="剪去单角的矩形 129"/>
            <p:cNvSpPr/>
            <p:nvPr/>
          </p:nvSpPr>
          <p:spPr>
            <a:xfrm>
              <a:off x="552449" y="2057952"/>
              <a:ext cx="5745479" cy="3990423"/>
            </a:xfrm>
            <a:prstGeom prst="snip1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3018405" y="4905917"/>
            <a:ext cx="2674335" cy="1408484"/>
            <a:chOff x="6641830" y="2016779"/>
            <a:chExt cx="5070744" cy="3990423"/>
          </a:xfrm>
        </p:grpSpPr>
        <p:sp>
          <p:nvSpPr>
            <p:cNvPr id="135" name="椭圆 134"/>
            <p:cNvSpPr/>
            <p:nvPr/>
          </p:nvSpPr>
          <p:spPr>
            <a:xfrm>
              <a:off x="6809306" y="3688372"/>
              <a:ext cx="946964"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b="0" i="0" u="none" strike="noStrike" kern="0" cap="none" spc="0" normalizeH="0" baseline="0" noProof="0" dirty="0" smtClean="0">
                  <a:ln>
                    <a:noFill/>
                  </a:ln>
                  <a:solidFill>
                    <a:srgbClr val="000000"/>
                  </a:solidFill>
                  <a:effectLst/>
                  <a:uLnTx/>
                  <a:uFillTx/>
                  <a:latin typeface="FrutigerNext LT Medium"/>
                  <a:ea typeface="华文细黑"/>
                </a:rPr>
                <a:t>A1</a:t>
              </a:r>
              <a:endParaRPr kumimoji="0" lang="zh-CN" altLang="en-US"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6" name="椭圆 135"/>
            <p:cNvSpPr/>
            <p:nvPr/>
          </p:nvSpPr>
          <p:spPr>
            <a:xfrm>
              <a:off x="9721091" y="5036562"/>
              <a:ext cx="946964" cy="830586"/>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800" b="0" i="0" u="none" strike="noStrike" kern="0" cap="none" spc="0" normalizeH="0" baseline="0" noProof="0" dirty="0" smtClean="0">
                  <a:ln>
                    <a:noFill/>
                  </a:ln>
                  <a:solidFill>
                    <a:srgbClr val="000000"/>
                  </a:solidFill>
                  <a:effectLst/>
                  <a:uLnTx/>
                  <a:uFillTx/>
                  <a:latin typeface="FrutigerNext LT Medium"/>
                  <a:ea typeface="华文细黑"/>
                </a:rPr>
                <a:t>A4</a:t>
              </a:r>
              <a:endParaRPr kumimoji="0" lang="zh-CN" altLang="en-US" sz="8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7" name="椭圆 136"/>
            <p:cNvSpPr/>
            <p:nvPr/>
          </p:nvSpPr>
          <p:spPr>
            <a:xfrm>
              <a:off x="10586738" y="3672949"/>
              <a:ext cx="946964"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800" b="0" i="0" u="none" strike="noStrike" kern="0" cap="none" spc="0" normalizeH="0" baseline="0" noProof="0" dirty="0" smtClean="0">
                  <a:ln>
                    <a:noFill/>
                  </a:ln>
                  <a:solidFill>
                    <a:srgbClr val="000000"/>
                  </a:solidFill>
                  <a:effectLst/>
                  <a:uLnTx/>
                  <a:uFillTx/>
                  <a:latin typeface="FrutigerNext LT Medium"/>
                  <a:ea typeface="华文细黑"/>
                </a:rPr>
                <a:t>A3</a:t>
              </a:r>
              <a:endParaRPr kumimoji="0" lang="zh-CN" altLang="en-US" sz="8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8" name="椭圆 137"/>
            <p:cNvSpPr/>
            <p:nvPr/>
          </p:nvSpPr>
          <p:spPr>
            <a:xfrm>
              <a:off x="9672467" y="2207485"/>
              <a:ext cx="946964" cy="830588"/>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800" b="0" i="0" u="none" strike="noStrike" kern="0" cap="none" spc="0" normalizeH="0" baseline="0" noProof="0" dirty="0" smtClean="0">
                  <a:ln>
                    <a:noFill/>
                  </a:ln>
                  <a:solidFill>
                    <a:srgbClr val="000000"/>
                  </a:solidFill>
                  <a:effectLst/>
                  <a:uLnTx/>
                  <a:uFillTx/>
                  <a:latin typeface="FrutigerNext LT Medium"/>
                  <a:ea typeface="华文细黑"/>
                </a:rPr>
                <a:t>A2</a:t>
              </a:r>
              <a:endParaRPr kumimoji="0" lang="zh-CN" altLang="en-US" sz="800" b="0"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39" name="椭圆 138"/>
            <p:cNvSpPr/>
            <p:nvPr/>
          </p:nvSpPr>
          <p:spPr>
            <a:xfrm>
              <a:off x="7798736" y="2971061"/>
              <a:ext cx="2770870" cy="2430349"/>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1" i="0" u="none" strike="noStrike" kern="0" cap="none" spc="0" normalizeH="0" baseline="0" noProof="0" dirty="0" smtClean="0">
                  <a:ln>
                    <a:noFill/>
                  </a:ln>
                  <a:solidFill>
                    <a:srgbClr val="000000"/>
                  </a:solidFill>
                  <a:effectLst/>
                  <a:uLnTx/>
                  <a:uFillTx/>
                  <a:latin typeface="FrutigerNext LT Medium"/>
                  <a:ea typeface="华文细黑"/>
                </a:rPr>
                <a:t>T1</a:t>
              </a:r>
              <a:endParaRPr kumimoji="0" lang="zh-CN" altLang="en-US" sz="1600" b="1" i="0" u="none" strike="noStrike" kern="0" cap="none" spc="0" normalizeH="0" baseline="0" noProof="0" dirty="0" smtClean="0">
                <a:ln>
                  <a:noFill/>
                </a:ln>
                <a:solidFill>
                  <a:srgbClr val="000000"/>
                </a:solidFill>
                <a:effectLst/>
                <a:uLnTx/>
                <a:uFillTx/>
                <a:latin typeface="FrutigerNext LT Medium"/>
                <a:ea typeface="华文细黑"/>
              </a:endParaRPr>
            </a:p>
          </p:txBody>
        </p:sp>
        <p:sp>
          <p:nvSpPr>
            <p:cNvPr id="140" name="椭圆 139"/>
            <p:cNvSpPr>
              <a:spLocks noChangeAspect="1"/>
            </p:cNvSpPr>
            <p:nvPr/>
          </p:nvSpPr>
          <p:spPr>
            <a:xfrm>
              <a:off x="7655390" y="3908624"/>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A</a:t>
              </a:r>
              <a:endParaRPr lang="zh-CN" altLang="en-US" sz="1050" kern="0" dirty="0" smtClean="0">
                <a:solidFill>
                  <a:srgbClr val="FFFFFF"/>
                </a:solidFill>
                <a:ea typeface="宋体" panose="02010600030101010101" pitchFamily="2" charset="-122"/>
              </a:endParaRPr>
            </a:p>
          </p:txBody>
        </p:sp>
        <p:sp>
          <p:nvSpPr>
            <p:cNvPr id="141" name="椭圆 140"/>
            <p:cNvSpPr>
              <a:spLocks noChangeAspect="1"/>
            </p:cNvSpPr>
            <p:nvPr/>
          </p:nvSpPr>
          <p:spPr>
            <a:xfrm>
              <a:off x="9540979" y="2783938"/>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E</a:t>
              </a:r>
              <a:endParaRPr lang="zh-CN" altLang="en-US" sz="1050" kern="0" dirty="0" smtClean="0">
                <a:solidFill>
                  <a:prstClr val="white"/>
                </a:solidFill>
                <a:ea typeface="宋体" panose="02010600030101010101" pitchFamily="2" charset="-122"/>
              </a:endParaRPr>
            </a:p>
          </p:txBody>
        </p:sp>
        <p:sp>
          <p:nvSpPr>
            <p:cNvPr id="142" name="椭圆 141"/>
            <p:cNvSpPr>
              <a:spLocks noChangeAspect="1"/>
            </p:cNvSpPr>
            <p:nvPr/>
          </p:nvSpPr>
          <p:spPr>
            <a:xfrm>
              <a:off x="10426262" y="3901288"/>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D</a:t>
              </a:r>
              <a:endParaRPr lang="zh-CN" altLang="en-US" sz="1050" kern="0" dirty="0" smtClean="0">
                <a:solidFill>
                  <a:prstClr val="white"/>
                </a:solidFill>
                <a:ea typeface="宋体" panose="02010600030101010101" pitchFamily="2" charset="-122"/>
              </a:endParaRPr>
            </a:p>
          </p:txBody>
        </p:sp>
        <p:sp>
          <p:nvSpPr>
            <p:cNvPr id="143" name="椭圆 142"/>
            <p:cNvSpPr>
              <a:spLocks noChangeAspect="1"/>
            </p:cNvSpPr>
            <p:nvPr/>
          </p:nvSpPr>
          <p:spPr>
            <a:xfrm>
              <a:off x="9672467" y="5042829"/>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pPr>
              <a:r>
                <a:rPr lang="en-US" altLang="zh-CN" sz="1050" kern="0" dirty="0" smtClean="0">
                  <a:solidFill>
                    <a:prstClr val="white"/>
                  </a:solidFill>
                  <a:ea typeface="宋体" pitchFamily="2" charset="-122"/>
                </a:rPr>
                <a:t>F</a:t>
              </a:r>
              <a:endParaRPr lang="zh-CN" altLang="en-US" sz="1050" kern="0" dirty="0">
                <a:solidFill>
                  <a:prstClr val="white"/>
                </a:solidFill>
                <a:ea typeface="宋体" panose="02010600030101010101" pitchFamily="2" charset="-122"/>
              </a:endParaRPr>
            </a:p>
          </p:txBody>
        </p:sp>
        <p:cxnSp>
          <p:nvCxnSpPr>
            <p:cNvPr id="144" name="直接箭头连接符 143"/>
            <p:cNvCxnSpPr>
              <a:stCxn id="140" idx="6"/>
            </p:cNvCxnSpPr>
            <p:nvPr/>
          </p:nvCxnSpPr>
          <p:spPr>
            <a:xfrm flipV="1">
              <a:off x="7956896" y="4095673"/>
              <a:ext cx="623331" cy="15989"/>
            </a:xfrm>
            <a:prstGeom prst="straightConnector1">
              <a:avLst/>
            </a:prstGeom>
            <a:noFill/>
            <a:ln w="25400" cap="flat" cmpd="sng" algn="ctr">
              <a:solidFill>
                <a:srgbClr val="00B050"/>
              </a:solidFill>
              <a:prstDash val="solid"/>
              <a:tailEnd type="triangle"/>
            </a:ln>
            <a:effectLst/>
          </p:spPr>
        </p:cxnSp>
        <p:cxnSp>
          <p:nvCxnSpPr>
            <p:cNvPr id="145" name="直接箭头连接符 144"/>
            <p:cNvCxnSpPr/>
            <p:nvPr/>
          </p:nvCxnSpPr>
          <p:spPr>
            <a:xfrm flipV="1">
              <a:off x="8830636" y="3672949"/>
              <a:ext cx="383548" cy="271864"/>
            </a:xfrm>
            <a:prstGeom prst="straightConnector1">
              <a:avLst/>
            </a:prstGeom>
            <a:noFill/>
            <a:ln w="25400" cap="flat" cmpd="sng" algn="ctr">
              <a:solidFill>
                <a:srgbClr val="00B050"/>
              </a:solidFill>
              <a:prstDash val="solid"/>
              <a:tailEnd type="triangle"/>
            </a:ln>
            <a:effectLst/>
          </p:spPr>
        </p:cxnSp>
        <p:cxnSp>
          <p:nvCxnSpPr>
            <p:cNvPr id="146" name="直接箭头连接符 145"/>
            <p:cNvCxnSpPr/>
            <p:nvPr/>
          </p:nvCxnSpPr>
          <p:spPr>
            <a:xfrm flipV="1">
              <a:off x="9385851" y="3130541"/>
              <a:ext cx="199283" cy="337578"/>
            </a:xfrm>
            <a:prstGeom prst="straightConnector1">
              <a:avLst/>
            </a:prstGeom>
            <a:noFill/>
            <a:ln w="25400" cap="flat" cmpd="sng" algn="ctr">
              <a:solidFill>
                <a:srgbClr val="00B050"/>
              </a:solidFill>
              <a:prstDash val="solid"/>
              <a:tailEnd type="triangle"/>
            </a:ln>
            <a:effectLst/>
          </p:spPr>
        </p:cxnSp>
        <p:cxnSp>
          <p:nvCxnSpPr>
            <p:cNvPr id="147" name="直接箭头连接符 146"/>
            <p:cNvCxnSpPr>
              <a:endCxn id="142" idx="2"/>
            </p:cNvCxnSpPr>
            <p:nvPr/>
          </p:nvCxnSpPr>
          <p:spPr>
            <a:xfrm>
              <a:off x="9471537" y="3816516"/>
              <a:ext cx="954726" cy="287807"/>
            </a:xfrm>
            <a:prstGeom prst="straightConnector1">
              <a:avLst/>
            </a:prstGeom>
            <a:noFill/>
            <a:ln w="25400" cap="flat" cmpd="sng" algn="ctr">
              <a:solidFill>
                <a:srgbClr val="00B050"/>
              </a:solidFill>
              <a:prstDash val="solid"/>
              <a:tailEnd type="triangle"/>
            </a:ln>
            <a:effectLst/>
          </p:spPr>
        </p:cxnSp>
        <p:cxnSp>
          <p:nvCxnSpPr>
            <p:cNvPr id="148" name="直接箭头连接符 147"/>
            <p:cNvCxnSpPr>
              <a:endCxn id="143" idx="1"/>
            </p:cNvCxnSpPr>
            <p:nvPr/>
          </p:nvCxnSpPr>
          <p:spPr>
            <a:xfrm>
              <a:off x="8837578" y="4239239"/>
              <a:ext cx="879044" cy="863059"/>
            </a:xfrm>
            <a:prstGeom prst="straightConnector1">
              <a:avLst/>
            </a:prstGeom>
            <a:noFill/>
            <a:ln w="25400" cap="flat" cmpd="sng" algn="ctr">
              <a:solidFill>
                <a:srgbClr val="00B050"/>
              </a:solidFill>
              <a:prstDash val="solid"/>
              <a:tailEnd type="triangle"/>
            </a:ln>
            <a:effectLst/>
          </p:spPr>
        </p:cxnSp>
        <p:sp>
          <p:nvSpPr>
            <p:cNvPr id="149" name="椭圆 148"/>
            <p:cNvSpPr>
              <a:spLocks noChangeAspect="1"/>
            </p:cNvSpPr>
            <p:nvPr/>
          </p:nvSpPr>
          <p:spPr>
            <a:xfrm>
              <a:off x="8560240" y="3890852"/>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srgbClr val="FFFFFF"/>
                  </a:solidFill>
                  <a:ea typeface="宋体" panose="02010600030101010101" pitchFamily="2" charset="-122"/>
                </a:rPr>
                <a:t>B</a:t>
              </a:r>
              <a:endParaRPr lang="zh-CN" altLang="en-US" sz="1050" kern="0" dirty="0" smtClean="0">
                <a:solidFill>
                  <a:srgbClr val="FFFFFF"/>
                </a:solidFill>
                <a:ea typeface="宋体" panose="02010600030101010101" pitchFamily="2" charset="-122"/>
              </a:endParaRPr>
            </a:p>
          </p:txBody>
        </p:sp>
        <p:sp>
          <p:nvSpPr>
            <p:cNvPr id="150" name="圆角矩形标注 149"/>
            <p:cNvSpPr/>
            <p:nvPr/>
          </p:nvSpPr>
          <p:spPr>
            <a:xfrm>
              <a:off x="7155384" y="2670651"/>
              <a:ext cx="1656619" cy="329153"/>
            </a:xfrm>
            <a:prstGeom prst="wedgeRoundRectCallout">
              <a:avLst>
                <a:gd name="adj1" fmla="val 90491"/>
                <a:gd name="adj2" fmla="val 477292"/>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0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1" name="圆角矩形标注 150"/>
            <p:cNvSpPr/>
            <p:nvPr/>
          </p:nvSpPr>
          <p:spPr>
            <a:xfrm>
              <a:off x="7152262" y="2586140"/>
              <a:ext cx="1656619" cy="329153"/>
            </a:xfrm>
            <a:prstGeom prst="wedgeRoundRectCallout">
              <a:avLst>
                <a:gd name="adj1" fmla="val 25499"/>
                <a:gd name="adj2" fmla="val 625817"/>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7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2" name="圆角矩形标注 151"/>
            <p:cNvSpPr/>
            <p:nvPr/>
          </p:nvSpPr>
          <p:spPr>
            <a:xfrm>
              <a:off x="7148522" y="2330625"/>
              <a:ext cx="1656619" cy="629103"/>
            </a:xfrm>
            <a:prstGeom prst="wedgeRoundRectCallout">
              <a:avLst>
                <a:gd name="adj1" fmla="val 74155"/>
                <a:gd name="adj2" fmla="val 94228"/>
                <a:gd name="adj3" fmla="val 16667"/>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800" b="1" kern="0" dirty="0" smtClean="0">
                  <a:solidFill>
                    <a:srgbClr val="FFFFFF"/>
                  </a:solidFill>
                  <a:latin typeface="微软雅黑" panose="020B0503020204020204" pitchFamily="34" charset="-122"/>
                  <a:ea typeface="微软雅黑" panose="020B0503020204020204" pitchFamily="34" charset="-122"/>
                </a:rPr>
                <a:t>Multicast FRR</a:t>
              </a:r>
              <a:endParaRPr kumimoji="0" lang="zh-CN" altLang="en-US" sz="8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3" name="椭圆 152"/>
            <p:cNvSpPr>
              <a:spLocks noChangeAspect="1"/>
            </p:cNvSpPr>
            <p:nvPr/>
          </p:nvSpPr>
          <p:spPr>
            <a:xfrm>
              <a:off x="6698703" y="3900630"/>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4" name="椭圆 153"/>
            <p:cNvSpPr>
              <a:spLocks noChangeAspect="1"/>
            </p:cNvSpPr>
            <p:nvPr/>
          </p:nvSpPr>
          <p:spPr>
            <a:xfrm>
              <a:off x="10250313" y="2109601"/>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5" name="椭圆 154"/>
            <p:cNvSpPr>
              <a:spLocks noChangeAspect="1"/>
            </p:cNvSpPr>
            <p:nvPr/>
          </p:nvSpPr>
          <p:spPr>
            <a:xfrm>
              <a:off x="11249327" y="3885207"/>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6" name="椭圆 155"/>
            <p:cNvSpPr>
              <a:spLocks noChangeAspect="1"/>
            </p:cNvSpPr>
            <p:nvPr/>
          </p:nvSpPr>
          <p:spPr>
            <a:xfrm>
              <a:off x="10461322" y="5385499"/>
              <a:ext cx="301506" cy="406071"/>
            </a:xfrm>
            <a:prstGeom prst="ellipse">
              <a:avLst/>
            </a:prstGeom>
            <a:solidFill>
              <a:srgbClr val="5B9BD5"/>
            </a:solidFill>
            <a:ln w="19050" cap="flat" cmpd="sng" algn="ctr">
              <a:noFill/>
              <a:prstDash val="solid"/>
              <a:miter lim="800000"/>
            </a:ln>
            <a:effectLst/>
          </p:spPr>
          <p:txBody>
            <a:bodyPr rtlCol="0" anchor="ctr"/>
            <a:lstStyle/>
            <a:p>
              <a:pPr algn="ctr" defTabSz="914400" fontAlgn="base">
                <a:spcBef>
                  <a:spcPct val="0"/>
                </a:spcBef>
                <a:spcAft>
                  <a:spcPct val="0"/>
                </a:spcAft>
              </a:pPr>
              <a:r>
                <a:rPr lang="en-US" altLang="zh-CN" sz="1100" kern="0" dirty="0">
                  <a:solidFill>
                    <a:prstClr val="white"/>
                  </a:solidFill>
                  <a:ea typeface="宋体" panose="02010600030101010101" pitchFamily="2" charset="-122"/>
                </a:rPr>
                <a:t>R</a:t>
              </a:r>
              <a:endParaRPr lang="zh-CN" altLang="en-US" sz="1100" kern="0" dirty="0">
                <a:solidFill>
                  <a:prstClr val="white"/>
                </a:solidFill>
                <a:ea typeface="宋体" panose="02010600030101010101" pitchFamily="2" charset="-122"/>
              </a:endParaRPr>
            </a:p>
          </p:txBody>
        </p:sp>
        <p:sp>
          <p:nvSpPr>
            <p:cNvPr id="157" name="椭圆 156"/>
            <p:cNvSpPr>
              <a:spLocks noChangeAspect="1"/>
            </p:cNvSpPr>
            <p:nvPr/>
          </p:nvSpPr>
          <p:spPr>
            <a:xfrm>
              <a:off x="9198679" y="3485336"/>
              <a:ext cx="301506" cy="406071"/>
            </a:xfrm>
            <a:prstGeom prst="ellipse">
              <a:avLst/>
            </a:prstGeom>
            <a:solidFill>
              <a:srgbClr val="5B9BD5"/>
            </a:solidFill>
            <a:ln w="19050" cap="flat" cmpd="sng" algn="ctr">
              <a:solidFill>
                <a:srgbClr val="FFFF00"/>
              </a:solidFill>
              <a:prstDash val="solid"/>
              <a:miter lim="800000"/>
            </a:ln>
            <a:effectLst/>
          </p:spPr>
          <p:txBody>
            <a:bodyPr rtlCol="0" anchor="ctr"/>
            <a:lstStyle/>
            <a:p>
              <a:pPr algn="ctr" defTabSz="914400" fontAlgn="base">
                <a:spcBef>
                  <a:spcPct val="0"/>
                </a:spcBef>
                <a:spcAft>
                  <a:spcPct val="0"/>
                </a:spcAft>
                <a:defRPr/>
              </a:pPr>
              <a:r>
                <a:rPr lang="en-US" altLang="zh-CN" sz="1050" kern="0" dirty="0" smtClean="0">
                  <a:solidFill>
                    <a:prstClr val="white"/>
                  </a:solidFill>
                  <a:ea typeface="宋体" panose="02010600030101010101" pitchFamily="2" charset="-122"/>
                </a:rPr>
                <a:t>C</a:t>
              </a:r>
              <a:endParaRPr lang="zh-CN" altLang="en-US" sz="1050" kern="0" dirty="0" smtClean="0">
                <a:solidFill>
                  <a:prstClr val="white"/>
                </a:solidFill>
                <a:ea typeface="宋体" panose="02010600030101010101" pitchFamily="2" charset="-122"/>
              </a:endParaRPr>
            </a:p>
          </p:txBody>
        </p:sp>
        <p:sp>
          <p:nvSpPr>
            <p:cNvPr id="158" name="剪去单角的矩形 157"/>
            <p:cNvSpPr/>
            <p:nvPr/>
          </p:nvSpPr>
          <p:spPr>
            <a:xfrm>
              <a:off x="6641830" y="2016779"/>
              <a:ext cx="5070744" cy="3990423"/>
            </a:xfrm>
            <a:prstGeom prst="snip1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任意多边形 158"/>
            <p:cNvSpPr/>
            <p:nvPr/>
          </p:nvSpPr>
          <p:spPr>
            <a:xfrm>
              <a:off x="7970655" y="4224042"/>
              <a:ext cx="1683143" cy="922493"/>
            </a:xfrm>
            <a:custGeom>
              <a:avLst/>
              <a:gdLst>
                <a:gd name="connsiteX0" fmla="*/ 0 w 1683143"/>
                <a:gd name="connsiteY0" fmla="*/ 0 h 922493"/>
                <a:gd name="connsiteX1" fmla="*/ 445062 w 1683143"/>
                <a:gd name="connsiteY1" fmla="*/ 598811 h 922493"/>
                <a:gd name="connsiteX2" fmla="*/ 1683143 w 1683143"/>
                <a:gd name="connsiteY2" fmla="*/ 922493 h 922493"/>
              </a:gdLst>
              <a:ahLst/>
              <a:cxnLst>
                <a:cxn ang="0">
                  <a:pos x="connsiteX0" y="connsiteY0"/>
                </a:cxn>
                <a:cxn ang="0">
                  <a:pos x="connsiteX1" y="connsiteY1"/>
                </a:cxn>
                <a:cxn ang="0">
                  <a:pos x="connsiteX2" y="connsiteY2"/>
                </a:cxn>
              </a:cxnLst>
              <a:rect l="l" t="t" r="r" b="b"/>
              <a:pathLst>
                <a:path w="1683143" h="922493">
                  <a:moveTo>
                    <a:pt x="0" y="0"/>
                  </a:moveTo>
                  <a:cubicBezTo>
                    <a:pt x="82269" y="222531"/>
                    <a:pt x="164538" y="445062"/>
                    <a:pt x="445062" y="598811"/>
                  </a:cubicBezTo>
                  <a:cubicBezTo>
                    <a:pt x="725586" y="752560"/>
                    <a:pt x="1478145" y="869895"/>
                    <a:pt x="1683143" y="922493"/>
                  </a:cubicBezTo>
                </a:path>
              </a:pathLst>
            </a:custGeom>
            <a:noFill/>
            <a:ln w="254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a:off x="8677275" y="3067050"/>
              <a:ext cx="866775" cy="762000"/>
            </a:xfrm>
            <a:custGeom>
              <a:avLst/>
              <a:gdLst>
                <a:gd name="connsiteX0" fmla="*/ 0 w 866775"/>
                <a:gd name="connsiteY0" fmla="*/ 762000 h 762000"/>
                <a:gd name="connsiteX1" fmla="*/ 180975 w 866775"/>
                <a:gd name="connsiteY1" fmla="*/ 314325 h 762000"/>
                <a:gd name="connsiteX2" fmla="*/ 866775 w 866775"/>
                <a:gd name="connsiteY2" fmla="*/ 0 h 762000"/>
              </a:gdLst>
              <a:ahLst/>
              <a:cxnLst>
                <a:cxn ang="0">
                  <a:pos x="connsiteX0" y="connsiteY0"/>
                </a:cxn>
                <a:cxn ang="0">
                  <a:pos x="connsiteX1" y="connsiteY1"/>
                </a:cxn>
                <a:cxn ang="0">
                  <a:pos x="connsiteX2" y="connsiteY2"/>
                </a:cxn>
              </a:cxnLst>
              <a:rect l="l" t="t" r="r" b="b"/>
              <a:pathLst>
                <a:path w="866775" h="762000">
                  <a:moveTo>
                    <a:pt x="0" y="762000"/>
                  </a:moveTo>
                  <a:cubicBezTo>
                    <a:pt x="18256" y="601662"/>
                    <a:pt x="36513" y="441325"/>
                    <a:pt x="180975" y="314325"/>
                  </a:cubicBezTo>
                  <a:cubicBezTo>
                    <a:pt x="325437" y="187325"/>
                    <a:pt x="596106" y="93662"/>
                    <a:pt x="866775" y="0"/>
                  </a:cubicBezTo>
                </a:path>
              </a:pathLst>
            </a:custGeom>
            <a:noFill/>
            <a:ln w="254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a:off x="8877300" y="4152900"/>
              <a:ext cx="1562100" cy="314653"/>
            </a:xfrm>
            <a:custGeom>
              <a:avLst/>
              <a:gdLst>
                <a:gd name="connsiteX0" fmla="*/ 0 w 1562100"/>
                <a:gd name="connsiteY0" fmla="*/ 47625 h 314653"/>
                <a:gd name="connsiteX1" fmla="*/ 657225 w 1562100"/>
                <a:gd name="connsiteY1" fmla="*/ 314325 h 314653"/>
                <a:gd name="connsiteX2" fmla="*/ 1562100 w 1562100"/>
                <a:gd name="connsiteY2" fmla="*/ 0 h 314653"/>
              </a:gdLst>
              <a:ahLst/>
              <a:cxnLst>
                <a:cxn ang="0">
                  <a:pos x="connsiteX0" y="connsiteY0"/>
                </a:cxn>
                <a:cxn ang="0">
                  <a:pos x="connsiteX1" y="connsiteY1"/>
                </a:cxn>
                <a:cxn ang="0">
                  <a:pos x="connsiteX2" y="connsiteY2"/>
                </a:cxn>
              </a:cxnLst>
              <a:rect l="l" t="t" r="r" b="b"/>
              <a:pathLst>
                <a:path w="1562100" h="314653">
                  <a:moveTo>
                    <a:pt x="0" y="47625"/>
                  </a:moveTo>
                  <a:cubicBezTo>
                    <a:pt x="198437" y="184943"/>
                    <a:pt x="396875" y="322262"/>
                    <a:pt x="657225" y="314325"/>
                  </a:cubicBezTo>
                  <a:cubicBezTo>
                    <a:pt x="917575" y="306388"/>
                    <a:pt x="1239837" y="153194"/>
                    <a:pt x="1562100" y="0"/>
                  </a:cubicBezTo>
                </a:path>
              </a:pathLst>
            </a:custGeom>
            <a:noFill/>
            <a:ln w="25400">
              <a:solidFill>
                <a:srgbClr val="0070C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161"/>
          <p:cNvSpPr txBox="1"/>
          <p:nvPr/>
        </p:nvSpPr>
        <p:spPr>
          <a:xfrm>
            <a:off x="9712715" y="292407"/>
            <a:ext cx="2446177" cy="1231106"/>
          </a:xfrm>
          <a:prstGeom prst="rect">
            <a:avLst/>
          </a:prstGeom>
          <a:noFill/>
        </p:spPr>
        <p:txBody>
          <a:bodyPr wrap="square" lIns="0" tIns="0" rIns="0" bIns="0" rtlCol="0">
            <a:spAutoFit/>
          </a:bodyPr>
          <a:lstStyle/>
          <a:p>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is already widely used in </a:t>
            </a:r>
            <a:r>
              <a:rPr kumimoji="1" lang="en-US" altLang="zh-CN" sz="100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Securities </a:t>
            </a:r>
            <a:r>
              <a:rPr kumimoji="1" lang="en-US" altLang="zh-CN" sz="1000" b="1"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Exchange </a:t>
            </a:r>
            <a:r>
              <a:rPr kumimoji="1" lang="en-US" altLang="zh-CN" sz="100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Network</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Core node maintained per-flow multicast states,  specifications are limited;</a:t>
            </a:r>
          </a:p>
          <a:p>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tree is dynamically generated and the path is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uncontrollable;</a:t>
            </a:r>
            <a:endPar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Slow convergence performance during link failure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recovery.</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3" name="文本框 162"/>
          <p:cNvSpPr txBox="1"/>
          <p:nvPr/>
        </p:nvSpPr>
        <p:spPr>
          <a:xfrm>
            <a:off x="245675" y="5197590"/>
            <a:ext cx="2550901" cy="1077218"/>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new multicast can provide point-to-multipoint high-reliability transmission channels more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conveniently, since the multicast tree is a natural P2MP tunnel. No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need to create VPN and TE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tunnels,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as well as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new multicast has fault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protection and path planning capabilities.</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59" name="组合 358"/>
          <p:cNvGrpSpPr/>
          <p:nvPr/>
        </p:nvGrpSpPr>
        <p:grpSpPr>
          <a:xfrm>
            <a:off x="8880239" y="3191951"/>
            <a:ext cx="3191284" cy="1781279"/>
            <a:chOff x="5937477" y="3216956"/>
            <a:chExt cx="3191284" cy="1781279"/>
          </a:xfrm>
        </p:grpSpPr>
        <p:grpSp>
          <p:nvGrpSpPr>
            <p:cNvPr id="164" name="组合 163"/>
            <p:cNvGrpSpPr/>
            <p:nvPr/>
          </p:nvGrpSpPr>
          <p:grpSpPr>
            <a:xfrm>
              <a:off x="5937477" y="3216956"/>
              <a:ext cx="3191284" cy="1781279"/>
              <a:chOff x="644835" y="1682043"/>
              <a:chExt cx="5718445" cy="3804324"/>
            </a:xfrm>
          </p:grpSpPr>
          <p:grpSp>
            <p:nvGrpSpPr>
              <p:cNvPr id="165" name="组合 164"/>
              <p:cNvGrpSpPr>
                <a:grpSpLocks noChangeAspect="1"/>
              </p:cNvGrpSpPr>
              <p:nvPr/>
            </p:nvGrpSpPr>
            <p:grpSpPr>
              <a:xfrm>
                <a:off x="2720408" y="3121713"/>
                <a:ext cx="303119" cy="352716"/>
                <a:chOff x="7875588" y="733425"/>
                <a:chExt cx="536574" cy="625476"/>
              </a:xfrm>
              <a:solidFill>
                <a:srgbClr val="3399FF"/>
              </a:solidFill>
            </p:grpSpPr>
            <p:sp>
              <p:nvSpPr>
                <p:cNvPr id="248"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9"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50"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51"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52"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166" name="组合 165"/>
              <p:cNvGrpSpPr>
                <a:grpSpLocks noChangeAspect="1"/>
              </p:cNvGrpSpPr>
              <p:nvPr/>
            </p:nvGrpSpPr>
            <p:grpSpPr>
              <a:xfrm>
                <a:off x="2716807" y="3949265"/>
                <a:ext cx="303119" cy="352716"/>
                <a:chOff x="7875588" y="733425"/>
                <a:chExt cx="536574" cy="625476"/>
              </a:xfrm>
              <a:solidFill>
                <a:srgbClr val="3399FF"/>
              </a:solidFill>
            </p:grpSpPr>
            <p:sp>
              <p:nvSpPr>
                <p:cNvPr id="243"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4"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5"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6"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7"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167" name="组合 166"/>
              <p:cNvGrpSpPr>
                <a:grpSpLocks noChangeAspect="1"/>
              </p:cNvGrpSpPr>
              <p:nvPr/>
            </p:nvGrpSpPr>
            <p:grpSpPr>
              <a:xfrm>
                <a:off x="3955708" y="3126425"/>
                <a:ext cx="303119" cy="352716"/>
                <a:chOff x="7875588" y="733425"/>
                <a:chExt cx="536574" cy="625476"/>
              </a:xfrm>
              <a:solidFill>
                <a:srgbClr val="3399FF"/>
              </a:solidFill>
            </p:grpSpPr>
            <p:sp>
              <p:nvSpPr>
                <p:cNvPr id="238"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9"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0"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1"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42"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168" name="组合 167"/>
              <p:cNvGrpSpPr>
                <a:grpSpLocks noChangeAspect="1"/>
              </p:cNvGrpSpPr>
              <p:nvPr/>
            </p:nvGrpSpPr>
            <p:grpSpPr>
              <a:xfrm>
                <a:off x="3959960" y="3949265"/>
                <a:ext cx="303119" cy="352716"/>
                <a:chOff x="7875588" y="733425"/>
                <a:chExt cx="536574" cy="625476"/>
              </a:xfrm>
              <a:solidFill>
                <a:srgbClr val="3399FF"/>
              </a:solidFill>
            </p:grpSpPr>
            <p:sp>
              <p:nvSpPr>
                <p:cNvPr id="233" name="Freeform 85"/>
                <p:cNvSpPr>
                  <a:spLocks/>
                </p:cNvSpPr>
                <p:nvPr/>
              </p:nvSpPr>
              <p:spPr bwMode="auto">
                <a:xfrm>
                  <a:off x="8066087"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4"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5"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6"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7"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cxnSp>
            <p:nvCxnSpPr>
              <p:cNvPr id="169" name="直接连接符 168"/>
              <p:cNvCxnSpPr>
                <a:stCxn id="188" idx="3"/>
                <a:endCxn id="223" idx="4"/>
              </p:cNvCxnSpPr>
              <p:nvPr/>
            </p:nvCxnSpPr>
            <p:spPr>
              <a:xfrm>
                <a:off x="1228450" y="4525743"/>
                <a:ext cx="233438" cy="150420"/>
              </a:xfrm>
              <a:prstGeom prst="line">
                <a:avLst/>
              </a:prstGeom>
              <a:noFill/>
              <a:ln w="19050" cap="flat" cmpd="sng" algn="ctr">
                <a:solidFill>
                  <a:sysClr val="windowText" lastClr="000000"/>
                </a:solidFill>
                <a:prstDash val="solid"/>
              </a:ln>
              <a:effectLst/>
            </p:spPr>
          </p:cxnSp>
          <p:pic>
            <p:nvPicPr>
              <p:cNvPr id="170" name="图片 169" descr="交换机.png"/>
              <p:cNvPicPr>
                <a:picLocks noChangeAspect="1"/>
              </p:cNvPicPr>
              <p:nvPr/>
            </p:nvPicPr>
            <p:blipFill>
              <a:blip r:embed="rId2" cstate="print"/>
              <a:stretch>
                <a:fillRect/>
              </a:stretch>
            </p:blipFill>
            <p:spPr>
              <a:xfrm>
                <a:off x="2095025" y="2228046"/>
                <a:ext cx="383632" cy="363412"/>
              </a:xfrm>
              <a:prstGeom prst="rect">
                <a:avLst/>
              </a:prstGeom>
            </p:spPr>
          </p:pic>
          <p:cxnSp>
            <p:nvCxnSpPr>
              <p:cNvPr id="171" name="直接连接符 170"/>
              <p:cNvCxnSpPr>
                <a:stCxn id="175" idx="3"/>
                <a:endCxn id="228" idx="27"/>
              </p:cNvCxnSpPr>
              <p:nvPr/>
            </p:nvCxnSpPr>
            <p:spPr>
              <a:xfrm flipV="1">
                <a:off x="1598992" y="2874064"/>
                <a:ext cx="125210" cy="200486"/>
              </a:xfrm>
              <a:prstGeom prst="line">
                <a:avLst/>
              </a:prstGeom>
              <a:noFill/>
              <a:ln w="19050" cap="flat" cmpd="sng" algn="ctr">
                <a:solidFill>
                  <a:sysClr val="windowText" lastClr="000000"/>
                </a:solidFill>
                <a:prstDash val="solid"/>
              </a:ln>
              <a:effectLst/>
            </p:spPr>
          </p:cxnSp>
          <p:sp>
            <p:nvSpPr>
              <p:cNvPr id="172" name="文本框 171"/>
              <p:cNvSpPr txBox="1"/>
              <p:nvPr/>
            </p:nvSpPr>
            <p:spPr bwMode="auto">
              <a:xfrm>
                <a:off x="2204405" y="1682043"/>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pic>
            <p:nvPicPr>
              <p:cNvPr id="173" name="图片 172"/>
              <p:cNvPicPr>
                <a:picLocks noChangeAspect="1"/>
              </p:cNvPicPr>
              <p:nvPr/>
            </p:nvPicPr>
            <p:blipFill>
              <a:blip r:embed="rId3"/>
              <a:stretch>
                <a:fillRect/>
              </a:stretch>
            </p:blipFill>
            <p:spPr>
              <a:xfrm>
                <a:off x="792225" y="2732141"/>
                <a:ext cx="355527" cy="296947"/>
              </a:xfrm>
              <a:prstGeom prst="rect">
                <a:avLst/>
              </a:prstGeom>
            </p:spPr>
          </p:pic>
          <p:cxnSp>
            <p:nvCxnSpPr>
              <p:cNvPr id="174" name="直接连接符 173"/>
              <p:cNvCxnSpPr>
                <a:stCxn id="228" idx="3"/>
                <a:endCxn id="173" idx="3"/>
              </p:cNvCxnSpPr>
              <p:nvPr/>
            </p:nvCxnSpPr>
            <p:spPr>
              <a:xfrm flipH="1">
                <a:off x="1147752" y="2744688"/>
                <a:ext cx="474684" cy="135927"/>
              </a:xfrm>
              <a:prstGeom prst="line">
                <a:avLst/>
              </a:prstGeom>
              <a:noFill/>
              <a:ln w="19050" cap="flat" cmpd="sng" algn="ctr">
                <a:solidFill>
                  <a:sysClr val="windowText" lastClr="000000"/>
                </a:solidFill>
                <a:prstDash val="solid"/>
              </a:ln>
              <a:effectLst/>
            </p:spPr>
          </p:cxnSp>
          <p:pic>
            <p:nvPicPr>
              <p:cNvPr id="175" name="图片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5750" y="2917275"/>
                <a:ext cx="353242" cy="314550"/>
              </a:xfrm>
              <a:prstGeom prst="rect">
                <a:avLst/>
              </a:prstGeom>
            </p:spPr>
          </p:pic>
          <p:pic>
            <p:nvPicPr>
              <p:cNvPr id="176" name="图片 1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9150" y="2228046"/>
                <a:ext cx="375117" cy="309894"/>
              </a:xfrm>
              <a:prstGeom prst="rect">
                <a:avLst/>
              </a:prstGeom>
            </p:spPr>
          </p:pic>
          <p:pic>
            <p:nvPicPr>
              <p:cNvPr id="177" name="图片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9958" y="3001140"/>
                <a:ext cx="375117" cy="309894"/>
              </a:xfrm>
              <a:prstGeom prst="rect">
                <a:avLst/>
              </a:prstGeom>
            </p:spPr>
          </p:pic>
          <p:cxnSp>
            <p:nvCxnSpPr>
              <p:cNvPr id="178" name="直接连接符 177"/>
              <p:cNvCxnSpPr>
                <a:stCxn id="176" idx="1"/>
                <a:endCxn id="213" idx="10"/>
              </p:cNvCxnSpPr>
              <p:nvPr/>
            </p:nvCxnSpPr>
            <p:spPr>
              <a:xfrm flipH="1">
                <a:off x="5642054" y="2382993"/>
                <a:ext cx="267096" cy="297654"/>
              </a:xfrm>
              <a:prstGeom prst="line">
                <a:avLst/>
              </a:prstGeom>
              <a:noFill/>
              <a:ln w="19050" cap="flat" cmpd="sng" algn="ctr">
                <a:solidFill>
                  <a:sysClr val="windowText" lastClr="000000"/>
                </a:solidFill>
                <a:prstDash val="solid"/>
              </a:ln>
              <a:effectLst/>
            </p:spPr>
          </p:cxnSp>
          <p:cxnSp>
            <p:nvCxnSpPr>
              <p:cNvPr id="179" name="直接连接符 178"/>
              <p:cNvCxnSpPr>
                <a:stCxn id="177" idx="1"/>
                <a:endCxn id="213" idx="25"/>
              </p:cNvCxnSpPr>
              <p:nvPr/>
            </p:nvCxnSpPr>
            <p:spPr>
              <a:xfrm flipH="1" flipV="1">
                <a:off x="5488239" y="2886509"/>
                <a:ext cx="391719" cy="269578"/>
              </a:xfrm>
              <a:prstGeom prst="line">
                <a:avLst/>
              </a:prstGeom>
              <a:noFill/>
              <a:ln w="19050" cap="flat" cmpd="sng" algn="ctr">
                <a:solidFill>
                  <a:sysClr val="windowText" lastClr="000000"/>
                </a:solidFill>
                <a:prstDash val="solid"/>
              </a:ln>
              <a:effectLst/>
            </p:spPr>
          </p:cxnSp>
          <p:cxnSp>
            <p:nvCxnSpPr>
              <p:cNvPr id="180" name="直接连接符 179"/>
              <p:cNvCxnSpPr>
                <a:stCxn id="181" idx="1"/>
                <a:endCxn id="213" idx="0"/>
              </p:cNvCxnSpPr>
              <p:nvPr/>
            </p:nvCxnSpPr>
            <p:spPr>
              <a:xfrm flipH="1" flipV="1">
                <a:off x="5642054" y="2744688"/>
                <a:ext cx="297293" cy="19563"/>
              </a:xfrm>
              <a:prstGeom prst="line">
                <a:avLst/>
              </a:prstGeom>
              <a:noFill/>
              <a:ln w="19050" cap="flat" cmpd="sng" algn="ctr">
                <a:solidFill>
                  <a:sysClr val="windowText" lastClr="000000"/>
                </a:solidFill>
                <a:prstDash val="solid"/>
              </a:ln>
              <a:effectLst/>
            </p:spPr>
          </p:cxnSp>
          <p:pic>
            <p:nvPicPr>
              <p:cNvPr id="181" name="图片 180"/>
              <p:cNvPicPr>
                <a:picLocks noChangeAspect="1"/>
              </p:cNvPicPr>
              <p:nvPr/>
            </p:nvPicPr>
            <p:blipFill>
              <a:blip r:embed="rId3"/>
              <a:stretch>
                <a:fillRect/>
              </a:stretch>
            </p:blipFill>
            <p:spPr>
              <a:xfrm>
                <a:off x="5939347" y="2617975"/>
                <a:ext cx="377544" cy="292551"/>
              </a:xfrm>
              <a:prstGeom prst="rect">
                <a:avLst/>
              </a:prstGeom>
            </p:spPr>
          </p:pic>
          <p:pic>
            <p:nvPicPr>
              <p:cNvPr id="182" name="图片 1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5994" y="4859209"/>
                <a:ext cx="389943" cy="370715"/>
              </a:xfrm>
              <a:prstGeom prst="rect">
                <a:avLst/>
              </a:prstGeom>
            </p:spPr>
          </p:pic>
          <p:cxnSp>
            <p:nvCxnSpPr>
              <p:cNvPr id="183" name="直接连接符 182"/>
              <p:cNvCxnSpPr>
                <a:stCxn id="187" idx="1"/>
              </p:cNvCxnSpPr>
              <p:nvPr/>
            </p:nvCxnSpPr>
            <p:spPr>
              <a:xfrm flipH="1">
                <a:off x="5472665" y="4378408"/>
                <a:ext cx="143752" cy="185116"/>
              </a:xfrm>
              <a:prstGeom prst="line">
                <a:avLst/>
              </a:prstGeom>
              <a:noFill/>
              <a:ln w="19050" cap="flat" cmpd="sng" algn="ctr">
                <a:solidFill>
                  <a:sysClr val="windowText" lastClr="000000"/>
                </a:solidFill>
                <a:prstDash val="solid"/>
              </a:ln>
              <a:effectLst/>
            </p:spPr>
          </p:cxnSp>
          <p:cxnSp>
            <p:nvCxnSpPr>
              <p:cNvPr id="184" name="直接连接符 183"/>
              <p:cNvCxnSpPr>
                <a:stCxn id="182" idx="1"/>
                <a:endCxn id="218" idx="37"/>
              </p:cNvCxnSpPr>
              <p:nvPr/>
            </p:nvCxnSpPr>
            <p:spPr>
              <a:xfrm flipH="1" flipV="1">
                <a:off x="5428619" y="4840296"/>
                <a:ext cx="137375" cy="204271"/>
              </a:xfrm>
              <a:prstGeom prst="line">
                <a:avLst/>
              </a:prstGeom>
              <a:noFill/>
              <a:ln w="19050" cap="flat" cmpd="sng" algn="ctr">
                <a:solidFill>
                  <a:sysClr val="windowText" lastClr="000000"/>
                </a:solidFill>
                <a:prstDash val="solid"/>
              </a:ln>
              <a:effectLst/>
            </p:spPr>
          </p:cxnSp>
          <p:pic>
            <p:nvPicPr>
              <p:cNvPr id="185" name="图片 1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1011" y="4539446"/>
                <a:ext cx="389943" cy="370715"/>
              </a:xfrm>
              <a:prstGeom prst="rect">
                <a:avLst/>
              </a:prstGeom>
            </p:spPr>
          </p:pic>
          <p:cxnSp>
            <p:nvCxnSpPr>
              <p:cNvPr id="186" name="直接连接符 185"/>
              <p:cNvCxnSpPr>
                <a:stCxn id="185" idx="1"/>
                <a:endCxn id="218" idx="0"/>
              </p:cNvCxnSpPr>
              <p:nvPr/>
            </p:nvCxnSpPr>
            <p:spPr>
              <a:xfrm flipH="1" flipV="1">
                <a:off x="5528055" y="4693808"/>
                <a:ext cx="412956" cy="30996"/>
              </a:xfrm>
              <a:prstGeom prst="line">
                <a:avLst/>
              </a:prstGeom>
              <a:noFill/>
              <a:ln w="19050" cap="flat" cmpd="sng" algn="ctr">
                <a:solidFill>
                  <a:sysClr val="windowText" lastClr="000000"/>
                </a:solidFill>
                <a:prstDash val="solid"/>
              </a:ln>
              <a:effectLst/>
            </p:spPr>
          </p:cxnSp>
          <p:pic>
            <p:nvPicPr>
              <p:cNvPr id="187" name="图片 186"/>
              <p:cNvPicPr>
                <a:picLocks noChangeAspect="1"/>
              </p:cNvPicPr>
              <p:nvPr/>
            </p:nvPicPr>
            <p:blipFill>
              <a:blip r:embed="rId3"/>
              <a:stretch>
                <a:fillRect/>
              </a:stretch>
            </p:blipFill>
            <p:spPr>
              <a:xfrm>
                <a:off x="5616417" y="4203423"/>
                <a:ext cx="392466" cy="349969"/>
              </a:xfrm>
              <a:prstGeom prst="rect">
                <a:avLst/>
              </a:prstGeom>
            </p:spPr>
          </p:pic>
          <p:pic>
            <p:nvPicPr>
              <p:cNvPr id="188" name="图片 1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07" y="4340385"/>
                <a:ext cx="389943" cy="370715"/>
              </a:xfrm>
              <a:prstGeom prst="rect">
                <a:avLst/>
              </a:prstGeom>
            </p:spPr>
          </p:pic>
          <p:pic>
            <p:nvPicPr>
              <p:cNvPr id="189" name="图片 188" descr="交换机.png"/>
              <p:cNvPicPr>
                <a:picLocks noChangeAspect="1"/>
              </p:cNvPicPr>
              <p:nvPr/>
            </p:nvPicPr>
            <p:blipFill>
              <a:blip r:embed="rId2" cstate="print"/>
              <a:stretch>
                <a:fillRect/>
              </a:stretch>
            </p:blipFill>
            <p:spPr>
              <a:xfrm>
                <a:off x="4522742" y="2233019"/>
                <a:ext cx="383632" cy="363412"/>
              </a:xfrm>
              <a:prstGeom prst="rect">
                <a:avLst/>
              </a:prstGeom>
            </p:spPr>
          </p:pic>
          <p:pic>
            <p:nvPicPr>
              <p:cNvPr id="190" name="图片 189" descr="交换机.png"/>
              <p:cNvPicPr>
                <a:picLocks noChangeAspect="1"/>
              </p:cNvPicPr>
              <p:nvPr/>
            </p:nvPicPr>
            <p:blipFill>
              <a:blip r:embed="rId2" cstate="print"/>
              <a:stretch>
                <a:fillRect/>
              </a:stretch>
            </p:blipFill>
            <p:spPr>
              <a:xfrm>
                <a:off x="2175423" y="4839698"/>
                <a:ext cx="383632" cy="363412"/>
              </a:xfrm>
              <a:prstGeom prst="rect">
                <a:avLst/>
              </a:prstGeom>
            </p:spPr>
          </p:pic>
          <p:pic>
            <p:nvPicPr>
              <p:cNvPr id="191" name="图片 190" descr="交换机.png"/>
              <p:cNvPicPr>
                <a:picLocks noChangeAspect="1"/>
              </p:cNvPicPr>
              <p:nvPr/>
            </p:nvPicPr>
            <p:blipFill>
              <a:blip r:embed="rId2" cstate="print"/>
              <a:stretch>
                <a:fillRect/>
              </a:stretch>
            </p:blipFill>
            <p:spPr>
              <a:xfrm>
                <a:off x="4468011" y="4812093"/>
                <a:ext cx="383632" cy="363412"/>
              </a:xfrm>
              <a:prstGeom prst="rect">
                <a:avLst/>
              </a:prstGeom>
            </p:spPr>
          </p:pic>
          <p:pic>
            <p:nvPicPr>
              <p:cNvPr id="192" name="图片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8378" y="2233019"/>
                <a:ext cx="389943" cy="370715"/>
              </a:xfrm>
              <a:prstGeom prst="rect">
                <a:avLst/>
              </a:prstGeom>
            </p:spPr>
          </p:pic>
          <p:sp>
            <p:nvSpPr>
              <p:cNvPr id="193" name="文本框 192"/>
              <p:cNvSpPr txBox="1"/>
              <p:nvPr/>
            </p:nvSpPr>
            <p:spPr bwMode="auto">
              <a:xfrm>
                <a:off x="694736" y="1867264"/>
                <a:ext cx="1114856" cy="464779"/>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Speaker</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197" name="文本框 196"/>
              <p:cNvSpPr txBox="1"/>
              <p:nvPr/>
            </p:nvSpPr>
            <p:spPr bwMode="auto">
              <a:xfrm>
                <a:off x="2372901" y="2327120"/>
                <a:ext cx="1332034" cy="497643"/>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900" b="1" dirty="0" smtClean="0">
                    <a:solidFill>
                      <a:schemeClr val="accent1"/>
                    </a:solidFill>
                    <a:latin typeface="华文细黑" panose="02010600040101010101" pitchFamily="2" charset="-122"/>
                    <a:ea typeface="华文细黑" panose="02010600040101010101" pitchFamily="2" charset="-122"/>
                  </a:rPr>
                  <a:t>N+1 Copy</a:t>
                </a:r>
                <a:endParaRPr lang="zh-CN" altLang="en-US" sz="900" b="1" dirty="0" smtClean="0">
                  <a:solidFill>
                    <a:schemeClr val="accent1"/>
                  </a:solidFill>
                  <a:latin typeface="华文细黑" panose="02010600040101010101" pitchFamily="2" charset="-122"/>
                  <a:ea typeface="华文细黑" panose="02010600040101010101" pitchFamily="2" charset="-122"/>
                </a:endParaRPr>
              </a:p>
            </p:txBody>
          </p:sp>
          <p:sp>
            <p:nvSpPr>
              <p:cNvPr id="198" name="圆角矩形 197"/>
              <p:cNvSpPr/>
              <p:nvPr/>
            </p:nvSpPr>
            <p:spPr>
              <a:xfrm>
                <a:off x="644835" y="2189606"/>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1</a:t>
                </a:r>
                <a:endParaRPr lang="zh-CN" altLang="en-US" sz="900" dirty="0"/>
              </a:p>
            </p:txBody>
          </p:sp>
          <p:cxnSp>
            <p:nvCxnSpPr>
              <p:cNvPr id="199" name="直接连接符 198"/>
              <p:cNvCxnSpPr>
                <a:stCxn id="228" idx="12"/>
                <a:endCxn id="192" idx="3"/>
              </p:cNvCxnSpPr>
              <p:nvPr/>
            </p:nvCxnSpPr>
            <p:spPr>
              <a:xfrm flipH="1" flipV="1">
                <a:off x="1348321" y="2418377"/>
                <a:ext cx="274115" cy="262270"/>
              </a:xfrm>
              <a:prstGeom prst="line">
                <a:avLst/>
              </a:prstGeom>
              <a:noFill/>
              <a:ln w="19050" cap="flat" cmpd="sng" algn="ctr">
                <a:solidFill>
                  <a:sysClr val="windowText" lastClr="000000"/>
                </a:solidFill>
                <a:prstDash val="solid"/>
              </a:ln>
              <a:effectLst/>
            </p:spPr>
          </p:cxnSp>
          <p:sp>
            <p:nvSpPr>
              <p:cNvPr id="200" name="圆角矩形 199"/>
              <p:cNvSpPr/>
              <p:nvPr/>
            </p:nvSpPr>
            <p:spPr>
              <a:xfrm>
                <a:off x="2471729" y="2977754"/>
                <a:ext cx="2066684" cy="1473636"/>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smtClean="0"/>
                  <a:t>Backbone  Network</a:t>
                </a:r>
                <a:endParaRPr lang="zh-CN" altLang="en-US" sz="1200" dirty="0"/>
              </a:p>
            </p:txBody>
          </p:sp>
          <p:grpSp>
            <p:nvGrpSpPr>
              <p:cNvPr id="201" name="组合 200"/>
              <p:cNvGrpSpPr>
                <a:grpSpLocks noChangeAspect="1"/>
              </p:cNvGrpSpPr>
              <p:nvPr/>
            </p:nvGrpSpPr>
            <p:grpSpPr>
              <a:xfrm>
                <a:off x="1605345" y="2591458"/>
                <a:ext cx="321096" cy="312941"/>
                <a:chOff x="6853238" y="830263"/>
                <a:chExt cx="536574" cy="523875"/>
              </a:xfrm>
              <a:solidFill>
                <a:srgbClr val="3399FF"/>
              </a:solidFill>
            </p:grpSpPr>
            <p:sp>
              <p:nvSpPr>
                <p:cNvPr id="228"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9"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0"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1"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32"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04" name="圆角矩形 203"/>
              <p:cNvSpPr/>
              <p:nvPr/>
            </p:nvSpPr>
            <p:spPr>
              <a:xfrm>
                <a:off x="675293" y="4201635"/>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2</a:t>
                </a:r>
                <a:endParaRPr lang="zh-CN" altLang="en-US" sz="900" dirty="0"/>
              </a:p>
            </p:txBody>
          </p:sp>
          <p:grpSp>
            <p:nvGrpSpPr>
              <p:cNvPr id="205" name="组合 204"/>
              <p:cNvGrpSpPr>
                <a:grpSpLocks noChangeAspect="1"/>
              </p:cNvGrpSpPr>
              <p:nvPr/>
            </p:nvGrpSpPr>
            <p:grpSpPr>
              <a:xfrm>
                <a:off x="1444797" y="4546268"/>
                <a:ext cx="321096" cy="312941"/>
                <a:chOff x="6853238" y="830263"/>
                <a:chExt cx="536574" cy="523875"/>
              </a:xfrm>
              <a:solidFill>
                <a:srgbClr val="3399FF"/>
              </a:solidFill>
            </p:grpSpPr>
            <p:sp>
              <p:nvSpPr>
                <p:cNvPr id="223"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4"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5"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6"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7"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06" name="圆角矩形 205"/>
              <p:cNvSpPr/>
              <p:nvPr/>
            </p:nvSpPr>
            <p:spPr>
              <a:xfrm>
                <a:off x="4381795" y="4156012"/>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4</a:t>
                </a:r>
                <a:endParaRPr lang="zh-CN" altLang="en-US" sz="900" dirty="0"/>
              </a:p>
            </p:txBody>
          </p:sp>
          <p:grpSp>
            <p:nvGrpSpPr>
              <p:cNvPr id="208" name="组合 207"/>
              <p:cNvGrpSpPr>
                <a:grpSpLocks noChangeAspect="1"/>
              </p:cNvGrpSpPr>
              <p:nvPr/>
            </p:nvGrpSpPr>
            <p:grpSpPr>
              <a:xfrm>
                <a:off x="5224309" y="4540578"/>
                <a:ext cx="321096" cy="312941"/>
                <a:chOff x="6853238" y="830263"/>
                <a:chExt cx="536574" cy="523875"/>
              </a:xfrm>
              <a:solidFill>
                <a:srgbClr val="3399FF"/>
              </a:solidFill>
            </p:grpSpPr>
            <p:sp>
              <p:nvSpPr>
                <p:cNvPr id="218"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9"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0"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1"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22"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09" name="圆角矩形 208"/>
              <p:cNvSpPr/>
              <p:nvPr/>
            </p:nvSpPr>
            <p:spPr>
              <a:xfrm>
                <a:off x="4419904" y="2189606"/>
                <a:ext cx="1943376" cy="107094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3</a:t>
                </a:r>
                <a:endParaRPr lang="zh-CN" altLang="en-US" sz="900" dirty="0"/>
              </a:p>
            </p:txBody>
          </p:sp>
          <p:grpSp>
            <p:nvGrpSpPr>
              <p:cNvPr id="210" name="组合 209"/>
              <p:cNvGrpSpPr>
                <a:grpSpLocks noChangeAspect="1"/>
              </p:cNvGrpSpPr>
              <p:nvPr/>
            </p:nvGrpSpPr>
            <p:grpSpPr>
              <a:xfrm>
                <a:off x="5338308" y="2591458"/>
                <a:ext cx="321096" cy="312941"/>
                <a:chOff x="6853238" y="830263"/>
                <a:chExt cx="536574" cy="523875"/>
              </a:xfrm>
              <a:solidFill>
                <a:srgbClr val="3399FF"/>
              </a:solidFill>
            </p:grpSpPr>
            <p:sp>
              <p:nvSpPr>
                <p:cNvPr id="213" name="Freeform 77"/>
                <p:cNvSpPr>
                  <a:spLocks noEditPoints="1"/>
                </p:cNvSpPr>
                <p:nvPr/>
              </p:nvSpPr>
              <p:spPr bwMode="auto">
                <a:xfrm>
                  <a:off x="6853238"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4"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5"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6"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217"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no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258" name="文本框 257"/>
              <p:cNvSpPr txBox="1"/>
              <p:nvPr/>
            </p:nvSpPr>
            <p:spPr bwMode="auto">
              <a:xfrm>
                <a:off x="3667614" y="1682043"/>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259" name="文本框 258"/>
              <p:cNvSpPr txBox="1"/>
              <p:nvPr/>
            </p:nvSpPr>
            <p:spPr bwMode="auto">
              <a:xfrm>
                <a:off x="2397960" y="4724803"/>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260" name="文本框 259"/>
              <p:cNvSpPr txBox="1"/>
              <p:nvPr/>
            </p:nvSpPr>
            <p:spPr bwMode="auto">
              <a:xfrm>
                <a:off x="3492473" y="4758659"/>
                <a:ext cx="1496911" cy="727708"/>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Meeting</a:t>
                </a:r>
              </a:p>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Media Unit</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grpSp>
        <p:sp>
          <p:nvSpPr>
            <p:cNvPr id="253" name="任意多边形 252"/>
            <p:cNvSpPr/>
            <p:nvPr/>
          </p:nvSpPr>
          <p:spPr>
            <a:xfrm>
              <a:off x="6332220" y="3512820"/>
              <a:ext cx="426720" cy="139307"/>
            </a:xfrm>
            <a:custGeom>
              <a:avLst/>
              <a:gdLst>
                <a:gd name="connsiteX0" fmla="*/ 0 w 426720"/>
                <a:gd name="connsiteY0" fmla="*/ 0 h 139307"/>
                <a:gd name="connsiteX1" fmla="*/ 198120 w 426720"/>
                <a:gd name="connsiteY1" fmla="*/ 137160 h 139307"/>
                <a:gd name="connsiteX2" fmla="*/ 426720 w 426720"/>
                <a:gd name="connsiteY2" fmla="*/ 83820 h 139307"/>
              </a:gdLst>
              <a:ahLst/>
              <a:cxnLst>
                <a:cxn ang="0">
                  <a:pos x="connsiteX0" y="connsiteY0"/>
                </a:cxn>
                <a:cxn ang="0">
                  <a:pos x="connsiteX1" y="connsiteY1"/>
                </a:cxn>
                <a:cxn ang="0">
                  <a:pos x="connsiteX2" y="connsiteY2"/>
                </a:cxn>
              </a:cxnLst>
              <a:rect l="l" t="t" r="r" b="b"/>
              <a:pathLst>
                <a:path w="426720" h="139307">
                  <a:moveTo>
                    <a:pt x="0" y="0"/>
                  </a:moveTo>
                  <a:cubicBezTo>
                    <a:pt x="63500" y="61595"/>
                    <a:pt x="127000" y="123190"/>
                    <a:pt x="198120" y="137160"/>
                  </a:cubicBezTo>
                  <a:cubicBezTo>
                    <a:pt x="269240" y="151130"/>
                    <a:pt x="386080" y="92710"/>
                    <a:pt x="426720" y="8382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任意多边形 253"/>
            <p:cNvSpPr/>
            <p:nvPr/>
          </p:nvSpPr>
          <p:spPr>
            <a:xfrm>
              <a:off x="6477000" y="3611880"/>
              <a:ext cx="312420" cy="243840"/>
            </a:xfrm>
            <a:custGeom>
              <a:avLst/>
              <a:gdLst>
                <a:gd name="connsiteX0" fmla="*/ 312420 w 312420"/>
                <a:gd name="connsiteY0" fmla="*/ 0 h 243840"/>
                <a:gd name="connsiteX1" fmla="*/ 0 w 312420"/>
                <a:gd name="connsiteY1" fmla="*/ 243840 h 243840"/>
              </a:gdLst>
              <a:ahLst/>
              <a:cxnLst>
                <a:cxn ang="0">
                  <a:pos x="connsiteX0" y="connsiteY0"/>
                </a:cxn>
                <a:cxn ang="0">
                  <a:pos x="connsiteX1" y="connsiteY1"/>
                </a:cxn>
              </a:cxnLst>
              <a:rect l="l" t="t" r="r" b="b"/>
              <a:pathLst>
                <a:path w="312420" h="243840">
                  <a:moveTo>
                    <a:pt x="312420" y="0"/>
                  </a:moveTo>
                  <a:lnTo>
                    <a:pt x="0" y="243840"/>
                  </a:ln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任意多边形 254"/>
            <p:cNvSpPr/>
            <p:nvPr/>
          </p:nvSpPr>
          <p:spPr>
            <a:xfrm>
              <a:off x="6583568" y="3604260"/>
              <a:ext cx="612519" cy="1120140"/>
            </a:xfrm>
            <a:custGeom>
              <a:avLst/>
              <a:gdLst>
                <a:gd name="connsiteX0" fmla="*/ 251572 w 612519"/>
                <a:gd name="connsiteY0" fmla="*/ 0 h 1120140"/>
                <a:gd name="connsiteX1" fmla="*/ 106792 w 612519"/>
                <a:gd name="connsiteY1" fmla="*/ 213360 h 1120140"/>
                <a:gd name="connsiteX2" fmla="*/ 533512 w 612519"/>
                <a:gd name="connsiteY2" fmla="*/ 381000 h 1120140"/>
                <a:gd name="connsiteX3" fmla="*/ 563992 w 612519"/>
                <a:gd name="connsiteY3" fmla="*/ 731520 h 1120140"/>
                <a:gd name="connsiteX4" fmla="*/ 15352 w 612519"/>
                <a:gd name="connsiteY4" fmla="*/ 967740 h 1120140"/>
                <a:gd name="connsiteX5" fmla="*/ 205852 w 612519"/>
                <a:gd name="connsiteY5" fmla="*/ 1120140 h 1120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519" h="1120140">
                  <a:moveTo>
                    <a:pt x="251572" y="0"/>
                  </a:moveTo>
                  <a:cubicBezTo>
                    <a:pt x="155687" y="74930"/>
                    <a:pt x="59802" y="149860"/>
                    <a:pt x="106792" y="213360"/>
                  </a:cubicBezTo>
                  <a:cubicBezTo>
                    <a:pt x="153782" y="276860"/>
                    <a:pt x="457312" y="294640"/>
                    <a:pt x="533512" y="381000"/>
                  </a:cubicBezTo>
                  <a:cubicBezTo>
                    <a:pt x="609712" y="467360"/>
                    <a:pt x="650352" y="633730"/>
                    <a:pt x="563992" y="731520"/>
                  </a:cubicBezTo>
                  <a:cubicBezTo>
                    <a:pt x="477632" y="829310"/>
                    <a:pt x="75042" y="902970"/>
                    <a:pt x="15352" y="967740"/>
                  </a:cubicBezTo>
                  <a:cubicBezTo>
                    <a:pt x="-44338" y="1032510"/>
                    <a:pt x="80757" y="1076325"/>
                    <a:pt x="205852" y="112014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任意多边形 255"/>
            <p:cNvSpPr/>
            <p:nvPr/>
          </p:nvSpPr>
          <p:spPr>
            <a:xfrm>
              <a:off x="6710708" y="3604260"/>
              <a:ext cx="1867230" cy="426883"/>
            </a:xfrm>
            <a:custGeom>
              <a:avLst/>
              <a:gdLst>
                <a:gd name="connsiteX0" fmla="*/ 147292 w 1867230"/>
                <a:gd name="connsiteY0" fmla="*/ 0 h 426883"/>
                <a:gd name="connsiteX1" fmla="*/ 10132 w 1867230"/>
                <a:gd name="connsiteY1" fmla="*/ 190500 h 426883"/>
                <a:gd name="connsiteX2" fmla="*/ 391132 w 1867230"/>
                <a:gd name="connsiteY2" fmla="*/ 350520 h 426883"/>
                <a:gd name="connsiteX3" fmla="*/ 1214092 w 1867230"/>
                <a:gd name="connsiteY3" fmla="*/ 419100 h 426883"/>
                <a:gd name="connsiteX4" fmla="*/ 1861792 w 1867230"/>
                <a:gd name="connsiteY4" fmla="*/ 175260 h 426883"/>
                <a:gd name="connsiteX5" fmla="*/ 1541752 w 1867230"/>
                <a:gd name="connsiteY5" fmla="*/ 45720 h 42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230" h="426883">
                  <a:moveTo>
                    <a:pt x="147292" y="0"/>
                  </a:moveTo>
                  <a:cubicBezTo>
                    <a:pt x="58392" y="66040"/>
                    <a:pt x="-30508" y="132080"/>
                    <a:pt x="10132" y="190500"/>
                  </a:cubicBezTo>
                  <a:cubicBezTo>
                    <a:pt x="50772" y="248920"/>
                    <a:pt x="190472" y="312420"/>
                    <a:pt x="391132" y="350520"/>
                  </a:cubicBezTo>
                  <a:cubicBezTo>
                    <a:pt x="591792" y="388620"/>
                    <a:pt x="968982" y="448310"/>
                    <a:pt x="1214092" y="419100"/>
                  </a:cubicBezTo>
                  <a:cubicBezTo>
                    <a:pt x="1459202" y="389890"/>
                    <a:pt x="1807182" y="237490"/>
                    <a:pt x="1861792" y="175260"/>
                  </a:cubicBezTo>
                  <a:cubicBezTo>
                    <a:pt x="1916402" y="113030"/>
                    <a:pt x="1541752" y="45720"/>
                    <a:pt x="1541752" y="4572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任意多边形 256"/>
            <p:cNvSpPr/>
            <p:nvPr/>
          </p:nvSpPr>
          <p:spPr>
            <a:xfrm>
              <a:off x="6737969" y="3611880"/>
              <a:ext cx="1680099" cy="1135380"/>
            </a:xfrm>
            <a:custGeom>
              <a:avLst/>
              <a:gdLst>
                <a:gd name="connsiteX0" fmla="*/ 150511 w 1680099"/>
                <a:gd name="connsiteY0" fmla="*/ 0 h 1135380"/>
                <a:gd name="connsiteX1" fmla="*/ 20971 w 1680099"/>
                <a:gd name="connsiteY1" fmla="*/ 144780 h 1135380"/>
                <a:gd name="connsiteX2" fmla="*/ 539131 w 1680099"/>
                <a:gd name="connsiteY2" fmla="*/ 365760 h 1135380"/>
                <a:gd name="connsiteX3" fmla="*/ 1042051 w 1680099"/>
                <a:gd name="connsiteY3" fmla="*/ 708660 h 1135380"/>
                <a:gd name="connsiteX4" fmla="*/ 1644031 w 1680099"/>
                <a:gd name="connsiteY4" fmla="*/ 952500 h 1135380"/>
                <a:gd name="connsiteX5" fmla="*/ 1560211 w 1680099"/>
                <a:gd name="connsiteY5" fmla="*/ 1135380 h 113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0099" h="1135380">
                  <a:moveTo>
                    <a:pt x="150511" y="0"/>
                  </a:moveTo>
                  <a:cubicBezTo>
                    <a:pt x="53356" y="41910"/>
                    <a:pt x="-43799" y="83820"/>
                    <a:pt x="20971" y="144780"/>
                  </a:cubicBezTo>
                  <a:cubicBezTo>
                    <a:pt x="85741" y="205740"/>
                    <a:pt x="368951" y="271780"/>
                    <a:pt x="539131" y="365760"/>
                  </a:cubicBezTo>
                  <a:cubicBezTo>
                    <a:pt x="709311" y="459740"/>
                    <a:pt x="857901" y="610870"/>
                    <a:pt x="1042051" y="708660"/>
                  </a:cubicBezTo>
                  <a:cubicBezTo>
                    <a:pt x="1226201" y="806450"/>
                    <a:pt x="1557671" y="881380"/>
                    <a:pt x="1644031" y="952500"/>
                  </a:cubicBezTo>
                  <a:cubicBezTo>
                    <a:pt x="1730391" y="1023620"/>
                    <a:pt x="1645301" y="1079500"/>
                    <a:pt x="1560211" y="113538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任意多边形 260"/>
            <p:cNvSpPr/>
            <p:nvPr/>
          </p:nvSpPr>
          <p:spPr>
            <a:xfrm>
              <a:off x="6248400" y="4610100"/>
              <a:ext cx="525780" cy="167640"/>
            </a:xfrm>
            <a:custGeom>
              <a:avLst/>
              <a:gdLst>
                <a:gd name="connsiteX0" fmla="*/ 525780 w 525780"/>
                <a:gd name="connsiteY0" fmla="*/ 167640 h 167640"/>
                <a:gd name="connsiteX1" fmla="*/ 0 w 525780"/>
                <a:gd name="connsiteY1" fmla="*/ 0 h 167640"/>
              </a:gdLst>
              <a:ahLst/>
              <a:cxnLst>
                <a:cxn ang="0">
                  <a:pos x="connsiteX0" y="connsiteY0"/>
                </a:cxn>
                <a:cxn ang="0">
                  <a:pos x="connsiteX1" y="connsiteY1"/>
                </a:cxn>
              </a:cxnLst>
              <a:rect l="l" t="t" r="r" b="b"/>
              <a:pathLst>
                <a:path w="525780" h="167640">
                  <a:moveTo>
                    <a:pt x="525780" y="167640"/>
                  </a:moveTo>
                  <a:lnTo>
                    <a:pt x="0" y="0"/>
                  </a:ln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8282940" y="4579338"/>
              <a:ext cx="609600" cy="228882"/>
            </a:xfrm>
            <a:custGeom>
              <a:avLst/>
              <a:gdLst>
                <a:gd name="connsiteX0" fmla="*/ 0 w 609600"/>
                <a:gd name="connsiteY0" fmla="*/ 228882 h 228882"/>
                <a:gd name="connsiteX1" fmla="*/ 342900 w 609600"/>
                <a:gd name="connsiteY1" fmla="*/ 15522 h 228882"/>
                <a:gd name="connsiteX2" fmla="*/ 609600 w 609600"/>
                <a:gd name="connsiteY2" fmla="*/ 23142 h 228882"/>
              </a:gdLst>
              <a:ahLst/>
              <a:cxnLst>
                <a:cxn ang="0">
                  <a:pos x="connsiteX0" y="connsiteY0"/>
                </a:cxn>
                <a:cxn ang="0">
                  <a:pos x="connsiteX1" y="connsiteY1"/>
                </a:cxn>
                <a:cxn ang="0">
                  <a:pos x="connsiteX2" y="connsiteY2"/>
                </a:cxn>
              </a:cxnLst>
              <a:rect l="l" t="t" r="r" b="b"/>
              <a:pathLst>
                <a:path w="609600" h="228882">
                  <a:moveTo>
                    <a:pt x="0" y="228882"/>
                  </a:moveTo>
                  <a:cubicBezTo>
                    <a:pt x="120650" y="139347"/>
                    <a:pt x="241300" y="49812"/>
                    <a:pt x="342900" y="15522"/>
                  </a:cubicBezTo>
                  <a:cubicBezTo>
                    <a:pt x="444500" y="-18768"/>
                    <a:pt x="571500" y="12982"/>
                    <a:pt x="609600" y="23142"/>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8290560" y="4685811"/>
              <a:ext cx="365760" cy="122409"/>
            </a:xfrm>
            <a:custGeom>
              <a:avLst/>
              <a:gdLst>
                <a:gd name="connsiteX0" fmla="*/ 0 w 365760"/>
                <a:gd name="connsiteY0" fmla="*/ 122409 h 122409"/>
                <a:gd name="connsiteX1" fmla="*/ 266700 w 365760"/>
                <a:gd name="connsiteY1" fmla="*/ 489 h 122409"/>
                <a:gd name="connsiteX2" fmla="*/ 365760 w 365760"/>
                <a:gd name="connsiteY2" fmla="*/ 76689 h 122409"/>
              </a:gdLst>
              <a:ahLst/>
              <a:cxnLst>
                <a:cxn ang="0">
                  <a:pos x="connsiteX0" y="connsiteY0"/>
                </a:cxn>
                <a:cxn ang="0">
                  <a:pos x="connsiteX1" y="connsiteY1"/>
                </a:cxn>
                <a:cxn ang="0">
                  <a:pos x="connsiteX2" y="connsiteY2"/>
                </a:cxn>
              </a:cxnLst>
              <a:rect l="l" t="t" r="r" b="b"/>
              <a:pathLst>
                <a:path w="365760" h="122409">
                  <a:moveTo>
                    <a:pt x="0" y="122409"/>
                  </a:moveTo>
                  <a:cubicBezTo>
                    <a:pt x="102870" y="65259"/>
                    <a:pt x="205740" y="8109"/>
                    <a:pt x="266700" y="489"/>
                  </a:cubicBezTo>
                  <a:cubicBezTo>
                    <a:pt x="327660" y="-7131"/>
                    <a:pt x="365760" y="76689"/>
                    <a:pt x="365760" y="76689"/>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任意多边形 264"/>
            <p:cNvSpPr/>
            <p:nvPr/>
          </p:nvSpPr>
          <p:spPr>
            <a:xfrm>
              <a:off x="8290560" y="3596640"/>
              <a:ext cx="556260" cy="91467"/>
            </a:xfrm>
            <a:custGeom>
              <a:avLst/>
              <a:gdLst>
                <a:gd name="connsiteX0" fmla="*/ 0 w 556260"/>
                <a:gd name="connsiteY0" fmla="*/ 7620 h 91467"/>
                <a:gd name="connsiteX1" fmla="*/ 304800 w 556260"/>
                <a:gd name="connsiteY1" fmla="*/ 91440 h 91467"/>
                <a:gd name="connsiteX2" fmla="*/ 556260 w 556260"/>
                <a:gd name="connsiteY2" fmla="*/ 0 h 91467"/>
              </a:gdLst>
              <a:ahLst/>
              <a:cxnLst>
                <a:cxn ang="0">
                  <a:pos x="connsiteX0" y="connsiteY0"/>
                </a:cxn>
                <a:cxn ang="0">
                  <a:pos x="connsiteX1" y="connsiteY1"/>
                </a:cxn>
                <a:cxn ang="0">
                  <a:pos x="connsiteX2" y="connsiteY2"/>
                </a:cxn>
              </a:cxnLst>
              <a:rect l="l" t="t" r="r" b="b"/>
              <a:pathLst>
                <a:path w="556260" h="91467">
                  <a:moveTo>
                    <a:pt x="0" y="7620"/>
                  </a:moveTo>
                  <a:cubicBezTo>
                    <a:pt x="106045" y="50165"/>
                    <a:pt x="212090" y="92710"/>
                    <a:pt x="304800" y="91440"/>
                  </a:cubicBezTo>
                  <a:cubicBezTo>
                    <a:pt x="397510" y="90170"/>
                    <a:pt x="556260" y="0"/>
                    <a:pt x="556260" y="0"/>
                  </a:cubicBez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任意多边形 265"/>
            <p:cNvSpPr/>
            <p:nvPr/>
          </p:nvSpPr>
          <p:spPr>
            <a:xfrm>
              <a:off x="8328660" y="3573780"/>
              <a:ext cx="541020" cy="281940"/>
            </a:xfrm>
            <a:custGeom>
              <a:avLst/>
              <a:gdLst>
                <a:gd name="connsiteX0" fmla="*/ 0 w 541020"/>
                <a:gd name="connsiteY0" fmla="*/ 0 h 281940"/>
                <a:gd name="connsiteX1" fmla="*/ 541020 w 541020"/>
                <a:gd name="connsiteY1" fmla="*/ 281940 h 281940"/>
              </a:gdLst>
              <a:ahLst/>
              <a:cxnLst>
                <a:cxn ang="0">
                  <a:pos x="connsiteX0" y="connsiteY0"/>
                </a:cxn>
                <a:cxn ang="0">
                  <a:pos x="connsiteX1" y="connsiteY1"/>
                </a:cxn>
              </a:cxnLst>
              <a:rect l="l" t="t" r="r" b="b"/>
              <a:pathLst>
                <a:path w="541020" h="281940">
                  <a:moveTo>
                    <a:pt x="0" y="0"/>
                  </a:moveTo>
                  <a:lnTo>
                    <a:pt x="541020" y="281940"/>
                  </a:lnTo>
                </a:path>
              </a:pathLst>
            </a:custGeom>
            <a:noFill/>
            <a:ln>
              <a:solidFill>
                <a:srgbClr val="C0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3" name="文本框 412"/>
          <p:cNvSpPr txBox="1"/>
          <p:nvPr/>
        </p:nvSpPr>
        <p:spPr>
          <a:xfrm>
            <a:off x="6028304" y="3421227"/>
            <a:ext cx="2744913" cy="1454244"/>
          </a:xfrm>
          <a:prstGeom prst="rect">
            <a:avLst/>
          </a:prstGeom>
          <a:noFill/>
        </p:spPr>
        <p:txBody>
          <a:bodyPr wrap="square" lIns="0" tIns="0" rIns="0" bIns="0" rtlCol="0">
            <a:spAutoFit/>
          </a:bodyPr>
          <a:lstStyle/>
          <a:p>
            <a:r>
              <a:rPr lang="en-US" altLang="zh-CN" sz="1050" dirty="0">
                <a:latin typeface="Arial Unicode MS" panose="020B0604020202020204" pitchFamily="34" charset="-122"/>
                <a:ea typeface="Arial Unicode MS" panose="020B0604020202020204" pitchFamily="34" charset="-122"/>
                <a:cs typeface="Arial Unicode MS" panose="020B0604020202020204" pitchFamily="34" charset="-122"/>
              </a:rPr>
              <a:t>The forwarding of video streams in </a:t>
            </a:r>
            <a:r>
              <a:rPr lang="en-US" altLang="zh-CN" sz="1050" b="1" dirty="0"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Cloud Video Conferences</a:t>
            </a:r>
            <a:r>
              <a:rPr lang="en-US" altLang="zh-CN" sz="105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050" dirty="0">
                <a:latin typeface="Arial Unicode MS" panose="020B0604020202020204" pitchFamily="34" charset="-122"/>
                <a:ea typeface="Arial Unicode MS" panose="020B0604020202020204" pitchFamily="34" charset="-122"/>
                <a:cs typeface="Arial Unicode MS" panose="020B0604020202020204" pitchFamily="34" charset="-122"/>
              </a:rPr>
              <a:t>needs to be forwarded through media units cascaded, causing system delays and performance bottlenecks; when the meeting peak period, the system needs to dynamically expand media server resources, meeting requests cannot be responded to in time, and the meeting experience is poor;</a:t>
            </a:r>
            <a:endParaRPr kumimoji="1" lang="zh-CN" altLang="en-US" sz="105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14" name="文本框 413"/>
          <p:cNvSpPr txBox="1"/>
          <p:nvPr/>
        </p:nvSpPr>
        <p:spPr>
          <a:xfrm>
            <a:off x="9258129" y="4993539"/>
            <a:ext cx="2744913" cy="1454244"/>
          </a:xfrm>
          <a:prstGeom prst="rect">
            <a:avLst/>
          </a:prstGeom>
          <a:noFill/>
        </p:spPr>
        <p:txBody>
          <a:bodyPr wrap="square" lIns="0" tIns="0" rIns="0" bIns="0" rtlCol="0">
            <a:spAutoFit/>
          </a:bodyPr>
          <a:lstStyle/>
          <a:p>
            <a:r>
              <a:rPr lang="en-US" altLang="zh-CN" sz="1050" dirty="0"/>
              <a:t>In the </a:t>
            </a:r>
            <a:r>
              <a:rPr lang="en-US" altLang="zh-CN" sz="1050" dirty="0" smtClean="0"/>
              <a:t>Cloud Video Conference </a:t>
            </a:r>
            <a:r>
              <a:rPr lang="en-US" altLang="zh-CN" sz="1050" dirty="0"/>
              <a:t>SVC mode, the new multicast router is used as the access and forwarding node of the video stream. It has high performance, low delay, and saves backbone network bandwidth. No matter the peak or low period of the meeting, when the network bandwidth is satisfied, there is no need to dynamically expand resources. The experience is significantly improved. </a:t>
            </a:r>
            <a:endParaRPr kumimoji="1" lang="zh-CN" altLang="en-US" sz="105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504" name="组合 503"/>
          <p:cNvGrpSpPr/>
          <p:nvPr/>
        </p:nvGrpSpPr>
        <p:grpSpPr>
          <a:xfrm>
            <a:off x="5888950" y="405079"/>
            <a:ext cx="3791782" cy="2547676"/>
            <a:chOff x="1669100" y="4061865"/>
            <a:chExt cx="3245799" cy="1750034"/>
          </a:xfrm>
        </p:grpSpPr>
        <p:grpSp>
          <p:nvGrpSpPr>
            <p:cNvPr id="505" name="组合 504"/>
            <p:cNvGrpSpPr/>
            <p:nvPr/>
          </p:nvGrpSpPr>
          <p:grpSpPr>
            <a:xfrm>
              <a:off x="1669100" y="4061865"/>
              <a:ext cx="3245799" cy="1750034"/>
              <a:chOff x="430266" y="1108900"/>
              <a:chExt cx="6053884" cy="5163521"/>
            </a:xfrm>
          </p:grpSpPr>
          <p:sp>
            <p:nvSpPr>
              <p:cNvPr id="561" name="圆角矩形 560"/>
              <p:cNvSpPr/>
              <p:nvPr/>
            </p:nvSpPr>
            <p:spPr>
              <a:xfrm>
                <a:off x="4394159" y="1108900"/>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2" name="圆角矩形 561"/>
              <p:cNvSpPr/>
              <p:nvPr/>
            </p:nvSpPr>
            <p:spPr>
              <a:xfrm>
                <a:off x="489472" y="4463124"/>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3" name="圆角矩形 562"/>
              <p:cNvSpPr/>
              <p:nvPr/>
            </p:nvSpPr>
            <p:spPr>
              <a:xfrm>
                <a:off x="4424828" y="4470038"/>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64" name="圆角矩形 563"/>
              <p:cNvSpPr/>
              <p:nvPr/>
            </p:nvSpPr>
            <p:spPr>
              <a:xfrm>
                <a:off x="430266" y="1108900"/>
                <a:ext cx="2059322" cy="18023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565"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4676" y="2321288"/>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6"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707" y="4002809"/>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7"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707" y="2980858"/>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8"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5019" y="2979753"/>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69"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5019" y="4005844"/>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570" name="直接连接符 569"/>
              <p:cNvCxnSpPr>
                <a:stCxn id="567" idx="2"/>
                <a:endCxn id="566" idx="0"/>
              </p:cNvCxnSpPr>
              <p:nvPr/>
            </p:nvCxnSpPr>
            <p:spPr>
              <a:xfrm>
                <a:off x="2757880" y="3361967"/>
                <a:ext cx="0" cy="6408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a:stCxn id="567" idx="3"/>
                <a:endCxn id="568" idx="1"/>
              </p:cNvCxnSpPr>
              <p:nvPr/>
            </p:nvCxnSpPr>
            <p:spPr>
              <a:xfrm flipV="1">
                <a:off x="3000054" y="3170308"/>
                <a:ext cx="824965" cy="11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a:stCxn id="566" idx="3"/>
                <a:endCxn id="569" idx="1"/>
              </p:cNvCxnSpPr>
              <p:nvPr/>
            </p:nvCxnSpPr>
            <p:spPr>
              <a:xfrm>
                <a:off x="3000054" y="4193364"/>
                <a:ext cx="824965" cy="303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a:stCxn id="568" idx="2"/>
                <a:endCxn id="569" idx="0"/>
              </p:cNvCxnSpPr>
              <p:nvPr/>
            </p:nvCxnSpPr>
            <p:spPr>
              <a:xfrm>
                <a:off x="4067193" y="3360862"/>
                <a:ext cx="0" cy="64498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a:stCxn id="567" idx="3"/>
                <a:endCxn id="569" idx="1"/>
              </p:cNvCxnSpPr>
              <p:nvPr/>
            </p:nvCxnSpPr>
            <p:spPr>
              <a:xfrm>
                <a:off x="3000054" y="3171413"/>
                <a:ext cx="824965" cy="10249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a:stCxn id="566" idx="3"/>
                <a:endCxn id="568" idx="1"/>
              </p:cNvCxnSpPr>
              <p:nvPr/>
            </p:nvCxnSpPr>
            <p:spPr>
              <a:xfrm flipV="1">
                <a:off x="3000054" y="3170308"/>
                <a:ext cx="824965" cy="1023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76"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6809" y="4560123"/>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77"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7970" y="1324353"/>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78"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5857" y="5392031"/>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79"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1905" y="5470607"/>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80"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0983" y="4580189"/>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81"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21622" y="1205120"/>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82"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63964" y="2360110"/>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583" name="直接连接符 582"/>
              <p:cNvCxnSpPr>
                <a:stCxn id="577" idx="3"/>
                <a:endCxn id="565" idx="0"/>
              </p:cNvCxnSpPr>
              <p:nvPr/>
            </p:nvCxnSpPr>
            <p:spPr>
              <a:xfrm>
                <a:off x="1204676" y="1620332"/>
                <a:ext cx="242173" cy="700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4" name="直接连接符 583"/>
              <p:cNvCxnSpPr>
                <a:stCxn id="582" idx="3"/>
                <a:endCxn id="581" idx="1"/>
              </p:cNvCxnSpPr>
              <p:nvPr/>
            </p:nvCxnSpPr>
            <p:spPr>
              <a:xfrm flipH="1" flipV="1">
                <a:off x="5421622" y="1501099"/>
                <a:ext cx="226688" cy="1049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5" name="直接连接符 584"/>
              <p:cNvCxnSpPr>
                <a:stCxn id="579" idx="3"/>
                <a:endCxn id="580" idx="1"/>
              </p:cNvCxnSpPr>
              <p:nvPr/>
            </p:nvCxnSpPr>
            <p:spPr>
              <a:xfrm flipH="1" flipV="1">
                <a:off x="1320983" y="4770744"/>
                <a:ext cx="797628" cy="995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6" name="直接连接符 585"/>
              <p:cNvCxnSpPr>
                <a:stCxn id="576" idx="2"/>
                <a:endCxn id="578" idx="0"/>
              </p:cNvCxnSpPr>
              <p:nvPr/>
            </p:nvCxnSpPr>
            <p:spPr>
              <a:xfrm flipH="1">
                <a:off x="4969211" y="4941232"/>
                <a:ext cx="399772" cy="450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7" name="文本框 586"/>
              <p:cNvSpPr txBox="1"/>
              <p:nvPr/>
            </p:nvSpPr>
            <p:spPr>
              <a:xfrm>
                <a:off x="1437373" y="1303445"/>
                <a:ext cx="557409" cy="242761"/>
              </a:xfrm>
              <a:prstGeom prst="rect">
                <a:avLst/>
              </a:prstGeom>
              <a:noFill/>
            </p:spPr>
            <p:txBody>
              <a:bodyPr wrap="none" lIns="0" tIns="0" rIns="0" bIns="0" rtlCol="0">
                <a:spAutoFit/>
              </a:bodyPr>
              <a:lstStyle/>
              <a:p>
                <a:pPr algn="l"/>
                <a:r>
                  <a:rPr kumimoji="1" lang="en-US" altLang="zh-CN" sz="800" b="1" dirty="0" smtClean="0">
                    <a:solidFill>
                      <a:schemeClr val="accent1"/>
                    </a:solidFill>
                    <a:latin typeface="Microsoft YaHei" panose="020B0503020204020204" pitchFamily="34" charset="-122"/>
                    <a:ea typeface="Microsoft YaHei" panose="020B0503020204020204" pitchFamily="34" charset="-122"/>
                  </a:rPr>
                  <a:t>Source</a:t>
                </a:r>
                <a:endParaRPr kumimoji="1" lang="zh-CN" altLang="en-US" sz="800" b="1" dirty="0" smtClean="0">
                  <a:solidFill>
                    <a:schemeClr val="accent1"/>
                  </a:solidFill>
                  <a:latin typeface="Microsoft YaHei" panose="020B0503020204020204" pitchFamily="34" charset="-122"/>
                  <a:ea typeface="Microsoft YaHei" panose="020B0503020204020204" pitchFamily="34" charset="-122"/>
                </a:endParaRPr>
              </a:p>
            </p:txBody>
          </p:sp>
          <p:sp>
            <p:nvSpPr>
              <p:cNvPr id="588" name="文本框 587"/>
              <p:cNvSpPr txBox="1"/>
              <p:nvPr/>
            </p:nvSpPr>
            <p:spPr>
              <a:xfrm>
                <a:off x="621437" y="5969312"/>
                <a:ext cx="682126" cy="242761"/>
              </a:xfrm>
              <a:prstGeom prst="rect">
                <a:avLst/>
              </a:prstGeom>
              <a:noFill/>
            </p:spPr>
            <p:txBody>
              <a:bodyPr wrap="none" lIns="0" tIns="0" rIns="0" bIns="0" rtlCol="0">
                <a:spAutoFit/>
              </a:bodyPr>
              <a:lstStyle/>
              <a:p>
                <a:r>
                  <a:rPr kumimoji="1" lang="en-US" altLang="zh-CN"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Recipient</a:t>
                </a:r>
                <a:endParaRPr kumimoji="1" lang="zh-CN" altLang="en-US"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89" name="文本框 588"/>
              <p:cNvSpPr txBox="1"/>
              <p:nvPr/>
            </p:nvSpPr>
            <p:spPr>
              <a:xfrm>
                <a:off x="5688390" y="5941602"/>
                <a:ext cx="682126" cy="242761"/>
              </a:xfrm>
              <a:prstGeom prst="rect">
                <a:avLst/>
              </a:prstGeom>
              <a:noFill/>
            </p:spPr>
            <p:txBody>
              <a:bodyPr wrap="none" lIns="0" tIns="0" rIns="0" bIns="0" rtlCol="0">
                <a:spAutoFit/>
              </a:bodyPr>
              <a:lstStyle/>
              <a:p>
                <a:r>
                  <a:rPr kumimoji="1" lang="en-US" altLang="zh-CN"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Recipient</a:t>
                </a:r>
                <a:endParaRPr kumimoji="1" lang="zh-CN" altLang="en-US"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90" name="文本框 589"/>
              <p:cNvSpPr txBox="1"/>
              <p:nvPr/>
            </p:nvSpPr>
            <p:spPr>
              <a:xfrm>
                <a:off x="4554838" y="1174495"/>
                <a:ext cx="682126" cy="242761"/>
              </a:xfrm>
              <a:prstGeom prst="rect">
                <a:avLst/>
              </a:prstGeom>
              <a:noFill/>
            </p:spPr>
            <p:txBody>
              <a:bodyPr wrap="none" lIns="0" tIns="0" rIns="0" bIns="0" rtlCol="0">
                <a:spAutoFit/>
              </a:bodyPr>
              <a:lstStyle/>
              <a:p>
                <a:r>
                  <a:rPr kumimoji="1" lang="en-US" altLang="zh-CN"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Recipient</a:t>
                </a:r>
                <a:endParaRPr kumimoji="1" lang="zh-CN" altLang="en-US" sz="800" b="1"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591"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8815" y="5262337"/>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92"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02080" y="5250869"/>
                <a:ext cx="406706" cy="591957"/>
              </a:xfrm>
              <a:prstGeom prst="rect">
                <a:avLst/>
              </a:prstGeom>
              <a:noFill/>
              <a:extLst>
                <a:ext uri="{909E8E84-426E-40DD-AFC4-6F175D3DCCD1}">
                  <a14:hiddenFill xmlns:a14="http://schemas.microsoft.com/office/drawing/2010/main">
                    <a:solidFill>
                      <a:srgbClr val="FFFFFF"/>
                    </a:solidFill>
                  </a14:hiddenFill>
                </a:ext>
              </a:extLst>
            </p:spPr>
          </p:pic>
          <p:pic>
            <p:nvPicPr>
              <p:cNvPr id="593" name="Picture 457" descr="图片1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62911" y="1542401"/>
                <a:ext cx="406706" cy="591957"/>
              </a:xfrm>
              <a:prstGeom prst="rect">
                <a:avLst/>
              </a:prstGeom>
              <a:noFill/>
              <a:extLst>
                <a:ext uri="{909E8E84-426E-40DD-AFC4-6F175D3DCCD1}">
                  <a14:hiddenFill xmlns:a14="http://schemas.microsoft.com/office/drawing/2010/main">
                    <a:solidFill>
                      <a:srgbClr val="FFFFFF"/>
                    </a:solidFill>
                  </a14:hiddenFill>
                </a:ext>
              </a:extLst>
            </p:spPr>
          </p:pic>
          <p:cxnSp>
            <p:nvCxnSpPr>
              <p:cNvPr id="594" name="直接连接符 593"/>
              <p:cNvCxnSpPr>
                <a:stCxn id="582" idx="3"/>
                <a:endCxn id="593" idx="1"/>
              </p:cNvCxnSpPr>
              <p:nvPr/>
            </p:nvCxnSpPr>
            <p:spPr>
              <a:xfrm flipV="1">
                <a:off x="5648311" y="1838380"/>
                <a:ext cx="314601" cy="712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5" name="直接连接符 594"/>
              <p:cNvCxnSpPr>
                <a:stCxn id="576" idx="3"/>
                <a:endCxn id="592" idx="1"/>
              </p:cNvCxnSpPr>
              <p:nvPr/>
            </p:nvCxnSpPr>
            <p:spPr>
              <a:xfrm>
                <a:off x="5611156" y="4750678"/>
                <a:ext cx="190924" cy="796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6" name="直接连接符 595"/>
              <p:cNvCxnSpPr>
                <a:stCxn id="580" idx="1"/>
                <a:endCxn id="591" idx="3"/>
              </p:cNvCxnSpPr>
              <p:nvPr/>
            </p:nvCxnSpPr>
            <p:spPr>
              <a:xfrm flipH="1">
                <a:off x="1225521" y="4770744"/>
                <a:ext cx="95462" cy="78757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597"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6668" y="2979687"/>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98"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4187" y="4002809"/>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599"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27655" y="4005845"/>
                <a:ext cx="484347" cy="381109"/>
              </a:xfrm>
              <a:prstGeom prst="rect">
                <a:avLst/>
              </a:prstGeom>
              <a:noFill/>
              <a:extLst>
                <a:ext uri="{909E8E84-426E-40DD-AFC4-6F175D3DCCD1}">
                  <a14:hiddenFill xmlns:a14="http://schemas.microsoft.com/office/drawing/2010/main">
                    <a:solidFill>
                      <a:srgbClr val="FFFFFF"/>
                    </a:solidFill>
                  </a14:hiddenFill>
                </a:ext>
              </a:extLst>
            </p:spPr>
          </p:pic>
          <p:pic>
            <p:nvPicPr>
              <p:cNvPr id="600"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6416" y="2974891"/>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01" name="直接连接符 600"/>
              <p:cNvCxnSpPr>
                <a:stCxn id="597" idx="2"/>
                <a:endCxn id="598" idx="0"/>
              </p:cNvCxnSpPr>
              <p:nvPr/>
            </p:nvCxnSpPr>
            <p:spPr>
              <a:xfrm flipH="1">
                <a:off x="2176361" y="3360796"/>
                <a:ext cx="2481" cy="64201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直接连接符 601"/>
              <p:cNvCxnSpPr>
                <a:stCxn id="597" idx="3"/>
                <a:endCxn id="567" idx="1"/>
              </p:cNvCxnSpPr>
              <p:nvPr/>
            </p:nvCxnSpPr>
            <p:spPr>
              <a:xfrm>
                <a:off x="2421015" y="3170242"/>
                <a:ext cx="94692" cy="11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直接连接符 602"/>
              <p:cNvCxnSpPr>
                <a:stCxn id="598" idx="3"/>
                <a:endCxn id="566" idx="1"/>
              </p:cNvCxnSpPr>
              <p:nvPr/>
            </p:nvCxnSpPr>
            <p:spPr>
              <a:xfrm>
                <a:off x="2418534" y="4193364"/>
                <a:ext cx="9717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直接连接符 603"/>
              <p:cNvCxnSpPr>
                <a:stCxn id="569" idx="3"/>
                <a:endCxn id="599" idx="1"/>
              </p:cNvCxnSpPr>
              <p:nvPr/>
            </p:nvCxnSpPr>
            <p:spPr>
              <a:xfrm>
                <a:off x="4309366" y="4196399"/>
                <a:ext cx="118289"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直接连接符 604"/>
              <p:cNvCxnSpPr>
                <a:stCxn id="568" idx="3"/>
                <a:endCxn id="600" idx="1"/>
              </p:cNvCxnSpPr>
              <p:nvPr/>
            </p:nvCxnSpPr>
            <p:spPr>
              <a:xfrm flipV="1">
                <a:off x="4309366" y="3165446"/>
                <a:ext cx="127050" cy="486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直接连接符 605"/>
              <p:cNvCxnSpPr>
                <a:stCxn id="600" idx="2"/>
                <a:endCxn id="599" idx="0"/>
              </p:cNvCxnSpPr>
              <p:nvPr/>
            </p:nvCxnSpPr>
            <p:spPr>
              <a:xfrm flipH="1">
                <a:off x="4669829" y="3356000"/>
                <a:ext cx="8761" cy="64984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07"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38152" y="2322821"/>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08" name="直接连接符 607"/>
              <p:cNvCxnSpPr>
                <a:stCxn id="565" idx="3"/>
                <a:endCxn id="607" idx="1"/>
              </p:cNvCxnSpPr>
              <p:nvPr/>
            </p:nvCxnSpPr>
            <p:spPr>
              <a:xfrm>
                <a:off x="1689023" y="2511843"/>
                <a:ext cx="149129" cy="153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直接连接符 608"/>
              <p:cNvCxnSpPr>
                <a:stCxn id="577" idx="3"/>
                <a:endCxn id="607" idx="0"/>
              </p:cNvCxnSpPr>
              <p:nvPr/>
            </p:nvCxnSpPr>
            <p:spPr>
              <a:xfrm>
                <a:off x="1204676" y="1620332"/>
                <a:ext cx="875649" cy="7024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10"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1905" y="4580188"/>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11" name="直接连接符 610"/>
              <p:cNvCxnSpPr>
                <a:stCxn id="580" idx="3"/>
                <a:endCxn id="610" idx="1"/>
              </p:cNvCxnSpPr>
              <p:nvPr/>
            </p:nvCxnSpPr>
            <p:spPr>
              <a:xfrm flipV="1">
                <a:off x="1805330" y="4770743"/>
                <a:ext cx="136575"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12"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1970" y="4560123"/>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13" name="直接连接符 612"/>
              <p:cNvCxnSpPr>
                <a:stCxn id="579" idx="3"/>
                <a:endCxn id="610" idx="2"/>
              </p:cNvCxnSpPr>
              <p:nvPr/>
            </p:nvCxnSpPr>
            <p:spPr>
              <a:xfrm flipV="1">
                <a:off x="2118611" y="4961297"/>
                <a:ext cx="65468" cy="80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直接连接符 613"/>
              <p:cNvCxnSpPr>
                <a:stCxn id="610" idx="2"/>
                <a:endCxn id="591" idx="3"/>
              </p:cNvCxnSpPr>
              <p:nvPr/>
            </p:nvCxnSpPr>
            <p:spPr>
              <a:xfrm flipH="1">
                <a:off x="1225521" y="4961297"/>
                <a:ext cx="958558" cy="59701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615" name="Picture 455" descr="图片23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6291" y="2357955"/>
                <a:ext cx="484347" cy="381109"/>
              </a:xfrm>
              <a:prstGeom prst="rect">
                <a:avLst/>
              </a:prstGeom>
              <a:noFill/>
              <a:extLst>
                <a:ext uri="{909E8E84-426E-40DD-AFC4-6F175D3DCCD1}">
                  <a14:hiddenFill xmlns:a14="http://schemas.microsoft.com/office/drawing/2010/main">
                    <a:solidFill>
                      <a:srgbClr val="FFFFFF"/>
                    </a:solidFill>
                  </a14:hiddenFill>
                </a:ext>
              </a:extLst>
            </p:spPr>
          </p:pic>
          <p:cxnSp>
            <p:nvCxnSpPr>
              <p:cNvPr id="616" name="直接连接符 615"/>
              <p:cNvCxnSpPr>
                <a:stCxn id="615" idx="3"/>
                <a:endCxn id="582" idx="1"/>
              </p:cNvCxnSpPr>
              <p:nvPr/>
            </p:nvCxnSpPr>
            <p:spPr>
              <a:xfrm>
                <a:off x="5000638" y="2548510"/>
                <a:ext cx="163326" cy="2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直接连接符 616"/>
              <p:cNvCxnSpPr>
                <a:stCxn id="615" idx="0"/>
                <a:endCxn id="581" idx="1"/>
              </p:cNvCxnSpPr>
              <p:nvPr/>
            </p:nvCxnSpPr>
            <p:spPr>
              <a:xfrm flipV="1">
                <a:off x="4758464" y="1501099"/>
                <a:ext cx="663158" cy="856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直接连接符 617"/>
              <p:cNvCxnSpPr>
                <a:stCxn id="615" idx="0"/>
                <a:endCxn id="593" idx="1"/>
              </p:cNvCxnSpPr>
              <p:nvPr/>
            </p:nvCxnSpPr>
            <p:spPr>
              <a:xfrm flipV="1">
                <a:off x="4758464" y="1838380"/>
                <a:ext cx="1204447" cy="519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直接连接符 618"/>
              <p:cNvCxnSpPr>
                <a:stCxn id="612" idx="3"/>
                <a:endCxn id="576" idx="1"/>
              </p:cNvCxnSpPr>
              <p:nvPr/>
            </p:nvCxnSpPr>
            <p:spPr>
              <a:xfrm>
                <a:off x="5026317" y="4750678"/>
                <a:ext cx="100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直接连接符 619"/>
              <p:cNvCxnSpPr>
                <a:stCxn id="612" idx="2"/>
                <a:endCxn id="592" idx="1"/>
              </p:cNvCxnSpPr>
              <p:nvPr/>
            </p:nvCxnSpPr>
            <p:spPr>
              <a:xfrm>
                <a:off x="4784143" y="4941232"/>
                <a:ext cx="1017936" cy="605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612" idx="2"/>
                <a:endCxn id="578" idx="0"/>
              </p:cNvCxnSpPr>
              <p:nvPr/>
            </p:nvCxnSpPr>
            <p:spPr>
              <a:xfrm>
                <a:off x="4784143" y="4941232"/>
                <a:ext cx="185067" cy="450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4" name="文本框 473"/>
              <p:cNvSpPr txBox="1"/>
              <p:nvPr/>
            </p:nvSpPr>
            <p:spPr>
              <a:xfrm>
                <a:off x="2127388" y="1831115"/>
                <a:ext cx="2692407" cy="273105"/>
              </a:xfrm>
              <a:prstGeom prst="rect">
                <a:avLst/>
              </a:prstGeom>
              <a:noFill/>
            </p:spPr>
            <p:txBody>
              <a:bodyPr wrap="none" lIns="0" tIns="0" rIns="0" bIns="0" rtlCol="0">
                <a:spAutoFit/>
              </a:bodyPr>
              <a:lstStyle/>
              <a:p>
                <a:r>
                  <a:rPr kumimoji="1" lang="en-US" altLang="zh-CN" sz="900" b="1" dirty="0">
                    <a:solidFill>
                      <a:srgbClr val="0000FF"/>
                    </a:solidFill>
                    <a:latin typeface="Microsoft YaHei" panose="020B0503020204020204" pitchFamily="34" charset="-122"/>
                    <a:ea typeface="Microsoft YaHei" panose="020B0503020204020204" pitchFamily="34" charset="-122"/>
                  </a:rPr>
                  <a:t>Securities Exchange Network</a:t>
                </a:r>
                <a:endParaRPr kumimoji="1" lang="zh-CN" altLang="en-US" sz="900" b="1" dirty="0" smtClean="0">
                  <a:solidFill>
                    <a:srgbClr val="0000FF"/>
                  </a:solidFill>
                  <a:latin typeface="Microsoft YaHei" panose="020B0503020204020204" pitchFamily="34" charset="-122"/>
                  <a:ea typeface="Microsoft YaHei" panose="020B0503020204020204" pitchFamily="34" charset="-122"/>
                </a:endParaRPr>
              </a:p>
            </p:txBody>
          </p:sp>
          <p:sp>
            <p:nvSpPr>
              <p:cNvPr id="475" name="文本框 474"/>
              <p:cNvSpPr txBox="1"/>
              <p:nvPr/>
            </p:nvSpPr>
            <p:spPr>
              <a:xfrm>
                <a:off x="2666704" y="2376327"/>
                <a:ext cx="1556069" cy="485521"/>
              </a:xfrm>
              <a:prstGeom prst="rect">
                <a:avLst/>
              </a:prstGeom>
              <a:noFill/>
            </p:spPr>
            <p:txBody>
              <a:bodyPr wrap="none" lIns="0" tIns="0" rIns="0" bIns="0" rtlCol="0">
                <a:spAutoFit/>
              </a:bodyPr>
              <a:lstStyle/>
              <a:p>
                <a:r>
                  <a:rPr kumimoji="1" lang="en-US" altLang="zh-CN" sz="800" b="1" dirty="0">
                    <a:solidFill>
                      <a:srgbClr val="0000FF"/>
                    </a:solidFill>
                    <a:latin typeface="Microsoft YaHei" panose="020B0503020204020204" pitchFamily="34" charset="-122"/>
                    <a:ea typeface="Microsoft YaHei" panose="020B0503020204020204" pitchFamily="34" charset="-122"/>
                  </a:rPr>
                  <a:t>Multi-DC topology</a:t>
                </a:r>
              </a:p>
              <a:p>
                <a:endParaRPr kumimoji="1" lang="en-US" altLang="zh-CN" sz="800" b="1" dirty="0" err="1">
                  <a:solidFill>
                    <a:srgbClr val="0000FF"/>
                  </a:solidFill>
                  <a:latin typeface="Microsoft YaHei" panose="020B0503020204020204" pitchFamily="34" charset="-122"/>
                  <a:ea typeface="Microsoft YaHei" panose="020B0503020204020204" pitchFamily="34" charset="-122"/>
                </a:endParaRPr>
              </a:p>
            </p:txBody>
          </p:sp>
        </p:grpSp>
        <p:sp>
          <p:nvSpPr>
            <p:cNvPr id="506" name="任意多边形 505"/>
            <p:cNvSpPr/>
            <p:nvPr/>
          </p:nvSpPr>
          <p:spPr>
            <a:xfrm>
              <a:off x="2093773" y="4249905"/>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任意多边形 506"/>
            <p:cNvSpPr/>
            <p:nvPr/>
          </p:nvSpPr>
          <p:spPr>
            <a:xfrm>
              <a:off x="2308598" y="4558090"/>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任意多边形 507"/>
            <p:cNvSpPr/>
            <p:nvPr/>
          </p:nvSpPr>
          <p:spPr>
            <a:xfrm>
              <a:off x="2624868" y="4767215"/>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任意多边形 508"/>
            <p:cNvSpPr/>
            <p:nvPr/>
          </p:nvSpPr>
          <p:spPr>
            <a:xfrm>
              <a:off x="2231022" y="5104751"/>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任意多边形 509"/>
            <p:cNvSpPr/>
            <p:nvPr/>
          </p:nvSpPr>
          <p:spPr>
            <a:xfrm>
              <a:off x="2111675" y="5284526"/>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任意多边形 510"/>
            <p:cNvSpPr/>
            <p:nvPr/>
          </p:nvSpPr>
          <p:spPr>
            <a:xfrm>
              <a:off x="2272794" y="5302870"/>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任意多边形 511"/>
            <p:cNvSpPr/>
            <p:nvPr/>
          </p:nvSpPr>
          <p:spPr>
            <a:xfrm>
              <a:off x="2678575" y="4745202"/>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任意多边形 512"/>
            <p:cNvSpPr/>
            <p:nvPr/>
          </p:nvSpPr>
          <p:spPr>
            <a:xfrm>
              <a:off x="3645287" y="4587440"/>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任意多边形 513"/>
            <p:cNvSpPr/>
            <p:nvPr/>
          </p:nvSpPr>
          <p:spPr>
            <a:xfrm>
              <a:off x="4057035" y="4249904"/>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任意多边形 514"/>
            <p:cNvSpPr/>
            <p:nvPr/>
          </p:nvSpPr>
          <p:spPr>
            <a:xfrm>
              <a:off x="3567712" y="4774553"/>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任意多边形 515"/>
            <p:cNvSpPr/>
            <p:nvPr/>
          </p:nvSpPr>
          <p:spPr>
            <a:xfrm>
              <a:off x="3597548" y="5082738"/>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任意多边形 516"/>
            <p:cNvSpPr/>
            <p:nvPr/>
          </p:nvSpPr>
          <p:spPr>
            <a:xfrm>
              <a:off x="3979459" y="5284526"/>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任意多边形 517"/>
            <p:cNvSpPr/>
            <p:nvPr/>
          </p:nvSpPr>
          <p:spPr>
            <a:xfrm>
              <a:off x="4063002" y="5328552"/>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9" name="组合 518"/>
            <p:cNvGrpSpPr/>
            <p:nvPr/>
          </p:nvGrpSpPr>
          <p:grpSpPr>
            <a:xfrm>
              <a:off x="2064295" y="4276859"/>
              <a:ext cx="2464520" cy="1302449"/>
              <a:chOff x="3123393" y="2448991"/>
              <a:chExt cx="2464520" cy="1302449"/>
            </a:xfrm>
          </p:grpSpPr>
          <p:sp>
            <p:nvSpPr>
              <p:cNvPr id="548" name="任意多边形 547"/>
              <p:cNvSpPr/>
              <p:nvPr/>
            </p:nvSpPr>
            <p:spPr>
              <a:xfrm>
                <a:off x="3123393" y="2448992"/>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任意多边形 548"/>
              <p:cNvSpPr/>
              <p:nvPr/>
            </p:nvSpPr>
            <p:spPr>
              <a:xfrm>
                <a:off x="3338218" y="2757177"/>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任意多边形 549"/>
              <p:cNvSpPr/>
              <p:nvPr/>
            </p:nvSpPr>
            <p:spPr>
              <a:xfrm>
                <a:off x="3654487" y="2966302"/>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任意多边形 550"/>
              <p:cNvSpPr/>
              <p:nvPr/>
            </p:nvSpPr>
            <p:spPr>
              <a:xfrm>
                <a:off x="3260642" y="3303838"/>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任意多边形 551"/>
              <p:cNvSpPr/>
              <p:nvPr/>
            </p:nvSpPr>
            <p:spPr>
              <a:xfrm>
                <a:off x="3141294" y="3483613"/>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任意多边形 552"/>
              <p:cNvSpPr/>
              <p:nvPr/>
            </p:nvSpPr>
            <p:spPr>
              <a:xfrm>
                <a:off x="3302414" y="3501957"/>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任意多边形 553"/>
              <p:cNvSpPr/>
              <p:nvPr/>
            </p:nvSpPr>
            <p:spPr>
              <a:xfrm>
                <a:off x="3708194" y="2944289"/>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任意多边形 554"/>
              <p:cNvSpPr/>
              <p:nvPr/>
            </p:nvSpPr>
            <p:spPr>
              <a:xfrm>
                <a:off x="4674907" y="2786527"/>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任意多边形 555"/>
              <p:cNvSpPr/>
              <p:nvPr/>
            </p:nvSpPr>
            <p:spPr>
              <a:xfrm>
                <a:off x="5086655" y="2448991"/>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任意多边形 556"/>
              <p:cNvSpPr/>
              <p:nvPr/>
            </p:nvSpPr>
            <p:spPr>
              <a:xfrm>
                <a:off x="4597332" y="2973640"/>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任意多边形 557"/>
              <p:cNvSpPr/>
              <p:nvPr/>
            </p:nvSpPr>
            <p:spPr>
              <a:xfrm>
                <a:off x="4627168" y="3281825"/>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任意多边形 558"/>
              <p:cNvSpPr/>
              <p:nvPr/>
            </p:nvSpPr>
            <p:spPr>
              <a:xfrm>
                <a:off x="5009079" y="3483613"/>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任意多边形 559"/>
              <p:cNvSpPr/>
              <p:nvPr/>
            </p:nvSpPr>
            <p:spPr>
              <a:xfrm>
                <a:off x="5092622" y="3527639"/>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0" name="组合 519"/>
            <p:cNvGrpSpPr/>
            <p:nvPr/>
          </p:nvGrpSpPr>
          <p:grpSpPr>
            <a:xfrm>
              <a:off x="2142295" y="4233053"/>
              <a:ext cx="2464520" cy="1302449"/>
              <a:chOff x="3123393" y="2448991"/>
              <a:chExt cx="2464520" cy="1302449"/>
            </a:xfrm>
          </p:grpSpPr>
          <p:sp>
            <p:nvSpPr>
              <p:cNvPr id="535" name="任意多边形 534"/>
              <p:cNvSpPr/>
              <p:nvPr/>
            </p:nvSpPr>
            <p:spPr>
              <a:xfrm>
                <a:off x="3123393" y="2448992"/>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任意多边形 535"/>
              <p:cNvSpPr/>
              <p:nvPr/>
            </p:nvSpPr>
            <p:spPr>
              <a:xfrm>
                <a:off x="3338218" y="2757177"/>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任意多边形 536"/>
              <p:cNvSpPr/>
              <p:nvPr/>
            </p:nvSpPr>
            <p:spPr>
              <a:xfrm>
                <a:off x="3654487" y="2966302"/>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任意多边形 537"/>
              <p:cNvSpPr/>
              <p:nvPr/>
            </p:nvSpPr>
            <p:spPr>
              <a:xfrm>
                <a:off x="3260642" y="3303838"/>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任意多边形 538"/>
              <p:cNvSpPr/>
              <p:nvPr/>
            </p:nvSpPr>
            <p:spPr>
              <a:xfrm>
                <a:off x="3141294" y="3483613"/>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任意多边形 539"/>
              <p:cNvSpPr/>
              <p:nvPr/>
            </p:nvSpPr>
            <p:spPr>
              <a:xfrm>
                <a:off x="3302414" y="3501957"/>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任意多边形 540"/>
              <p:cNvSpPr/>
              <p:nvPr/>
            </p:nvSpPr>
            <p:spPr>
              <a:xfrm>
                <a:off x="3708194" y="2944289"/>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任意多边形 541"/>
              <p:cNvSpPr/>
              <p:nvPr/>
            </p:nvSpPr>
            <p:spPr>
              <a:xfrm>
                <a:off x="4674907" y="2786527"/>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任意多边形 542"/>
              <p:cNvSpPr/>
              <p:nvPr/>
            </p:nvSpPr>
            <p:spPr>
              <a:xfrm>
                <a:off x="5086655" y="2448991"/>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任意多边形 543"/>
              <p:cNvSpPr/>
              <p:nvPr/>
            </p:nvSpPr>
            <p:spPr>
              <a:xfrm>
                <a:off x="4597332" y="2973640"/>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任意多边形 544"/>
              <p:cNvSpPr/>
              <p:nvPr/>
            </p:nvSpPr>
            <p:spPr>
              <a:xfrm>
                <a:off x="4627168" y="3281825"/>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任意多边形 545"/>
              <p:cNvSpPr/>
              <p:nvPr/>
            </p:nvSpPr>
            <p:spPr>
              <a:xfrm>
                <a:off x="5009079" y="3483613"/>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任意多边形 546"/>
              <p:cNvSpPr/>
              <p:nvPr/>
            </p:nvSpPr>
            <p:spPr>
              <a:xfrm>
                <a:off x="5092622" y="3527639"/>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00B05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1" name="组合 520"/>
            <p:cNvGrpSpPr/>
            <p:nvPr/>
          </p:nvGrpSpPr>
          <p:grpSpPr>
            <a:xfrm>
              <a:off x="2030758" y="4299394"/>
              <a:ext cx="2464520" cy="1302449"/>
              <a:chOff x="3123393" y="2448991"/>
              <a:chExt cx="2464520" cy="1302449"/>
            </a:xfrm>
          </p:grpSpPr>
          <p:sp>
            <p:nvSpPr>
              <p:cNvPr id="522" name="任意多边形 521"/>
              <p:cNvSpPr/>
              <p:nvPr/>
            </p:nvSpPr>
            <p:spPr>
              <a:xfrm>
                <a:off x="3123393" y="2448992"/>
                <a:ext cx="167086" cy="234808"/>
              </a:xfrm>
              <a:custGeom>
                <a:avLst/>
                <a:gdLst>
                  <a:gd name="connsiteX0" fmla="*/ 0 w 266700"/>
                  <a:gd name="connsiteY0" fmla="*/ 0 h 609600"/>
                  <a:gd name="connsiteX1" fmla="*/ 266700 w 266700"/>
                  <a:gd name="connsiteY1" fmla="*/ 609600 h 609600"/>
                </a:gdLst>
                <a:ahLst/>
                <a:cxnLst>
                  <a:cxn ang="0">
                    <a:pos x="connsiteX0" y="connsiteY0"/>
                  </a:cxn>
                  <a:cxn ang="0">
                    <a:pos x="connsiteX1" y="connsiteY1"/>
                  </a:cxn>
                </a:cxnLst>
                <a:rect l="l" t="t" r="r" b="b"/>
                <a:pathLst>
                  <a:path w="266700" h="609600">
                    <a:moveTo>
                      <a:pt x="0" y="0"/>
                    </a:moveTo>
                    <a:cubicBezTo>
                      <a:pt x="100012" y="254794"/>
                      <a:pt x="200025" y="509588"/>
                      <a:pt x="266700" y="609600"/>
                    </a:cubicBez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任意多边形 522"/>
              <p:cNvSpPr/>
              <p:nvPr/>
            </p:nvSpPr>
            <p:spPr>
              <a:xfrm>
                <a:off x="3338218" y="2757177"/>
                <a:ext cx="274499" cy="183444"/>
              </a:xfrm>
              <a:custGeom>
                <a:avLst/>
                <a:gdLst>
                  <a:gd name="connsiteX0" fmla="*/ 0 w 438150"/>
                  <a:gd name="connsiteY0" fmla="*/ 0 h 476250"/>
                  <a:gd name="connsiteX1" fmla="*/ 438150 w 438150"/>
                  <a:gd name="connsiteY1" fmla="*/ 476250 h 476250"/>
                </a:gdLst>
                <a:ahLst/>
                <a:cxnLst>
                  <a:cxn ang="0">
                    <a:pos x="connsiteX0" y="connsiteY0"/>
                  </a:cxn>
                  <a:cxn ang="0">
                    <a:pos x="connsiteX1" y="connsiteY1"/>
                  </a:cxn>
                </a:cxnLst>
                <a:rect l="l" t="t" r="r" b="b"/>
                <a:pathLst>
                  <a:path w="438150" h="476250">
                    <a:moveTo>
                      <a:pt x="0" y="0"/>
                    </a:moveTo>
                    <a:lnTo>
                      <a:pt x="438150" y="4762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任意多边形 523"/>
              <p:cNvSpPr/>
              <p:nvPr/>
            </p:nvSpPr>
            <p:spPr>
              <a:xfrm>
                <a:off x="3654487" y="2966302"/>
                <a:ext cx="23869" cy="286172"/>
              </a:xfrm>
              <a:custGeom>
                <a:avLst/>
                <a:gdLst>
                  <a:gd name="connsiteX0" fmla="*/ 0 w 38100"/>
                  <a:gd name="connsiteY0" fmla="*/ 0 h 742950"/>
                  <a:gd name="connsiteX1" fmla="*/ 38100 w 38100"/>
                  <a:gd name="connsiteY1" fmla="*/ 742950 h 742950"/>
                </a:gdLst>
                <a:ahLst/>
                <a:cxnLst>
                  <a:cxn ang="0">
                    <a:pos x="connsiteX0" y="connsiteY0"/>
                  </a:cxn>
                  <a:cxn ang="0">
                    <a:pos x="connsiteX1" y="connsiteY1"/>
                  </a:cxn>
                </a:cxnLst>
                <a:rect l="l" t="t" r="r" b="b"/>
                <a:pathLst>
                  <a:path w="38100" h="742950">
                    <a:moveTo>
                      <a:pt x="0" y="0"/>
                    </a:moveTo>
                    <a:lnTo>
                      <a:pt x="38100" y="7429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任意多边形 524"/>
              <p:cNvSpPr/>
              <p:nvPr/>
            </p:nvSpPr>
            <p:spPr>
              <a:xfrm>
                <a:off x="3260642" y="3303838"/>
                <a:ext cx="369976" cy="139417"/>
              </a:xfrm>
              <a:custGeom>
                <a:avLst/>
                <a:gdLst>
                  <a:gd name="connsiteX0" fmla="*/ 590550 w 590550"/>
                  <a:gd name="connsiteY0" fmla="*/ 0 h 361950"/>
                  <a:gd name="connsiteX1" fmla="*/ 0 w 590550"/>
                  <a:gd name="connsiteY1" fmla="*/ 361950 h 361950"/>
                </a:gdLst>
                <a:ahLst/>
                <a:cxnLst>
                  <a:cxn ang="0">
                    <a:pos x="connsiteX0" y="connsiteY0"/>
                  </a:cxn>
                  <a:cxn ang="0">
                    <a:pos x="connsiteX1" y="connsiteY1"/>
                  </a:cxn>
                </a:cxnLst>
                <a:rect l="l" t="t" r="r" b="b"/>
                <a:pathLst>
                  <a:path w="590550" h="361950">
                    <a:moveTo>
                      <a:pt x="590550" y="0"/>
                    </a:moveTo>
                    <a:lnTo>
                      <a:pt x="0" y="3619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任意多边形 525"/>
              <p:cNvSpPr/>
              <p:nvPr/>
            </p:nvSpPr>
            <p:spPr>
              <a:xfrm>
                <a:off x="3141294" y="3483613"/>
                <a:ext cx="113380" cy="238477"/>
              </a:xfrm>
              <a:custGeom>
                <a:avLst/>
                <a:gdLst>
                  <a:gd name="connsiteX0" fmla="*/ 180975 w 180975"/>
                  <a:gd name="connsiteY0" fmla="*/ 0 h 619125"/>
                  <a:gd name="connsiteX1" fmla="*/ 0 w 180975"/>
                  <a:gd name="connsiteY1" fmla="*/ 619125 h 619125"/>
                </a:gdLst>
                <a:ahLst/>
                <a:cxnLst>
                  <a:cxn ang="0">
                    <a:pos x="connsiteX0" y="connsiteY0"/>
                  </a:cxn>
                  <a:cxn ang="0">
                    <a:pos x="connsiteX1" y="connsiteY1"/>
                  </a:cxn>
                </a:cxnLst>
                <a:rect l="l" t="t" r="r" b="b"/>
                <a:pathLst>
                  <a:path w="180975" h="619125">
                    <a:moveTo>
                      <a:pt x="180975" y="0"/>
                    </a:moveTo>
                    <a:lnTo>
                      <a:pt x="0" y="61912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任意多边形 526"/>
              <p:cNvSpPr/>
              <p:nvPr/>
            </p:nvSpPr>
            <p:spPr>
              <a:xfrm>
                <a:off x="3302414" y="3501957"/>
                <a:ext cx="214825" cy="249483"/>
              </a:xfrm>
              <a:custGeom>
                <a:avLst/>
                <a:gdLst>
                  <a:gd name="connsiteX0" fmla="*/ 0 w 342900"/>
                  <a:gd name="connsiteY0" fmla="*/ 0 h 647700"/>
                  <a:gd name="connsiteX1" fmla="*/ 342900 w 342900"/>
                  <a:gd name="connsiteY1" fmla="*/ 647700 h 647700"/>
                </a:gdLst>
                <a:ahLst/>
                <a:cxnLst>
                  <a:cxn ang="0">
                    <a:pos x="connsiteX0" y="connsiteY0"/>
                  </a:cxn>
                  <a:cxn ang="0">
                    <a:pos x="connsiteX1" y="connsiteY1"/>
                  </a:cxn>
                </a:cxnLst>
                <a:rect l="l" t="t" r="r" b="b"/>
                <a:pathLst>
                  <a:path w="342900" h="647700">
                    <a:moveTo>
                      <a:pt x="0" y="0"/>
                    </a:moveTo>
                    <a:lnTo>
                      <a:pt x="342900" y="64770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任意多边形 527"/>
              <p:cNvSpPr/>
              <p:nvPr/>
            </p:nvSpPr>
            <p:spPr>
              <a:xfrm>
                <a:off x="3708194" y="2944289"/>
                <a:ext cx="859300" cy="3669"/>
              </a:xfrm>
              <a:custGeom>
                <a:avLst/>
                <a:gdLst>
                  <a:gd name="connsiteX0" fmla="*/ 0 w 1371600"/>
                  <a:gd name="connsiteY0" fmla="*/ 0 h 9525"/>
                  <a:gd name="connsiteX1" fmla="*/ 1371600 w 1371600"/>
                  <a:gd name="connsiteY1" fmla="*/ 9525 h 9525"/>
                </a:gdLst>
                <a:ahLst/>
                <a:cxnLst>
                  <a:cxn ang="0">
                    <a:pos x="connsiteX0" y="connsiteY0"/>
                  </a:cxn>
                  <a:cxn ang="0">
                    <a:pos x="connsiteX1" y="connsiteY1"/>
                  </a:cxn>
                </a:cxnLst>
                <a:rect l="l" t="t" r="r" b="b"/>
                <a:pathLst>
                  <a:path w="1371600" h="9525">
                    <a:moveTo>
                      <a:pt x="0" y="0"/>
                    </a:moveTo>
                    <a:lnTo>
                      <a:pt x="1371600" y="952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a:off x="4674907" y="2786527"/>
                <a:ext cx="322238" cy="146755"/>
              </a:xfrm>
              <a:custGeom>
                <a:avLst/>
                <a:gdLst>
                  <a:gd name="connsiteX0" fmla="*/ 0 w 514350"/>
                  <a:gd name="connsiteY0" fmla="*/ 381000 h 381000"/>
                  <a:gd name="connsiteX1" fmla="*/ 514350 w 514350"/>
                  <a:gd name="connsiteY1" fmla="*/ 0 h 381000"/>
                </a:gdLst>
                <a:ahLst/>
                <a:cxnLst>
                  <a:cxn ang="0">
                    <a:pos x="connsiteX0" y="connsiteY0"/>
                  </a:cxn>
                  <a:cxn ang="0">
                    <a:pos x="connsiteX1" y="connsiteY1"/>
                  </a:cxn>
                </a:cxnLst>
                <a:rect l="l" t="t" r="r" b="b"/>
                <a:pathLst>
                  <a:path w="514350" h="381000">
                    <a:moveTo>
                      <a:pt x="0" y="381000"/>
                    </a:moveTo>
                    <a:cubicBezTo>
                      <a:pt x="211931" y="228600"/>
                      <a:pt x="423863" y="76200"/>
                      <a:pt x="514350" y="0"/>
                    </a:cubicBez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任意多边形 529"/>
              <p:cNvSpPr/>
              <p:nvPr/>
            </p:nvSpPr>
            <p:spPr>
              <a:xfrm>
                <a:off x="5086655" y="2448991"/>
                <a:ext cx="298368" cy="282503"/>
              </a:xfrm>
              <a:custGeom>
                <a:avLst/>
                <a:gdLst>
                  <a:gd name="connsiteX0" fmla="*/ 0 w 476250"/>
                  <a:gd name="connsiteY0" fmla="*/ 733425 h 733425"/>
                  <a:gd name="connsiteX1" fmla="*/ 476250 w 476250"/>
                  <a:gd name="connsiteY1" fmla="*/ 0 h 733425"/>
                </a:gdLst>
                <a:ahLst/>
                <a:cxnLst>
                  <a:cxn ang="0">
                    <a:pos x="connsiteX0" y="connsiteY0"/>
                  </a:cxn>
                  <a:cxn ang="0">
                    <a:pos x="connsiteX1" y="connsiteY1"/>
                  </a:cxn>
                </a:cxnLst>
                <a:rect l="l" t="t" r="r" b="b"/>
                <a:pathLst>
                  <a:path w="476250" h="733425">
                    <a:moveTo>
                      <a:pt x="0" y="733425"/>
                    </a:moveTo>
                    <a:lnTo>
                      <a:pt x="476250" y="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任意多边形 530"/>
              <p:cNvSpPr/>
              <p:nvPr/>
            </p:nvSpPr>
            <p:spPr>
              <a:xfrm>
                <a:off x="4597332" y="2973640"/>
                <a:ext cx="0" cy="286172"/>
              </a:xfrm>
              <a:custGeom>
                <a:avLst/>
                <a:gdLst>
                  <a:gd name="connsiteX0" fmla="*/ 0 w 0"/>
                  <a:gd name="connsiteY0" fmla="*/ 0 h 742950"/>
                  <a:gd name="connsiteX1" fmla="*/ 0 w 0"/>
                  <a:gd name="connsiteY1" fmla="*/ 742950 h 742950"/>
                </a:gdLst>
                <a:ahLst/>
                <a:cxnLst>
                  <a:cxn ang="0">
                    <a:pos x="connsiteX0" y="connsiteY0"/>
                  </a:cxn>
                  <a:cxn ang="0">
                    <a:pos x="connsiteX1" y="connsiteY1"/>
                  </a:cxn>
                </a:cxnLst>
                <a:rect l="l" t="t" r="r" b="b"/>
                <a:pathLst>
                  <a:path h="742950">
                    <a:moveTo>
                      <a:pt x="0" y="0"/>
                    </a:moveTo>
                    <a:lnTo>
                      <a:pt x="0" y="7429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任意多边形 531"/>
              <p:cNvSpPr/>
              <p:nvPr/>
            </p:nvSpPr>
            <p:spPr>
              <a:xfrm>
                <a:off x="4627168" y="3281825"/>
                <a:ext cx="322238" cy="157761"/>
              </a:xfrm>
              <a:custGeom>
                <a:avLst/>
                <a:gdLst>
                  <a:gd name="connsiteX0" fmla="*/ 0 w 514350"/>
                  <a:gd name="connsiteY0" fmla="*/ 0 h 409575"/>
                  <a:gd name="connsiteX1" fmla="*/ 514350 w 514350"/>
                  <a:gd name="connsiteY1" fmla="*/ 409575 h 409575"/>
                </a:gdLst>
                <a:ahLst/>
                <a:cxnLst>
                  <a:cxn ang="0">
                    <a:pos x="connsiteX0" y="connsiteY0"/>
                  </a:cxn>
                  <a:cxn ang="0">
                    <a:pos x="connsiteX1" y="connsiteY1"/>
                  </a:cxn>
                </a:cxnLst>
                <a:rect l="l" t="t" r="r" b="b"/>
                <a:pathLst>
                  <a:path w="514350" h="409575">
                    <a:moveTo>
                      <a:pt x="0" y="0"/>
                    </a:moveTo>
                    <a:lnTo>
                      <a:pt x="514350" y="40957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任意多边形 532"/>
              <p:cNvSpPr/>
              <p:nvPr/>
            </p:nvSpPr>
            <p:spPr>
              <a:xfrm>
                <a:off x="5009079" y="3483613"/>
                <a:ext cx="149184" cy="212794"/>
              </a:xfrm>
              <a:custGeom>
                <a:avLst/>
                <a:gdLst>
                  <a:gd name="connsiteX0" fmla="*/ 0 w 238125"/>
                  <a:gd name="connsiteY0" fmla="*/ 0 h 552450"/>
                  <a:gd name="connsiteX1" fmla="*/ 238125 w 238125"/>
                  <a:gd name="connsiteY1" fmla="*/ 552450 h 552450"/>
                </a:gdLst>
                <a:ahLst/>
                <a:cxnLst>
                  <a:cxn ang="0">
                    <a:pos x="connsiteX0" y="connsiteY0"/>
                  </a:cxn>
                  <a:cxn ang="0">
                    <a:pos x="connsiteX1" y="connsiteY1"/>
                  </a:cxn>
                </a:cxnLst>
                <a:rect l="l" t="t" r="r" b="b"/>
                <a:pathLst>
                  <a:path w="238125" h="552450">
                    <a:moveTo>
                      <a:pt x="0" y="0"/>
                    </a:moveTo>
                    <a:lnTo>
                      <a:pt x="238125" y="552450"/>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任意多边形 533"/>
              <p:cNvSpPr/>
              <p:nvPr/>
            </p:nvSpPr>
            <p:spPr>
              <a:xfrm>
                <a:off x="5092622" y="3527639"/>
                <a:ext cx="495291" cy="201788"/>
              </a:xfrm>
              <a:custGeom>
                <a:avLst/>
                <a:gdLst>
                  <a:gd name="connsiteX0" fmla="*/ 0 w 790575"/>
                  <a:gd name="connsiteY0" fmla="*/ 0 h 523875"/>
                  <a:gd name="connsiteX1" fmla="*/ 790575 w 790575"/>
                  <a:gd name="connsiteY1" fmla="*/ 523875 h 523875"/>
                </a:gdLst>
                <a:ahLst/>
                <a:cxnLst>
                  <a:cxn ang="0">
                    <a:pos x="connsiteX0" y="connsiteY0"/>
                  </a:cxn>
                  <a:cxn ang="0">
                    <a:pos x="connsiteX1" y="connsiteY1"/>
                  </a:cxn>
                </a:cxnLst>
                <a:rect l="l" t="t" r="r" b="b"/>
                <a:pathLst>
                  <a:path w="790575" h="523875">
                    <a:moveTo>
                      <a:pt x="0" y="0"/>
                    </a:moveTo>
                    <a:lnTo>
                      <a:pt x="790575" y="523875"/>
                    </a:lnTo>
                  </a:path>
                </a:pathLst>
              </a:custGeom>
              <a:noFill/>
              <a:ln w="19050">
                <a:solidFill>
                  <a:srgbClr val="FFFF66"/>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2" name="文本框 621"/>
          <p:cNvSpPr txBox="1"/>
          <p:nvPr/>
        </p:nvSpPr>
        <p:spPr>
          <a:xfrm>
            <a:off x="9714564" y="1930784"/>
            <a:ext cx="2446177" cy="1077218"/>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Core node is stateless per-flow forwarding;</a:t>
            </a:r>
          </a:p>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Multicast tree path can be planned, visualized operation and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maintenance;</a:t>
            </a:r>
            <a:endPar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The network supports </a:t>
            </a:r>
            <a:r>
              <a:rPr kumimoji="1" lang="en-US" altLang="zh-CN"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dual-send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selective receiving and multicast FRR, and the recovery performance is improved from seconds to milliseconds.</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3" name="下箭头 622"/>
          <p:cNvSpPr/>
          <p:nvPr/>
        </p:nvSpPr>
        <p:spPr>
          <a:xfrm>
            <a:off x="2668127" y="1697819"/>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4" name="文本框 623"/>
          <p:cNvSpPr txBox="1"/>
          <p:nvPr/>
        </p:nvSpPr>
        <p:spPr>
          <a:xfrm>
            <a:off x="3112070" y="3634894"/>
            <a:ext cx="2536226" cy="923330"/>
          </a:xfrm>
          <a:prstGeom prst="rect">
            <a:avLst/>
          </a:prstGeom>
          <a:noFill/>
        </p:spPr>
        <p:txBody>
          <a:bodyPr wrap="square" lIns="0" tIns="0" rIns="0" bIns="0" rtlCol="0">
            <a:spAutoFit/>
          </a:bodyPr>
          <a:lstStyle/>
          <a:p>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Traditional multicast cannot provide tunneling capabilities with </a:t>
            </a:r>
            <a:r>
              <a:rPr kumimoji="1" lang="en-US" altLang="zh-CN" sz="1000" dirty="0" err="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QoS</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guarantee and traffic planning; while current </a:t>
            </a:r>
            <a:r>
              <a:rPr kumimoji="1" lang="en-US" altLang="zh-CN" sz="1000" b="1"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P2MP tunnels </a:t>
            </a:r>
            <a:r>
              <a:rPr kumimoji="1" lang="en-US" altLang="zh-CN" sz="100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are generally created based on MPLS RSVP-TE, with complex protocols and cumbersome configuration. </a:t>
            </a:r>
            <a:endParaRPr kumimoji="1" lang="zh-CN" altLang="en-US" sz="10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26" name="下箭头 625"/>
          <p:cNvSpPr/>
          <p:nvPr/>
        </p:nvSpPr>
        <p:spPr>
          <a:xfrm>
            <a:off x="2762459" y="4651168"/>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7" name="下箭头 626"/>
          <p:cNvSpPr/>
          <p:nvPr/>
        </p:nvSpPr>
        <p:spPr>
          <a:xfrm>
            <a:off x="10593711" y="1558421"/>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9" name="下箭头 628"/>
          <p:cNvSpPr/>
          <p:nvPr/>
        </p:nvSpPr>
        <p:spPr>
          <a:xfrm>
            <a:off x="8792237" y="4670444"/>
            <a:ext cx="354235" cy="401197"/>
          </a:xfrm>
          <a:prstGeom prst="downArrow">
            <a:avLst/>
          </a:prstGeom>
          <a:solidFill>
            <a:srgbClr val="0000FF"/>
          </a:solidFill>
          <a:ln>
            <a:no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 name="组合 6"/>
          <p:cNvGrpSpPr/>
          <p:nvPr/>
        </p:nvGrpSpPr>
        <p:grpSpPr>
          <a:xfrm>
            <a:off x="5924610" y="4941289"/>
            <a:ext cx="3191284" cy="1594453"/>
            <a:chOff x="5924610" y="4941289"/>
            <a:chExt cx="3191284" cy="1594453"/>
          </a:xfrm>
        </p:grpSpPr>
        <p:grpSp>
          <p:nvGrpSpPr>
            <p:cNvPr id="415" name="组合 414"/>
            <p:cNvGrpSpPr/>
            <p:nvPr/>
          </p:nvGrpSpPr>
          <p:grpSpPr>
            <a:xfrm>
              <a:off x="5924610" y="4941289"/>
              <a:ext cx="3191284" cy="1594453"/>
              <a:chOff x="5955490" y="5028417"/>
              <a:chExt cx="3191284" cy="1594453"/>
            </a:xfrm>
          </p:grpSpPr>
          <p:grpSp>
            <p:nvGrpSpPr>
              <p:cNvPr id="268" name="组合 267"/>
              <p:cNvGrpSpPr>
                <a:grpSpLocks noChangeAspect="1"/>
              </p:cNvGrpSpPr>
              <p:nvPr/>
            </p:nvGrpSpPr>
            <p:grpSpPr>
              <a:xfrm>
                <a:off x="7113802" y="5615781"/>
                <a:ext cx="169161" cy="165150"/>
                <a:chOff x="7875588" y="733425"/>
                <a:chExt cx="536574" cy="625476"/>
              </a:xfrm>
              <a:solidFill>
                <a:srgbClr val="0000FF"/>
              </a:solidFill>
            </p:grpSpPr>
            <p:sp>
              <p:nvSpPr>
                <p:cNvPr id="354"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5"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6"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7"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58"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cxnSp>
            <p:nvCxnSpPr>
              <p:cNvPr id="272" name="直接连接符 271"/>
              <p:cNvCxnSpPr>
                <a:stCxn id="291" idx="3"/>
                <a:endCxn id="329" idx="4"/>
              </p:cNvCxnSpPr>
              <p:nvPr/>
            </p:nvCxnSpPr>
            <p:spPr>
              <a:xfrm>
                <a:off x="6281187" y="6273183"/>
                <a:ext cx="130274" cy="70430"/>
              </a:xfrm>
              <a:prstGeom prst="line">
                <a:avLst/>
              </a:prstGeom>
              <a:noFill/>
              <a:ln w="19050" cap="flat" cmpd="sng" algn="ctr">
                <a:solidFill>
                  <a:sysClr val="windowText" lastClr="000000"/>
                </a:solidFill>
                <a:prstDash val="solid"/>
              </a:ln>
              <a:effectLst/>
            </p:spPr>
          </p:cxnSp>
          <p:cxnSp>
            <p:nvCxnSpPr>
              <p:cNvPr id="274" name="直接连接符 273"/>
              <p:cNvCxnSpPr>
                <a:stCxn id="278" idx="3"/>
                <a:endCxn id="334" idx="27"/>
              </p:cNvCxnSpPr>
              <p:nvPr/>
            </p:nvCxnSpPr>
            <p:spPr>
              <a:xfrm flipV="1">
                <a:off x="6487975" y="5499826"/>
                <a:ext cx="69876" cy="93873"/>
              </a:xfrm>
              <a:prstGeom prst="line">
                <a:avLst/>
              </a:prstGeom>
              <a:noFill/>
              <a:ln w="19050" cap="flat" cmpd="sng" algn="ctr">
                <a:solidFill>
                  <a:sysClr val="windowText" lastClr="000000"/>
                </a:solidFill>
                <a:prstDash val="solid"/>
              </a:ln>
              <a:effectLst/>
            </p:spPr>
          </p:cxnSp>
          <p:pic>
            <p:nvPicPr>
              <p:cNvPr id="276" name="图片 275"/>
              <p:cNvPicPr>
                <a:picLocks noChangeAspect="1"/>
              </p:cNvPicPr>
              <p:nvPr/>
            </p:nvPicPr>
            <p:blipFill>
              <a:blip r:embed="rId3"/>
              <a:stretch>
                <a:fillRect/>
              </a:stretch>
            </p:blipFill>
            <p:spPr>
              <a:xfrm>
                <a:off x="6037744" y="5433374"/>
                <a:ext cx="198408" cy="139038"/>
              </a:xfrm>
              <a:prstGeom prst="rect">
                <a:avLst/>
              </a:prstGeom>
            </p:spPr>
          </p:pic>
          <p:cxnSp>
            <p:nvCxnSpPr>
              <p:cNvPr id="277" name="直接连接符 276"/>
              <p:cNvCxnSpPr>
                <a:stCxn id="334" idx="3"/>
                <a:endCxn id="276" idx="3"/>
              </p:cNvCxnSpPr>
              <p:nvPr/>
            </p:nvCxnSpPr>
            <p:spPr>
              <a:xfrm flipH="1">
                <a:off x="6236152" y="5439249"/>
                <a:ext cx="264906" cy="63644"/>
              </a:xfrm>
              <a:prstGeom prst="line">
                <a:avLst/>
              </a:prstGeom>
              <a:noFill/>
              <a:ln w="19050" cap="flat" cmpd="sng" algn="ctr">
                <a:solidFill>
                  <a:sysClr val="windowText" lastClr="000000"/>
                </a:solidFill>
                <a:prstDash val="solid"/>
              </a:ln>
              <a:effectLst/>
            </p:spPr>
          </p:cxnSp>
          <p:pic>
            <p:nvPicPr>
              <p:cNvPr id="278" name="图片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0842" y="5520058"/>
                <a:ext cx="197133" cy="147280"/>
              </a:xfrm>
              <a:prstGeom prst="rect">
                <a:avLst/>
              </a:prstGeom>
            </p:spPr>
          </p:pic>
          <p:pic>
            <p:nvPicPr>
              <p:cNvPr id="279" name="图片 2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93338" y="5197344"/>
                <a:ext cx="209341" cy="145100"/>
              </a:xfrm>
              <a:prstGeom prst="rect">
                <a:avLst/>
              </a:prstGeom>
            </p:spPr>
          </p:pic>
          <p:pic>
            <p:nvPicPr>
              <p:cNvPr id="280" name="图片 2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7047" y="5559326"/>
                <a:ext cx="209341" cy="145100"/>
              </a:xfrm>
              <a:prstGeom prst="rect">
                <a:avLst/>
              </a:prstGeom>
            </p:spPr>
          </p:pic>
          <p:cxnSp>
            <p:nvCxnSpPr>
              <p:cNvPr id="281" name="直接连接符 280"/>
              <p:cNvCxnSpPr>
                <a:stCxn id="279" idx="1"/>
                <a:endCxn id="319" idx="10"/>
              </p:cNvCxnSpPr>
              <p:nvPr/>
            </p:nvCxnSpPr>
            <p:spPr>
              <a:xfrm flipH="1">
                <a:off x="8744280" y="5269894"/>
                <a:ext cx="149058" cy="139369"/>
              </a:xfrm>
              <a:prstGeom prst="line">
                <a:avLst/>
              </a:prstGeom>
              <a:noFill/>
              <a:ln w="19050" cap="flat" cmpd="sng" algn="ctr">
                <a:solidFill>
                  <a:sysClr val="windowText" lastClr="000000"/>
                </a:solidFill>
                <a:prstDash val="solid"/>
              </a:ln>
              <a:effectLst/>
            </p:spPr>
          </p:cxnSp>
          <p:cxnSp>
            <p:nvCxnSpPr>
              <p:cNvPr id="282" name="直接连接符 281"/>
              <p:cNvCxnSpPr>
                <a:stCxn id="280" idx="1"/>
                <a:endCxn id="319" idx="25"/>
              </p:cNvCxnSpPr>
              <p:nvPr/>
            </p:nvCxnSpPr>
            <p:spPr>
              <a:xfrm flipH="1" flipV="1">
                <a:off x="8658441" y="5505653"/>
                <a:ext cx="218606" cy="126223"/>
              </a:xfrm>
              <a:prstGeom prst="line">
                <a:avLst/>
              </a:prstGeom>
              <a:noFill/>
              <a:ln w="19050" cap="flat" cmpd="sng" algn="ctr">
                <a:solidFill>
                  <a:sysClr val="windowText" lastClr="000000"/>
                </a:solidFill>
                <a:prstDash val="solid"/>
              </a:ln>
              <a:effectLst/>
            </p:spPr>
          </p:cxnSp>
          <p:cxnSp>
            <p:nvCxnSpPr>
              <p:cNvPr id="283" name="直接连接符 282"/>
              <p:cNvCxnSpPr>
                <a:stCxn id="284" idx="1"/>
                <a:endCxn id="319" idx="0"/>
              </p:cNvCxnSpPr>
              <p:nvPr/>
            </p:nvCxnSpPr>
            <p:spPr>
              <a:xfrm flipH="1" flipV="1">
                <a:off x="8744280" y="5439249"/>
                <a:ext cx="165910" cy="9160"/>
              </a:xfrm>
              <a:prstGeom prst="line">
                <a:avLst/>
              </a:prstGeom>
              <a:noFill/>
              <a:ln w="19050" cap="flat" cmpd="sng" algn="ctr">
                <a:solidFill>
                  <a:sysClr val="windowText" lastClr="000000"/>
                </a:solidFill>
                <a:prstDash val="solid"/>
              </a:ln>
              <a:effectLst/>
            </p:spPr>
          </p:cxnSp>
          <p:pic>
            <p:nvPicPr>
              <p:cNvPr id="284" name="图片 283"/>
              <p:cNvPicPr>
                <a:picLocks noChangeAspect="1"/>
              </p:cNvPicPr>
              <p:nvPr/>
            </p:nvPicPr>
            <p:blipFill>
              <a:blip r:embed="rId3"/>
              <a:stretch>
                <a:fillRect/>
              </a:stretch>
            </p:blipFill>
            <p:spPr>
              <a:xfrm>
                <a:off x="8910190" y="5379919"/>
                <a:ext cx="210695" cy="136980"/>
              </a:xfrm>
              <a:prstGeom prst="rect">
                <a:avLst/>
              </a:prstGeom>
            </p:spPr>
          </p:pic>
          <p:pic>
            <p:nvPicPr>
              <p:cNvPr id="285" name="图片 2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1834" y="6429320"/>
                <a:ext cx="217615" cy="173578"/>
              </a:xfrm>
              <a:prstGeom prst="rect">
                <a:avLst/>
              </a:prstGeom>
            </p:spPr>
          </p:pic>
          <p:cxnSp>
            <p:nvCxnSpPr>
              <p:cNvPr id="286" name="直接连接符 285"/>
              <p:cNvCxnSpPr>
                <a:stCxn id="290" idx="1"/>
              </p:cNvCxnSpPr>
              <p:nvPr/>
            </p:nvCxnSpPr>
            <p:spPr>
              <a:xfrm flipH="1">
                <a:off x="8649750" y="6204197"/>
                <a:ext cx="80223" cy="86676"/>
              </a:xfrm>
              <a:prstGeom prst="line">
                <a:avLst/>
              </a:prstGeom>
              <a:noFill/>
              <a:ln w="19050" cap="flat" cmpd="sng" algn="ctr">
                <a:solidFill>
                  <a:sysClr val="windowText" lastClr="000000"/>
                </a:solidFill>
                <a:prstDash val="solid"/>
              </a:ln>
              <a:effectLst/>
            </p:spPr>
          </p:cxnSp>
          <p:cxnSp>
            <p:nvCxnSpPr>
              <p:cNvPr id="287" name="直接连接符 286"/>
              <p:cNvCxnSpPr>
                <a:stCxn id="285" idx="1"/>
                <a:endCxn id="324" idx="37"/>
              </p:cNvCxnSpPr>
              <p:nvPr/>
            </p:nvCxnSpPr>
            <p:spPr>
              <a:xfrm flipH="1" flipV="1">
                <a:off x="8625169" y="6420465"/>
                <a:ext cx="76665" cy="95645"/>
              </a:xfrm>
              <a:prstGeom prst="line">
                <a:avLst/>
              </a:prstGeom>
              <a:noFill/>
              <a:ln w="19050" cap="flat" cmpd="sng" algn="ctr">
                <a:solidFill>
                  <a:sysClr val="windowText" lastClr="000000"/>
                </a:solidFill>
                <a:prstDash val="solid"/>
              </a:ln>
              <a:effectLst/>
            </p:spPr>
          </p:cxnSp>
          <p:pic>
            <p:nvPicPr>
              <p:cNvPr id="288" name="图片 2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1119" y="6279599"/>
                <a:ext cx="217615" cy="173578"/>
              </a:xfrm>
              <a:prstGeom prst="rect">
                <a:avLst/>
              </a:prstGeom>
            </p:spPr>
          </p:pic>
          <p:cxnSp>
            <p:nvCxnSpPr>
              <p:cNvPr id="289" name="直接连接符 288"/>
              <p:cNvCxnSpPr>
                <a:stCxn id="288" idx="1"/>
                <a:endCxn id="324" idx="0"/>
              </p:cNvCxnSpPr>
              <p:nvPr/>
            </p:nvCxnSpPr>
            <p:spPr>
              <a:xfrm flipH="1" flipV="1">
                <a:off x="8680661" y="6351875"/>
                <a:ext cx="230458" cy="14513"/>
              </a:xfrm>
              <a:prstGeom prst="line">
                <a:avLst/>
              </a:prstGeom>
              <a:noFill/>
              <a:ln w="19050" cap="flat" cmpd="sng" algn="ctr">
                <a:solidFill>
                  <a:sysClr val="windowText" lastClr="000000"/>
                </a:solidFill>
                <a:prstDash val="solid"/>
              </a:ln>
              <a:effectLst/>
            </p:spPr>
          </p:cxnSp>
          <p:pic>
            <p:nvPicPr>
              <p:cNvPr id="290" name="图片 289"/>
              <p:cNvPicPr>
                <a:picLocks noChangeAspect="1"/>
              </p:cNvPicPr>
              <p:nvPr/>
            </p:nvPicPr>
            <p:blipFill>
              <a:blip r:embed="rId3"/>
              <a:stretch>
                <a:fillRect/>
              </a:stretch>
            </p:blipFill>
            <p:spPr>
              <a:xfrm>
                <a:off x="8729973" y="6122265"/>
                <a:ext cx="219023" cy="163864"/>
              </a:xfrm>
              <a:prstGeom prst="rect">
                <a:avLst/>
              </a:prstGeom>
            </p:spPr>
          </p:pic>
          <p:pic>
            <p:nvPicPr>
              <p:cNvPr id="291" name="图片 2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3572" y="6186394"/>
                <a:ext cx="217615" cy="173578"/>
              </a:xfrm>
              <a:prstGeom prst="rect">
                <a:avLst/>
              </a:prstGeom>
            </p:spPr>
          </p:pic>
          <p:pic>
            <p:nvPicPr>
              <p:cNvPr id="295" name="图片 2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0468" y="5199673"/>
                <a:ext cx="217615" cy="173578"/>
              </a:xfrm>
              <a:prstGeom prst="rect">
                <a:avLst/>
              </a:prstGeom>
            </p:spPr>
          </p:pic>
          <p:sp>
            <p:nvSpPr>
              <p:cNvPr id="296" name="文本框 295"/>
              <p:cNvSpPr txBox="1"/>
              <p:nvPr/>
            </p:nvSpPr>
            <p:spPr bwMode="auto">
              <a:xfrm>
                <a:off x="5983338" y="5028417"/>
                <a:ext cx="622166" cy="217621"/>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800" b="1" dirty="0" smtClean="0">
                    <a:solidFill>
                      <a:srgbClr val="0066FF"/>
                    </a:solidFill>
                    <a:latin typeface="华文细黑" panose="02010600040101010101" pitchFamily="2" charset="-122"/>
                    <a:ea typeface="华文细黑" panose="02010600040101010101" pitchFamily="2" charset="-122"/>
                  </a:rPr>
                  <a:t>Speaker</a:t>
                </a:r>
                <a:endParaRPr lang="zh-CN" altLang="en-US" sz="800" b="1" dirty="0" smtClean="0">
                  <a:solidFill>
                    <a:srgbClr val="0066FF"/>
                  </a:solidFill>
                  <a:latin typeface="华文细黑" panose="02010600040101010101" pitchFamily="2" charset="-122"/>
                  <a:ea typeface="华文细黑" panose="02010600040101010101" pitchFamily="2" charset="-122"/>
                </a:endParaRPr>
              </a:p>
            </p:txBody>
          </p:sp>
          <p:sp>
            <p:nvSpPr>
              <p:cNvPr id="300" name="文本框 299"/>
              <p:cNvSpPr txBox="1"/>
              <p:nvPr/>
            </p:nvSpPr>
            <p:spPr bwMode="auto">
              <a:xfrm>
                <a:off x="6563007" y="5198106"/>
                <a:ext cx="743366" cy="233009"/>
              </a:xfrm>
              <a:prstGeom prst="rect">
                <a:avLst/>
              </a:prstGeom>
              <a:noFill/>
              <a:ln w="12700">
                <a:noFill/>
                <a:miter lim="800000"/>
              </a:ln>
            </p:spPr>
            <p:txBody>
              <a:bodyPr wrap="square" lIns="89996" tIns="46798" rIns="89996" bIns="46798" rtlCol="0" anchor="t">
                <a:spAutoFit/>
              </a:bodyPr>
              <a:lstStyle/>
              <a:p>
                <a:pPr defTabSz="914400" fontAlgn="base">
                  <a:spcBef>
                    <a:spcPct val="0"/>
                  </a:spcBef>
                  <a:spcAft>
                    <a:spcPct val="0"/>
                  </a:spcAft>
                </a:pPr>
                <a:r>
                  <a:rPr lang="en-US" altLang="zh-CN" sz="900" b="1" dirty="0" smtClean="0">
                    <a:solidFill>
                      <a:schemeClr val="accent1"/>
                    </a:solidFill>
                    <a:latin typeface="华文细黑" panose="02010600040101010101" pitchFamily="2" charset="-122"/>
                    <a:ea typeface="华文细黑" panose="02010600040101010101" pitchFamily="2" charset="-122"/>
                  </a:rPr>
                  <a:t>Multicast</a:t>
                </a:r>
                <a:endParaRPr lang="zh-CN" altLang="en-US" sz="900" b="1" dirty="0" smtClean="0">
                  <a:solidFill>
                    <a:schemeClr val="accent1"/>
                  </a:solidFill>
                  <a:latin typeface="华文细黑" panose="02010600040101010101" pitchFamily="2" charset="-122"/>
                  <a:ea typeface="华文细黑" panose="02010600040101010101" pitchFamily="2" charset="-122"/>
                </a:endParaRPr>
              </a:p>
            </p:txBody>
          </p:sp>
          <p:sp>
            <p:nvSpPr>
              <p:cNvPr id="301" name="圆角矩形 300"/>
              <p:cNvSpPr/>
              <p:nvPr/>
            </p:nvSpPr>
            <p:spPr>
              <a:xfrm>
                <a:off x="5955490" y="5179346"/>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1</a:t>
                </a:r>
                <a:endParaRPr lang="zh-CN" altLang="en-US" sz="900" dirty="0"/>
              </a:p>
            </p:txBody>
          </p:sp>
          <p:cxnSp>
            <p:nvCxnSpPr>
              <p:cNvPr id="302" name="直接连接符 301"/>
              <p:cNvCxnSpPr>
                <a:stCxn id="334" idx="12"/>
                <a:endCxn id="295" idx="3"/>
              </p:cNvCxnSpPr>
              <p:nvPr/>
            </p:nvCxnSpPr>
            <p:spPr>
              <a:xfrm flipH="1" flipV="1">
                <a:off x="6348083" y="5286462"/>
                <a:ext cx="152975" cy="122801"/>
              </a:xfrm>
              <a:prstGeom prst="line">
                <a:avLst/>
              </a:prstGeom>
              <a:noFill/>
              <a:ln w="19050" cap="flat" cmpd="sng" algn="ctr">
                <a:solidFill>
                  <a:sysClr val="windowText" lastClr="000000"/>
                </a:solidFill>
                <a:prstDash val="solid"/>
              </a:ln>
              <a:effectLst/>
            </p:spPr>
          </p:cxnSp>
          <p:sp>
            <p:nvSpPr>
              <p:cNvPr id="303" name="圆角矩形 302"/>
              <p:cNvSpPr/>
              <p:nvPr/>
            </p:nvSpPr>
            <p:spPr>
              <a:xfrm>
                <a:off x="6975022" y="5548376"/>
                <a:ext cx="1153351" cy="68999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smtClean="0"/>
                  <a:t>Backbone Network</a:t>
                </a:r>
                <a:endParaRPr lang="zh-CN" altLang="en-US" sz="1200" dirty="0"/>
              </a:p>
            </p:txBody>
          </p:sp>
          <p:grpSp>
            <p:nvGrpSpPr>
              <p:cNvPr id="304" name="组合 303"/>
              <p:cNvGrpSpPr>
                <a:grpSpLocks noChangeAspect="1"/>
              </p:cNvGrpSpPr>
              <p:nvPr/>
            </p:nvGrpSpPr>
            <p:grpSpPr>
              <a:xfrm>
                <a:off x="6491518" y="5367503"/>
                <a:ext cx="179194" cy="146527"/>
                <a:chOff x="6853232" y="830263"/>
                <a:chExt cx="536574" cy="523875"/>
              </a:xfrm>
              <a:solidFill>
                <a:srgbClr val="0000FF"/>
              </a:solidFill>
            </p:grpSpPr>
            <p:sp>
              <p:nvSpPr>
                <p:cNvPr id="334"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5"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6"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7"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38"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307" name="圆角矩形 306"/>
              <p:cNvSpPr/>
              <p:nvPr/>
            </p:nvSpPr>
            <p:spPr>
              <a:xfrm>
                <a:off x="5972488" y="6121428"/>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altLang="zh-CN" sz="900" dirty="0" smtClean="0"/>
                  <a:t>Area 2</a:t>
                </a:r>
                <a:endParaRPr lang="zh-CN" altLang="en-US" sz="900" dirty="0"/>
              </a:p>
            </p:txBody>
          </p:sp>
          <p:sp>
            <p:nvSpPr>
              <p:cNvPr id="309" name="圆角矩形 308"/>
              <p:cNvSpPr/>
              <p:nvPr/>
            </p:nvSpPr>
            <p:spPr>
              <a:xfrm>
                <a:off x="8040970" y="6100066"/>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4</a:t>
                </a:r>
                <a:endParaRPr lang="zh-CN" altLang="en-US" sz="900" dirty="0"/>
              </a:p>
            </p:txBody>
          </p:sp>
          <p:sp>
            <p:nvSpPr>
              <p:cNvPr id="312" name="圆角矩形 311"/>
              <p:cNvSpPr/>
              <p:nvPr/>
            </p:nvSpPr>
            <p:spPr>
              <a:xfrm>
                <a:off x="8062237" y="5179346"/>
                <a:ext cx="1084537" cy="50144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900" dirty="0" smtClean="0"/>
                  <a:t>Area 3</a:t>
                </a:r>
                <a:endParaRPr lang="zh-CN" altLang="en-US" sz="900" dirty="0"/>
              </a:p>
            </p:txBody>
          </p:sp>
          <p:grpSp>
            <p:nvGrpSpPr>
              <p:cNvPr id="364" name="组合 363"/>
              <p:cNvGrpSpPr>
                <a:grpSpLocks noChangeAspect="1"/>
              </p:cNvGrpSpPr>
              <p:nvPr/>
            </p:nvGrpSpPr>
            <p:grpSpPr>
              <a:xfrm>
                <a:off x="7120538" y="5987479"/>
                <a:ext cx="169161" cy="165150"/>
                <a:chOff x="7875588" y="733425"/>
                <a:chExt cx="536574" cy="625476"/>
              </a:xfrm>
              <a:solidFill>
                <a:srgbClr val="0000FF"/>
              </a:solidFill>
            </p:grpSpPr>
            <p:sp>
              <p:nvSpPr>
                <p:cNvPr id="365"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6"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7"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8"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69"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70" name="组合 369"/>
              <p:cNvGrpSpPr>
                <a:grpSpLocks noChangeAspect="1"/>
              </p:cNvGrpSpPr>
              <p:nvPr/>
            </p:nvGrpSpPr>
            <p:grpSpPr>
              <a:xfrm>
                <a:off x="6399810" y="6275265"/>
                <a:ext cx="179194" cy="146527"/>
                <a:chOff x="6853232" y="830263"/>
                <a:chExt cx="536574" cy="523875"/>
              </a:xfrm>
              <a:solidFill>
                <a:srgbClr val="0000FF"/>
              </a:solidFill>
            </p:grpSpPr>
            <p:sp>
              <p:nvSpPr>
                <p:cNvPr id="371"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2"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3"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4"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5"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76" name="组合 375"/>
              <p:cNvGrpSpPr>
                <a:grpSpLocks noChangeAspect="1"/>
              </p:cNvGrpSpPr>
              <p:nvPr/>
            </p:nvGrpSpPr>
            <p:grpSpPr>
              <a:xfrm>
                <a:off x="7801175" y="5621851"/>
                <a:ext cx="169161" cy="165150"/>
                <a:chOff x="7875588" y="733425"/>
                <a:chExt cx="536574" cy="625476"/>
              </a:xfrm>
              <a:solidFill>
                <a:srgbClr val="0000FF"/>
              </a:solidFill>
            </p:grpSpPr>
            <p:sp>
              <p:nvSpPr>
                <p:cNvPr id="377"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8"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79"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0"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1"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82" name="组合 381"/>
              <p:cNvGrpSpPr>
                <a:grpSpLocks noChangeAspect="1"/>
              </p:cNvGrpSpPr>
              <p:nvPr/>
            </p:nvGrpSpPr>
            <p:grpSpPr>
              <a:xfrm>
                <a:off x="7807911" y="5993549"/>
                <a:ext cx="169161" cy="165150"/>
                <a:chOff x="7875588" y="733425"/>
                <a:chExt cx="536574" cy="625476"/>
              </a:xfrm>
              <a:solidFill>
                <a:srgbClr val="0000FF"/>
              </a:solidFill>
            </p:grpSpPr>
            <p:sp>
              <p:nvSpPr>
                <p:cNvPr id="383" name="Freeform 85"/>
                <p:cNvSpPr>
                  <a:spLocks/>
                </p:cNvSpPr>
                <p:nvPr/>
              </p:nvSpPr>
              <p:spPr bwMode="auto">
                <a:xfrm>
                  <a:off x="8066088" y="900113"/>
                  <a:ext cx="152400" cy="88900"/>
                </a:xfrm>
                <a:custGeom>
                  <a:avLst/>
                  <a:gdLst>
                    <a:gd name="T0" fmla="*/ 307 w 350"/>
                    <a:gd name="T1" fmla="*/ 74 h 203"/>
                    <a:gd name="T2" fmla="*/ 307 w 350"/>
                    <a:gd name="T3" fmla="*/ 74 h 203"/>
                    <a:gd name="T4" fmla="*/ 202 w 350"/>
                    <a:gd name="T5" fmla="*/ 131 h 203"/>
                    <a:gd name="T6" fmla="*/ 202 w 350"/>
                    <a:gd name="T7" fmla="*/ 54 h 203"/>
                    <a:gd name="T8" fmla="*/ 258 w 350"/>
                    <a:gd name="T9" fmla="*/ 54 h 203"/>
                    <a:gd name="T10" fmla="*/ 258 w 350"/>
                    <a:gd name="T11" fmla="*/ 0 h 203"/>
                    <a:gd name="T12" fmla="*/ 175 w 350"/>
                    <a:gd name="T13" fmla="*/ 0 h 203"/>
                    <a:gd name="T14" fmla="*/ 148 w 350"/>
                    <a:gd name="T15" fmla="*/ 27 h 203"/>
                    <a:gd name="T16" fmla="*/ 148 w 350"/>
                    <a:gd name="T17" fmla="*/ 131 h 203"/>
                    <a:gd name="T18" fmla="*/ 43 w 350"/>
                    <a:gd name="T19" fmla="*/ 74 h 203"/>
                    <a:gd name="T20" fmla="*/ 7 w 350"/>
                    <a:gd name="T21" fmla="*/ 84 h 203"/>
                    <a:gd name="T22" fmla="*/ 17 w 350"/>
                    <a:gd name="T23" fmla="*/ 120 h 203"/>
                    <a:gd name="T24" fmla="*/ 162 w 350"/>
                    <a:gd name="T25" fmla="*/ 199 h 203"/>
                    <a:gd name="T26" fmla="*/ 163 w 350"/>
                    <a:gd name="T27" fmla="*/ 200 h 203"/>
                    <a:gd name="T28" fmla="*/ 167 w 350"/>
                    <a:gd name="T29" fmla="*/ 201 h 203"/>
                    <a:gd name="T30" fmla="*/ 168 w 350"/>
                    <a:gd name="T31" fmla="*/ 202 h 203"/>
                    <a:gd name="T32" fmla="*/ 169 w 350"/>
                    <a:gd name="T33" fmla="*/ 202 h 203"/>
                    <a:gd name="T34" fmla="*/ 175 w 350"/>
                    <a:gd name="T35" fmla="*/ 203 h 203"/>
                    <a:gd name="T36" fmla="*/ 175 w 350"/>
                    <a:gd name="T37" fmla="*/ 203 h 203"/>
                    <a:gd name="T38" fmla="*/ 175 w 350"/>
                    <a:gd name="T39" fmla="*/ 203 h 203"/>
                    <a:gd name="T40" fmla="*/ 175 w 350"/>
                    <a:gd name="T41" fmla="*/ 203 h 203"/>
                    <a:gd name="T42" fmla="*/ 181 w 350"/>
                    <a:gd name="T43" fmla="*/ 202 h 203"/>
                    <a:gd name="T44" fmla="*/ 182 w 350"/>
                    <a:gd name="T45" fmla="*/ 202 h 203"/>
                    <a:gd name="T46" fmla="*/ 183 w 350"/>
                    <a:gd name="T47" fmla="*/ 201 h 203"/>
                    <a:gd name="T48" fmla="*/ 187 w 350"/>
                    <a:gd name="T49" fmla="*/ 200 h 203"/>
                    <a:gd name="T50" fmla="*/ 188 w 350"/>
                    <a:gd name="T51" fmla="*/ 199 h 203"/>
                    <a:gd name="T52" fmla="*/ 333 w 350"/>
                    <a:gd name="T53" fmla="*/ 120 h 203"/>
                    <a:gd name="T54" fmla="*/ 343 w 350"/>
                    <a:gd name="T55" fmla="*/ 84 h 203"/>
                    <a:gd name="T56" fmla="*/ 307 w 350"/>
                    <a:gd name="T57" fmla="*/ 7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0" h="203">
                      <a:moveTo>
                        <a:pt x="307" y="74"/>
                      </a:moveTo>
                      <a:lnTo>
                        <a:pt x="307" y="74"/>
                      </a:lnTo>
                      <a:lnTo>
                        <a:pt x="202" y="131"/>
                      </a:lnTo>
                      <a:lnTo>
                        <a:pt x="202" y="54"/>
                      </a:lnTo>
                      <a:lnTo>
                        <a:pt x="258" y="54"/>
                      </a:lnTo>
                      <a:lnTo>
                        <a:pt x="258" y="0"/>
                      </a:lnTo>
                      <a:lnTo>
                        <a:pt x="175" y="0"/>
                      </a:lnTo>
                      <a:cubicBezTo>
                        <a:pt x="160" y="0"/>
                        <a:pt x="148" y="12"/>
                        <a:pt x="148" y="27"/>
                      </a:cubicBezTo>
                      <a:lnTo>
                        <a:pt x="148" y="131"/>
                      </a:lnTo>
                      <a:lnTo>
                        <a:pt x="43" y="74"/>
                      </a:lnTo>
                      <a:cubicBezTo>
                        <a:pt x="30" y="66"/>
                        <a:pt x="14" y="71"/>
                        <a:pt x="7" y="84"/>
                      </a:cubicBezTo>
                      <a:cubicBezTo>
                        <a:pt x="0" y="97"/>
                        <a:pt x="4" y="113"/>
                        <a:pt x="17" y="120"/>
                      </a:cubicBezTo>
                      <a:lnTo>
                        <a:pt x="162" y="199"/>
                      </a:lnTo>
                      <a:cubicBezTo>
                        <a:pt x="162" y="200"/>
                        <a:pt x="163" y="200"/>
                        <a:pt x="163" y="200"/>
                      </a:cubicBezTo>
                      <a:cubicBezTo>
                        <a:pt x="164" y="200"/>
                        <a:pt x="166" y="201"/>
                        <a:pt x="167" y="201"/>
                      </a:cubicBezTo>
                      <a:cubicBezTo>
                        <a:pt x="167" y="201"/>
                        <a:pt x="168" y="202"/>
                        <a:pt x="168" y="202"/>
                      </a:cubicBezTo>
                      <a:cubicBezTo>
                        <a:pt x="168" y="202"/>
                        <a:pt x="169" y="202"/>
                        <a:pt x="169" y="202"/>
                      </a:cubicBezTo>
                      <a:cubicBezTo>
                        <a:pt x="171" y="202"/>
                        <a:pt x="173" y="203"/>
                        <a:pt x="175" y="203"/>
                      </a:cubicBezTo>
                      <a:cubicBezTo>
                        <a:pt x="175" y="203"/>
                        <a:pt x="175" y="203"/>
                        <a:pt x="175" y="203"/>
                      </a:cubicBezTo>
                      <a:lnTo>
                        <a:pt x="175" y="203"/>
                      </a:lnTo>
                      <a:lnTo>
                        <a:pt x="175" y="203"/>
                      </a:lnTo>
                      <a:cubicBezTo>
                        <a:pt x="177" y="203"/>
                        <a:pt x="179" y="202"/>
                        <a:pt x="181" y="202"/>
                      </a:cubicBezTo>
                      <a:cubicBezTo>
                        <a:pt x="181" y="202"/>
                        <a:pt x="181" y="202"/>
                        <a:pt x="182" y="202"/>
                      </a:cubicBezTo>
                      <a:cubicBezTo>
                        <a:pt x="182" y="202"/>
                        <a:pt x="182" y="201"/>
                        <a:pt x="183" y="201"/>
                      </a:cubicBezTo>
                      <a:cubicBezTo>
                        <a:pt x="184" y="201"/>
                        <a:pt x="186" y="200"/>
                        <a:pt x="187" y="200"/>
                      </a:cubicBezTo>
                      <a:cubicBezTo>
                        <a:pt x="187" y="200"/>
                        <a:pt x="187" y="200"/>
                        <a:pt x="188" y="199"/>
                      </a:cubicBezTo>
                      <a:lnTo>
                        <a:pt x="333" y="120"/>
                      </a:lnTo>
                      <a:cubicBezTo>
                        <a:pt x="345" y="113"/>
                        <a:pt x="350" y="97"/>
                        <a:pt x="343" y="84"/>
                      </a:cubicBezTo>
                      <a:cubicBezTo>
                        <a:pt x="336" y="71"/>
                        <a:pt x="320" y="66"/>
                        <a:pt x="307" y="7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4" name="Freeform 86"/>
                <p:cNvSpPr>
                  <a:spLocks/>
                </p:cNvSpPr>
                <p:nvPr/>
              </p:nvSpPr>
              <p:spPr bwMode="auto">
                <a:xfrm>
                  <a:off x="8066088" y="777875"/>
                  <a:ext cx="150812" cy="87313"/>
                </a:xfrm>
                <a:custGeom>
                  <a:avLst/>
                  <a:gdLst>
                    <a:gd name="T0" fmla="*/ 30 w 351"/>
                    <a:gd name="T1" fmla="*/ 132 h 200"/>
                    <a:gd name="T2" fmla="*/ 30 w 351"/>
                    <a:gd name="T3" fmla="*/ 132 h 200"/>
                    <a:gd name="T4" fmla="*/ 43 w 351"/>
                    <a:gd name="T5" fmla="*/ 129 h 200"/>
                    <a:gd name="T6" fmla="*/ 149 w 351"/>
                    <a:gd name="T7" fmla="*/ 72 h 200"/>
                    <a:gd name="T8" fmla="*/ 149 w 351"/>
                    <a:gd name="T9" fmla="*/ 147 h 200"/>
                    <a:gd name="T10" fmla="*/ 92 w 351"/>
                    <a:gd name="T11" fmla="*/ 147 h 200"/>
                    <a:gd name="T12" fmla="*/ 92 w 351"/>
                    <a:gd name="T13" fmla="*/ 200 h 200"/>
                    <a:gd name="T14" fmla="*/ 175 w 351"/>
                    <a:gd name="T15" fmla="*/ 200 h 200"/>
                    <a:gd name="T16" fmla="*/ 202 w 351"/>
                    <a:gd name="T17" fmla="*/ 173 h 200"/>
                    <a:gd name="T18" fmla="*/ 202 w 351"/>
                    <a:gd name="T19" fmla="*/ 72 h 200"/>
                    <a:gd name="T20" fmla="*/ 307 w 351"/>
                    <a:gd name="T21" fmla="*/ 129 h 200"/>
                    <a:gd name="T22" fmla="*/ 320 w 351"/>
                    <a:gd name="T23" fmla="*/ 132 h 200"/>
                    <a:gd name="T24" fmla="*/ 343 w 351"/>
                    <a:gd name="T25" fmla="*/ 119 h 200"/>
                    <a:gd name="T26" fmla="*/ 333 w 351"/>
                    <a:gd name="T27" fmla="*/ 82 h 200"/>
                    <a:gd name="T28" fmla="*/ 188 w 351"/>
                    <a:gd name="T29" fmla="*/ 3 h 200"/>
                    <a:gd name="T30" fmla="*/ 188 w 351"/>
                    <a:gd name="T31" fmla="*/ 3 h 200"/>
                    <a:gd name="T32" fmla="*/ 186 w 351"/>
                    <a:gd name="T33" fmla="*/ 3 h 200"/>
                    <a:gd name="T34" fmla="*/ 184 w 351"/>
                    <a:gd name="T35" fmla="*/ 2 h 200"/>
                    <a:gd name="T36" fmla="*/ 183 w 351"/>
                    <a:gd name="T37" fmla="*/ 1 h 200"/>
                    <a:gd name="T38" fmla="*/ 182 w 351"/>
                    <a:gd name="T39" fmla="*/ 1 h 200"/>
                    <a:gd name="T40" fmla="*/ 179 w 351"/>
                    <a:gd name="T41" fmla="*/ 0 h 200"/>
                    <a:gd name="T42" fmla="*/ 178 w 351"/>
                    <a:gd name="T43" fmla="*/ 0 h 200"/>
                    <a:gd name="T44" fmla="*/ 176 w 351"/>
                    <a:gd name="T45" fmla="*/ 0 h 200"/>
                    <a:gd name="T46" fmla="*/ 175 w 351"/>
                    <a:gd name="T47" fmla="*/ 0 h 200"/>
                    <a:gd name="T48" fmla="*/ 174 w 351"/>
                    <a:gd name="T49" fmla="*/ 0 h 200"/>
                    <a:gd name="T50" fmla="*/ 173 w 351"/>
                    <a:gd name="T51" fmla="*/ 0 h 200"/>
                    <a:gd name="T52" fmla="*/ 171 w 351"/>
                    <a:gd name="T53" fmla="*/ 0 h 200"/>
                    <a:gd name="T54" fmla="*/ 169 w 351"/>
                    <a:gd name="T55" fmla="*/ 1 h 200"/>
                    <a:gd name="T56" fmla="*/ 168 w 351"/>
                    <a:gd name="T57" fmla="*/ 1 h 200"/>
                    <a:gd name="T58" fmla="*/ 166 w 351"/>
                    <a:gd name="T59" fmla="*/ 2 h 200"/>
                    <a:gd name="T60" fmla="*/ 164 w 351"/>
                    <a:gd name="T61" fmla="*/ 3 h 200"/>
                    <a:gd name="T62" fmla="*/ 163 w 351"/>
                    <a:gd name="T63" fmla="*/ 3 h 200"/>
                    <a:gd name="T64" fmla="*/ 162 w 351"/>
                    <a:gd name="T65" fmla="*/ 3 h 200"/>
                    <a:gd name="T66" fmla="*/ 17 w 351"/>
                    <a:gd name="T67" fmla="*/ 82 h 200"/>
                    <a:gd name="T68" fmla="*/ 7 w 351"/>
                    <a:gd name="T69" fmla="*/ 119 h 200"/>
                    <a:gd name="T70" fmla="*/ 30 w 351"/>
                    <a:gd name="T71"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0">
                      <a:moveTo>
                        <a:pt x="30" y="132"/>
                      </a:moveTo>
                      <a:lnTo>
                        <a:pt x="30" y="132"/>
                      </a:lnTo>
                      <a:cubicBezTo>
                        <a:pt x="35" y="132"/>
                        <a:pt x="39" y="131"/>
                        <a:pt x="43" y="129"/>
                      </a:cubicBezTo>
                      <a:lnTo>
                        <a:pt x="149" y="72"/>
                      </a:lnTo>
                      <a:lnTo>
                        <a:pt x="149" y="147"/>
                      </a:lnTo>
                      <a:lnTo>
                        <a:pt x="92" y="147"/>
                      </a:lnTo>
                      <a:lnTo>
                        <a:pt x="92" y="200"/>
                      </a:lnTo>
                      <a:lnTo>
                        <a:pt x="175" y="200"/>
                      </a:lnTo>
                      <a:cubicBezTo>
                        <a:pt x="190" y="200"/>
                        <a:pt x="202" y="188"/>
                        <a:pt x="202" y="173"/>
                      </a:cubicBezTo>
                      <a:lnTo>
                        <a:pt x="202" y="72"/>
                      </a:lnTo>
                      <a:lnTo>
                        <a:pt x="307" y="129"/>
                      </a:lnTo>
                      <a:cubicBezTo>
                        <a:pt x="311" y="131"/>
                        <a:pt x="316" y="132"/>
                        <a:pt x="320" y="132"/>
                      </a:cubicBezTo>
                      <a:cubicBezTo>
                        <a:pt x="329" y="132"/>
                        <a:pt x="339" y="127"/>
                        <a:pt x="343" y="119"/>
                      </a:cubicBezTo>
                      <a:cubicBezTo>
                        <a:pt x="351" y="106"/>
                        <a:pt x="346" y="89"/>
                        <a:pt x="333" y="82"/>
                      </a:cubicBezTo>
                      <a:lnTo>
                        <a:pt x="188" y="3"/>
                      </a:lnTo>
                      <a:cubicBezTo>
                        <a:pt x="188" y="3"/>
                        <a:pt x="188" y="3"/>
                        <a:pt x="188" y="3"/>
                      </a:cubicBezTo>
                      <a:cubicBezTo>
                        <a:pt x="187" y="3"/>
                        <a:pt x="187" y="3"/>
                        <a:pt x="186" y="3"/>
                      </a:cubicBezTo>
                      <a:cubicBezTo>
                        <a:pt x="186" y="2"/>
                        <a:pt x="185" y="2"/>
                        <a:pt x="184" y="2"/>
                      </a:cubicBezTo>
                      <a:cubicBezTo>
                        <a:pt x="184" y="2"/>
                        <a:pt x="183" y="1"/>
                        <a:pt x="183" y="1"/>
                      </a:cubicBezTo>
                      <a:cubicBezTo>
                        <a:pt x="182" y="1"/>
                        <a:pt x="182" y="1"/>
                        <a:pt x="182" y="1"/>
                      </a:cubicBezTo>
                      <a:cubicBezTo>
                        <a:pt x="181" y="1"/>
                        <a:pt x="180" y="1"/>
                        <a:pt x="179" y="0"/>
                      </a:cubicBezTo>
                      <a:cubicBezTo>
                        <a:pt x="179" y="0"/>
                        <a:pt x="178" y="0"/>
                        <a:pt x="178" y="0"/>
                      </a:cubicBezTo>
                      <a:cubicBezTo>
                        <a:pt x="177" y="0"/>
                        <a:pt x="177" y="0"/>
                        <a:pt x="176" y="0"/>
                      </a:cubicBezTo>
                      <a:cubicBezTo>
                        <a:pt x="176" y="0"/>
                        <a:pt x="176" y="0"/>
                        <a:pt x="175" y="0"/>
                      </a:cubicBezTo>
                      <a:cubicBezTo>
                        <a:pt x="175" y="0"/>
                        <a:pt x="174" y="0"/>
                        <a:pt x="174" y="0"/>
                      </a:cubicBezTo>
                      <a:cubicBezTo>
                        <a:pt x="174" y="0"/>
                        <a:pt x="173" y="0"/>
                        <a:pt x="173" y="0"/>
                      </a:cubicBezTo>
                      <a:cubicBezTo>
                        <a:pt x="172" y="0"/>
                        <a:pt x="172" y="0"/>
                        <a:pt x="171" y="0"/>
                      </a:cubicBezTo>
                      <a:cubicBezTo>
                        <a:pt x="170" y="1"/>
                        <a:pt x="170" y="1"/>
                        <a:pt x="169" y="1"/>
                      </a:cubicBezTo>
                      <a:cubicBezTo>
                        <a:pt x="168" y="1"/>
                        <a:pt x="168" y="1"/>
                        <a:pt x="168" y="1"/>
                      </a:cubicBezTo>
                      <a:cubicBezTo>
                        <a:pt x="167" y="1"/>
                        <a:pt x="167" y="2"/>
                        <a:pt x="166" y="2"/>
                      </a:cubicBezTo>
                      <a:cubicBezTo>
                        <a:pt x="165" y="2"/>
                        <a:pt x="165" y="2"/>
                        <a:pt x="164" y="3"/>
                      </a:cubicBezTo>
                      <a:cubicBezTo>
                        <a:pt x="163" y="3"/>
                        <a:pt x="163" y="3"/>
                        <a:pt x="163" y="3"/>
                      </a:cubicBezTo>
                      <a:cubicBezTo>
                        <a:pt x="163" y="3"/>
                        <a:pt x="163" y="3"/>
                        <a:pt x="162" y="3"/>
                      </a:cubicBezTo>
                      <a:lnTo>
                        <a:pt x="17" y="82"/>
                      </a:lnTo>
                      <a:cubicBezTo>
                        <a:pt x="5" y="89"/>
                        <a:pt x="0" y="106"/>
                        <a:pt x="7" y="119"/>
                      </a:cubicBezTo>
                      <a:cubicBezTo>
                        <a:pt x="12" y="127"/>
                        <a:pt x="21" y="132"/>
                        <a:pt x="30" y="132"/>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5" name="Freeform 87"/>
                <p:cNvSpPr>
                  <a:spLocks/>
                </p:cNvSpPr>
                <p:nvPr/>
              </p:nvSpPr>
              <p:spPr bwMode="auto">
                <a:xfrm>
                  <a:off x="7961313" y="835025"/>
                  <a:ext cx="139700" cy="93663"/>
                </a:xfrm>
                <a:custGeom>
                  <a:avLst/>
                  <a:gdLst>
                    <a:gd name="T0" fmla="*/ 0 w 324"/>
                    <a:gd name="T1" fmla="*/ 111 h 216"/>
                    <a:gd name="T2" fmla="*/ 0 w 324"/>
                    <a:gd name="T3" fmla="*/ 111 h 216"/>
                    <a:gd name="T4" fmla="*/ 0 w 324"/>
                    <a:gd name="T5" fmla="*/ 112 h 216"/>
                    <a:gd name="T6" fmla="*/ 0 w 324"/>
                    <a:gd name="T7" fmla="*/ 114 h 216"/>
                    <a:gd name="T8" fmla="*/ 1 w 324"/>
                    <a:gd name="T9" fmla="*/ 116 h 216"/>
                    <a:gd name="T10" fmla="*/ 1 w 324"/>
                    <a:gd name="T11" fmla="*/ 117 h 216"/>
                    <a:gd name="T12" fmla="*/ 2 w 324"/>
                    <a:gd name="T13" fmla="*/ 119 h 216"/>
                    <a:gd name="T14" fmla="*/ 3 w 324"/>
                    <a:gd name="T15" fmla="*/ 121 h 216"/>
                    <a:gd name="T16" fmla="*/ 3 w 324"/>
                    <a:gd name="T17" fmla="*/ 122 h 216"/>
                    <a:gd name="T18" fmla="*/ 3 w 324"/>
                    <a:gd name="T19" fmla="*/ 123 h 216"/>
                    <a:gd name="T20" fmla="*/ 4 w 324"/>
                    <a:gd name="T21" fmla="*/ 123 h 216"/>
                    <a:gd name="T22" fmla="*/ 5 w 324"/>
                    <a:gd name="T23" fmla="*/ 125 h 216"/>
                    <a:gd name="T24" fmla="*/ 7 w 324"/>
                    <a:gd name="T25" fmla="*/ 127 h 216"/>
                    <a:gd name="T26" fmla="*/ 7 w 324"/>
                    <a:gd name="T27" fmla="*/ 128 h 216"/>
                    <a:gd name="T28" fmla="*/ 8 w 324"/>
                    <a:gd name="T29" fmla="*/ 129 h 216"/>
                    <a:gd name="T30" fmla="*/ 9 w 324"/>
                    <a:gd name="T31" fmla="*/ 129 h 216"/>
                    <a:gd name="T32" fmla="*/ 10 w 324"/>
                    <a:gd name="T33" fmla="*/ 131 h 216"/>
                    <a:gd name="T34" fmla="*/ 13 w 324"/>
                    <a:gd name="T35" fmla="*/ 132 h 216"/>
                    <a:gd name="T36" fmla="*/ 13 w 324"/>
                    <a:gd name="T37" fmla="*/ 133 h 216"/>
                    <a:gd name="T38" fmla="*/ 14 w 324"/>
                    <a:gd name="T39" fmla="*/ 133 h 216"/>
                    <a:gd name="T40" fmla="*/ 157 w 324"/>
                    <a:gd name="T41" fmla="*/ 213 h 216"/>
                    <a:gd name="T42" fmla="*/ 170 w 324"/>
                    <a:gd name="T43" fmla="*/ 216 h 216"/>
                    <a:gd name="T44" fmla="*/ 193 w 324"/>
                    <a:gd name="T45" fmla="*/ 203 h 216"/>
                    <a:gd name="T46" fmla="*/ 183 w 324"/>
                    <a:gd name="T47" fmla="*/ 166 h 216"/>
                    <a:gd name="T48" fmla="*/ 129 w 324"/>
                    <a:gd name="T49" fmla="*/ 136 h 216"/>
                    <a:gd name="T50" fmla="*/ 271 w 324"/>
                    <a:gd name="T51" fmla="*/ 136 h 216"/>
                    <a:gd name="T52" fmla="*/ 271 w 324"/>
                    <a:gd name="T53" fmla="*/ 176 h 216"/>
                    <a:gd name="T54" fmla="*/ 324 w 324"/>
                    <a:gd name="T55" fmla="*/ 176 h 216"/>
                    <a:gd name="T56" fmla="*/ 324 w 324"/>
                    <a:gd name="T57" fmla="*/ 110 h 216"/>
                    <a:gd name="T58" fmla="*/ 297 w 324"/>
                    <a:gd name="T59" fmla="*/ 83 h 216"/>
                    <a:gd name="T60" fmla="*/ 129 w 324"/>
                    <a:gd name="T61" fmla="*/ 83 h 216"/>
                    <a:gd name="T62" fmla="*/ 183 w 324"/>
                    <a:gd name="T63" fmla="*/ 53 h 216"/>
                    <a:gd name="T64" fmla="*/ 193 w 324"/>
                    <a:gd name="T65" fmla="*/ 17 h 216"/>
                    <a:gd name="T66" fmla="*/ 157 w 324"/>
                    <a:gd name="T67" fmla="*/ 7 h 216"/>
                    <a:gd name="T68" fmla="*/ 14 w 324"/>
                    <a:gd name="T69" fmla="*/ 87 h 216"/>
                    <a:gd name="T70" fmla="*/ 13 w 324"/>
                    <a:gd name="T71" fmla="*/ 87 h 216"/>
                    <a:gd name="T72" fmla="*/ 11 w 324"/>
                    <a:gd name="T73" fmla="*/ 88 h 216"/>
                    <a:gd name="T74" fmla="*/ 10 w 324"/>
                    <a:gd name="T75" fmla="*/ 89 h 216"/>
                    <a:gd name="T76" fmla="*/ 9 w 324"/>
                    <a:gd name="T77" fmla="*/ 90 h 216"/>
                    <a:gd name="T78" fmla="*/ 7 w 324"/>
                    <a:gd name="T79" fmla="*/ 92 h 216"/>
                    <a:gd name="T80" fmla="*/ 6 w 324"/>
                    <a:gd name="T81" fmla="*/ 93 h 216"/>
                    <a:gd name="T82" fmla="*/ 5 w 324"/>
                    <a:gd name="T83" fmla="*/ 94 h 216"/>
                    <a:gd name="T84" fmla="*/ 4 w 324"/>
                    <a:gd name="T85" fmla="*/ 96 h 216"/>
                    <a:gd name="T86" fmla="*/ 3 w 324"/>
                    <a:gd name="T87" fmla="*/ 97 h 216"/>
                    <a:gd name="T88" fmla="*/ 3 w 324"/>
                    <a:gd name="T89" fmla="*/ 97 h 216"/>
                    <a:gd name="T90" fmla="*/ 3 w 324"/>
                    <a:gd name="T91" fmla="*/ 99 h 216"/>
                    <a:gd name="T92" fmla="*/ 2 w 324"/>
                    <a:gd name="T93" fmla="*/ 101 h 216"/>
                    <a:gd name="T94" fmla="*/ 1 w 324"/>
                    <a:gd name="T95" fmla="*/ 102 h 216"/>
                    <a:gd name="T96" fmla="*/ 1 w 324"/>
                    <a:gd name="T97" fmla="*/ 103 h 216"/>
                    <a:gd name="T98" fmla="*/ 0 w 324"/>
                    <a:gd name="T99" fmla="*/ 106 h 216"/>
                    <a:gd name="T100" fmla="*/ 0 w 324"/>
                    <a:gd name="T101" fmla="*/ 107 h 216"/>
                    <a:gd name="T102" fmla="*/ 0 w 324"/>
                    <a:gd name="T103" fmla="*/ 109 h 216"/>
                    <a:gd name="T104" fmla="*/ 0 w 324"/>
                    <a:gd name="T105" fmla="*/ 110 h 216"/>
                    <a:gd name="T106" fmla="*/ 0 w 324"/>
                    <a:gd name="T107" fmla="*/ 1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0" y="111"/>
                      </a:moveTo>
                      <a:lnTo>
                        <a:pt x="0" y="111"/>
                      </a:lnTo>
                      <a:cubicBezTo>
                        <a:pt x="0" y="111"/>
                        <a:pt x="0" y="112"/>
                        <a:pt x="0" y="112"/>
                      </a:cubicBezTo>
                      <a:cubicBezTo>
                        <a:pt x="0" y="113"/>
                        <a:pt x="0" y="113"/>
                        <a:pt x="0" y="114"/>
                      </a:cubicBezTo>
                      <a:cubicBezTo>
                        <a:pt x="0" y="115"/>
                        <a:pt x="1" y="115"/>
                        <a:pt x="1" y="116"/>
                      </a:cubicBezTo>
                      <a:cubicBezTo>
                        <a:pt x="1" y="117"/>
                        <a:pt x="1" y="117"/>
                        <a:pt x="1" y="117"/>
                      </a:cubicBezTo>
                      <a:cubicBezTo>
                        <a:pt x="1" y="118"/>
                        <a:pt x="1" y="118"/>
                        <a:pt x="2" y="119"/>
                      </a:cubicBezTo>
                      <a:cubicBezTo>
                        <a:pt x="2" y="120"/>
                        <a:pt x="2" y="120"/>
                        <a:pt x="3" y="121"/>
                      </a:cubicBezTo>
                      <a:cubicBezTo>
                        <a:pt x="3" y="121"/>
                        <a:pt x="3" y="122"/>
                        <a:pt x="3" y="122"/>
                      </a:cubicBezTo>
                      <a:cubicBezTo>
                        <a:pt x="3" y="122"/>
                        <a:pt x="3" y="123"/>
                        <a:pt x="3" y="123"/>
                      </a:cubicBezTo>
                      <a:cubicBezTo>
                        <a:pt x="3" y="123"/>
                        <a:pt x="4" y="123"/>
                        <a:pt x="4" y="123"/>
                      </a:cubicBezTo>
                      <a:cubicBezTo>
                        <a:pt x="4" y="124"/>
                        <a:pt x="5" y="125"/>
                        <a:pt x="5" y="125"/>
                      </a:cubicBezTo>
                      <a:cubicBezTo>
                        <a:pt x="6" y="126"/>
                        <a:pt x="6" y="127"/>
                        <a:pt x="7" y="127"/>
                      </a:cubicBezTo>
                      <a:cubicBezTo>
                        <a:pt x="7" y="128"/>
                        <a:pt x="7" y="128"/>
                        <a:pt x="7" y="128"/>
                      </a:cubicBezTo>
                      <a:cubicBezTo>
                        <a:pt x="8" y="128"/>
                        <a:pt x="8" y="129"/>
                        <a:pt x="8" y="129"/>
                      </a:cubicBezTo>
                      <a:cubicBezTo>
                        <a:pt x="8" y="129"/>
                        <a:pt x="8" y="129"/>
                        <a:pt x="9" y="129"/>
                      </a:cubicBezTo>
                      <a:cubicBezTo>
                        <a:pt x="9" y="130"/>
                        <a:pt x="10" y="130"/>
                        <a:pt x="10" y="131"/>
                      </a:cubicBezTo>
                      <a:cubicBezTo>
                        <a:pt x="11" y="131"/>
                        <a:pt x="12" y="132"/>
                        <a:pt x="13" y="132"/>
                      </a:cubicBezTo>
                      <a:cubicBezTo>
                        <a:pt x="13" y="133"/>
                        <a:pt x="13" y="133"/>
                        <a:pt x="13" y="133"/>
                      </a:cubicBezTo>
                      <a:cubicBezTo>
                        <a:pt x="14" y="133"/>
                        <a:pt x="14" y="133"/>
                        <a:pt x="14" y="133"/>
                      </a:cubicBezTo>
                      <a:lnTo>
                        <a:pt x="157" y="213"/>
                      </a:lnTo>
                      <a:cubicBezTo>
                        <a:pt x="161" y="215"/>
                        <a:pt x="166" y="216"/>
                        <a:pt x="170" y="216"/>
                      </a:cubicBezTo>
                      <a:cubicBezTo>
                        <a:pt x="179" y="216"/>
                        <a:pt x="189" y="211"/>
                        <a:pt x="193" y="203"/>
                      </a:cubicBezTo>
                      <a:cubicBezTo>
                        <a:pt x="201" y="190"/>
                        <a:pt x="196" y="173"/>
                        <a:pt x="183" y="166"/>
                      </a:cubicBezTo>
                      <a:lnTo>
                        <a:pt x="129" y="136"/>
                      </a:lnTo>
                      <a:lnTo>
                        <a:pt x="271" y="136"/>
                      </a:lnTo>
                      <a:lnTo>
                        <a:pt x="271" y="176"/>
                      </a:lnTo>
                      <a:lnTo>
                        <a:pt x="324" y="176"/>
                      </a:lnTo>
                      <a:lnTo>
                        <a:pt x="324" y="110"/>
                      </a:lnTo>
                      <a:cubicBezTo>
                        <a:pt x="324" y="95"/>
                        <a:pt x="312" y="83"/>
                        <a:pt x="297" y="83"/>
                      </a:cubicBezTo>
                      <a:lnTo>
                        <a:pt x="129" y="83"/>
                      </a:lnTo>
                      <a:lnTo>
                        <a:pt x="183" y="53"/>
                      </a:lnTo>
                      <a:cubicBezTo>
                        <a:pt x="196" y="46"/>
                        <a:pt x="201" y="30"/>
                        <a:pt x="193" y="17"/>
                      </a:cubicBezTo>
                      <a:cubicBezTo>
                        <a:pt x="186" y="4"/>
                        <a:pt x="170" y="0"/>
                        <a:pt x="157" y="7"/>
                      </a:cubicBezTo>
                      <a:lnTo>
                        <a:pt x="14" y="87"/>
                      </a:lnTo>
                      <a:cubicBezTo>
                        <a:pt x="13" y="87"/>
                        <a:pt x="13" y="87"/>
                        <a:pt x="13" y="87"/>
                      </a:cubicBezTo>
                      <a:cubicBezTo>
                        <a:pt x="12" y="88"/>
                        <a:pt x="12" y="88"/>
                        <a:pt x="11" y="88"/>
                      </a:cubicBezTo>
                      <a:cubicBezTo>
                        <a:pt x="11" y="89"/>
                        <a:pt x="10" y="89"/>
                        <a:pt x="10" y="89"/>
                      </a:cubicBezTo>
                      <a:cubicBezTo>
                        <a:pt x="9" y="90"/>
                        <a:pt x="9" y="90"/>
                        <a:pt x="9" y="90"/>
                      </a:cubicBezTo>
                      <a:cubicBezTo>
                        <a:pt x="8" y="91"/>
                        <a:pt x="8" y="91"/>
                        <a:pt x="7" y="92"/>
                      </a:cubicBezTo>
                      <a:cubicBezTo>
                        <a:pt x="7" y="92"/>
                        <a:pt x="6" y="93"/>
                        <a:pt x="6" y="93"/>
                      </a:cubicBezTo>
                      <a:cubicBezTo>
                        <a:pt x="6" y="93"/>
                        <a:pt x="5" y="94"/>
                        <a:pt x="5" y="94"/>
                      </a:cubicBezTo>
                      <a:cubicBezTo>
                        <a:pt x="5" y="95"/>
                        <a:pt x="4" y="95"/>
                        <a:pt x="4" y="96"/>
                      </a:cubicBezTo>
                      <a:cubicBezTo>
                        <a:pt x="4" y="96"/>
                        <a:pt x="3" y="97"/>
                        <a:pt x="3" y="97"/>
                      </a:cubicBezTo>
                      <a:cubicBezTo>
                        <a:pt x="3" y="97"/>
                        <a:pt x="3" y="97"/>
                        <a:pt x="3" y="97"/>
                      </a:cubicBezTo>
                      <a:cubicBezTo>
                        <a:pt x="3" y="98"/>
                        <a:pt x="3" y="98"/>
                        <a:pt x="3" y="99"/>
                      </a:cubicBezTo>
                      <a:cubicBezTo>
                        <a:pt x="2" y="99"/>
                        <a:pt x="2" y="100"/>
                        <a:pt x="2" y="101"/>
                      </a:cubicBezTo>
                      <a:cubicBezTo>
                        <a:pt x="1" y="101"/>
                        <a:pt x="1" y="102"/>
                        <a:pt x="1" y="102"/>
                      </a:cubicBezTo>
                      <a:cubicBezTo>
                        <a:pt x="1" y="103"/>
                        <a:pt x="1" y="103"/>
                        <a:pt x="1" y="103"/>
                      </a:cubicBezTo>
                      <a:cubicBezTo>
                        <a:pt x="1" y="104"/>
                        <a:pt x="0" y="105"/>
                        <a:pt x="0" y="106"/>
                      </a:cubicBezTo>
                      <a:cubicBezTo>
                        <a:pt x="0" y="106"/>
                        <a:pt x="0" y="107"/>
                        <a:pt x="0" y="107"/>
                      </a:cubicBezTo>
                      <a:cubicBezTo>
                        <a:pt x="0" y="108"/>
                        <a:pt x="0" y="108"/>
                        <a:pt x="0" y="109"/>
                      </a:cubicBezTo>
                      <a:cubicBezTo>
                        <a:pt x="0" y="109"/>
                        <a:pt x="0" y="109"/>
                        <a:pt x="0" y="110"/>
                      </a:cubicBezTo>
                      <a:cubicBezTo>
                        <a:pt x="0" y="110"/>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6" name="Freeform 88"/>
                <p:cNvSpPr>
                  <a:spLocks/>
                </p:cNvSpPr>
                <p:nvPr/>
              </p:nvSpPr>
              <p:spPr bwMode="auto">
                <a:xfrm>
                  <a:off x="8181975" y="835025"/>
                  <a:ext cx="141287" cy="93663"/>
                </a:xfrm>
                <a:custGeom>
                  <a:avLst/>
                  <a:gdLst>
                    <a:gd name="T0" fmla="*/ 141 w 324"/>
                    <a:gd name="T1" fmla="*/ 53 h 216"/>
                    <a:gd name="T2" fmla="*/ 141 w 324"/>
                    <a:gd name="T3" fmla="*/ 53 h 216"/>
                    <a:gd name="T4" fmla="*/ 195 w 324"/>
                    <a:gd name="T5" fmla="*/ 83 h 216"/>
                    <a:gd name="T6" fmla="*/ 54 w 324"/>
                    <a:gd name="T7" fmla="*/ 83 h 216"/>
                    <a:gd name="T8" fmla="*/ 54 w 324"/>
                    <a:gd name="T9" fmla="*/ 43 h 216"/>
                    <a:gd name="T10" fmla="*/ 0 w 324"/>
                    <a:gd name="T11" fmla="*/ 43 h 216"/>
                    <a:gd name="T12" fmla="*/ 0 w 324"/>
                    <a:gd name="T13" fmla="*/ 110 h 216"/>
                    <a:gd name="T14" fmla="*/ 27 w 324"/>
                    <a:gd name="T15" fmla="*/ 137 h 216"/>
                    <a:gd name="T16" fmla="*/ 195 w 324"/>
                    <a:gd name="T17" fmla="*/ 137 h 216"/>
                    <a:gd name="T18" fmla="*/ 141 w 324"/>
                    <a:gd name="T19" fmla="*/ 166 h 216"/>
                    <a:gd name="T20" fmla="*/ 131 w 324"/>
                    <a:gd name="T21" fmla="*/ 203 h 216"/>
                    <a:gd name="T22" fmla="*/ 154 w 324"/>
                    <a:gd name="T23" fmla="*/ 216 h 216"/>
                    <a:gd name="T24" fmla="*/ 167 w 324"/>
                    <a:gd name="T25" fmla="*/ 213 h 216"/>
                    <a:gd name="T26" fmla="*/ 310 w 324"/>
                    <a:gd name="T27" fmla="*/ 133 h 216"/>
                    <a:gd name="T28" fmla="*/ 311 w 324"/>
                    <a:gd name="T29" fmla="*/ 133 h 216"/>
                    <a:gd name="T30" fmla="*/ 311 w 324"/>
                    <a:gd name="T31" fmla="*/ 133 h 216"/>
                    <a:gd name="T32" fmla="*/ 314 w 324"/>
                    <a:gd name="T33" fmla="*/ 131 h 216"/>
                    <a:gd name="T34" fmla="*/ 316 w 324"/>
                    <a:gd name="T35" fmla="*/ 129 h 216"/>
                    <a:gd name="T36" fmla="*/ 316 w 324"/>
                    <a:gd name="T37" fmla="*/ 129 h 216"/>
                    <a:gd name="T38" fmla="*/ 317 w 324"/>
                    <a:gd name="T39" fmla="*/ 128 h 216"/>
                    <a:gd name="T40" fmla="*/ 317 w 324"/>
                    <a:gd name="T41" fmla="*/ 128 h 216"/>
                    <a:gd name="T42" fmla="*/ 319 w 324"/>
                    <a:gd name="T43" fmla="*/ 125 h 216"/>
                    <a:gd name="T44" fmla="*/ 320 w 324"/>
                    <a:gd name="T45" fmla="*/ 124 h 216"/>
                    <a:gd name="T46" fmla="*/ 321 w 324"/>
                    <a:gd name="T47" fmla="*/ 123 h 216"/>
                    <a:gd name="T48" fmla="*/ 321 w 324"/>
                    <a:gd name="T49" fmla="*/ 122 h 216"/>
                    <a:gd name="T50" fmla="*/ 322 w 324"/>
                    <a:gd name="T51" fmla="*/ 121 h 216"/>
                    <a:gd name="T52" fmla="*/ 322 w 324"/>
                    <a:gd name="T53" fmla="*/ 119 h 216"/>
                    <a:gd name="T54" fmla="*/ 323 w 324"/>
                    <a:gd name="T55" fmla="*/ 118 h 216"/>
                    <a:gd name="T56" fmla="*/ 323 w 324"/>
                    <a:gd name="T57" fmla="*/ 116 h 216"/>
                    <a:gd name="T58" fmla="*/ 324 w 324"/>
                    <a:gd name="T59" fmla="*/ 114 h 216"/>
                    <a:gd name="T60" fmla="*/ 324 w 324"/>
                    <a:gd name="T61" fmla="*/ 112 h 216"/>
                    <a:gd name="T62" fmla="*/ 324 w 324"/>
                    <a:gd name="T63" fmla="*/ 111 h 216"/>
                    <a:gd name="T64" fmla="*/ 324 w 324"/>
                    <a:gd name="T65" fmla="*/ 110 h 216"/>
                    <a:gd name="T66" fmla="*/ 324 w 324"/>
                    <a:gd name="T67" fmla="*/ 109 h 216"/>
                    <a:gd name="T68" fmla="*/ 324 w 324"/>
                    <a:gd name="T69" fmla="*/ 107 h 216"/>
                    <a:gd name="T70" fmla="*/ 324 w 324"/>
                    <a:gd name="T71" fmla="*/ 106 h 216"/>
                    <a:gd name="T72" fmla="*/ 323 w 324"/>
                    <a:gd name="T73" fmla="*/ 104 h 216"/>
                    <a:gd name="T74" fmla="*/ 323 w 324"/>
                    <a:gd name="T75" fmla="*/ 102 h 216"/>
                    <a:gd name="T76" fmla="*/ 322 w 324"/>
                    <a:gd name="T77" fmla="*/ 101 h 216"/>
                    <a:gd name="T78" fmla="*/ 322 w 324"/>
                    <a:gd name="T79" fmla="*/ 99 h 216"/>
                    <a:gd name="T80" fmla="*/ 321 w 324"/>
                    <a:gd name="T81" fmla="*/ 97 h 216"/>
                    <a:gd name="T82" fmla="*/ 321 w 324"/>
                    <a:gd name="T83" fmla="*/ 97 h 216"/>
                    <a:gd name="T84" fmla="*/ 320 w 324"/>
                    <a:gd name="T85" fmla="*/ 96 h 216"/>
                    <a:gd name="T86" fmla="*/ 319 w 324"/>
                    <a:gd name="T87" fmla="*/ 94 h 216"/>
                    <a:gd name="T88" fmla="*/ 318 w 324"/>
                    <a:gd name="T89" fmla="*/ 93 h 216"/>
                    <a:gd name="T90" fmla="*/ 317 w 324"/>
                    <a:gd name="T91" fmla="*/ 92 h 216"/>
                    <a:gd name="T92" fmla="*/ 316 w 324"/>
                    <a:gd name="T93" fmla="*/ 90 h 216"/>
                    <a:gd name="T94" fmla="*/ 314 w 324"/>
                    <a:gd name="T95" fmla="*/ 89 h 216"/>
                    <a:gd name="T96" fmla="*/ 313 w 324"/>
                    <a:gd name="T97" fmla="*/ 88 h 216"/>
                    <a:gd name="T98" fmla="*/ 311 w 324"/>
                    <a:gd name="T99" fmla="*/ 87 h 216"/>
                    <a:gd name="T100" fmla="*/ 310 w 324"/>
                    <a:gd name="T101" fmla="*/ 87 h 216"/>
                    <a:gd name="T102" fmla="*/ 167 w 324"/>
                    <a:gd name="T103" fmla="*/ 7 h 216"/>
                    <a:gd name="T104" fmla="*/ 131 w 324"/>
                    <a:gd name="T105" fmla="*/ 17 h 216"/>
                    <a:gd name="T106" fmla="*/ 141 w 324"/>
                    <a:gd name="T107" fmla="*/ 5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6">
                      <a:moveTo>
                        <a:pt x="141" y="53"/>
                      </a:moveTo>
                      <a:lnTo>
                        <a:pt x="141" y="53"/>
                      </a:lnTo>
                      <a:lnTo>
                        <a:pt x="195" y="83"/>
                      </a:lnTo>
                      <a:lnTo>
                        <a:pt x="54" y="83"/>
                      </a:lnTo>
                      <a:lnTo>
                        <a:pt x="54" y="43"/>
                      </a:lnTo>
                      <a:lnTo>
                        <a:pt x="0" y="43"/>
                      </a:lnTo>
                      <a:lnTo>
                        <a:pt x="0" y="110"/>
                      </a:lnTo>
                      <a:cubicBezTo>
                        <a:pt x="0" y="125"/>
                        <a:pt x="12" y="137"/>
                        <a:pt x="27" y="137"/>
                      </a:cubicBezTo>
                      <a:lnTo>
                        <a:pt x="195" y="137"/>
                      </a:lnTo>
                      <a:lnTo>
                        <a:pt x="141" y="166"/>
                      </a:lnTo>
                      <a:cubicBezTo>
                        <a:pt x="128" y="174"/>
                        <a:pt x="124" y="190"/>
                        <a:pt x="131" y="203"/>
                      </a:cubicBezTo>
                      <a:cubicBezTo>
                        <a:pt x="136" y="211"/>
                        <a:pt x="145" y="216"/>
                        <a:pt x="154" y="216"/>
                      </a:cubicBezTo>
                      <a:cubicBezTo>
                        <a:pt x="158" y="216"/>
                        <a:pt x="163" y="215"/>
                        <a:pt x="167" y="213"/>
                      </a:cubicBezTo>
                      <a:lnTo>
                        <a:pt x="310" y="133"/>
                      </a:lnTo>
                      <a:cubicBezTo>
                        <a:pt x="311" y="133"/>
                        <a:pt x="311" y="133"/>
                        <a:pt x="311" y="133"/>
                      </a:cubicBezTo>
                      <a:cubicBezTo>
                        <a:pt x="311" y="133"/>
                        <a:pt x="311" y="133"/>
                        <a:pt x="311" y="133"/>
                      </a:cubicBezTo>
                      <a:cubicBezTo>
                        <a:pt x="312" y="132"/>
                        <a:pt x="313" y="132"/>
                        <a:pt x="314" y="131"/>
                      </a:cubicBezTo>
                      <a:cubicBezTo>
                        <a:pt x="314" y="130"/>
                        <a:pt x="315" y="130"/>
                        <a:pt x="316" y="129"/>
                      </a:cubicBezTo>
                      <a:cubicBezTo>
                        <a:pt x="316" y="129"/>
                        <a:pt x="316" y="129"/>
                        <a:pt x="316" y="129"/>
                      </a:cubicBezTo>
                      <a:cubicBezTo>
                        <a:pt x="316" y="129"/>
                        <a:pt x="317" y="129"/>
                        <a:pt x="317" y="128"/>
                      </a:cubicBezTo>
                      <a:cubicBezTo>
                        <a:pt x="317" y="128"/>
                        <a:pt x="317" y="128"/>
                        <a:pt x="317" y="128"/>
                      </a:cubicBezTo>
                      <a:cubicBezTo>
                        <a:pt x="318" y="127"/>
                        <a:pt x="319" y="126"/>
                        <a:pt x="319" y="125"/>
                      </a:cubicBezTo>
                      <a:cubicBezTo>
                        <a:pt x="320" y="125"/>
                        <a:pt x="320" y="124"/>
                        <a:pt x="320" y="124"/>
                      </a:cubicBezTo>
                      <a:cubicBezTo>
                        <a:pt x="320" y="123"/>
                        <a:pt x="321" y="123"/>
                        <a:pt x="321" y="123"/>
                      </a:cubicBezTo>
                      <a:cubicBezTo>
                        <a:pt x="321" y="123"/>
                        <a:pt x="321" y="123"/>
                        <a:pt x="321" y="122"/>
                      </a:cubicBezTo>
                      <a:cubicBezTo>
                        <a:pt x="321" y="122"/>
                        <a:pt x="321" y="122"/>
                        <a:pt x="322" y="121"/>
                      </a:cubicBezTo>
                      <a:cubicBezTo>
                        <a:pt x="322" y="120"/>
                        <a:pt x="322" y="120"/>
                        <a:pt x="322" y="119"/>
                      </a:cubicBezTo>
                      <a:cubicBezTo>
                        <a:pt x="323" y="119"/>
                        <a:pt x="323" y="118"/>
                        <a:pt x="323" y="118"/>
                      </a:cubicBezTo>
                      <a:cubicBezTo>
                        <a:pt x="323" y="117"/>
                        <a:pt x="323" y="117"/>
                        <a:pt x="323" y="116"/>
                      </a:cubicBezTo>
                      <a:cubicBezTo>
                        <a:pt x="324" y="116"/>
                        <a:pt x="324" y="115"/>
                        <a:pt x="324" y="114"/>
                      </a:cubicBezTo>
                      <a:cubicBezTo>
                        <a:pt x="324" y="114"/>
                        <a:pt x="324" y="113"/>
                        <a:pt x="324" y="112"/>
                      </a:cubicBezTo>
                      <a:cubicBezTo>
                        <a:pt x="324" y="112"/>
                        <a:pt x="324" y="111"/>
                        <a:pt x="324" y="111"/>
                      </a:cubicBezTo>
                      <a:cubicBezTo>
                        <a:pt x="324" y="111"/>
                        <a:pt x="324" y="110"/>
                        <a:pt x="324" y="110"/>
                      </a:cubicBezTo>
                      <a:cubicBezTo>
                        <a:pt x="324" y="110"/>
                        <a:pt x="324" y="109"/>
                        <a:pt x="324" y="109"/>
                      </a:cubicBezTo>
                      <a:cubicBezTo>
                        <a:pt x="324" y="108"/>
                        <a:pt x="324" y="108"/>
                        <a:pt x="324" y="107"/>
                      </a:cubicBezTo>
                      <a:cubicBezTo>
                        <a:pt x="324" y="107"/>
                        <a:pt x="324" y="106"/>
                        <a:pt x="324" y="106"/>
                      </a:cubicBezTo>
                      <a:cubicBezTo>
                        <a:pt x="324" y="105"/>
                        <a:pt x="324" y="104"/>
                        <a:pt x="323" y="104"/>
                      </a:cubicBezTo>
                      <a:cubicBezTo>
                        <a:pt x="323" y="103"/>
                        <a:pt x="323" y="103"/>
                        <a:pt x="323" y="102"/>
                      </a:cubicBezTo>
                      <a:cubicBezTo>
                        <a:pt x="323" y="102"/>
                        <a:pt x="323" y="101"/>
                        <a:pt x="322" y="101"/>
                      </a:cubicBezTo>
                      <a:cubicBezTo>
                        <a:pt x="322" y="100"/>
                        <a:pt x="322" y="99"/>
                        <a:pt x="322" y="99"/>
                      </a:cubicBezTo>
                      <a:cubicBezTo>
                        <a:pt x="321" y="98"/>
                        <a:pt x="321" y="98"/>
                        <a:pt x="321" y="97"/>
                      </a:cubicBezTo>
                      <a:cubicBezTo>
                        <a:pt x="321" y="97"/>
                        <a:pt x="321" y="97"/>
                        <a:pt x="321" y="97"/>
                      </a:cubicBezTo>
                      <a:cubicBezTo>
                        <a:pt x="321" y="97"/>
                        <a:pt x="320" y="96"/>
                        <a:pt x="320" y="96"/>
                      </a:cubicBezTo>
                      <a:cubicBezTo>
                        <a:pt x="320" y="95"/>
                        <a:pt x="319" y="95"/>
                        <a:pt x="319" y="94"/>
                      </a:cubicBezTo>
                      <a:cubicBezTo>
                        <a:pt x="319" y="94"/>
                        <a:pt x="318" y="93"/>
                        <a:pt x="318" y="93"/>
                      </a:cubicBezTo>
                      <a:cubicBezTo>
                        <a:pt x="318" y="93"/>
                        <a:pt x="317" y="92"/>
                        <a:pt x="317" y="92"/>
                      </a:cubicBezTo>
                      <a:cubicBezTo>
                        <a:pt x="317" y="91"/>
                        <a:pt x="316" y="91"/>
                        <a:pt x="316" y="90"/>
                      </a:cubicBezTo>
                      <a:cubicBezTo>
                        <a:pt x="315" y="90"/>
                        <a:pt x="315" y="90"/>
                        <a:pt x="314" y="89"/>
                      </a:cubicBezTo>
                      <a:cubicBezTo>
                        <a:pt x="314" y="89"/>
                        <a:pt x="314" y="89"/>
                        <a:pt x="313" y="88"/>
                      </a:cubicBezTo>
                      <a:cubicBezTo>
                        <a:pt x="313" y="88"/>
                        <a:pt x="312" y="88"/>
                        <a:pt x="311" y="87"/>
                      </a:cubicBezTo>
                      <a:cubicBezTo>
                        <a:pt x="311" y="87"/>
                        <a:pt x="311" y="87"/>
                        <a:pt x="310" y="87"/>
                      </a:cubicBezTo>
                      <a:lnTo>
                        <a:pt x="167" y="7"/>
                      </a:lnTo>
                      <a:cubicBezTo>
                        <a:pt x="154" y="0"/>
                        <a:pt x="138" y="4"/>
                        <a:pt x="131" y="17"/>
                      </a:cubicBezTo>
                      <a:cubicBezTo>
                        <a:pt x="124" y="30"/>
                        <a:pt x="128" y="46"/>
                        <a:pt x="141" y="5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87" name="Freeform 89"/>
                <p:cNvSpPr>
                  <a:spLocks noEditPoints="1"/>
                </p:cNvSpPr>
                <p:nvPr/>
              </p:nvSpPr>
              <p:spPr bwMode="auto">
                <a:xfrm>
                  <a:off x="7875588" y="733425"/>
                  <a:ext cx="536574" cy="625476"/>
                </a:xfrm>
                <a:custGeom>
                  <a:avLst/>
                  <a:gdLst>
                    <a:gd name="T0" fmla="*/ 620 w 1240"/>
                    <a:gd name="T1" fmla="*/ 937 h 1436"/>
                    <a:gd name="T2" fmla="*/ 620 w 1240"/>
                    <a:gd name="T3" fmla="*/ 937 h 1436"/>
                    <a:gd name="T4" fmla="*/ 1173 w 1240"/>
                    <a:gd name="T5" fmla="*/ 750 h 1436"/>
                    <a:gd name="T6" fmla="*/ 1173 w 1240"/>
                    <a:gd name="T7" fmla="*/ 819 h 1436"/>
                    <a:gd name="T8" fmla="*/ 620 w 1240"/>
                    <a:gd name="T9" fmla="*/ 1098 h 1436"/>
                    <a:gd name="T10" fmla="*/ 66 w 1240"/>
                    <a:gd name="T11" fmla="*/ 819 h 1436"/>
                    <a:gd name="T12" fmla="*/ 66 w 1240"/>
                    <a:gd name="T13" fmla="*/ 750 h 1436"/>
                    <a:gd name="T14" fmla="*/ 620 w 1240"/>
                    <a:gd name="T15" fmla="*/ 937 h 1436"/>
                    <a:gd name="T16" fmla="*/ 620 w 1240"/>
                    <a:gd name="T17" fmla="*/ 689 h 1436"/>
                    <a:gd name="T18" fmla="*/ 620 w 1240"/>
                    <a:gd name="T19" fmla="*/ 689 h 1436"/>
                    <a:gd name="T20" fmla="*/ 1173 w 1240"/>
                    <a:gd name="T21" fmla="*/ 502 h 1436"/>
                    <a:gd name="T22" fmla="*/ 1173 w 1240"/>
                    <a:gd name="T23" fmla="*/ 589 h 1436"/>
                    <a:gd name="T24" fmla="*/ 1173 w 1240"/>
                    <a:gd name="T25" fmla="*/ 592 h 1436"/>
                    <a:gd name="T26" fmla="*/ 620 w 1240"/>
                    <a:gd name="T27" fmla="*/ 870 h 1436"/>
                    <a:gd name="T28" fmla="*/ 66 w 1240"/>
                    <a:gd name="T29" fmla="*/ 592 h 1436"/>
                    <a:gd name="T30" fmla="*/ 66 w 1240"/>
                    <a:gd name="T31" fmla="*/ 589 h 1436"/>
                    <a:gd name="T32" fmla="*/ 66 w 1240"/>
                    <a:gd name="T33" fmla="*/ 502 h 1436"/>
                    <a:gd name="T34" fmla="*/ 620 w 1240"/>
                    <a:gd name="T35" fmla="*/ 689 h 1436"/>
                    <a:gd name="T36" fmla="*/ 620 w 1240"/>
                    <a:gd name="T37" fmla="*/ 66 h 1436"/>
                    <a:gd name="T38" fmla="*/ 620 w 1240"/>
                    <a:gd name="T39" fmla="*/ 66 h 1436"/>
                    <a:gd name="T40" fmla="*/ 1173 w 1240"/>
                    <a:gd name="T41" fmla="*/ 344 h 1436"/>
                    <a:gd name="T42" fmla="*/ 620 w 1240"/>
                    <a:gd name="T43" fmla="*/ 622 h 1436"/>
                    <a:gd name="T44" fmla="*/ 66 w 1240"/>
                    <a:gd name="T45" fmla="*/ 344 h 1436"/>
                    <a:gd name="T46" fmla="*/ 620 w 1240"/>
                    <a:gd name="T47" fmla="*/ 66 h 1436"/>
                    <a:gd name="T48" fmla="*/ 446 w 1240"/>
                    <a:gd name="T49" fmla="*/ 1383 h 1436"/>
                    <a:gd name="T50" fmla="*/ 446 w 1240"/>
                    <a:gd name="T51" fmla="*/ 1383 h 1436"/>
                    <a:gd name="T52" fmla="*/ 513 w 1240"/>
                    <a:gd name="T53" fmla="*/ 1436 h 1436"/>
                    <a:gd name="T54" fmla="*/ 583 w 1240"/>
                    <a:gd name="T55" fmla="*/ 1366 h 1436"/>
                    <a:gd name="T56" fmla="*/ 513 w 1240"/>
                    <a:gd name="T57" fmla="*/ 1297 h 1436"/>
                    <a:gd name="T58" fmla="*/ 463 w 1240"/>
                    <a:gd name="T59" fmla="*/ 1319 h 1436"/>
                    <a:gd name="T60" fmla="*/ 66 w 1240"/>
                    <a:gd name="T61" fmla="*/ 1052 h 1436"/>
                    <a:gd name="T62" fmla="*/ 66 w 1240"/>
                    <a:gd name="T63" fmla="*/ 977 h 1436"/>
                    <a:gd name="T64" fmla="*/ 620 w 1240"/>
                    <a:gd name="T65" fmla="*/ 1164 h 1436"/>
                    <a:gd name="T66" fmla="*/ 1173 w 1240"/>
                    <a:gd name="T67" fmla="*/ 978 h 1436"/>
                    <a:gd name="T68" fmla="*/ 1173 w 1240"/>
                    <a:gd name="T69" fmla="*/ 1052 h 1436"/>
                    <a:gd name="T70" fmla="*/ 777 w 1240"/>
                    <a:gd name="T71" fmla="*/ 1319 h 1436"/>
                    <a:gd name="T72" fmla="*/ 726 w 1240"/>
                    <a:gd name="T73" fmla="*/ 1297 h 1436"/>
                    <a:gd name="T74" fmla="*/ 657 w 1240"/>
                    <a:gd name="T75" fmla="*/ 1366 h 1436"/>
                    <a:gd name="T76" fmla="*/ 726 w 1240"/>
                    <a:gd name="T77" fmla="*/ 1436 h 1436"/>
                    <a:gd name="T78" fmla="*/ 793 w 1240"/>
                    <a:gd name="T79" fmla="*/ 1383 h 1436"/>
                    <a:gd name="T80" fmla="*/ 1240 w 1240"/>
                    <a:gd name="T81" fmla="*/ 1052 h 1436"/>
                    <a:gd name="T82" fmla="*/ 1240 w 1240"/>
                    <a:gd name="T83" fmla="*/ 594 h 1436"/>
                    <a:gd name="T84" fmla="*/ 1240 w 1240"/>
                    <a:gd name="T85" fmla="*/ 589 h 1436"/>
                    <a:gd name="T86" fmla="*/ 1240 w 1240"/>
                    <a:gd name="T87" fmla="*/ 362 h 1436"/>
                    <a:gd name="T88" fmla="*/ 1240 w 1240"/>
                    <a:gd name="T89" fmla="*/ 356 h 1436"/>
                    <a:gd name="T90" fmla="*/ 1240 w 1240"/>
                    <a:gd name="T91" fmla="*/ 344 h 1436"/>
                    <a:gd name="T92" fmla="*/ 620 w 1240"/>
                    <a:gd name="T93" fmla="*/ 0 h 1436"/>
                    <a:gd name="T94" fmla="*/ 0 w 1240"/>
                    <a:gd name="T95" fmla="*/ 344 h 1436"/>
                    <a:gd name="T96" fmla="*/ 0 w 1240"/>
                    <a:gd name="T97" fmla="*/ 356 h 1436"/>
                    <a:gd name="T98" fmla="*/ 0 w 1240"/>
                    <a:gd name="T99" fmla="*/ 362 h 1436"/>
                    <a:gd name="T100" fmla="*/ 0 w 1240"/>
                    <a:gd name="T101" fmla="*/ 589 h 1436"/>
                    <a:gd name="T102" fmla="*/ 0 w 1240"/>
                    <a:gd name="T103" fmla="*/ 592 h 1436"/>
                    <a:gd name="T104" fmla="*/ 0 w 1240"/>
                    <a:gd name="T105" fmla="*/ 819 h 1436"/>
                    <a:gd name="T106" fmla="*/ 0 w 1240"/>
                    <a:gd name="T107" fmla="*/ 821 h 1436"/>
                    <a:gd name="T108" fmla="*/ 0 w 1240"/>
                    <a:gd name="T109" fmla="*/ 822 h 1436"/>
                    <a:gd name="T110" fmla="*/ 0 w 1240"/>
                    <a:gd name="T111" fmla="*/ 1052 h 1436"/>
                    <a:gd name="T112" fmla="*/ 446 w 1240"/>
                    <a:gd name="T113" fmla="*/ 1383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0" h="1436">
                      <a:moveTo>
                        <a:pt x="620" y="937"/>
                      </a:moveTo>
                      <a:lnTo>
                        <a:pt x="620" y="937"/>
                      </a:lnTo>
                      <a:cubicBezTo>
                        <a:pt x="865" y="937"/>
                        <a:pt x="1072" y="862"/>
                        <a:pt x="1173" y="750"/>
                      </a:cubicBezTo>
                      <a:lnTo>
                        <a:pt x="1173" y="819"/>
                      </a:lnTo>
                      <a:cubicBezTo>
                        <a:pt x="1173" y="970"/>
                        <a:pt x="920" y="1098"/>
                        <a:pt x="620" y="1098"/>
                      </a:cubicBezTo>
                      <a:cubicBezTo>
                        <a:pt x="320" y="1098"/>
                        <a:pt x="66" y="970"/>
                        <a:pt x="66" y="819"/>
                      </a:cubicBezTo>
                      <a:lnTo>
                        <a:pt x="66" y="750"/>
                      </a:lnTo>
                      <a:cubicBezTo>
                        <a:pt x="168" y="862"/>
                        <a:pt x="375" y="937"/>
                        <a:pt x="620" y="937"/>
                      </a:cubicBezTo>
                      <a:close/>
                      <a:moveTo>
                        <a:pt x="620" y="689"/>
                      </a:moveTo>
                      <a:lnTo>
                        <a:pt x="620" y="689"/>
                      </a:lnTo>
                      <a:cubicBezTo>
                        <a:pt x="865" y="689"/>
                        <a:pt x="1072" y="614"/>
                        <a:pt x="1173" y="502"/>
                      </a:cubicBezTo>
                      <a:lnTo>
                        <a:pt x="1173" y="589"/>
                      </a:lnTo>
                      <a:lnTo>
                        <a:pt x="1173" y="592"/>
                      </a:lnTo>
                      <a:cubicBezTo>
                        <a:pt x="1173" y="743"/>
                        <a:pt x="920" y="870"/>
                        <a:pt x="620" y="870"/>
                      </a:cubicBezTo>
                      <a:cubicBezTo>
                        <a:pt x="320" y="870"/>
                        <a:pt x="66" y="743"/>
                        <a:pt x="66" y="592"/>
                      </a:cubicBezTo>
                      <a:lnTo>
                        <a:pt x="66" y="589"/>
                      </a:lnTo>
                      <a:lnTo>
                        <a:pt x="66" y="502"/>
                      </a:lnTo>
                      <a:cubicBezTo>
                        <a:pt x="168" y="614"/>
                        <a:pt x="375" y="689"/>
                        <a:pt x="620" y="689"/>
                      </a:cubicBezTo>
                      <a:close/>
                      <a:moveTo>
                        <a:pt x="620" y="66"/>
                      </a:moveTo>
                      <a:lnTo>
                        <a:pt x="620" y="66"/>
                      </a:lnTo>
                      <a:cubicBezTo>
                        <a:pt x="920" y="66"/>
                        <a:pt x="1173" y="193"/>
                        <a:pt x="1173" y="344"/>
                      </a:cubicBezTo>
                      <a:cubicBezTo>
                        <a:pt x="1173" y="495"/>
                        <a:pt x="920" y="622"/>
                        <a:pt x="620" y="622"/>
                      </a:cubicBezTo>
                      <a:cubicBezTo>
                        <a:pt x="320" y="622"/>
                        <a:pt x="66" y="495"/>
                        <a:pt x="66" y="344"/>
                      </a:cubicBezTo>
                      <a:cubicBezTo>
                        <a:pt x="66" y="193"/>
                        <a:pt x="320" y="66"/>
                        <a:pt x="620" y="66"/>
                      </a:cubicBezTo>
                      <a:close/>
                      <a:moveTo>
                        <a:pt x="446" y="1383"/>
                      </a:moveTo>
                      <a:lnTo>
                        <a:pt x="446" y="1383"/>
                      </a:lnTo>
                      <a:cubicBezTo>
                        <a:pt x="454" y="1413"/>
                        <a:pt x="481" y="1436"/>
                        <a:pt x="513" y="1436"/>
                      </a:cubicBezTo>
                      <a:cubicBezTo>
                        <a:pt x="552" y="1436"/>
                        <a:pt x="583" y="1404"/>
                        <a:pt x="583" y="1366"/>
                      </a:cubicBezTo>
                      <a:cubicBezTo>
                        <a:pt x="583" y="1328"/>
                        <a:pt x="552" y="1297"/>
                        <a:pt x="513" y="1297"/>
                      </a:cubicBezTo>
                      <a:cubicBezTo>
                        <a:pt x="493" y="1297"/>
                        <a:pt x="475" y="1305"/>
                        <a:pt x="463" y="1319"/>
                      </a:cubicBezTo>
                      <a:cubicBezTo>
                        <a:pt x="233" y="1284"/>
                        <a:pt x="66" y="1174"/>
                        <a:pt x="66" y="1052"/>
                      </a:cubicBezTo>
                      <a:lnTo>
                        <a:pt x="66" y="977"/>
                      </a:lnTo>
                      <a:cubicBezTo>
                        <a:pt x="168" y="1089"/>
                        <a:pt x="375" y="1164"/>
                        <a:pt x="620" y="1164"/>
                      </a:cubicBezTo>
                      <a:cubicBezTo>
                        <a:pt x="865" y="1164"/>
                        <a:pt x="1072" y="1089"/>
                        <a:pt x="1173" y="978"/>
                      </a:cubicBezTo>
                      <a:lnTo>
                        <a:pt x="1173" y="1052"/>
                      </a:lnTo>
                      <a:cubicBezTo>
                        <a:pt x="1173" y="1174"/>
                        <a:pt x="1007" y="1284"/>
                        <a:pt x="777" y="1319"/>
                      </a:cubicBezTo>
                      <a:cubicBezTo>
                        <a:pt x="764" y="1305"/>
                        <a:pt x="746" y="1297"/>
                        <a:pt x="726" y="1297"/>
                      </a:cubicBezTo>
                      <a:cubicBezTo>
                        <a:pt x="688" y="1297"/>
                        <a:pt x="657" y="1328"/>
                        <a:pt x="657" y="1366"/>
                      </a:cubicBezTo>
                      <a:cubicBezTo>
                        <a:pt x="657" y="1404"/>
                        <a:pt x="688" y="1436"/>
                        <a:pt x="726" y="1436"/>
                      </a:cubicBezTo>
                      <a:cubicBezTo>
                        <a:pt x="758" y="1436"/>
                        <a:pt x="785" y="1413"/>
                        <a:pt x="793" y="1383"/>
                      </a:cubicBezTo>
                      <a:cubicBezTo>
                        <a:pt x="1056" y="1342"/>
                        <a:pt x="1240" y="1209"/>
                        <a:pt x="1240" y="1052"/>
                      </a:cubicBezTo>
                      <a:lnTo>
                        <a:pt x="1240" y="594"/>
                      </a:lnTo>
                      <a:lnTo>
                        <a:pt x="1240" y="589"/>
                      </a:lnTo>
                      <a:lnTo>
                        <a:pt x="1240" y="362"/>
                      </a:lnTo>
                      <a:cubicBezTo>
                        <a:pt x="1240" y="360"/>
                        <a:pt x="1240" y="358"/>
                        <a:pt x="1240" y="356"/>
                      </a:cubicBezTo>
                      <a:cubicBezTo>
                        <a:pt x="1240" y="352"/>
                        <a:pt x="1240" y="348"/>
                        <a:pt x="1240" y="344"/>
                      </a:cubicBezTo>
                      <a:cubicBezTo>
                        <a:pt x="1240" y="151"/>
                        <a:pt x="968" y="0"/>
                        <a:pt x="620" y="0"/>
                      </a:cubicBezTo>
                      <a:cubicBezTo>
                        <a:pt x="272" y="0"/>
                        <a:pt x="0" y="151"/>
                        <a:pt x="0" y="344"/>
                      </a:cubicBezTo>
                      <a:cubicBezTo>
                        <a:pt x="0" y="348"/>
                        <a:pt x="0" y="352"/>
                        <a:pt x="0" y="356"/>
                      </a:cubicBezTo>
                      <a:cubicBezTo>
                        <a:pt x="0" y="358"/>
                        <a:pt x="0" y="360"/>
                        <a:pt x="0" y="362"/>
                      </a:cubicBezTo>
                      <a:lnTo>
                        <a:pt x="0" y="589"/>
                      </a:lnTo>
                      <a:lnTo>
                        <a:pt x="0" y="592"/>
                      </a:lnTo>
                      <a:lnTo>
                        <a:pt x="0" y="819"/>
                      </a:lnTo>
                      <a:cubicBezTo>
                        <a:pt x="0" y="820"/>
                        <a:pt x="0" y="821"/>
                        <a:pt x="0" y="821"/>
                      </a:cubicBezTo>
                      <a:cubicBezTo>
                        <a:pt x="0" y="821"/>
                        <a:pt x="0" y="822"/>
                        <a:pt x="0" y="822"/>
                      </a:cubicBezTo>
                      <a:lnTo>
                        <a:pt x="0" y="1052"/>
                      </a:lnTo>
                      <a:cubicBezTo>
                        <a:pt x="0" y="1208"/>
                        <a:pt x="184" y="1342"/>
                        <a:pt x="446" y="138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88" name="组合 387"/>
              <p:cNvGrpSpPr>
                <a:grpSpLocks noChangeAspect="1"/>
              </p:cNvGrpSpPr>
              <p:nvPr/>
            </p:nvGrpSpPr>
            <p:grpSpPr>
              <a:xfrm>
                <a:off x="8501467" y="6282756"/>
                <a:ext cx="179194" cy="146527"/>
                <a:chOff x="6853232" y="830263"/>
                <a:chExt cx="536574" cy="523875"/>
              </a:xfrm>
              <a:solidFill>
                <a:srgbClr val="0000FF"/>
              </a:solidFill>
            </p:grpSpPr>
            <p:sp>
              <p:nvSpPr>
                <p:cNvPr id="389"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0"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1"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2"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3"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grpSp>
            <p:nvGrpSpPr>
              <p:cNvPr id="394" name="组合 393"/>
              <p:cNvGrpSpPr>
                <a:grpSpLocks noChangeAspect="1"/>
              </p:cNvGrpSpPr>
              <p:nvPr/>
            </p:nvGrpSpPr>
            <p:grpSpPr>
              <a:xfrm>
                <a:off x="8570499" y="5373715"/>
                <a:ext cx="179194" cy="146527"/>
                <a:chOff x="6853232" y="830263"/>
                <a:chExt cx="536574" cy="523875"/>
              </a:xfrm>
              <a:solidFill>
                <a:srgbClr val="0000FF"/>
              </a:solidFill>
            </p:grpSpPr>
            <p:sp>
              <p:nvSpPr>
                <p:cNvPr id="395" name="Freeform 77"/>
                <p:cNvSpPr>
                  <a:spLocks noEditPoints="1"/>
                </p:cNvSpPr>
                <p:nvPr/>
              </p:nvSpPr>
              <p:spPr bwMode="auto">
                <a:xfrm>
                  <a:off x="6853232" y="830263"/>
                  <a:ext cx="536574" cy="523875"/>
                </a:xfrm>
                <a:custGeom>
                  <a:avLst/>
                  <a:gdLst>
                    <a:gd name="T0" fmla="*/ 1173 w 1240"/>
                    <a:gd name="T1" fmla="*/ 591 h 1207"/>
                    <a:gd name="T2" fmla="*/ 1173 w 1240"/>
                    <a:gd name="T3" fmla="*/ 591 h 1207"/>
                    <a:gd name="T4" fmla="*/ 620 w 1240"/>
                    <a:gd name="T5" fmla="*/ 870 h 1207"/>
                    <a:gd name="T6" fmla="*/ 66 w 1240"/>
                    <a:gd name="T7" fmla="*/ 591 h 1207"/>
                    <a:gd name="T8" fmla="*/ 66 w 1240"/>
                    <a:gd name="T9" fmla="*/ 501 h 1207"/>
                    <a:gd name="T10" fmla="*/ 620 w 1240"/>
                    <a:gd name="T11" fmla="*/ 689 h 1207"/>
                    <a:gd name="T12" fmla="*/ 1173 w 1240"/>
                    <a:gd name="T13" fmla="*/ 501 h 1207"/>
                    <a:gd name="T14" fmla="*/ 1173 w 1240"/>
                    <a:gd name="T15" fmla="*/ 591 h 1207"/>
                    <a:gd name="T16" fmla="*/ 620 w 1240"/>
                    <a:gd name="T17" fmla="*/ 65 h 1207"/>
                    <a:gd name="T18" fmla="*/ 620 w 1240"/>
                    <a:gd name="T19" fmla="*/ 65 h 1207"/>
                    <a:gd name="T20" fmla="*/ 1173 w 1240"/>
                    <a:gd name="T21" fmla="*/ 344 h 1207"/>
                    <a:gd name="T22" fmla="*/ 620 w 1240"/>
                    <a:gd name="T23" fmla="*/ 622 h 1207"/>
                    <a:gd name="T24" fmla="*/ 66 w 1240"/>
                    <a:gd name="T25" fmla="*/ 344 h 1207"/>
                    <a:gd name="T26" fmla="*/ 620 w 1240"/>
                    <a:gd name="T27" fmla="*/ 65 h 1207"/>
                    <a:gd name="T28" fmla="*/ 620 w 1240"/>
                    <a:gd name="T29" fmla="*/ 0 h 1207"/>
                    <a:gd name="T30" fmla="*/ 620 w 1240"/>
                    <a:gd name="T31" fmla="*/ 0 h 1207"/>
                    <a:gd name="T32" fmla="*/ 0 w 1240"/>
                    <a:gd name="T33" fmla="*/ 344 h 1207"/>
                    <a:gd name="T34" fmla="*/ 0 w 1240"/>
                    <a:gd name="T35" fmla="*/ 356 h 1207"/>
                    <a:gd name="T36" fmla="*/ 0 w 1240"/>
                    <a:gd name="T37" fmla="*/ 361 h 1207"/>
                    <a:gd name="T38" fmla="*/ 0 w 1240"/>
                    <a:gd name="T39" fmla="*/ 591 h 1207"/>
                    <a:gd name="T40" fmla="*/ 0 w 1240"/>
                    <a:gd name="T41" fmla="*/ 593 h 1207"/>
                    <a:gd name="T42" fmla="*/ 0 w 1240"/>
                    <a:gd name="T43" fmla="*/ 594 h 1207"/>
                    <a:gd name="T44" fmla="*/ 0 w 1240"/>
                    <a:gd name="T45" fmla="*/ 824 h 1207"/>
                    <a:gd name="T46" fmla="*/ 442 w 1240"/>
                    <a:gd name="T47" fmla="*/ 1155 h 1207"/>
                    <a:gd name="T48" fmla="*/ 509 w 1240"/>
                    <a:gd name="T49" fmla="*/ 1207 h 1207"/>
                    <a:gd name="T50" fmla="*/ 579 w 1240"/>
                    <a:gd name="T51" fmla="*/ 1138 h 1207"/>
                    <a:gd name="T52" fmla="*/ 509 w 1240"/>
                    <a:gd name="T53" fmla="*/ 1069 h 1207"/>
                    <a:gd name="T54" fmla="*/ 459 w 1240"/>
                    <a:gd name="T55" fmla="*/ 1090 h 1207"/>
                    <a:gd name="T56" fmla="*/ 66 w 1240"/>
                    <a:gd name="T57" fmla="*/ 824 h 1207"/>
                    <a:gd name="T58" fmla="*/ 66 w 1240"/>
                    <a:gd name="T59" fmla="*/ 749 h 1207"/>
                    <a:gd name="T60" fmla="*/ 620 w 1240"/>
                    <a:gd name="T61" fmla="*/ 936 h 1207"/>
                    <a:gd name="T62" fmla="*/ 1173 w 1240"/>
                    <a:gd name="T63" fmla="*/ 750 h 1207"/>
                    <a:gd name="T64" fmla="*/ 1173 w 1240"/>
                    <a:gd name="T65" fmla="*/ 824 h 1207"/>
                    <a:gd name="T66" fmla="*/ 773 w 1240"/>
                    <a:gd name="T67" fmla="*/ 1091 h 1207"/>
                    <a:gd name="T68" fmla="*/ 722 w 1240"/>
                    <a:gd name="T69" fmla="*/ 1069 h 1207"/>
                    <a:gd name="T70" fmla="*/ 653 w 1240"/>
                    <a:gd name="T71" fmla="*/ 1138 h 1207"/>
                    <a:gd name="T72" fmla="*/ 722 w 1240"/>
                    <a:gd name="T73" fmla="*/ 1207 h 1207"/>
                    <a:gd name="T74" fmla="*/ 789 w 1240"/>
                    <a:gd name="T75" fmla="*/ 1156 h 1207"/>
                    <a:gd name="T76" fmla="*/ 1240 w 1240"/>
                    <a:gd name="T77" fmla="*/ 824 h 1207"/>
                    <a:gd name="T78" fmla="*/ 1240 w 1240"/>
                    <a:gd name="T79" fmla="*/ 361 h 1207"/>
                    <a:gd name="T80" fmla="*/ 1239 w 1240"/>
                    <a:gd name="T81" fmla="*/ 361 h 1207"/>
                    <a:gd name="T82" fmla="*/ 1240 w 1240"/>
                    <a:gd name="T83" fmla="*/ 344 h 1207"/>
                    <a:gd name="T84" fmla="*/ 620 w 1240"/>
                    <a:gd name="T85" fmla="*/ 0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0" h="1207">
                      <a:moveTo>
                        <a:pt x="1173" y="591"/>
                      </a:moveTo>
                      <a:lnTo>
                        <a:pt x="1173" y="591"/>
                      </a:lnTo>
                      <a:cubicBezTo>
                        <a:pt x="1173" y="742"/>
                        <a:pt x="920" y="870"/>
                        <a:pt x="620" y="870"/>
                      </a:cubicBezTo>
                      <a:cubicBezTo>
                        <a:pt x="320" y="870"/>
                        <a:pt x="66" y="742"/>
                        <a:pt x="66" y="591"/>
                      </a:cubicBezTo>
                      <a:lnTo>
                        <a:pt x="66" y="501"/>
                      </a:lnTo>
                      <a:cubicBezTo>
                        <a:pt x="168" y="613"/>
                        <a:pt x="375" y="689"/>
                        <a:pt x="620" y="689"/>
                      </a:cubicBezTo>
                      <a:cubicBezTo>
                        <a:pt x="865" y="689"/>
                        <a:pt x="1072" y="613"/>
                        <a:pt x="1173" y="501"/>
                      </a:cubicBezTo>
                      <a:lnTo>
                        <a:pt x="1173" y="591"/>
                      </a:lnTo>
                      <a:close/>
                      <a:moveTo>
                        <a:pt x="620" y="65"/>
                      </a:moveTo>
                      <a:lnTo>
                        <a:pt x="620" y="65"/>
                      </a:lnTo>
                      <a:cubicBezTo>
                        <a:pt x="920" y="65"/>
                        <a:pt x="1173" y="193"/>
                        <a:pt x="1173" y="344"/>
                      </a:cubicBezTo>
                      <a:cubicBezTo>
                        <a:pt x="1173" y="494"/>
                        <a:pt x="920" y="622"/>
                        <a:pt x="620" y="622"/>
                      </a:cubicBezTo>
                      <a:cubicBezTo>
                        <a:pt x="320" y="622"/>
                        <a:pt x="66" y="494"/>
                        <a:pt x="66" y="344"/>
                      </a:cubicBezTo>
                      <a:cubicBezTo>
                        <a:pt x="66" y="193"/>
                        <a:pt x="320" y="65"/>
                        <a:pt x="620" y="65"/>
                      </a:cubicBezTo>
                      <a:close/>
                      <a:moveTo>
                        <a:pt x="620" y="0"/>
                      </a:moveTo>
                      <a:lnTo>
                        <a:pt x="620" y="0"/>
                      </a:lnTo>
                      <a:cubicBezTo>
                        <a:pt x="272" y="0"/>
                        <a:pt x="0" y="150"/>
                        <a:pt x="0" y="344"/>
                      </a:cubicBezTo>
                      <a:cubicBezTo>
                        <a:pt x="0" y="348"/>
                        <a:pt x="0" y="352"/>
                        <a:pt x="0" y="356"/>
                      </a:cubicBezTo>
                      <a:cubicBezTo>
                        <a:pt x="0" y="358"/>
                        <a:pt x="0" y="359"/>
                        <a:pt x="0" y="361"/>
                      </a:cubicBezTo>
                      <a:lnTo>
                        <a:pt x="0" y="591"/>
                      </a:lnTo>
                      <a:cubicBezTo>
                        <a:pt x="0" y="592"/>
                        <a:pt x="0" y="593"/>
                        <a:pt x="0" y="593"/>
                      </a:cubicBezTo>
                      <a:cubicBezTo>
                        <a:pt x="0" y="593"/>
                        <a:pt x="0" y="594"/>
                        <a:pt x="0" y="594"/>
                      </a:cubicBezTo>
                      <a:lnTo>
                        <a:pt x="0" y="824"/>
                      </a:lnTo>
                      <a:cubicBezTo>
                        <a:pt x="0" y="979"/>
                        <a:pt x="182" y="1112"/>
                        <a:pt x="442" y="1155"/>
                      </a:cubicBezTo>
                      <a:cubicBezTo>
                        <a:pt x="450" y="1185"/>
                        <a:pt x="477" y="1207"/>
                        <a:pt x="509" y="1207"/>
                      </a:cubicBezTo>
                      <a:cubicBezTo>
                        <a:pt x="548" y="1207"/>
                        <a:pt x="579" y="1176"/>
                        <a:pt x="579" y="1138"/>
                      </a:cubicBezTo>
                      <a:cubicBezTo>
                        <a:pt x="579" y="1100"/>
                        <a:pt x="548" y="1069"/>
                        <a:pt x="509" y="1069"/>
                      </a:cubicBezTo>
                      <a:cubicBezTo>
                        <a:pt x="490" y="1069"/>
                        <a:pt x="472" y="1077"/>
                        <a:pt x="459" y="1090"/>
                      </a:cubicBezTo>
                      <a:cubicBezTo>
                        <a:pt x="231" y="1054"/>
                        <a:pt x="66" y="945"/>
                        <a:pt x="66" y="824"/>
                      </a:cubicBezTo>
                      <a:lnTo>
                        <a:pt x="66" y="749"/>
                      </a:lnTo>
                      <a:cubicBezTo>
                        <a:pt x="168" y="861"/>
                        <a:pt x="375" y="936"/>
                        <a:pt x="620" y="936"/>
                      </a:cubicBezTo>
                      <a:cubicBezTo>
                        <a:pt x="865" y="936"/>
                        <a:pt x="1072" y="861"/>
                        <a:pt x="1173" y="750"/>
                      </a:cubicBezTo>
                      <a:lnTo>
                        <a:pt x="1173" y="824"/>
                      </a:lnTo>
                      <a:cubicBezTo>
                        <a:pt x="1173" y="947"/>
                        <a:pt x="1005" y="1057"/>
                        <a:pt x="773" y="1091"/>
                      </a:cubicBezTo>
                      <a:cubicBezTo>
                        <a:pt x="761" y="1077"/>
                        <a:pt x="743" y="1069"/>
                        <a:pt x="722" y="1069"/>
                      </a:cubicBezTo>
                      <a:cubicBezTo>
                        <a:pt x="684" y="1069"/>
                        <a:pt x="653" y="1100"/>
                        <a:pt x="653" y="1138"/>
                      </a:cubicBezTo>
                      <a:cubicBezTo>
                        <a:pt x="653" y="1176"/>
                        <a:pt x="684" y="1207"/>
                        <a:pt x="722" y="1207"/>
                      </a:cubicBezTo>
                      <a:cubicBezTo>
                        <a:pt x="754" y="1207"/>
                        <a:pt x="781" y="1186"/>
                        <a:pt x="789" y="1156"/>
                      </a:cubicBezTo>
                      <a:cubicBezTo>
                        <a:pt x="1054" y="1115"/>
                        <a:pt x="1240" y="981"/>
                        <a:pt x="1240" y="824"/>
                      </a:cubicBezTo>
                      <a:lnTo>
                        <a:pt x="1240" y="361"/>
                      </a:lnTo>
                      <a:lnTo>
                        <a:pt x="1239" y="361"/>
                      </a:lnTo>
                      <a:cubicBezTo>
                        <a:pt x="1240" y="355"/>
                        <a:pt x="1240" y="349"/>
                        <a:pt x="1240" y="344"/>
                      </a:cubicBezTo>
                      <a:cubicBezTo>
                        <a:pt x="1240" y="150"/>
                        <a:pt x="968" y="0"/>
                        <a:pt x="620" y="0"/>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6" name="Freeform 78"/>
                <p:cNvSpPr>
                  <a:spLocks/>
                </p:cNvSpPr>
                <p:nvPr/>
              </p:nvSpPr>
              <p:spPr bwMode="auto">
                <a:xfrm>
                  <a:off x="7043738" y="995363"/>
                  <a:ext cx="152400" cy="87313"/>
                </a:xfrm>
                <a:custGeom>
                  <a:avLst/>
                  <a:gdLst>
                    <a:gd name="T0" fmla="*/ 307 w 350"/>
                    <a:gd name="T1" fmla="*/ 73 h 202"/>
                    <a:gd name="T2" fmla="*/ 307 w 350"/>
                    <a:gd name="T3" fmla="*/ 73 h 202"/>
                    <a:gd name="T4" fmla="*/ 202 w 350"/>
                    <a:gd name="T5" fmla="*/ 130 h 202"/>
                    <a:gd name="T6" fmla="*/ 202 w 350"/>
                    <a:gd name="T7" fmla="*/ 53 h 202"/>
                    <a:gd name="T8" fmla="*/ 258 w 350"/>
                    <a:gd name="T9" fmla="*/ 53 h 202"/>
                    <a:gd name="T10" fmla="*/ 258 w 350"/>
                    <a:gd name="T11" fmla="*/ 0 h 202"/>
                    <a:gd name="T12" fmla="*/ 175 w 350"/>
                    <a:gd name="T13" fmla="*/ 0 h 202"/>
                    <a:gd name="T14" fmla="*/ 148 w 350"/>
                    <a:gd name="T15" fmla="*/ 26 h 202"/>
                    <a:gd name="T16" fmla="*/ 148 w 350"/>
                    <a:gd name="T17" fmla="*/ 130 h 202"/>
                    <a:gd name="T18" fmla="*/ 43 w 350"/>
                    <a:gd name="T19" fmla="*/ 73 h 202"/>
                    <a:gd name="T20" fmla="*/ 7 w 350"/>
                    <a:gd name="T21" fmla="*/ 84 h 202"/>
                    <a:gd name="T22" fmla="*/ 17 w 350"/>
                    <a:gd name="T23" fmla="*/ 120 h 202"/>
                    <a:gd name="T24" fmla="*/ 161 w 350"/>
                    <a:gd name="T25" fmla="*/ 198 h 202"/>
                    <a:gd name="T26" fmla="*/ 161 w 350"/>
                    <a:gd name="T27" fmla="*/ 198 h 202"/>
                    <a:gd name="T28" fmla="*/ 162 w 350"/>
                    <a:gd name="T29" fmla="*/ 199 h 202"/>
                    <a:gd name="T30" fmla="*/ 163 w 350"/>
                    <a:gd name="T31" fmla="*/ 199 h 202"/>
                    <a:gd name="T32" fmla="*/ 167 w 350"/>
                    <a:gd name="T33" fmla="*/ 201 h 202"/>
                    <a:gd name="T34" fmla="*/ 168 w 350"/>
                    <a:gd name="T35" fmla="*/ 201 h 202"/>
                    <a:gd name="T36" fmla="*/ 169 w 350"/>
                    <a:gd name="T37" fmla="*/ 201 h 202"/>
                    <a:gd name="T38" fmla="*/ 175 w 350"/>
                    <a:gd name="T39" fmla="*/ 202 h 202"/>
                    <a:gd name="T40" fmla="*/ 175 w 350"/>
                    <a:gd name="T41" fmla="*/ 202 h 202"/>
                    <a:gd name="T42" fmla="*/ 175 w 350"/>
                    <a:gd name="T43" fmla="*/ 202 h 202"/>
                    <a:gd name="T44" fmla="*/ 175 w 350"/>
                    <a:gd name="T45" fmla="*/ 202 h 202"/>
                    <a:gd name="T46" fmla="*/ 181 w 350"/>
                    <a:gd name="T47" fmla="*/ 201 h 202"/>
                    <a:gd name="T48" fmla="*/ 182 w 350"/>
                    <a:gd name="T49" fmla="*/ 201 h 202"/>
                    <a:gd name="T50" fmla="*/ 183 w 350"/>
                    <a:gd name="T51" fmla="*/ 201 h 202"/>
                    <a:gd name="T52" fmla="*/ 187 w 350"/>
                    <a:gd name="T53" fmla="*/ 199 h 202"/>
                    <a:gd name="T54" fmla="*/ 188 w 350"/>
                    <a:gd name="T55" fmla="*/ 199 h 202"/>
                    <a:gd name="T56" fmla="*/ 333 w 350"/>
                    <a:gd name="T57" fmla="*/ 120 h 202"/>
                    <a:gd name="T58" fmla="*/ 343 w 350"/>
                    <a:gd name="T59" fmla="*/ 84 h 202"/>
                    <a:gd name="T60" fmla="*/ 307 w 350"/>
                    <a:gd name="T61" fmla="*/ 7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0" h="202">
                      <a:moveTo>
                        <a:pt x="307" y="73"/>
                      </a:moveTo>
                      <a:lnTo>
                        <a:pt x="307" y="73"/>
                      </a:lnTo>
                      <a:lnTo>
                        <a:pt x="202" y="130"/>
                      </a:lnTo>
                      <a:lnTo>
                        <a:pt x="202" y="53"/>
                      </a:lnTo>
                      <a:lnTo>
                        <a:pt x="258" y="53"/>
                      </a:lnTo>
                      <a:lnTo>
                        <a:pt x="258" y="0"/>
                      </a:lnTo>
                      <a:lnTo>
                        <a:pt x="175" y="0"/>
                      </a:lnTo>
                      <a:cubicBezTo>
                        <a:pt x="160" y="0"/>
                        <a:pt x="148" y="12"/>
                        <a:pt x="148" y="26"/>
                      </a:cubicBezTo>
                      <a:lnTo>
                        <a:pt x="148" y="130"/>
                      </a:lnTo>
                      <a:lnTo>
                        <a:pt x="43" y="73"/>
                      </a:lnTo>
                      <a:cubicBezTo>
                        <a:pt x="30" y="66"/>
                        <a:pt x="14" y="71"/>
                        <a:pt x="7" y="84"/>
                      </a:cubicBezTo>
                      <a:cubicBezTo>
                        <a:pt x="0" y="96"/>
                        <a:pt x="4" y="113"/>
                        <a:pt x="17" y="120"/>
                      </a:cubicBezTo>
                      <a:lnTo>
                        <a:pt x="161" y="198"/>
                      </a:lnTo>
                      <a:cubicBezTo>
                        <a:pt x="161" y="198"/>
                        <a:pt x="161" y="198"/>
                        <a:pt x="161" y="198"/>
                      </a:cubicBezTo>
                      <a:lnTo>
                        <a:pt x="162" y="199"/>
                      </a:lnTo>
                      <a:cubicBezTo>
                        <a:pt x="162" y="199"/>
                        <a:pt x="163" y="199"/>
                        <a:pt x="163" y="199"/>
                      </a:cubicBezTo>
                      <a:cubicBezTo>
                        <a:pt x="164" y="200"/>
                        <a:pt x="166" y="200"/>
                        <a:pt x="167" y="201"/>
                      </a:cubicBezTo>
                      <a:cubicBezTo>
                        <a:pt x="167" y="201"/>
                        <a:pt x="168" y="201"/>
                        <a:pt x="168" y="201"/>
                      </a:cubicBezTo>
                      <a:cubicBezTo>
                        <a:pt x="168" y="201"/>
                        <a:pt x="169" y="201"/>
                        <a:pt x="169" y="201"/>
                      </a:cubicBezTo>
                      <a:cubicBezTo>
                        <a:pt x="171" y="202"/>
                        <a:pt x="173" y="202"/>
                        <a:pt x="175" y="202"/>
                      </a:cubicBezTo>
                      <a:cubicBezTo>
                        <a:pt x="175" y="202"/>
                        <a:pt x="175" y="202"/>
                        <a:pt x="175" y="202"/>
                      </a:cubicBezTo>
                      <a:lnTo>
                        <a:pt x="175" y="202"/>
                      </a:lnTo>
                      <a:lnTo>
                        <a:pt x="175" y="202"/>
                      </a:lnTo>
                      <a:cubicBezTo>
                        <a:pt x="177" y="202"/>
                        <a:pt x="179" y="202"/>
                        <a:pt x="181" y="201"/>
                      </a:cubicBezTo>
                      <a:cubicBezTo>
                        <a:pt x="181" y="201"/>
                        <a:pt x="181" y="201"/>
                        <a:pt x="182" y="201"/>
                      </a:cubicBezTo>
                      <a:cubicBezTo>
                        <a:pt x="182" y="201"/>
                        <a:pt x="182" y="201"/>
                        <a:pt x="183" y="201"/>
                      </a:cubicBezTo>
                      <a:cubicBezTo>
                        <a:pt x="184" y="200"/>
                        <a:pt x="186" y="200"/>
                        <a:pt x="187" y="199"/>
                      </a:cubicBezTo>
                      <a:cubicBezTo>
                        <a:pt x="187" y="199"/>
                        <a:pt x="187" y="199"/>
                        <a:pt x="188" y="199"/>
                      </a:cubicBezTo>
                      <a:lnTo>
                        <a:pt x="333" y="120"/>
                      </a:lnTo>
                      <a:cubicBezTo>
                        <a:pt x="345" y="113"/>
                        <a:pt x="350" y="96"/>
                        <a:pt x="343" y="84"/>
                      </a:cubicBezTo>
                      <a:cubicBezTo>
                        <a:pt x="336" y="71"/>
                        <a:pt x="320" y="66"/>
                        <a:pt x="307" y="7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7" name="Freeform 79"/>
                <p:cNvSpPr>
                  <a:spLocks/>
                </p:cNvSpPr>
                <p:nvPr/>
              </p:nvSpPr>
              <p:spPr bwMode="auto">
                <a:xfrm>
                  <a:off x="7043738" y="873126"/>
                  <a:ext cx="150812" cy="87313"/>
                </a:xfrm>
                <a:custGeom>
                  <a:avLst/>
                  <a:gdLst>
                    <a:gd name="T0" fmla="*/ 30 w 351"/>
                    <a:gd name="T1" fmla="*/ 133 h 201"/>
                    <a:gd name="T2" fmla="*/ 30 w 351"/>
                    <a:gd name="T3" fmla="*/ 133 h 201"/>
                    <a:gd name="T4" fmla="*/ 43 w 351"/>
                    <a:gd name="T5" fmla="*/ 130 h 201"/>
                    <a:gd name="T6" fmla="*/ 148 w 351"/>
                    <a:gd name="T7" fmla="*/ 72 h 201"/>
                    <a:gd name="T8" fmla="*/ 148 w 351"/>
                    <a:gd name="T9" fmla="*/ 147 h 201"/>
                    <a:gd name="T10" fmla="*/ 92 w 351"/>
                    <a:gd name="T11" fmla="*/ 147 h 201"/>
                    <a:gd name="T12" fmla="*/ 92 w 351"/>
                    <a:gd name="T13" fmla="*/ 201 h 201"/>
                    <a:gd name="T14" fmla="*/ 175 w 351"/>
                    <a:gd name="T15" fmla="*/ 201 h 201"/>
                    <a:gd name="T16" fmla="*/ 202 w 351"/>
                    <a:gd name="T17" fmla="*/ 174 h 201"/>
                    <a:gd name="T18" fmla="*/ 202 w 351"/>
                    <a:gd name="T19" fmla="*/ 72 h 201"/>
                    <a:gd name="T20" fmla="*/ 307 w 351"/>
                    <a:gd name="T21" fmla="*/ 130 h 201"/>
                    <a:gd name="T22" fmla="*/ 320 w 351"/>
                    <a:gd name="T23" fmla="*/ 133 h 201"/>
                    <a:gd name="T24" fmla="*/ 343 w 351"/>
                    <a:gd name="T25" fmla="*/ 119 h 201"/>
                    <a:gd name="T26" fmla="*/ 333 w 351"/>
                    <a:gd name="T27" fmla="*/ 83 h 201"/>
                    <a:gd name="T28" fmla="*/ 188 w 351"/>
                    <a:gd name="T29" fmla="*/ 4 h 201"/>
                    <a:gd name="T30" fmla="*/ 188 w 351"/>
                    <a:gd name="T31" fmla="*/ 4 h 201"/>
                    <a:gd name="T32" fmla="*/ 187 w 351"/>
                    <a:gd name="T33" fmla="*/ 3 h 201"/>
                    <a:gd name="T34" fmla="*/ 184 w 351"/>
                    <a:gd name="T35" fmla="*/ 2 h 201"/>
                    <a:gd name="T36" fmla="*/ 183 w 351"/>
                    <a:gd name="T37" fmla="*/ 2 h 201"/>
                    <a:gd name="T38" fmla="*/ 182 w 351"/>
                    <a:gd name="T39" fmla="*/ 1 h 201"/>
                    <a:gd name="T40" fmla="*/ 179 w 351"/>
                    <a:gd name="T41" fmla="*/ 1 h 201"/>
                    <a:gd name="T42" fmla="*/ 178 w 351"/>
                    <a:gd name="T43" fmla="*/ 1 h 201"/>
                    <a:gd name="T44" fmla="*/ 176 w 351"/>
                    <a:gd name="T45" fmla="*/ 1 h 201"/>
                    <a:gd name="T46" fmla="*/ 175 w 351"/>
                    <a:gd name="T47" fmla="*/ 0 h 201"/>
                    <a:gd name="T48" fmla="*/ 174 w 351"/>
                    <a:gd name="T49" fmla="*/ 1 h 201"/>
                    <a:gd name="T50" fmla="*/ 173 w 351"/>
                    <a:gd name="T51" fmla="*/ 1 h 201"/>
                    <a:gd name="T52" fmla="*/ 171 w 351"/>
                    <a:gd name="T53" fmla="*/ 1 h 201"/>
                    <a:gd name="T54" fmla="*/ 169 w 351"/>
                    <a:gd name="T55" fmla="*/ 1 h 201"/>
                    <a:gd name="T56" fmla="*/ 168 w 351"/>
                    <a:gd name="T57" fmla="*/ 2 h 201"/>
                    <a:gd name="T58" fmla="*/ 166 w 351"/>
                    <a:gd name="T59" fmla="*/ 2 h 201"/>
                    <a:gd name="T60" fmla="*/ 164 w 351"/>
                    <a:gd name="T61" fmla="*/ 3 h 201"/>
                    <a:gd name="T62" fmla="*/ 163 w 351"/>
                    <a:gd name="T63" fmla="*/ 4 h 201"/>
                    <a:gd name="T64" fmla="*/ 162 w 351"/>
                    <a:gd name="T65" fmla="*/ 4 h 201"/>
                    <a:gd name="T66" fmla="*/ 17 w 351"/>
                    <a:gd name="T67" fmla="*/ 83 h 201"/>
                    <a:gd name="T68" fmla="*/ 7 w 351"/>
                    <a:gd name="T69" fmla="*/ 119 h 201"/>
                    <a:gd name="T70" fmla="*/ 30 w 351"/>
                    <a:gd name="T71" fmla="*/ 13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1" h="201">
                      <a:moveTo>
                        <a:pt x="30" y="133"/>
                      </a:moveTo>
                      <a:lnTo>
                        <a:pt x="30" y="133"/>
                      </a:lnTo>
                      <a:cubicBezTo>
                        <a:pt x="35" y="133"/>
                        <a:pt x="39" y="132"/>
                        <a:pt x="43" y="130"/>
                      </a:cubicBezTo>
                      <a:lnTo>
                        <a:pt x="148" y="72"/>
                      </a:lnTo>
                      <a:lnTo>
                        <a:pt x="148" y="147"/>
                      </a:lnTo>
                      <a:lnTo>
                        <a:pt x="92" y="147"/>
                      </a:lnTo>
                      <a:lnTo>
                        <a:pt x="92" y="201"/>
                      </a:lnTo>
                      <a:lnTo>
                        <a:pt x="175" y="201"/>
                      </a:lnTo>
                      <a:cubicBezTo>
                        <a:pt x="190" y="201"/>
                        <a:pt x="202" y="189"/>
                        <a:pt x="202" y="174"/>
                      </a:cubicBezTo>
                      <a:lnTo>
                        <a:pt x="202" y="72"/>
                      </a:lnTo>
                      <a:lnTo>
                        <a:pt x="307" y="130"/>
                      </a:lnTo>
                      <a:cubicBezTo>
                        <a:pt x="311" y="132"/>
                        <a:pt x="316" y="133"/>
                        <a:pt x="320" y="133"/>
                      </a:cubicBezTo>
                      <a:cubicBezTo>
                        <a:pt x="329" y="133"/>
                        <a:pt x="339" y="128"/>
                        <a:pt x="343" y="119"/>
                      </a:cubicBezTo>
                      <a:cubicBezTo>
                        <a:pt x="351" y="106"/>
                        <a:pt x="346" y="90"/>
                        <a:pt x="333" y="83"/>
                      </a:cubicBezTo>
                      <a:lnTo>
                        <a:pt x="188" y="4"/>
                      </a:lnTo>
                      <a:cubicBezTo>
                        <a:pt x="188" y="4"/>
                        <a:pt x="188" y="4"/>
                        <a:pt x="188" y="4"/>
                      </a:cubicBezTo>
                      <a:cubicBezTo>
                        <a:pt x="187" y="3"/>
                        <a:pt x="187" y="3"/>
                        <a:pt x="187" y="3"/>
                      </a:cubicBezTo>
                      <a:cubicBezTo>
                        <a:pt x="186" y="3"/>
                        <a:pt x="185" y="2"/>
                        <a:pt x="184" y="2"/>
                      </a:cubicBezTo>
                      <a:cubicBezTo>
                        <a:pt x="184" y="2"/>
                        <a:pt x="183" y="2"/>
                        <a:pt x="183" y="2"/>
                      </a:cubicBezTo>
                      <a:cubicBezTo>
                        <a:pt x="182" y="1"/>
                        <a:pt x="182" y="1"/>
                        <a:pt x="182" y="1"/>
                      </a:cubicBezTo>
                      <a:cubicBezTo>
                        <a:pt x="181" y="1"/>
                        <a:pt x="180" y="1"/>
                        <a:pt x="179" y="1"/>
                      </a:cubicBezTo>
                      <a:cubicBezTo>
                        <a:pt x="179" y="1"/>
                        <a:pt x="178" y="1"/>
                        <a:pt x="178" y="1"/>
                      </a:cubicBezTo>
                      <a:cubicBezTo>
                        <a:pt x="177" y="1"/>
                        <a:pt x="177" y="1"/>
                        <a:pt x="176" y="1"/>
                      </a:cubicBezTo>
                      <a:cubicBezTo>
                        <a:pt x="176" y="1"/>
                        <a:pt x="176" y="0"/>
                        <a:pt x="175" y="0"/>
                      </a:cubicBezTo>
                      <a:cubicBezTo>
                        <a:pt x="175" y="0"/>
                        <a:pt x="174" y="1"/>
                        <a:pt x="174" y="1"/>
                      </a:cubicBezTo>
                      <a:cubicBezTo>
                        <a:pt x="174" y="1"/>
                        <a:pt x="173" y="1"/>
                        <a:pt x="173" y="1"/>
                      </a:cubicBezTo>
                      <a:cubicBezTo>
                        <a:pt x="172" y="1"/>
                        <a:pt x="172" y="1"/>
                        <a:pt x="171" y="1"/>
                      </a:cubicBezTo>
                      <a:cubicBezTo>
                        <a:pt x="170" y="1"/>
                        <a:pt x="169" y="1"/>
                        <a:pt x="169" y="1"/>
                      </a:cubicBezTo>
                      <a:cubicBezTo>
                        <a:pt x="168" y="1"/>
                        <a:pt x="168" y="1"/>
                        <a:pt x="168" y="2"/>
                      </a:cubicBezTo>
                      <a:cubicBezTo>
                        <a:pt x="167" y="2"/>
                        <a:pt x="167" y="2"/>
                        <a:pt x="166" y="2"/>
                      </a:cubicBezTo>
                      <a:cubicBezTo>
                        <a:pt x="165" y="2"/>
                        <a:pt x="165" y="3"/>
                        <a:pt x="164" y="3"/>
                      </a:cubicBezTo>
                      <a:cubicBezTo>
                        <a:pt x="163" y="3"/>
                        <a:pt x="163" y="3"/>
                        <a:pt x="163" y="4"/>
                      </a:cubicBezTo>
                      <a:cubicBezTo>
                        <a:pt x="163" y="4"/>
                        <a:pt x="162" y="4"/>
                        <a:pt x="162" y="4"/>
                      </a:cubicBezTo>
                      <a:lnTo>
                        <a:pt x="17" y="83"/>
                      </a:lnTo>
                      <a:cubicBezTo>
                        <a:pt x="5" y="90"/>
                        <a:pt x="0" y="106"/>
                        <a:pt x="7" y="119"/>
                      </a:cubicBezTo>
                      <a:cubicBezTo>
                        <a:pt x="12" y="128"/>
                        <a:pt x="21" y="133"/>
                        <a:pt x="30" y="133"/>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8" name="Freeform 80"/>
                <p:cNvSpPr>
                  <a:spLocks/>
                </p:cNvSpPr>
                <p:nvPr/>
              </p:nvSpPr>
              <p:spPr bwMode="auto">
                <a:xfrm>
                  <a:off x="6938963" y="930276"/>
                  <a:ext cx="139700" cy="93663"/>
                </a:xfrm>
                <a:custGeom>
                  <a:avLst/>
                  <a:gdLst>
                    <a:gd name="T0" fmla="*/ 0 w 324"/>
                    <a:gd name="T1" fmla="*/ 111 h 217"/>
                    <a:gd name="T2" fmla="*/ 0 w 324"/>
                    <a:gd name="T3" fmla="*/ 111 h 217"/>
                    <a:gd name="T4" fmla="*/ 0 w 324"/>
                    <a:gd name="T5" fmla="*/ 113 h 217"/>
                    <a:gd name="T6" fmla="*/ 0 w 324"/>
                    <a:gd name="T7" fmla="*/ 114 h 217"/>
                    <a:gd name="T8" fmla="*/ 1 w 324"/>
                    <a:gd name="T9" fmla="*/ 117 h 217"/>
                    <a:gd name="T10" fmla="*/ 1 w 324"/>
                    <a:gd name="T11" fmla="*/ 118 h 217"/>
                    <a:gd name="T12" fmla="*/ 2 w 324"/>
                    <a:gd name="T13" fmla="*/ 119 h 217"/>
                    <a:gd name="T14" fmla="*/ 2 w 324"/>
                    <a:gd name="T15" fmla="*/ 121 h 217"/>
                    <a:gd name="T16" fmla="*/ 3 w 324"/>
                    <a:gd name="T17" fmla="*/ 123 h 217"/>
                    <a:gd name="T18" fmla="*/ 3 w 324"/>
                    <a:gd name="T19" fmla="*/ 123 h 217"/>
                    <a:gd name="T20" fmla="*/ 4 w 324"/>
                    <a:gd name="T21" fmla="*/ 124 h 217"/>
                    <a:gd name="T22" fmla="*/ 5 w 324"/>
                    <a:gd name="T23" fmla="*/ 126 h 217"/>
                    <a:gd name="T24" fmla="*/ 7 w 324"/>
                    <a:gd name="T25" fmla="*/ 128 h 217"/>
                    <a:gd name="T26" fmla="*/ 8 w 324"/>
                    <a:gd name="T27" fmla="*/ 129 h 217"/>
                    <a:gd name="T28" fmla="*/ 8 w 324"/>
                    <a:gd name="T29" fmla="*/ 129 h 217"/>
                    <a:gd name="T30" fmla="*/ 8 w 324"/>
                    <a:gd name="T31" fmla="*/ 130 h 217"/>
                    <a:gd name="T32" fmla="*/ 10 w 324"/>
                    <a:gd name="T33" fmla="*/ 131 h 217"/>
                    <a:gd name="T34" fmla="*/ 13 w 324"/>
                    <a:gd name="T35" fmla="*/ 133 h 217"/>
                    <a:gd name="T36" fmla="*/ 13 w 324"/>
                    <a:gd name="T37" fmla="*/ 133 h 217"/>
                    <a:gd name="T38" fmla="*/ 14 w 324"/>
                    <a:gd name="T39" fmla="*/ 134 h 217"/>
                    <a:gd name="T40" fmla="*/ 157 w 324"/>
                    <a:gd name="T41" fmla="*/ 213 h 217"/>
                    <a:gd name="T42" fmla="*/ 170 w 324"/>
                    <a:gd name="T43" fmla="*/ 217 h 217"/>
                    <a:gd name="T44" fmla="*/ 193 w 324"/>
                    <a:gd name="T45" fmla="*/ 203 h 217"/>
                    <a:gd name="T46" fmla="*/ 183 w 324"/>
                    <a:gd name="T47" fmla="*/ 167 h 217"/>
                    <a:gd name="T48" fmla="*/ 129 w 324"/>
                    <a:gd name="T49" fmla="*/ 137 h 217"/>
                    <a:gd name="T50" fmla="*/ 271 w 324"/>
                    <a:gd name="T51" fmla="*/ 137 h 217"/>
                    <a:gd name="T52" fmla="*/ 271 w 324"/>
                    <a:gd name="T53" fmla="*/ 176 h 217"/>
                    <a:gd name="T54" fmla="*/ 324 w 324"/>
                    <a:gd name="T55" fmla="*/ 176 h 217"/>
                    <a:gd name="T56" fmla="*/ 324 w 324"/>
                    <a:gd name="T57" fmla="*/ 110 h 217"/>
                    <a:gd name="T58" fmla="*/ 297 w 324"/>
                    <a:gd name="T59" fmla="*/ 84 h 217"/>
                    <a:gd name="T60" fmla="*/ 129 w 324"/>
                    <a:gd name="T61" fmla="*/ 84 h 217"/>
                    <a:gd name="T62" fmla="*/ 183 w 324"/>
                    <a:gd name="T63" fmla="*/ 54 h 217"/>
                    <a:gd name="T64" fmla="*/ 193 w 324"/>
                    <a:gd name="T65" fmla="*/ 17 h 217"/>
                    <a:gd name="T66" fmla="*/ 157 w 324"/>
                    <a:gd name="T67" fmla="*/ 7 h 217"/>
                    <a:gd name="T68" fmla="*/ 14 w 324"/>
                    <a:gd name="T69" fmla="*/ 87 h 217"/>
                    <a:gd name="T70" fmla="*/ 13 w 324"/>
                    <a:gd name="T71" fmla="*/ 88 h 217"/>
                    <a:gd name="T72" fmla="*/ 11 w 324"/>
                    <a:gd name="T73" fmla="*/ 89 h 217"/>
                    <a:gd name="T74" fmla="*/ 10 w 324"/>
                    <a:gd name="T75" fmla="*/ 90 h 217"/>
                    <a:gd name="T76" fmla="*/ 9 w 324"/>
                    <a:gd name="T77" fmla="*/ 91 h 217"/>
                    <a:gd name="T78" fmla="*/ 7 w 324"/>
                    <a:gd name="T79" fmla="*/ 92 h 217"/>
                    <a:gd name="T80" fmla="*/ 6 w 324"/>
                    <a:gd name="T81" fmla="*/ 93 h 217"/>
                    <a:gd name="T82" fmla="*/ 5 w 324"/>
                    <a:gd name="T83" fmla="*/ 95 h 217"/>
                    <a:gd name="T84" fmla="*/ 4 w 324"/>
                    <a:gd name="T85" fmla="*/ 96 h 217"/>
                    <a:gd name="T86" fmla="*/ 3 w 324"/>
                    <a:gd name="T87" fmla="*/ 97 h 217"/>
                    <a:gd name="T88" fmla="*/ 3 w 324"/>
                    <a:gd name="T89" fmla="*/ 98 h 217"/>
                    <a:gd name="T90" fmla="*/ 3 w 324"/>
                    <a:gd name="T91" fmla="*/ 99 h 217"/>
                    <a:gd name="T92" fmla="*/ 2 w 324"/>
                    <a:gd name="T93" fmla="*/ 101 h 217"/>
                    <a:gd name="T94" fmla="*/ 1 w 324"/>
                    <a:gd name="T95" fmla="*/ 103 h 217"/>
                    <a:gd name="T96" fmla="*/ 1 w 324"/>
                    <a:gd name="T97" fmla="*/ 104 h 217"/>
                    <a:gd name="T98" fmla="*/ 0 w 324"/>
                    <a:gd name="T99" fmla="*/ 106 h 217"/>
                    <a:gd name="T100" fmla="*/ 0 w 324"/>
                    <a:gd name="T101" fmla="*/ 108 h 217"/>
                    <a:gd name="T102" fmla="*/ 0 w 324"/>
                    <a:gd name="T103" fmla="*/ 109 h 217"/>
                    <a:gd name="T104" fmla="*/ 0 w 324"/>
                    <a:gd name="T105" fmla="*/ 110 h 217"/>
                    <a:gd name="T106" fmla="*/ 0 w 324"/>
                    <a:gd name="T107" fmla="*/ 11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0" y="111"/>
                      </a:moveTo>
                      <a:lnTo>
                        <a:pt x="0" y="111"/>
                      </a:lnTo>
                      <a:cubicBezTo>
                        <a:pt x="0" y="112"/>
                        <a:pt x="0" y="112"/>
                        <a:pt x="0" y="113"/>
                      </a:cubicBezTo>
                      <a:cubicBezTo>
                        <a:pt x="0" y="113"/>
                        <a:pt x="0" y="114"/>
                        <a:pt x="0" y="114"/>
                      </a:cubicBezTo>
                      <a:cubicBezTo>
                        <a:pt x="0" y="115"/>
                        <a:pt x="1" y="116"/>
                        <a:pt x="1" y="117"/>
                      </a:cubicBezTo>
                      <a:cubicBezTo>
                        <a:pt x="1" y="117"/>
                        <a:pt x="1" y="117"/>
                        <a:pt x="1" y="118"/>
                      </a:cubicBezTo>
                      <a:cubicBezTo>
                        <a:pt x="1" y="118"/>
                        <a:pt x="1" y="119"/>
                        <a:pt x="2" y="119"/>
                      </a:cubicBezTo>
                      <a:cubicBezTo>
                        <a:pt x="2" y="120"/>
                        <a:pt x="2" y="121"/>
                        <a:pt x="2" y="121"/>
                      </a:cubicBezTo>
                      <a:cubicBezTo>
                        <a:pt x="3" y="122"/>
                        <a:pt x="3" y="122"/>
                        <a:pt x="3" y="123"/>
                      </a:cubicBezTo>
                      <a:cubicBezTo>
                        <a:pt x="3" y="123"/>
                        <a:pt x="3" y="123"/>
                        <a:pt x="3" y="123"/>
                      </a:cubicBezTo>
                      <a:cubicBezTo>
                        <a:pt x="3" y="123"/>
                        <a:pt x="4" y="124"/>
                        <a:pt x="4" y="124"/>
                      </a:cubicBezTo>
                      <a:cubicBezTo>
                        <a:pt x="4" y="125"/>
                        <a:pt x="5" y="125"/>
                        <a:pt x="5" y="126"/>
                      </a:cubicBezTo>
                      <a:cubicBezTo>
                        <a:pt x="6" y="127"/>
                        <a:pt x="6" y="127"/>
                        <a:pt x="7" y="128"/>
                      </a:cubicBezTo>
                      <a:cubicBezTo>
                        <a:pt x="7" y="128"/>
                        <a:pt x="7" y="129"/>
                        <a:pt x="8" y="129"/>
                      </a:cubicBezTo>
                      <a:cubicBezTo>
                        <a:pt x="8" y="129"/>
                        <a:pt x="8" y="129"/>
                        <a:pt x="8" y="129"/>
                      </a:cubicBezTo>
                      <a:cubicBezTo>
                        <a:pt x="8" y="129"/>
                        <a:pt x="8" y="129"/>
                        <a:pt x="8" y="130"/>
                      </a:cubicBezTo>
                      <a:cubicBezTo>
                        <a:pt x="9" y="130"/>
                        <a:pt x="10" y="131"/>
                        <a:pt x="10" y="131"/>
                      </a:cubicBezTo>
                      <a:cubicBezTo>
                        <a:pt x="11" y="132"/>
                        <a:pt x="12" y="132"/>
                        <a:pt x="13" y="133"/>
                      </a:cubicBezTo>
                      <a:cubicBezTo>
                        <a:pt x="13" y="133"/>
                        <a:pt x="13" y="133"/>
                        <a:pt x="13" y="133"/>
                      </a:cubicBezTo>
                      <a:cubicBezTo>
                        <a:pt x="14" y="133"/>
                        <a:pt x="14" y="134"/>
                        <a:pt x="14" y="134"/>
                      </a:cubicBezTo>
                      <a:lnTo>
                        <a:pt x="157" y="213"/>
                      </a:lnTo>
                      <a:cubicBezTo>
                        <a:pt x="161" y="216"/>
                        <a:pt x="166" y="217"/>
                        <a:pt x="170" y="217"/>
                      </a:cubicBezTo>
                      <a:cubicBezTo>
                        <a:pt x="179" y="217"/>
                        <a:pt x="189" y="212"/>
                        <a:pt x="193" y="203"/>
                      </a:cubicBezTo>
                      <a:cubicBezTo>
                        <a:pt x="201" y="190"/>
                        <a:pt x="196" y="174"/>
                        <a:pt x="183" y="167"/>
                      </a:cubicBezTo>
                      <a:lnTo>
                        <a:pt x="129" y="137"/>
                      </a:lnTo>
                      <a:lnTo>
                        <a:pt x="271" y="137"/>
                      </a:lnTo>
                      <a:lnTo>
                        <a:pt x="271" y="176"/>
                      </a:lnTo>
                      <a:lnTo>
                        <a:pt x="324" y="176"/>
                      </a:lnTo>
                      <a:lnTo>
                        <a:pt x="324" y="110"/>
                      </a:lnTo>
                      <a:cubicBezTo>
                        <a:pt x="324" y="96"/>
                        <a:pt x="312" y="84"/>
                        <a:pt x="297" y="84"/>
                      </a:cubicBezTo>
                      <a:lnTo>
                        <a:pt x="129" y="84"/>
                      </a:lnTo>
                      <a:lnTo>
                        <a:pt x="183" y="54"/>
                      </a:lnTo>
                      <a:cubicBezTo>
                        <a:pt x="196" y="47"/>
                        <a:pt x="201" y="30"/>
                        <a:pt x="193" y="17"/>
                      </a:cubicBezTo>
                      <a:cubicBezTo>
                        <a:pt x="186" y="5"/>
                        <a:pt x="170" y="0"/>
                        <a:pt x="157" y="7"/>
                      </a:cubicBezTo>
                      <a:lnTo>
                        <a:pt x="14" y="87"/>
                      </a:lnTo>
                      <a:cubicBezTo>
                        <a:pt x="13" y="87"/>
                        <a:pt x="13" y="87"/>
                        <a:pt x="13" y="88"/>
                      </a:cubicBezTo>
                      <a:cubicBezTo>
                        <a:pt x="12" y="88"/>
                        <a:pt x="12" y="88"/>
                        <a:pt x="11" y="89"/>
                      </a:cubicBezTo>
                      <a:cubicBezTo>
                        <a:pt x="11" y="89"/>
                        <a:pt x="10" y="89"/>
                        <a:pt x="10" y="90"/>
                      </a:cubicBezTo>
                      <a:cubicBezTo>
                        <a:pt x="9" y="90"/>
                        <a:pt x="9" y="90"/>
                        <a:pt x="9" y="91"/>
                      </a:cubicBezTo>
                      <a:cubicBezTo>
                        <a:pt x="8" y="91"/>
                        <a:pt x="8" y="92"/>
                        <a:pt x="7" y="92"/>
                      </a:cubicBezTo>
                      <a:cubicBezTo>
                        <a:pt x="7" y="93"/>
                        <a:pt x="6" y="93"/>
                        <a:pt x="6" y="93"/>
                      </a:cubicBezTo>
                      <a:cubicBezTo>
                        <a:pt x="6" y="94"/>
                        <a:pt x="5" y="94"/>
                        <a:pt x="5" y="95"/>
                      </a:cubicBezTo>
                      <a:cubicBezTo>
                        <a:pt x="5" y="95"/>
                        <a:pt x="4" y="96"/>
                        <a:pt x="4" y="96"/>
                      </a:cubicBezTo>
                      <a:cubicBezTo>
                        <a:pt x="4" y="97"/>
                        <a:pt x="3" y="97"/>
                        <a:pt x="3" y="97"/>
                      </a:cubicBezTo>
                      <a:cubicBezTo>
                        <a:pt x="3" y="97"/>
                        <a:pt x="3" y="98"/>
                        <a:pt x="3" y="98"/>
                      </a:cubicBezTo>
                      <a:cubicBezTo>
                        <a:pt x="3" y="98"/>
                        <a:pt x="3" y="99"/>
                        <a:pt x="3" y="99"/>
                      </a:cubicBezTo>
                      <a:cubicBezTo>
                        <a:pt x="2" y="100"/>
                        <a:pt x="2" y="100"/>
                        <a:pt x="2" y="101"/>
                      </a:cubicBezTo>
                      <a:cubicBezTo>
                        <a:pt x="1" y="102"/>
                        <a:pt x="1" y="102"/>
                        <a:pt x="1" y="103"/>
                      </a:cubicBezTo>
                      <a:cubicBezTo>
                        <a:pt x="1" y="103"/>
                        <a:pt x="1" y="103"/>
                        <a:pt x="1" y="104"/>
                      </a:cubicBezTo>
                      <a:cubicBezTo>
                        <a:pt x="1" y="105"/>
                        <a:pt x="0" y="105"/>
                        <a:pt x="0" y="106"/>
                      </a:cubicBezTo>
                      <a:cubicBezTo>
                        <a:pt x="0" y="107"/>
                        <a:pt x="0" y="107"/>
                        <a:pt x="0" y="108"/>
                      </a:cubicBezTo>
                      <a:cubicBezTo>
                        <a:pt x="0" y="108"/>
                        <a:pt x="0" y="109"/>
                        <a:pt x="0" y="109"/>
                      </a:cubicBezTo>
                      <a:cubicBezTo>
                        <a:pt x="0" y="110"/>
                        <a:pt x="0" y="110"/>
                        <a:pt x="0" y="110"/>
                      </a:cubicBezTo>
                      <a:cubicBezTo>
                        <a:pt x="0" y="111"/>
                        <a:pt x="0" y="111"/>
                        <a:pt x="0" y="111"/>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sp>
              <p:nvSpPr>
                <p:cNvPr id="399" name="Freeform 81"/>
                <p:cNvSpPr>
                  <a:spLocks/>
                </p:cNvSpPr>
                <p:nvPr/>
              </p:nvSpPr>
              <p:spPr bwMode="auto">
                <a:xfrm>
                  <a:off x="7159625" y="930276"/>
                  <a:ext cx="141287" cy="93663"/>
                </a:xfrm>
                <a:custGeom>
                  <a:avLst/>
                  <a:gdLst>
                    <a:gd name="T0" fmla="*/ 141 w 324"/>
                    <a:gd name="T1" fmla="*/ 54 h 217"/>
                    <a:gd name="T2" fmla="*/ 141 w 324"/>
                    <a:gd name="T3" fmla="*/ 54 h 217"/>
                    <a:gd name="T4" fmla="*/ 195 w 324"/>
                    <a:gd name="T5" fmla="*/ 84 h 217"/>
                    <a:gd name="T6" fmla="*/ 54 w 324"/>
                    <a:gd name="T7" fmla="*/ 84 h 217"/>
                    <a:gd name="T8" fmla="*/ 54 w 324"/>
                    <a:gd name="T9" fmla="*/ 43 h 217"/>
                    <a:gd name="T10" fmla="*/ 0 w 324"/>
                    <a:gd name="T11" fmla="*/ 43 h 217"/>
                    <a:gd name="T12" fmla="*/ 0 w 324"/>
                    <a:gd name="T13" fmla="*/ 110 h 217"/>
                    <a:gd name="T14" fmla="*/ 27 w 324"/>
                    <a:gd name="T15" fmla="*/ 137 h 217"/>
                    <a:gd name="T16" fmla="*/ 195 w 324"/>
                    <a:gd name="T17" fmla="*/ 137 h 217"/>
                    <a:gd name="T18" fmla="*/ 141 w 324"/>
                    <a:gd name="T19" fmla="*/ 167 h 217"/>
                    <a:gd name="T20" fmla="*/ 131 w 324"/>
                    <a:gd name="T21" fmla="*/ 203 h 217"/>
                    <a:gd name="T22" fmla="*/ 154 w 324"/>
                    <a:gd name="T23" fmla="*/ 217 h 217"/>
                    <a:gd name="T24" fmla="*/ 167 w 324"/>
                    <a:gd name="T25" fmla="*/ 213 h 217"/>
                    <a:gd name="T26" fmla="*/ 310 w 324"/>
                    <a:gd name="T27" fmla="*/ 134 h 217"/>
                    <a:gd name="T28" fmla="*/ 311 w 324"/>
                    <a:gd name="T29" fmla="*/ 133 h 217"/>
                    <a:gd name="T30" fmla="*/ 311 w 324"/>
                    <a:gd name="T31" fmla="*/ 133 h 217"/>
                    <a:gd name="T32" fmla="*/ 314 w 324"/>
                    <a:gd name="T33" fmla="*/ 131 h 217"/>
                    <a:gd name="T34" fmla="*/ 316 w 324"/>
                    <a:gd name="T35" fmla="*/ 130 h 217"/>
                    <a:gd name="T36" fmla="*/ 316 w 324"/>
                    <a:gd name="T37" fmla="*/ 129 h 217"/>
                    <a:gd name="T38" fmla="*/ 317 w 324"/>
                    <a:gd name="T39" fmla="*/ 129 h 217"/>
                    <a:gd name="T40" fmla="*/ 317 w 324"/>
                    <a:gd name="T41" fmla="*/ 128 h 217"/>
                    <a:gd name="T42" fmla="*/ 319 w 324"/>
                    <a:gd name="T43" fmla="*/ 126 h 217"/>
                    <a:gd name="T44" fmla="*/ 320 w 324"/>
                    <a:gd name="T45" fmla="*/ 124 h 217"/>
                    <a:gd name="T46" fmla="*/ 321 w 324"/>
                    <a:gd name="T47" fmla="*/ 123 h 217"/>
                    <a:gd name="T48" fmla="*/ 321 w 324"/>
                    <a:gd name="T49" fmla="*/ 123 h 217"/>
                    <a:gd name="T50" fmla="*/ 322 w 324"/>
                    <a:gd name="T51" fmla="*/ 122 h 217"/>
                    <a:gd name="T52" fmla="*/ 322 w 324"/>
                    <a:gd name="T53" fmla="*/ 119 h 217"/>
                    <a:gd name="T54" fmla="*/ 323 w 324"/>
                    <a:gd name="T55" fmla="*/ 118 h 217"/>
                    <a:gd name="T56" fmla="*/ 323 w 324"/>
                    <a:gd name="T57" fmla="*/ 117 h 217"/>
                    <a:gd name="T58" fmla="*/ 324 w 324"/>
                    <a:gd name="T59" fmla="*/ 115 h 217"/>
                    <a:gd name="T60" fmla="*/ 324 w 324"/>
                    <a:gd name="T61" fmla="*/ 113 h 217"/>
                    <a:gd name="T62" fmla="*/ 324 w 324"/>
                    <a:gd name="T63" fmla="*/ 111 h 217"/>
                    <a:gd name="T64" fmla="*/ 324 w 324"/>
                    <a:gd name="T65" fmla="*/ 110 h 217"/>
                    <a:gd name="T66" fmla="*/ 324 w 324"/>
                    <a:gd name="T67" fmla="*/ 109 h 217"/>
                    <a:gd name="T68" fmla="*/ 324 w 324"/>
                    <a:gd name="T69" fmla="*/ 108 h 217"/>
                    <a:gd name="T70" fmla="*/ 324 w 324"/>
                    <a:gd name="T71" fmla="*/ 106 h 217"/>
                    <a:gd name="T72" fmla="*/ 323 w 324"/>
                    <a:gd name="T73" fmla="*/ 104 h 217"/>
                    <a:gd name="T74" fmla="*/ 323 w 324"/>
                    <a:gd name="T75" fmla="*/ 103 h 217"/>
                    <a:gd name="T76" fmla="*/ 322 w 324"/>
                    <a:gd name="T77" fmla="*/ 101 h 217"/>
                    <a:gd name="T78" fmla="*/ 322 w 324"/>
                    <a:gd name="T79" fmla="*/ 99 h 217"/>
                    <a:gd name="T80" fmla="*/ 321 w 324"/>
                    <a:gd name="T81" fmla="*/ 98 h 217"/>
                    <a:gd name="T82" fmla="*/ 321 w 324"/>
                    <a:gd name="T83" fmla="*/ 97 h 217"/>
                    <a:gd name="T84" fmla="*/ 320 w 324"/>
                    <a:gd name="T85" fmla="*/ 96 h 217"/>
                    <a:gd name="T86" fmla="*/ 319 w 324"/>
                    <a:gd name="T87" fmla="*/ 95 h 217"/>
                    <a:gd name="T88" fmla="*/ 318 w 324"/>
                    <a:gd name="T89" fmla="*/ 93 h 217"/>
                    <a:gd name="T90" fmla="*/ 317 w 324"/>
                    <a:gd name="T91" fmla="*/ 92 h 217"/>
                    <a:gd name="T92" fmla="*/ 316 w 324"/>
                    <a:gd name="T93" fmla="*/ 91 h 217"/>
                    <a:gd name="T94" fmla="*/ 314 w 324"/>
                    <a:gd name="T95" fmla="*/ 90 h 217"/>
                    <a:gd name="T96" fmla="*/ 313 w 324"/>
                    <a:gd name="T97" fmla="*/ 89 h 217"/>
                    <a:gd name="T98" fmla="*/ 311 w 324"/>
                    <a:gd name="T99" fmla="*/ 88 h 217"/>
                    <a:gd name="T100" fmla="*/ 310 w 324"/>
                    <a:gd name="T101" fmla="*/ 87 h 217"/>
                    <a:gd name="T102" fmla="*/ 167 w 324"/>
                    <a:gd name="T103" fmla="*/ 7 h 217"/>
                    <a:gd name="T104" fmla="*/ 131 w 324"/>
                    <a:gd name="T105" fmla="*/ 18 h 217"/>
                    <a:gd name="T106" fmla="*/ 141 w 324"/>
                    <a:gd name="T107" fmla="*/ 5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17">
                      <a:moveTo>
                        <a:pt x="141" y="54"/>
                      </a:moveTo>
                      <a:lnTo>
                        <a:pt x="141" y="54"/>
                      </a:lnTo>
                      <a:lnTo>
                        <a:pt x="195" y="84"/>
                      </a:lnTo>
                      <a:lnTo>
                        <a:pt x="54" y="84"/>
                      </a:lnTo>
                      <a:lnTo>
                        <a:pt x="54" y="43"/>
                      </a:lnTo>
                      <a:lnTo>
                        <a:pt x="0" y="43"/>
                      </a:lnTo>
                      <a:lnTo>
                        <a:pt x="0" y="110"/>
                      </a:lnTo>
                      <a:cubicBezTo>
                        <a:pt x="0" y="125"/>
                        <a:pt x="12" y="137"/>
                        <a:pt x="27" y="137"/>
                      </a:cubicBezTo>
                      <a:lnTo>
                        <a:pt x="195" y="137"/>
                      </a:lnTo>
                      <a:lnTo>
                        <a:pt x="141" y="167"/>
                      </a:lnTo>
                      <a:cubicBezTo>
                        <a:pt x="128" y="174"/>
                        <a:pt x="124" y="190"/>
                        <a:pt x="131" y="203"/>
                      </a:cubicBezTo>
                      <a:cubicBezTo>
                        <a:pt x="136" y="212"/>
                        <a:pt x="145" y="217"/>
                        <a:pt x="154" y="217"/>
                      </a:cubicBezTo>
                      <a:cubicBezTo>
                        <a:pt x="158" y="217"/>
                        <a:pt x="163" y="216"/>
                        <a:pt x="167" y="213"/>
                      </a:cubicBezTo>
                      <a:lnTo>
                        <a:pt x="310" y="134"/>
                      </a:lnTo>
                      <a:cubicBezTo>
                        <a:pt x="311" y="134"/>
                        <a:pt x="311" y="134"/>
                        <a:pt x="311" y="133"/>
                      </a:cubicBezTo>
                      <a:cubicBezTo>
                        <a:pt x="311" y="133"/>
                        <a:pt x="311" y="133"/>
                        <a:pt x="311" y="133"/>
                      </a:cubicBezTo>
                      <a:cubicBezTo>
                        <a:pt x="312" y="133"/>
                        <a:pt x="313" y="132"/>
                        <a:pt x="314" y="131"/>
                      </a:cubicBezTo>
                      <a:cubicBezTo>
                        <a:pt x="314" y="131"/>
                        <a:pt x="315" y="130"/>
                        <a:pt x="316" y="130"/>
                      </a:cubicBezTo>
                      <a:cubicBezTo>
                        <a:pt x="316" y="130"/>
                        <a:pt x="316" y="129"/>
                        <a:pt x="316" y="129"/>
                      </a:cubicBezTo>
                      <a:cubicBezTo>
                        <a:pt x="316" y="129"/>
                        <a:pt x="317" y="129"/>
                        <a:pt x="317" y="129"/>
                      </a:cubicBezTo>
                      <a:cubicBezTo>
                        <a:pt x="317" y="129"/>
                        <a:pt x="317" y="128"/>
                        <a:pt x="317" y="128"/>
                      </a:cubicBezTo>
                      <a:cubicBezTo>
                        <a:pt x="318" y="127"/>
                        <a:pt x="319" y="127"/>
                        <a:pt x="319" y="126"/>
                      </a:cubicBezTo>
                      <a:cubicBezTo>
                        <a:pt x="320" y="125"/>
                        <a:pt x="320" y="125"/>
                        <a:pt x="320" y="124"/>
                      </a:cubicBezTo>
                      <a:cubicBezTo>
                        <a:pt x="320" y="124"/>
                        <a:pt x="321" y="124"/>
                        <a:pt x="321" y="123"/>
                      </a:cubicBezTo>
                      <a:cubicBezTo>
                        <a:pt x="321" y="123"/>
                        <a:pt x="321" y="123"/>
                        <a:pt x="321" y="123"/>
                      </a:cubicBezTo>
                      <a:cubicBezTo>
                        <a:pt x="321" y="122"/>
                        <a:pt x="321" y="122"/>
                        <a:pt x="322" y="122"/>
                      </a:cubicBezTo>
                      <a:cubicBezTo>
                        <a:pt x="322" y="121"/>
                        <a:pt x="322" y="120"/>
                        <a:pt x="322" y="119"/>
                      </a:cubicBezTo>
                      <a:cubicBezTo>
                        <a:pt x="323" y="119"/>
                        <a:pt x="323" y="118"/>
                        <a:pt x="323" y="118"/>
                      </a:cubicBezTo>
                      <a:cubicBezTo>
                        <a:pt x="323" y="118"/>
                        <a:pt x="323" y="117"/>
                        <a:pt x="323" y="117"/>
                      </a:cubicBezTo>
                      <a:cubicBezTo>
                        <a:pt x="324" y="116"/>
                        <a:pt x="324" y="115"/>
                        <a:pt x="324" y="115"/>
                      </a:cubicBezTo>
                      <a:cubicBezTo>
                        <a:pt x="324" y="114"/>
                        <a:pt x="324" y="113"/>
                        <a:pt x="324" y="113"/>
                      </a:cubicBezTo>
                      <a:cubicBezTo>
                        <a:pt x="324" y="112"/>
                        <a:pt x="324" y="112"/>
                        <a:pt x="324" y="111"/>
                      </a:cubicBezTo>
                      <a:cubicBezTo>
                        <a:pt x="324" y="111"/>
                        <a:pt x="324" y="111"/>
                        <a:pt x="324" y="110"/>
                      </a:cubicBezTo>
                      <a:cubicBezTo>
                        <a:pt x="324" y="110"/>
                        <a:pt x="324" y="110"/>
                        <a:pt x="324" y="109"/>
                      </a:cubicBezTo>
                      <a:cubicBezTo>
                        <a:pt x="324" y="109"/>
                        <a:pt x="324" y="108"/>
                        <a:pt x="324" y="108"/>
                      </a:cubicBezTo>
                      <a:cubicBezTo>
                        <a:pt x="324" y="107"/>
                        <a:pt x="324" y="107"/>
                        <a:pt x="324" y="106"/>
                      </a:cubicBezTo>
                      <a:cubicBezTo>
                        <a:pt x="324" y="105"/>
                        <a:pt x="324" y="105"/>
                        <a:pt x="323" y="104"/>
                      </a:cubicBezTo>
                      <a:cubicBezTo>
                        <a:pt x="323" y="104"/>
                        <a:pt x="323" y="103"/>
                        <a:pt x="323" y="103"/>
                      </a:cubicBezTo>
                      <a:cubicBezTo>
                        <a:pt x="323" y="102"/>
                        <a:pt x="323" y="102"/>
                        <a:pt x="322" y="101"/>
                      </a:cubicBezTo>
                      <a:cubicBezTo>
                        <a:pt x="322" y="100"/>
                        <a:pt x="322" y="100"/>
                        <a:pt x="322" y="99"/>
                      </a:cubicBezTo>
                      <a:cubicBezTo>
                        <a:pt x="321" y="99"/>
                        <a:pt x="321" y="98"/>
                        <a:pt x="321" y="98"/>
                      </a:cubicBezTo>
                      <a:cubicBezTo>
                        <a:pt x="321" y="98"/>
                        <a:pt x="321" y="97"/>
                        <a:pt x="321" y="97"/>
                      </a:cubicBezTo>
                      <a:cubicBezTo>
                        <a:pt x="321" y="97"/>
                        <a:pt x="320" y="97"/>
                        <a:pt x="320" y="96"/>
                      </a:cubicBezTo>
                      <a:cubicBezTo>
                        <a:pt x="320" y="96"/>
                        <a:pt x="319" y="95"/>
                        <a:pt x="319" y="95"/>
                      </a:cubicBezTo>
                      <a:cubicBezTo>
                        <a:pt x="319" y="94"/>
                        <a:pt x="318" y="94"/>
                        <a:pt x="318" y="93"/>
                      </a:cubicBezTo>
                      <a:cubicBezTo>
                        <a:pt x="318" y="93"/>
                        <a:pt x="317" y="93"/>
                        <a:pt x="317" y="92"/>
                      </a:cubicBezTo>
                      <a:cubicBezTo>
                        <a:pt x="317" y="92"/>
                        <a:pt x="316" y="91"/>
                        <a:pt x="316" y="91"/>
                      </a:cubicBezTo>
                      <a:cubicBezTo>
                        <a:pt x="315" y="90"/>
                        <a:pt x="315" y="90"/>
                        <a:pt x="314" y="90"/>
                      </a:cubicBezTo>
                      <a:cubicBezTo>
                        <a:pt x="314" y="89"/>
                        <a:pt x="314" y="89"/>
                        <a:pt x="313" y="89"/>
                      </a:cubicBezTo>
                      <a:cubicBezTo>
                        <a:pt x="313" y="88"/>
                        <a:pt x="312" y="88"/>
                        <a:pt x="311" y="88"/>
                      </a:cubicBezTo>
                      <a:cubicBezTo>
                        <a:pt x="311" y="87"/>
                        <a:pt x="311" y="87"/>
                        <a:pt x="310" y="87"/>
                      </a:cubicBezTo>
                      <a:lnTo>
                        <a:pt x="167" y="7"/>
                      </a:lnTo>
                      <a:cubicBezTo>
                        <a:pt x="154" y="0"/>
                        <a:pt x="138" y="5"/>
                        <a:pt x="131" y="18"/>
                      </a:cubicBezTo>
                      <a:cubicBezTo>
                        <a:pt x="124" y="30"/>
                        <a:pt x="128" y="47"/>
                        <a:pt x="141" y="54"/>
                      </a:cubicBezTo>
                      <a:close/>
                    </a:path>
                  </a:pathLst>
                </a:custGeom>
                <a:grpFill/>
                <a:ln w="0">
                  <a:solidFill>
                    <a:srgbClr val="00B0F0"/>
                  </a:solidFill>
                  <a:prstDash val="solid"/>
                  <a:round/>
                  <a:headEnd/>
                  <a:tailEnd/>
                </a:ln>
              </p:spPr>
              <p:txBody>
                <a:bodyPr/>
                <a:lstStyle/>
                <a:p>
                  <a:pPr defTabSz="511918" fontAlgn="base">
                    <a:spcBef>
                      <a:spcPct val="0"/>
                    </a:spcBef>
                    <a:spcAft>
                      <a:spcPct val="0"/>
                    </a:spcAft>
                    <a:defRPr/>
                  </a:pPr>
                  <a:endParaRPr lang="zh-CN" altLang="en-US">
                    <a:solidFill>
                      <a:prstClr val="black"/>
                    </a:solidFill>
                    <a:ea typeface="宋体" charset="-122"/>
                  </a:endParaRPr>
                </a:p>
              </p:txBody>
            </p:sp>
          </p:grpSp>
          <p:sp>
            <p:nvSpPr>
              <p:cNvPr id="400" name="任意多边形 399"/>
              <p:cNvSpPr/>
              <p:nvPr/>
            </p:nvSpPr>
            <p:spPr>
              <a:xfrm>
                <a:off x="6316980" y="5265420"/>
                <a:ext cx="236220" cy="91440"/>
              </a:xfrm>
              <a:custGeom>
                <a:avLst/>
                <a:gdLst>
                  <a:gd name="connsiteX0" fmla="*/ 0 w 236220"/>
                  <a:gd name="connsiteY0" fmla="*/ 0 h 91440"/>
                  <a:gd name="connsiteX1" fmla="*/ 236220 w 236220"/>
                  <a:gd name="connsiteY1" fmla="*/ 91440 h 91440"/>
                </a:gdLst>
                <a:ahLst/>
                <a:cxnLst>
                  <a:cxn ang="0">
                    <a:pos x="connsiteX0" y="connsiteY0"/>
                  </a:cxn>
                  <a:cxn ang="0">
                    <a:pos x="connsiteX1" y="connsiteY1"/>
                  </a:cxn>
                </a:cxnLst>
                <a:rect l="l" t="t" r="r" b="b"/>
                <a:pathLst>
                  <a:path w="236220" h="91440">
                    <a:moveTo>
                      <a:pt x="0" y="0"/>
                    </a:moveTo>
                    <a:lnTo>
                      <a:pt x="236220" y="9144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任意多边形 400"/>
              <p:cNvSpPr/>
              <p:nvPr/>
            </p:nvSpPr>
            <p:spPr>
              <a:xfrm>
                <a:off x="6507480" y="5402580"/>
                <a:ext cx="76200" cy="190500"/>
              </a:xfrm>
              <a:custGeom>
                <a:avLst/>
                <a:gdLst>
                  <a:gd name="connsiteX0" fmla="*/ 76200 w 76200"/>
                  <a:gd name="connsiteY0" fmla="*/ 0 h 190500"/>
                  <a:gd name="connsiteX1" fmla="*/ 0 w 76200"/>
                  <a:gd name="connsiteY1" fmla="*/ 190500 h 190500"/>
                </a:gdLst>
                <a:ahLst/>
                <a:cxnLst>
                  <a:cxn ang="0">
                    <a:pos x="connsiteX0" y="connsiteY0"/>
                  </a:cxn>
                  <a:cxn ang="0">
                    <a:pos x="connsiteX1" y="connsiteY1"/>
                  </a:cxn>
                </a:cxnLst>
                <a:rect l="l" t="t" r="r" b="b"/>
                <a:pathLst>
                  <a:path w="76200" h="190500">
                    <a:moveTo>
                      <a:pt x="76200" y="0"/>
                    </a:moveTo>
                    <a:cubicBezTo>
                      <a:pt x="41910" y="79375"/>
                      <a:pt x="7620" y="158750"/>
                      <a:pt x="0" y="19050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任意多边形 402"/>
              <p:cNvSpPr/>
              <p:nvPr/>
            </p:nvSpPr>
            <p:spPr>
              <a:xfrm>
                <a:off x="6682740" y="5456406"/>
                <a:ext cx="457200" cy="228600"/>
              </a:xfrm>
              <a:custGeom>
                <a:avLst/>
                <a:gdLst>
                  <a:gd name="connsiteX0" fmla="*/ 0 w 457200"/>
                  <a:gd name="connsiteY0" fmla="*/ 0 h 228600"/>
                  <a:gd name="connsiteX1" fmla="*/ 457200 w 457200"/>
                  <a:gd name="connsiteY1" fmla="*/ 228600 h 228600"/>
                </a:gdLst>
                <a:ahLst/>
                <a:cxnLst>
                  <a:cxn ang="0">
                    <a:pos x="connsiteX0" y="connsiteY0"/>
                  </a:cxn>
                  <a:cxn ang="0">
                    <a:pos x="connsiteX1" y="connsiteY1"/>
                  </a:cxn>
                </a:cxnLst>
                <a:rect l="l" t="t" r="r" b="b"/>
                <a:pathLst>
                  <a:path w="457200" h="228600">
                    <a:moveTo>
                      <a:pt x="0" y="0"/>
                    </a:moveTo>
                    <a:cubicBezTo>
                      <a:pt x="189230" y="90170"/>
                      <a:pt x="378460" y="180340"/>
                      <a:pt x="457200" y="22860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任意多边形 403"/>
              <p:cNvSpPr/>
              <p:nvPr/>
            </p:nvSpPr>
            <p:spPr>
              <a:xfrm>
                <a:off x="7193280" y="5753100"/>
                <a:ext cx="7620" cy="266700"/>
              </a:xfrm>
              <a:custGeom>
                <a:avLst/>
                <a:gdLst>
                  <a:gd name="connsiteX0" fmla="*/ 0 w 7620"/>
                  <a:gd name="connsiteY0" fmla="*/ 0 h 266700"/>
                  <a:gd name="connsiteX1" fmla="*/ 7620 w 7620"/>
                  <a:gd name="connsiteY1" fmla="*/ 266700 h 266700"/>
                </a:gdLst>
                <a:ahLst/>
                <a:cxnLst>
                  <a:cxn ang="0">
                    <a:pos x="connsiteX0" y="connsiteY0"/>
                  </a:cxn>
                  <a:cxn ang="0">
                    <a:pos x="connsiteX1" y="connsiteY1"/>
                  </a:cxn>
                </a:cxnLst>
                <a:rect l="l" t="t" r="r" b="b"/>
                <a:pathLst>
                  <a:path w="7620" h="266700">
                    <a:moveTo>
                      <a:pt x="0" y="0"/>
                    </a:moveTo>
                    <a:lnTo>
                      <a:pt x="7620" y="26670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任意多边形 404"/>
              <p:cNvSpPr/>
              <p:nvPr/>
            </p:nvSpPr>
            <p:spPr>
              <a:xfrm>
                <a:off x="7284720" y="5699760"/>
                <a:ext cx="518160" cy="7620"/>
              </a:xfrm>
              <a:custGeom>
                <a:avLst/>
                <a:gdLst>
                  <a:gd name="connsiteX0" fmla="*/ 0 w 518160"/>
                  <a:gd name="connsiteY0" fmla="*/ 0 h 7620"/>
                  <a:gd name="connsiteX1" fmla="*/ 518160 w 518160"/>
                  <a:gd name="connsiteY1" fmla="*/ 7620 h 7620"/>
                </a:gdLst>
                <a:ahLst/>
                <a:cxnLst>
                  <a:cxn ang="0">
                    <a:pos x="connsiteX0" y="connsiteY0"/>
                  </a:cxn>
                  <a:cxn ang="0">
                    <a:pos x="connsiteX1" y="connsiteY1"/>
                  </a:cxn>
                </a:cxnLst>
                <a:rect l="l" t="t" r="r" b="b"/>
                <a:pathLst>
                  <a:path w="518160" h="7620">
                    <a:moveTo>
                      <a:pt x="0" y="0"/>
                    </a:moveTo>
                    <a:lnTo>
                      <a:pt x="518160" y="762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任意多边形 405"/>
              <p:cNvSpPr/>
              <p:nvPr/>
            </p:nvSpPr>
            <p:spPr>
              <a:xfrm>
                <a:off x="7993358" y="5482950"/>
                <a:ext cx="602001" cy="201570"/>
              </a:xfrm>
              <a:custGeom>
                <a:avLst/>
                <a:gdLst>
                  <a:gd name="connsiteX0" fmla="*/ 0 w 563880"/>
                  <a:gd name="connsiteY0" fmla="*/ 182880 h 182880"/>
                  <a:gd name="connsiteX1" fmla="*/ 563880 w 563880"/>
                  <a:gd name="connsiteY1" fmla="*/ 0 h 182880"/>
                </a:gdLst>
                <a:ahLst/>
                <a:cxnLst>
                  <a:cxn ang="0">
                    <a:pos x="connsiteX0" y="connsiteY0"/>
                  </a:cxn>
                  <a:cxn ang="0">
                    <a:pos x="connsiteX1" y="connsiteY1"/>
                  </a:cxn>
                </a:cxnLst>
                <a:rect l="l" t="t" r="r" b="b"/>
                <a:pathLst>
                  <a:path w="563880" h="182880">
                    <a:moveTo>
                      <a:pt x="0" y="182880"/>
                    </a:moveTo>
                    <a:lnTo>
                      <a:pt x="563880" y="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任意多边形 406"/>
              <p:cNvSpPr/>
              <p:nvPr/>
            </p:nvSpPr>
            <p:spPr>
              <a:xfrm>
                <a:off x="6553200" y="6141720"/>
                <a:ext cx="609600" cy="190500"/>
              </a:xfrm>
              <a:custGeom>
                <a:avLst/>
                <a:gdLst>
                  <a:gd name="connsiteX0" fmla="*/ 609600 w 609600"/>
                  <a:gd name="connsiteY0" fmla="*/ 0 h 190500"/>
                  <a:gd name="connsiteX1" fmla="*/ 0 w 609600"/>
                  <a:gd name="connsiteY1" fmla="*/ 190500 h 190500"/>
                </a:gdLst>
                <a:ahLst/>
                <a:cxnLst>
                  <a:cxn ang="0">
                    <a:pos x="connsiteX0" y="connsiteY0"/>
                  </a:cxn>
                  <a:cxn ang="0">
                    <a:pos x="connsiteX1" y="connsiteY1"/>
                  </a:cxn>
                </a:cxnLst>
                <a:rect l="l" t="t" r="r" b="b"/>
                <a:pathLst>
                  <a:path w="609600" h="190500">
                    <a:moveTo>
                      <a:pt x="609600" y="0"/>
                    </a:moveTo>
                    <a:lnTo>
                      <a:pt x="0" y="19050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任意多边形 407"/>
              <p:cNvSpPr/>
              <p:nvPr/>
            </p:nvSpPr>
            <p:spPr>
              <a:xfrm>
                <a:off x="7901940" y="5814060"/>
                <a:ext cx="7620" cy="190500"/>
              </a:xfrm>
              <a:custGeom>
                <a:avLst/>
                <a:gdLst>
                  <a:gd name="connsiteX0" fmla="*/ 0 w 7620"/>
                  <a:gd name="connsiteY0" fmla="*/ 0 h 190500"/>
                  <a:gd name="connsiteX1" fmla="*/ 7620 w 7620"/>
                  <a:gd name="connsiteY1" fmla="*/ 190500 h 190500"/>
                </a:gdLst>
                <a:ahLst/>
                <a:cxnLst>
                  <a:cxn ang="0">
                    <a:pos x="connsiteX0" y="connsiteY0"/>
                  </a:cxn>
                  <a:cxn ang="0">
                    <a:pos x="connsiteX1" y="connsiteY1"/>
                  </a:cxn>
                </a:cxnLst>
                <a:rect l="l" t="t" r="r" b="b"/>
                <a:pathLst>
                  <a:path w="7620" h="190500">
                    <a:moveTo>
                      <a:pt x="0" y="0"/>
                    </a:moveTo>
                    <a:lnTo>
                      <a:pt x="7620" y="19050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任意多边形 408"/>
              <p:cNvSpPr/>
              <p:nvPr/>
            </p:nvSpPr>
            <p:spPr>
              <a:xfrm>
                <a:off x="7978140" y="6126480"/>
                <a:ext cx="525780" cy="205740"/>
              </a:xfrm>
              <a:custGeom>
                <a:avLst/>
                <a:gdLst>
                  <a:gd name="connsiteX0" fmla="*/ 0 w 525780"/>
                  <a:gd name="connsiteY0" fmla="*/ 0 h 205740"/>
                  <a:gd name="connsiteX1" fmla="*/ 525780 w 525780"/>
                  <a:gd name="connsiteY1" fmla="*/ 205740 h 205740"/>
                </a:gdLst>
                <a:ahLst/>
                <a:cxnLst>
                  <a:cxn ang="0">
                    <a:pos x="connsiteX0" y="connsiteY0"/>
                  </a:cxn>
                  <a:cxn ang="0">
                    <a:pos x="connsiteX1" y="connsiteY1"/>
                  </a:cxn>
                </a:cxnLst>
                <a:rect l="l" t="t" r="r" b="b"/>
                <a:pathLst>
                  <a:path w="525780" h="205740">
                    <a:moveTo>
                      <a:pt x="0" y="0"/>
                    </a:moveTo>
                    <a:lnTo>
                      <a:pt x="525780" y="20574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任意多边形 409"/>
              <p:cNvSpPr/>
              <p:nvPr/>
            </p:nvSpPr>
            <p:spPr>
              <a:xfrm>
                <a:off x="8663940" y="6347460"/>
                <a:ext cx="236220" cy="30480"/>
              </a:xfrm>
              <a:custGeom>
                <a:avLst/>
                <a:gdLst>
                  <a:gd name="connsiteX0" fmla="*/ 0 w 236220"/>
                  <a:gd name="connsiteY0" fmla="*/ 0 h 30480"/>
                  <a:gd name="connsiteX1" fmla="*/ 236220 w 236220"/>
                  <a:gd name="connsiteY1" fmla="*/ 30480 h 30480"/>
                </a:gdLst>
                <a:ahLst/>
                <a:cxnLst>
                  <a:cxn ang="0">
                    <a:pos x="connsiteX0" y="connsiteY0"/>
                  </a:cxn>
                  <a:cxn ang="0">
                    <a:pos x="connsiteX1" y="connsiteY1"/>
                  </a:cxn>
                </a:cxnLst>
                <a:rect l="l" t="t" r="r" b="b"/>
                <a:pathLst>
                  <a:path w="236220" h="30480">
                    <a:moveTo>
                      <a:pt x="0" y="0"/>
                    </a:moveTo>
                    <a:cubicBezTo>
                      <a:pt x="100965" y="10795"/>
                      <a:pt x="201930" y="21590"/>
                      <a:pt x="236220" y="3048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任意多边形 410"/>
              <p:cNvSpPr/>
              <p:nvPr/>
            </p:nvSpPr>
            <p:spPr>
              <a:xfrm>
                <a:off x="8595360" y="6408420"/>
                <a:ext cx="99060" cy="99060"/>
              </a:xfrm>
              <a:custGeom>
                <a:avLst/>
                <a:gdLst>
                  <a:gd name="connsiteX0" fmla="*/ 0 w 99060"/>
                  <a:gd name="connsiteY0" fmla="*/ 0 h 99060"/>
                  <a:gd name="connsiteX1" fmla="*/ 99060 w 99060"/>
                  <a:gd name="connsiteY1" fmla="*/ 99060 h 99060"/>
                </a:gdLst>
                <a:ahLst/>
                <a:cxnLst>
                  <a:cxn ang="0">
                    <a:pos x="connsiteX0" y="connsiteY0"/>
                  </a:cxn>
                  <a:cxn ang="0">
                    <a:pos x="connsiteX1" y="connsiteY1"/>
                  </a:cxn>
                </a:cxnLst>
                <a:rect l="l" t="t" r="r" b="b"/>
                <a:pathLst>
                  <a:path w="99060" h="99060">
                    <a:moveTo>
                      <a:pt x="0" y="0"/>
                    </a:moveTo>
                    <a:cubicBezTo>
                      <a:pt x="41275" y="38735"/>
                      <a:pt x="82550" y="77470"/>
                      <a:pt x="99060" y="9906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任意多边形 411"/>
              <p:cNvSpPr/>
              <p:nvPr/>
            </p:nvSpPr>
            <p:spPr>
              <a:xfrm>
                <a:off x="6256020" y="6278880"/>
                <a:ext cx="152400" cy="60960"/>
              </a:xfrm>
              <a:custGeom>
                <a:avLst/>
                <a:gdLst>
                  <a:gd name="connsiteX0" fmla="*/ 152400 w 152400"/>
                  <a:gd name="connsiteY0" fmla="*/ 60960 h 60960"/>
                  <a:gd name="connsiteX1" fmla="*/ 0 w 152400"/>
                  <a:gd name="connsiteY1" fmla="*/ 0 h 60960"/>
                </a:gdLst>
                <a:ahLst/>
                <a:cxnLst>
                  <a:cxn ang="0">
                    <a:pos x="connsiteX0" y="connsiteY0"/>
                  </a:cxn>
                  <a:cxn ang="0">
                    <a:pos x="connsiteX1" y="connsiteY1"/>
                  </a:cxn>
                </a:cxnLst>
                <a:rect l="l" t="t" r="r" b="b"/>
                <a:pathLst>
                  <a:path w="152400" h="60960">
                    <a:moveTo>
                      <a:pt x="152400" y="60960"/>
                    </a:moveTo>
                    <a:cubicBezTo>
                      <a:pt x="101600" y="40640"/>
                      <a:pt x="21590" y="10160"/>
                      <a:pt x="0" y="0"/>
                    </a:cubicBez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8647386" y="5194738"/>
              <a:ext cx="228600" cy="181303"/>
            </a:xfrm>
            <a:custGeom>
              <a:avLst/>
              <a:gdLst>
                <a:gd name="connsiteX0" fmla="*/ 0 w 228600"/>
                <a:gd name="connsiteY0" fmla="*/ 181303 h 181303"/>
                <a:gd name="connsiteX1" fmla="*/ 228600 w 228600"/>
                <a:gd name="connsiteY1" fmla="*/ 0 h 181303"/>
              </a:gdLst>
              <a:ahLst/>
              <a:cxnLst>
                <a:cxn ang="0">
                  <a:pos x="connsiteX0" y="connsiteY0"/>
                </a:cxn>
                <a:cxn ang="0">
                  <a:pos x="connsiteX1" y="connsiteY1"/>
                </a:cxn>
              </a:cxnLst>
              <a:rect l="l" t="t" r="r" b="b"/>
              <a:pathLst>
                <a:path w="228600" h="181303">
                  <a:moveTo>
                    <a:pt x="0" y="181303"/>
                  </a:moveTo>
                  <a:lnTo>
                    <a:pt x="228600" y="0"/>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8623738" y="5407572"/>
              <a:ext cx="220717" cy="110359"/>
            </a:xfrm>
            <a:custGeom>
              <a:avLst/>
              <a:gdLst>
                <a:gd name="connsiteX0" fmla="*/ 0 w 220717"/>
                <a:gd name="connsiteY0" fmla="*/ 0 h 110359"/>
                <a:gd name="connsiteX1" fmla="*/ 220717 w 220717"/>
                <a:gd name="connsiteY1" fmla="*/ 110359 h 110359"/>
              </a:gdLst>
              <a:ahLst/>
              <a:cxnLst>
                <a:cxn ang="0">
                  <a:pos x="connsiteX0" y="connsiteY0"/>
                </a:cxn>
                <a:cxn ang="0">
                  <a:pos x="connsiteX1" y="connsiteY1"/>
                </a:cxn>
              </a:cxnLst>
              <a:rect l="l" t="t" r="r" b="b"/>
              <a:pathLst>
                <a:path w="220717" h="110359">
                  <a:moveTo>
                    <a:pt x="0" y="0"/>
                  </a:moveTo>
                  <a:lnTo>
                    <a:pt x="220717" y="110359"/>
                  </a:lnTo>
                </a:path>
              </a:pathLst>
            </a:custGeom>
            <a:noFill/>
            <a:ln>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81344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2.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61695FEB-92C2-42CC-B049-3AFFF467605A}"/>
    </a:ext>
  </a:ext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0000FF"/>
          </a:solidFill>
          <a:prstDash val="dash"/>
          <a:tailEnd type="triangl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4.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19567</TotalTime>
  <Words>1793</Words>
  <Application>Microsoft Office PowerPoint</Application>
  <PresentationFormat>自定义</PresentationFormat>
  <Paragraphs>354</Paragraphs>
  <Slides>10</Slides>
  <Notes>2</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10</vt:i4>
      </vt:variant>
    </vt:vector>
  </HeadingPairs>
  <TitlesOfParts>
    <vt:vector size="27" baseType="lpstr">
      <vt:lpstr>Arial Unicode MS</vt:lpstr>
      <vt:lpstr>等线</vt:lpstr>
      <vt:lpstr>方正兰亭黑简体</vt:lpstr>
      <vt:lpstr>方正兰亭细黑简体</vt:lpstr>
      <vt:lpstr>黑体</vt:lpstr>
      <vt:lpstr>华文细黑</vt:lpstr>
      <vt:lpstr>宋体</vt:lpstr>
      <vt:lpstr>微软雅黑</vt:lpstr>
      <vt:lpstr>微软雅黑</vt:lpstr>
      <vt:lpstr>Arial</vt:lpstr>
      <vt:lpstr>Calibri</vt:lpstr>
      <vt:lpstr>FrutigerNext LT Medium</vt:lpstr>
      <vt:lpstr>Wingdings</vt:lpstr>
      <vt:lpstr>封面页_图片版 </vt:lpstr>
      <vt:lpstr>目录页</vt:lpstr>
      <vt:lpstr>章节页</vt:lpstr>
      <vt:lpstr>结束页</vt:lpstr>
      <vt:lpstr>Novel Multicast Protocol Proposal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Xubing (Robin)</dc:creator>
  <cp:lastModifiedBy>Xubing (Robin)</cp:lastModifiedBy>
  <cp:revision>327</cp:revision>
  <dcterms:created xsi:type="dcterms:W3CDTF">2021-05-27T01:49:28Z</dcterms:created>
  <dcterms:modified xsi:type="dcterms:W3CDTF">2021-10-25T03:53:19Z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(3)6MIR75HAFP/N88gnQ97Dp6cx2t4x+uOsAifpp75hR8vuMrJ4Igqopoo5dATA3GZF1QQ3DvpO
mIkCzHk8YftLnNeod+hwkCowiwKTOXbnfogMsEkMwS0uCZH4jcrTUavp3T8LXhx8c+r+NsXh
ZiGpxo9GfTYvLNp13WMzOsTFqirL0btLbn7Bkdm/Honv9n0dFo+BsXZHLeNfe0bOEJ3YYrPJ
KEeM/U39s2VU7JQmPm</vt:lpwstr>
  </property>
  <property fmtid="{D5CDD505-2E9C-101B-9397-08002B2CF9AE}" pid="3" name="_2015_ms_pID_7253431">
    <vt:lpwstr>ONGmCGaOlUXabveRf38mXfpTh77j4/3VAbQh8g1/8xOy6tYHeC4SiS
HSBxGWDl7d30h+3o/YEr0w7Yjfb/5PSKkJBafaYmcR5oIlT8Zt4E0JGIgaqVmjwkh+NjH4IW
+4QBUR2M84Lnj8cIZ/ji0KOzYq2/R97aVjvmVREwGRiVnsXnmf3fjXojnWg5IWrTWntb0RKs
qWWTT+/HXyFCdcirW1ctQ48nSn+C/oW1WXyG</vt:lpwstr>
  </property>
  <property fmtid="{D5CDD505-2E9C-101B-9397-08002B2CF9AE}" pid="4" name="_2015_ms_pID_7253432">
    <vt:lpwstr>sA==</vt:lpwstr>
  </property>
</Properties>
</file>