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36" r:id="rId3"/>
    <p:sldId id="308" r:id="rId4"/>
    <p:sldId id="332" r:id="rId5"/>
    <p:sldId id="328" r:id="rId6"/>
    <p:sldId id="329" r:id="rId7"/>
    <p:sldId id="333" r:id="rId8"/>
    <p:sldId id="335" r:id="rId9"/>
    <p:sldId id="334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E"/>
    <a:srgbClr val="00F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7"/>
    <p:restoredTop sz="94662"/>
  </p:normalViewPr>
  <p:slideViewPr>
    <p:cSldViewPr snapToGrid="0" snapToObjects="1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3T15:34:05.065" idx="1">
    <p:pos x="7585" y="-549"/>
    <p:text/>
    <p:extLst>
      <p:ext uri="{C676402C-5697-4E1C-873F-D02D1690AC5C}">
        <p15:threadingInfo xmlns:p15="http://schemas.microsoft.com/office/powerpoint/2012/main" timeZoneBias="420"/>
      </p:ext>
    </p:extLst>
  </p:cm>
  <p:cm authorId="2" dt="2018-03-13T15:35:15.872" idx="1">
    <p:pos x="10" y="10"/>
    <p:text>Proposed title when presenting to TCPM - make it sound not revolutionary, but evolutionary within possible scope of TCPM work.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3C4-F5BC-074D-A7AF-928810FA959F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44FE4-42E0-FE48-96AA-BE38A3B36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1D57-88C7-3443-A22B-87EA891D9CE8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8044" y="6384636"/>
            <a:ext cx="661555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fld id="{5A922B3B-C959-464A-9404-96A8CB760C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35" y="0"/>
            <a:ext cx="1333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0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922A-6773-234B-90E6-7D6F11D452BC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2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4336-4635-7243-8AD0-689BADD9D765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3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06015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5AD-C6CE-4B47-A1AE-E5C9882CCD59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0" y="7937"/>
            <a:ext cx="1333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0390" y="6384636"/>
            <a:ext cx="599209" cy="365125"/>
          </a:xfrm>
        </p:spPr>
        <p:txBody>
          <a:bodyPr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5A922B3B-C959-464A-9404-96A8CB760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9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8AAA-AF49-2E4B-8ADF-0F2856594083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276-1112-D14E-8E91-3AB788B84380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0E16-2884-F543-906B-DFEE95435AFC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3195-32E5-614E-A11E-698005A57F01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DC2-57EB-E74A-A5FA-40E51F42CF10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54E4-34E2-6740-A84F-738D18537B56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8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145A-039E-6B42-ACD6-CD38F1BC55F8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854A-A1EF-3549-AA1A-37AED7C2E841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2B3B-C959-464A-9404-96A8CB760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mailto:tte@cs.fau.de)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1" y="1521718"/>
            <a:ext cx="11648209" cy="2673055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Carrier Grade Minimalist Multicast (CGM2) </a:t>
            </a:r>
            <a:br>
              <a:rPr lang="en-US" sz="4900" dirty="0"/>
            </a:br>
            <a:r>
              <a:rPr lang="en-US" sz="4900" dirty="0"/>
              <a:t>using Bit Index Explicit Replication (BIER) </a:t>
            </a:r>
            <a:br>
              <a:rPr lang="en-US" sz="4900" dirty="0"/>
            </a:br>
            <a:r>
              <a:rPr lang="en-US" sz="4900" dirty="0"/>
              <a:t>with Recursive </a:t>
            </a:r>
            <a:r>
              <a:rPr lang="en-US" sz="4900" dirty="0" err="1"/>
              <a:t>BitString</a:t>
            </a:r>
            <a:r>
              <a:rPr lang="en-US" sz="4900" dirty="0"/>
              <a:t> Structure (RBS) Addresses</a:t>
            </a:r>
            <a:br>
              <a:rPr lang="en-US" sz="4900" dirty="0"/>
            </a:br>
            <a:br>
              <a:rPr lang="en-US" dirty="0"/>
            </a:br>
            <a:r>
              <a:rPr lang="en-US" dirty="0"/>
              <a:t>IETF 112 / INTAREA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3705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draft-eckert-bier-cgm2-rbs-00</a:t>
            </a:r>
          </a:p>
          <a:p>
            <a:r>
              <a:rPr lang="en-US" dirty="0"/>
              <a:t>Toerless Eckert (</a:t>
            </a:r>
            <a:r>
              <a:rPr lang="en-US" dirty="0">
                <a:hlinkClick r:id="rId2"/>
              </a:rPr>
              <a:t>tte@cs.fau.de)</a:t>
            </a:r>
            <a:r>
              <a:rPr lang="en-US" dirty="0"/>
              <a:t> Futurewei USA</a:t>
            </a:r>
          </a:p>
          <a:p>
            <a:r>
              <a:rPr lang="en-US" dirty="0"/>
              <a:t>Based on design/work from </a:t>
            </a:r>
            <a:br>
              <a:rPr lang="en-US" dirty="0"/>
            </a:br>
            <a:r>
              <a:rPr lang="en-US" dirty="0"/>
              <a:t>Sheng Jiang, Xu Bing, Yan Shen, Meng Rui, Wan </a:t>
            </a:r>
            <a:r>
              <a:rPr lang="en-US" dirty="0" err="1"/>
              <a:t>Junjie</a:t>
            </a:r>
            <a:r>
              <a:rPr lang="en-US" dirty="0"/>
              <a:t> and Wang Chuang {jiangsheng|bing.xu|ynshen|mengrui|wanjunjie2|wangchuang}@</a:t>
            </a:r>
            <a:r>
              <a:rPr lang="en-US" dirty="0" err="1"/>
              <a:t>huawei.com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8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4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837-4518-F64D-BEF1-9F651783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DF59-6763-4C4B-BC25-94FDADA6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Why not ? (is </a:t>
            </a:r>
            <a:r>
              <a:rPr lang="en-US" sz="2400" i="1" dirty="0" err="1"/>
              <a:t>IntArea</a:t>
            </a:r>
            <a:r>
              <a:rPr lang="en-US" sz="2400" i="1" dirty="0"/>
              <a:t> only for Unicast ? ;-)</a:t>
            </a:r>
          </a:p>
          <a:p>
            <a:endParaRPr lang="en-US" dirty="0"/>
          </a:p>
          <a:p>
            <a:r>
              <a:rPr lang="en-US" dirty="0"/>
              <a:t>To inform INTAREA of a great example, how further work on more intelligent (variable length) addressing helps to solve currently worked on routing problems better!</a:t>
            </a:r>
          </a:p>
          <a:p>
            <a:endParaRPr lang="en-US" dirty="0"/>
          </a:p>
          <a:p>
            <a:pPr lvl="1"/>
            <a:r>
              <a:rPr lang="en-US" dirty="0"/>
              <a:t>Some call (“locator type”) addresses forwarding instructions (i like that too)</a:t>
            </a:r>
          </a:p>
          <a:p>
            <a:pPr lvl="1"/>
            <a:r>
              <a:rPr lang="en-US" dirty="0"/>
              <a:t>IMHO whatever we call them, it is still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2A02E-14CE-794B-BE9E-1B4343B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15" y="202287"/>
            <a:ext cx="10865285" cy="861791"/>
          </a:xfrm>
        </p:spPr>
        <p:txBody>
          <a:bodyPr>
            <a:normAutofit/>
          </a:bodyPr>
          <a:lstStyle/>
          <a:p>
            <a:r>
              <a:rPr lang="en-US" dirty="0"/>
              <a:t>What is wrong with BIER-TE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1226916"/>
            <a:ext cx="11273425" cy="56310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BIER-TE is the best multicast forwarding solution for its target constraints:</a:t>
            </a:r>
          </a:p>
          <a:p>
            <a:pPr marL="457200" lvl="1" indent="0">
              <a:buNone/>
            </a:pPr>
            <a:r>
              <a:rPr lang="en-US" sz="2200" dirty="0"/>
              <a:t>BIER per flow/tree stateless forwarding with added </a:t>
            </a:r>
            <a:r>
              <a:rPr lang="en-US" sz="2200" dirty="0" err="1"/>
              <a:t>tateless</a:t>
            </a:r>
            <a:r>
              <a:rPr lang="en-US" sz="2200" dirty="0"/>
              <a:t> traffic steering…</a:t>
            </a:r>
          </a:p>
          <a:p>
            <a:pPr marL="457200" lvl="1" indent="0">
              <a:buNone/>
            </a:pPr>
            <a:r>
              <a:rPr lang="en-US" sz="2200" u="sng" dirty="0"/>
              <a:t>When we can only reuse the pre-existing BIER-TE ”flat-</a:t>
            </a:r>
            <a:r>
              <a:rPr lang="en-US" sz="2200" u="sng" dirty="0" err="1"/>
              <a:t>bitstring</a:t>
            </a:r>
            <a:r>
              <a:rPr lang="en-US" sz="2200" u="sng" dirty="0"/>
              <a:t>”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u="sng" dirty="0"/>
              <a:t>and only no…minimal changes to BIER forwarding algorithm.</a:t>
            </a:r>
          </a:p>
          <a:p>
            <a:pPr marL="457200" lvl="1" indent="0">
              <a:buNone/>
            </a:pPr>
            <a:endParaRPr lang="en-US" sz="2200" u="sng" dirty="0"/>
          </a:p>
          <a:p>
            <a:pPr marL="0" indent="0">
              <a:buNone/>
            </a:pPr>
            <a:r>
              <a:rPr lang="en-US" dirty="0"/>
              <a:t>But this comes at undesirable limitations / complexities: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N-bit </a:t>
            </a:r>
            <a:r>
              <a:rPr lang="en-US" dirty="0" err="1"/>
              <a:t>bitstring</a:t>
            </a:r>
            <a:r>
              <a:rPr lang="en-US" dirty="0"/>
              <a:t> can address only fixed set of N-M BFER (e.g.: N=256)</a:t>
            </a:r>
          </a:p>
          <a:p>
            <a:pPr marL="457200" lvl="1" indent="0">
              <a:buNone/>
            </a:pPr>
            <a:r>
              <a:rPr lang="en-US" sz="2200" dirty="0"/>
              <a:t>Because every bit of address is statically assigned to an adjacency (e.g.; BFER)</a:t>
            </a:r>
          </a:p>
          <a:p>
            <a:pPr marL="457200" lvl="1" indent="0">
              <a:buNone/>
            </a:pPr>
            <a:r>
              <a:rPr lang="en-US" sz="2200" dirty="0"/>
              <a:t>M is number of bits needed to ’steer’ packets (BFR). Also fixed, potentially sub-part of topo.</a:t>
            </a:r>
          </a:p>
          <a:p>
            <a:pPr marL="457200" lvl="1" indent="0">
              <a:buNone/>
            </a:pPr>
            <a:r>
              <a:rPr lang="en-US" sz="2200" dirty="0"/>
              <a:t>Same static mapping issues exist in BIER, but less severe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Result (as seen from BIER-TE draft):</a:t>
            </a:r>
          </a:p>
          <a:p>
            <a:pPr marL="457200" lvl="1" indent="0">
              <a:buNone/>
            </a:pPr>
            <a:r>
              <a:rPr lang="en-US" sz="1900" dirty="0"/>
              <a:t>Design complexities minimizing required M bits  (LAN, </a:t>
            </a:r>
            <a:r>
              <a:rPr lang="en-US" sz="1900" dirty="0" err="1"/>
              <a:t>hub&amp;spoke</a:t>
            </a:r>
            <a:r>
              <a:rPr lang="en-US" sz="1900" dirty="0"/>
              <a:t>, p2p, overlay topologies, …).</a:t>
            </a:r>
            <a:br>
              <a:rPr lang="en-US" sz="1900" dirty="0"/>
            </a:br>
            <a:r>
              <a:rPr lang="en-US" sz="1900" dirty="0"/>
              <a:t>Controller and network operator.</a:t>
            </a:r>
          </a:p>
          <a:p>
            <a:pPr marL="457200" lvl="1" indent="0">
              <a:buNone/>
            </a:pPr>
            <a:r>
              <a:rPr lang="en-US" sz="1900" dirty="0"/>
              <a:t>Larger number of copies with different </a:t>
            </a:r>
            <a:r>
              <a:rPr lang="en-US" sz="1900" dirty="0" err="1"/>
              <a:t>bitstrings</a:t>
            </a:r>
            <a:r>
              <a:rPr lang="en-US" sz="1900" dirty="0"/>
              <a:t> to reach arbitrary subset of BFER in large network</a:t>
            </a:r>
          </a:p>
          <a:p>
            <a:pPr marL="457200" lvl="1" indent="0">
              <a:buNone/>
            </a:pPr>
            <a:r>
              <a:rPr lang="en-US" sz="1900" dirty="0"/>
              <a:t>OPS and CONTROLLER COMPLEXITY, less TRAFFIC EFFICIENCY    for   FORWARDING PLANE 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3FE5-2913-F043-9329-090084D5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68" y="171800"/>
            <a:ext cx="10515600" cy="562463"/>
          </a:xfrm>
        </p:spPr>
        <p:txBody>
          <a:bodyPr>
            <a:normAutofit fontScale="90000"/>
          </a:bodyPr>
          <a:lstStyle/>
          <a:p>
            <a:br>
              <a:rPr lang="en-US" sz="2200" dirty="0"/>
            </a:br>
            <a:r>
              <a:rPr lang="en-US" altLang="zh-CN" sz="3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Carrier-Grade Minimalist Multicast (CGM2)</a:t>
            </a:r>
            <a:br>
              <a:rPr lang="en-US" altLang="zh-CN" sz="3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sz="2700" dirty="0"/>
              <a:t>Deployment Simplicity Vision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8D748-3263-9847-A5E7-15DD2A5D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2B3B-C959-464A-9404-96A8CB760C0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组合 30">
            <a:extLst>
              <a:ext uri="{FF2B5EF4-FFF2-40B4-BE49-F238E27FC236}">
                <a16:creationId xmlns:a16="http://schemas.microsoft.com/office/drawing/2014/main" id="{DE607B5A-E299-064D-A072-8B4FCBA48209}"/>
              </a:ext>
            </a:extLst>
          </p:cNvPr>
          <p:cNvGrpSpPr/>
          <p:nvPr/>
        </p:nvGrpSpPr>
        <p:grpSpPr>
          <a:xfrm>
            <a:off x="3572721" y="6150001"/>
            <a:ext cx="3888115" cy="423110"/>
            <a:chOff x="2981558" y="3660051"/>
            <a:chExt cx="3888115" cy="423110"/>
          </a:xfrm>
        </p:grpSpPr>
        <p:sp>
          <p:nvSpPr>
            <p:cNvPr id="6" name="圆角矩形 13">
              <a:extLst>
                <a:ext uri="{FF2B5EF4-FFF2-40B4-BE49-F238E27FC236}">
                  <a16:creationId xmlns:a16="http://schemas.microsoft.com/office/drawing/2014/main" id="{6E410306-D837-C849-B0CF-003CBF15EA6D}"/>
                </a:ext>
              </a:extLst>
            </p:cNvPr>
            <p:cNvSpPr/>
            <p:nvPr/>
          </p:nvSpPr>
          <p:spPr>
            <a:xfrm>
              <a:off x="2981558" y="3928911"/>
              <a:ext cx="1225077" cy="15294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Unicast encap</a:t>
              </a:r>
              <a:endParaRPr lang="zh-CN" altLang="en-US" sz="5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110">
              <a:extLst>
                <a:ext uri="{FF2B5EF4-FFF2-40B4-BE49-F238E27FC236}">
                  <a16:creationId xmlns:a16="http://schemas.microsoft.com/office/drawing/2014/main" id="{2691F887-09DA-074B-9C9B-426F5D9BA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573" y="3660051"/>
              <a:ext cx="2596761" cy="2539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Encapsulation format </a:t>
              </a:r>
              <a:r>
                <a:rPr lang="zh-CN" altLang="en-US" sz="105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  <p:sp>
          <p:nvSpPr>
            <p:cNvPr id="8" name="圆角矩形 17">
              <a:extLst>
                <a:ext uri="{FF2B5EF4-FFF2-40B4-BE49-F238E27FC236}">
                  <a16:creationId xmlns:a16="http://schemas.microsoft.com/office/drawing/2014/main" id="{14173E77-9C80-084D-ABD3-48AE19DBF7FB}"/>
                </a:ext>
              </a:extLst>
            </p:cNvPr>
            <p:cNvSpPr/>
            <p:nvPr/>
          </p:nvSpPr>
          <p:spPr>
            <a:xfrm>
              <a:off x="4213756" y="3927610"/>
              <a:ext cx="1467427" cy="1542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Multicast encap</a:t>
              </a:r>
              <a:endParaRPr lang="zh-CN" altLang="en-US" sz="5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8">
              <a:extLst>
                <a:ext uri="{FF2B5EF4-FFF2-40B4-BE49-F238E27FC236}">
                  <a16:creationId xmlns:a16="http://schemas.microsoft.com/office/drawing/2014/main" id="{7176969E-C874-894B-B4A1-3A9C206D9725}"/>
                </a:ext>
              </a:extLst>
            </p:cNvPr>
            <p:cNvSpPr/>
            <p:nvPr/>
          </p:nvSpPr>
          <p:spPr>
            <a:xfrm>
              <a:off x="5684851" y="3928911"/>
              <a:ext cx="1184822" cy="154250"/>
            </a:xfrm>
            <a:prstGeom prst="roundRect">
              <a:avLst/>
            </a:prstGeom>
            <a:solidFill>
              <a:srgbClr val="AFABAB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5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24">
            <a:extLst>
              <a:ext uri="{FF2B5EF4-FFF2-40B4-BE49-F238E27FC236}">
                <a16:creationId xmlns:a16="http://schemas.microsoft.com/office/drawing/2014/main" id="{4F6F904D-FA62-A744-9641-774C89AEBDBD}"/>
              </a:ext>
            </a:extLst>
          </p:cNvPr>
          <p:cNvSpPr txBox="1"/>
          <p:nvPr/>
        </p:nvSpPr>
        <p:spPr>
          <a:xfrm>
            <a:off x="1146609" y="5180007"/>
            <a:ext cx="1854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78"/>
            <a:r>
              <a:rPr lang="en-US" altLang="zh-CN" sz="105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CGM2 Router</a:t>
            </a:r>
            <a:endParaRPr lang="zh-CN" altLang="en-US" sz="1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5">
            <a:extLst>
              <a:ext uri="{FF2B5EF4-FFF2-40B4-BE49-F238E27FC236}">
                <a16:creationId xmlns:a16="http://schemas.microsoft.com/office/drawing/2014/main" id="{BC756E96-1783-6249-859C-08A0A5EADA79}"/>
              </a:ext>
            </a:extLst>
          </p:cNvPr>
          <p:cNvSpPr txBox="1"/>
          <p:nvPr/>
        </p:nvSpPr>
        <p:spPr>
          <a:xfrm>
            <a:off x="1268226" y="5528773"/>
            <a:ext cx="198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78"/>
            <a:r>
              <a:rPr lang="en-US" altLang="zh-CN" sz="105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Unicast-Only Router</a:t>
            </a:r>
            <a:endParaRPr lang="zh-CN" altLang="en-US" sz="105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34">
            <a:extLst>
              <a:ext uri="{FF2B5EF4-FFF2-40B4-BE49-F238E27FC236}">
                <a16:creationId xmlns:a16="http://schemas.microsoft.com/office/drawing/2014/main" id="{4B8F3ABC-E79D-1740-A9EE-DE383EBF34A0}"/>
              </a:ext>
            </a:extLst>
          </p:cNvPr>
          <p:cNvSpPr/>
          <p:nvPr/>
        </p:nvSpPr>
        <p:spPr>
          <a:xfrm>
            <a:off x="838199" y="5142098"/>
            <a:ext cx="295970" cy="299835"/>
          </a:xfrm>
          <a:prstGeom prst="ellipse">
            <a:avLst/>
          </a:prstGeom>
          <a:solidFill>
            <a:srgbClr val="5B9BD5"/>
          </a:solidFill>
          <a:ln w="38100" cap="flat" cmpd="sng" algn="ctr">
            <a:solidFill>
              <a:srgbClr val="FFC0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椭圆 35">
            <a:extLst>
              <a:ext uri="{FF2B5EF4-FFF2-40B4-BE49-F238E27FC236}">
                <a16:creationId xmlns:a16="http://schemas.microsoft.com/office/drawing/2014/main" id="{DA3C8ADB-342F-A240-96A1-99ABA8EC7B01}"/>
              </a:ext>
            </a:extLst>
          </p:cNvPr>
          <p:cNvSpPr/>
          <p:nvPr/>
        </p:nvSpPr>
        <p:spPr>
          <a:xfrm>
            <a:off x="849450" y="5499191"/>
            <a:ext cx="278582" cy="283498"/>
          </a:xfrm>
          <a:prstGeom prst="ellipse">
            <a:avLst/>
          </a:prstGeom>
          <a:solidFill>
            <a:srgbClr val="E7E6E6">
              <a:lumMod val="7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">
            <a:extLst>
              <a:ext uri="{FF2B5EF4-FFF2-40B4-BE49-F238E27FC236}">
                <a16:creationId xmlns:a16="http://schemas.microsoft.com/office/drawing/2014/main" id="{82CECAEE-0E59-B74C-A30B-1D4D0EFB2A5E}"/>
              </a:ext>
            </a:extLst>
          </p:cNvPr>
          <p:cNvGrpSpPr/>
          <p:nvPr/>
        </p:nvGrpSpPr>
        <p:grpSpPr>
          <a:xfrm>
            <a:off x="2499148" y="2930787"/>
            <a:ext cx="8824270" cy="3701279"/>
            <a:chOff x="2130264" y="511491"/>
            <a:chExt cx="7080761" cy="2630393"/>
          </a:xfrm>
        </p:grpSpPr>
        <p:sp>
          <p:nvSpPr>
            <p:cNvPr id="15" name="弧形 4">
              <a:extLst>
                <a:ext uri="{FF2B5EF4-FFF2-40B4-BE49-F238E27FC236}">
                  <a16:creationId xmlns:a16="http://schemas.microsoft.com/office/drawing/2014/main" id="{B81A0855-6E11-B44F-9D9E-8BEF5F915579}"/>
                </a:ext>
              </a:extLst>
            </p:cNvPr>
            <p:cNvSpPr/>
            <p:nvPr/>
          </p:nvSpPr>
          <p:spPr bwMode="auto">
            <a:xfrm>
              <a:off x="2686516" y="692213"/>
              <a:ext cx="811240" cy="1187811"/>
            </a:xfrm>
            <a:prstGeom prst="arc">
              <a:avLst>
                <a:gd name="adj1" fmla="val 5497946"/>
                <a:gd name="adj2" fmla="val 10005848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3">
              <a:extLst>
                <a:ext uri="{FF2B5EF4-FFF2-40B4-BE49-F238E27FC236}">
                  <a16:creationId xmlns:a16="http://schemas.microsoft.com/office/drawing/2014/main" id="{73145EA5-F017-6D4D-9715-35338A664EC4}"/>
                </a:ext>
              </a:extLst>
            </p:cNvPr>
            <p:cNvCxnSpPr>
              <a:cxnSpLocks noChangeShapeType="1"/>
              <a:stCxn id="24" idx="6"/>
              <a:endCxn id="25" idx="2"/>
            </p:cNvCxnSpPr>
            <p:nvPr/>
          </p:nvCxnSpPr>
          <p:spPr bwMode="auto">
            <a:xfrm>
              <a:off x="3314196" y="1866122"/>
              <a:ext cx="692061" cy="4005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3">
              <a:extLst>
                <a:ext uri="{FF2B5EF4-FFF2-40B4-BE49-F238E27FC236}">
                  <a16:creationId xmlns:a16="http://schemas.microsoft.com/office/drawing/2014/main" id="{1E5CCDD8-3FDA-9545-BE05-4B851676176C}"/>
                </a:ext>
              </a:extLst>
            </p:cNvPr>
            <p:cNvCxnSpPr>
              <a:cxnSpLocks noChangeShapeType="1"/>
              <a:stCxn id="25" idx="6"/>
              <a:endCxn id="30" idx="2"/>
            </p:cNvCxnSpPr>
            <p:nvPr/>
          </p:nvCxnSpPr>
          <p:spPr bwMode="auto">
            <a:xfrm flipV="1">
              <a:off x="4244196" y="1866279"/>
              <a:ext cx="586213" cy="384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3">
              <a:extLst>
                <a:ext uri="{FF2B5EF4-FFF2-40B4-BE49-F238E27FC236}">
                  <a16:creationId xmlns:a16="http://schemas.microsoft.com/office/drawing/2014/main" id="{B833C218-5919-F348-8639-6D721510EE3D}"/>
                </a:ext>
              </a:extLst>
            </p:cNvPr>
            <p:cNvCxnSpPr>
              <a:cxnSpLocks noChangeShapeType="1"/>
              <a:stCxn id="30" idx="6"/>
              <a:endCxn id="31" idx="2"/>
            </p:cNvCxnSpPr>
            <p:nvPr/>
          </p:nvCxnSpPr>
          <p:spPr bwMode="auto">
            <a:xfrm>
              <a:off x="5072449" y="1866279"/>
              <a:ext cx="643889" cy="7549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3">
              <a:extLst>
                <a:ext uri="{FF2B5EF4-FFF2-40B4-BE49-F238E27FC236}">
                  <a16:creationId xmlns:a16="http://schemas.microsoft.com/office/drawing/2014/main" id="{2EE3F6F5-F3D4-D048-8F9E-783687689AFB}"/>
                </a:ext>
              </a:extLst>
            </p:cNvPr>
            <p:cNvCxnSpPr>
              <a:cxnSpLocks noChangeShapeType="1"/>
              <a:stCxn id="31" idx="6"/>
              <a:endCxn id="29" idx="2"/>
            </p:cNvCxnSpPr>
            <p:nvPr/>
          </p:nvCxnSpPr>
          <p:spPr bwMode="auto">
            <a:xfrm>
              <a:off x="5958378" y="1873828"/>
              <a:ext cx="911151" cy="13757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1">
              <a:extLst>
                <a:ext uri="{FF2B5EF4-FFF2-40B4-BE49-F238E27FC236}">
                  <a16:creationId xmlns:a16="http://schemas.microsoft.com/office/drawing/2014/main" id="{C92143D4-9359-0546-ADA3-ECBF3FCC74EC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7334500" y="2786772"/>
              <a:ext cx="618407" cy="18099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5A62FFC9-4A4B-954C-A51E-011F01E29572}"/>
                </a:ext>
              </a:extLst>
            </p:cNvPr>
            <p:cNvSpPr txBox="1"/>
            <p:nvPr/>
          </p:nvSpPr>
          <p:spPr>
            <a:xfrm>
              <a:off x="2442984" y="1017430"/>
              <a:ext cx="942271" cy="18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/>
              <a:r>
                <a:rPr lang="en-US" altLang="zh-CN" sz="105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</a:t>
              </a:r>
              <a:endParaRPr lang="zh-CN" altLang="en-US" sz="105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14">
              <a:extLst>
                <a:ext uri="{FF2B5EF4-FFF2-40B4-BE49-F238E27FC236}">
                  <a16:creationId xmlns:a16="http://schemas.microsoft.com/office/drawing/2014/main" id="{2E405500-9875-AC48-A415-251EAB711106}"/>
                </a:ext>
              </a:extLst>
            </p:cNvPr>
            <p:cNvCxnSpPr>
              <a:cxnSpLocks/>
              <a:stCxn id="30" idx="7"/>
            </p:cNvCxnSpPr>
            <p:nvPr/>
          </p:nvCxnSpPr>
          <p:spPr>
            <a:xfrm flipV="1">
              <a:off x="5037003" y="1274617"/>
              <a:ext cx="1934878" cy="5158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3" name="组合 15">
              <a:extLst>
                <a:ext uri="{FF2B5EF4-FFF2-40B4-BE49-F238E27FC236}">
                  <a16:creationId xmlns:a16="http://schemas.microsoft.com/office/drawing/2014/main" id="{AE83DF66-7424-184A-B60D-E6C366035EC2}"/>
                </a:ext>
              </a:extLst>
            </p:cNvPr>
            <p:cNvGrpSpPr/>
            <p:nvPr/>
          </p:nvGrpSpPr>
          <p:grpSpPr>
            <a:xfrm>
              <a:off x="3272117" y="1275039"/>
              <a:ext cx="4977478" cy="1838364"/>
              <a:chOff x="2411866" y="-2791"/>
              <a:chExt cx="3443044" cy="2297514"/>
            </a:xfrm>
          </p:grpSpPr>
          <p:sp>
            <p:nvSpPr>
              <p:cNvPr id="86" name="圆角矩形 88">
                <a:extLst>
                  <a:ext uri="{FF2B5EF4-FFF2-40B4-BE49-F238E27FC236}">
                    <a16:creationId xmlns:a16="http://schemas.microsoft.com/office/drawing/2014/main" id="{91188076-110A-BA47-9431-7F3736B582EB}"/>
                  </a:ext>
                </a:extLst>
              </p:cNvPr>
              <p:cNvSpPr/>
              <p:nvPr/>
            </p:nvSpPr>
            <p:spPr>
              <a:xfrm>
                <a:off x="2605369" y="1151319"/>
                <a:ext cx="245802" cy="13916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圆角矩形 89">
                <a:extLst>
                  <a:ext uri="{FF2B5EF4-FFF2-40B4-BE49-F238E27FC236}">
                    <a16:creationId xmlns:a16="http://schemas.microsoft.com/office/drawing/2014/main" id="{2F9E9A42-9B3B-7A4A-8013-5B4573C51144}"/>
                  </a:ext>
                </a:extLst>
              </p:cNvPr>
              <p:cNvSpPr/>
              <p:nvPr/>
            </p:nvSpPr>
            <p:spPr>
              <a:xfrm>
                <a:off x="2825678" y="1151315"/>
                <a:ext cx="443518" cy="139168"/>
              </a:xfrm>
              <a:prstGeom prst="round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圆角矩形 90">
                <a:extLst>
                  <a:ext uri="{FF2B5EF4-FFF2-40B4-BE49-F238E27FC236}">
                    <a16:creationId xmlns:a16="http://schemas.microsoft.com/office/drawing/2014/main" id="{38B89A45-1F50-7447-83D8-B5D24D128A1C}"/>
                  </a:ext>
                </a:extLst>
              </p:cNvPr>
              <p:cNvSpPr/>
              <p:nvPr/>
            </p:nvSpPr>
            <p:spPr>
              <a:xfrm>
                <a:off x="2411866" y="1151318"/>
                <a:ext cx="212808" cy="139168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圆角矩形 207">
                <a:extLst>
                  <a:ext uri="{FF2B5EF4-FFF2-40B4-BE49-F238E27FC236}">
                    <a16:creationId xmlns:a16="http://schemas.microsoft.com/office/drawing/2014/main" id="{F53C62A9-84F1-804B-B1E0-8DBA3E4DEC2F}"/>
                  </a:ext>
                </a:extLst>
              </p:cNvPr>
              <p:cNvSpPr/>
              <p:nvPr/>
            </p:nvSpPr>
            <p:spPr>
              <a:xfrm>
                <a:off x="3679326" y="1151319"/>
                <a:ext cx="245802" cy="13916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圆角矩形 208">
                <a:extLst>
                  <a:ext uri="{FF2B5EF4-FFF2-40B4-BE49-F238E27FC236}">
                    <a16:creationId xmlns:a16="http://schemas.microsoft.com/office/drawing/2014/main" id="{8F0D69D9-0CBE-F448-A49F-F2AEF73B2DF6}"/>
                  </a:ext>
                </a:extLst>
              </p:cNvPr>
              <p:cNvSpPr/>
              <p:nvPr/>
            </p:nvSpPr>
            <p:spPr>
              <a:xfrm>
                <a:off x="3899635" y="1151315"/>
                <a:ext cx="443518" cy="139168"/>
              </a:xfrm>
              <a:prstGeom prst="round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圆角矩形 209">
                <a:extLst>
                  <a:ext uri="{FF2B5EF4-FFF2-40B4-BE49-F238E27FC236}">
                    <a16:creationId xmlns:a16="http://schemas.microsoft.com/office/drawing/2014/main" id="{DC3E7646-2AE0-1845-A6CB-6B52EDCEB92B}"/>
                  </a:ext>
                </a:extLst>
              </p:cNvPr>
              <p:cNvSpPr/>
              <p:nvPr/>
            </p:nvSpPr>
            <p:spPr>
              <a:xfrm>
                <a:off x="3485823" y="1151318"/>
                <a:ext cx="212808" cy="139168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圆角矩形 210">
                <a:extLst>
                  <a:ext uri="{FF2B5EF4-FFF2-40B4-BE49-F238E27FC236}">
                    <a16:creationId xmlns:a16="http://schemas.microsoft.com/office/drawing/2014/main" id="{0CFDE6DB-A567-414F-A1FD-5C549EEB4873}"/>
                  </a:ext>
                </a:extLst>
              </p:cNvPr>
              <p:cNvSpPr/>
              <p:nvPr/>
            </p:nvSpPr>
            <p:spPr>
              <a:xfrm>
                <a:off x="4550548" y="371541"/>
                <a:ext cx="245802" cy="13916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圆角矩形 211">
                <a:extLst>
                  <a:ext uri="{FF2B5EF4-FFF2-40B4-BE49-F238E27FC236}">
                    <a16:creationId xmlns:a16="http://schemas.microsoft.com/office/drawing/2014/main" id="{D7BB4F2F-B4D5-8340-96DA-49698986F414}"/>
                  </a:ext>
                </a:extLst>
              </p:cNvPr>
              <p:cNvSpPr/>
              <p:nvPr/>
            </p:nvSpPr>
            <p:spPr>
              <a:xfrm>
                <a:off x="4770857" y="371537"/>
                <a:ext cx="443518" cy="139168"/>
              </a:xfrm>
              <a:prstGeom prst="round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圆角矩形 212">
                <a:extLst>
                  <a:ext uri="{FF2B5EF4-FFF2-40B4-BE49-F238E27FC236}">
                    <a16:creationId xmlns:a16="http://schemas.microsoft.com/office/drawing/2014/main" id="{D201C78D-2ABB-6148-914D-0719BAC6C83B}"/>
                  </a:ext>
                </a:extLst>
              </p:cNvPr>
              <p:cNvSpPr/>
              <p:nvPr/>
            </p:nvSpPr>
            <p:spPr>
              <a:xfrm>
                <a:off x="4357045" y="371541"/>
                <a:ext cx="212808" cy="139168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圆角矩形 214">
                <a:extLst>
                  <a:ext uri="{FF2B5EF4-FFF2-40B4-BE49-F238E27FC236}">
                    <a16:creationId xmlns:a16="http://schemas.microsoft.com/office/drawing/2014/main" id="{1EFF93B4-87A0-C64D-9672-C8829EE0AFD9}"/>
                  </a:ext>
                </a:extLst>
              </p:cNvPr>
              <p:cNvSpPr/>
              <p:nvPr/>
            </p:nvSpPr>
            <p:spPr>
              <a:xfrm>
                <a:off x="5306773" y="881775"/>
                <a:ext cx="443518" cy="139168"/>
              </a:xfrm>
              <a:prstGeom prst="round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圆角矩形 215">
                <a:extLst>
                  <a:ext uri="{FF2B5EF4-FFF2-40B4-BE49-F238E27FC236}">
                    <a16:creationId xmlns:a16="http://schemas.microsoft.com/office/drawing/2014/main" id="{C5874FF5-EB9E-C84D-8F40-512224CC1196}"/>
                  </a:ext>
                </a:extLst>
              </p:cNvPr>
              <p:cNvSpPr/>
              <p:nvPr/>
            </p:nvSpPr>
            <p:spPr>
              <a:xfrm>
                <a:off x="5092780" y="881780"/>
                <a:ext cx="212808" cy="139168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圆角矩形 233">
                <a:extLst>
                  <a:ext uri="{FF2B5EF4-FFF2-40B4-BE49-F238E27FC236}">
                    <a16:creationId xmlns:a16="http://schemas.microsoft.com/office/drawing/2014/main" id="{EC7B4D8A-A5AC-C948-8AC9-0D9E4C326B01}"/>
                  </a:ext>
                </a:extLst>
              </p:cNvPr>
              <p:cNvSpPr/>
              <p:nvPr/>
            </p:nvSpPr>
            <p:spPr>
              <a:xfrm>
                <a:off x="5372123" y="2155549"/>
                <a:ext cx="443518" cy="139168"/>
              </a:xfrm>
              <a:prstGeom prst="round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圆角矩形 234">
                <a:extLst>
                  <a:ext uri="{FF2B5EF4-FFF2-40B4-BE49-F238E27FC236}">
                    <a16:creationId xmlns:a16="http://schemas.microsoft.com/office/drawing/2014/main" id="{A4703F0B-6958-7A4D-B4C4-B4678988A889}"/>
                  </a:ext>
                </a:extLst>
              </p:cNvPr>
              <p:cNvSpPr/>
              <p:nvPr/>
            </p:nvSpPr>
            <p:spPr>
              <a:xfrm>
                <a:off x="5158129" y="2155555"/>
                <a:ext cx="212808" cy="139168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圆角矩形 235">
                <a:extLst>
                  <a:ext uri="{FF2B5EF4-FFF2-40B4-BE49-F238E27FC236}">
                    <a16:creationId xmlns:a16="http://schemas.microsoft.com/office/drawing/2014/main" id="{680D0AF9-7F9D-0F4D-AE04-95F0E0FCC464}"/>
                  </a:ext>
                </a:extLst>
              </p:cNvPr>
              <p:cNvSpPr/>
              <p:nvPr/>
            </p:nvSpPr>
            <p:spPr>
              <a:xfrm>
                <a:off x="5411392" y="-2791"/>
                <a:ext cx="443518" cy="139168"/>
              </a:xfrm>
              <a:prstGeom prst="round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圆角矩形 236">
                <a:extLst>
                  <a:ext uri="{FF2B5EF4-FFF2-40B4-BE49-F238E27FC236}">
                    <a16:creationId xmlns:a16="http://schemas.microsoft.com/office/drawing/2014/main" id="{CB90D886-2D46-744D-9DD5-44A057FD1DB5}"/>
                  </a:ext>
                </a:extLst>
              </p:cNvPr>
              <p:cNvSpPr/>
              <p:nvPr/>
            </p:nvSpPr>
            <p:spPr>
              <a:xfrm>
                <a:off x="5197398" y="-2785"/>
                <a:ext cx="212808" cy="139168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椭圆 19">
              <a:extLst>
                <a:ext uri="{FF2B5EF4-FFF2-40B4-BE49-F238E27FC236}">
                  <a16:creationId xmlns:a16="http://schemas.microsoft.com/office/drawing/2014/main" id="{812247B5-93D6-FF47-949F-51E17A365761}"/>
                </a:ext>
              </a:extLst>
            </p:cNvPr>
            <p:cNvSpPr/>
            <p:nvPr/>
          </p:nvSpPr>
          <p:spPr>
            <a:xfrm>
              <a:off x="3079955" y="1758760"/>
              <a:ext cx="234241" cy="214723"/>
            </a:xfrm>
            <a:prstGeom prst="ellipse">
              <a:avLst/>
            </a:prstGeom>
            <a:solidFill>
              <a:srgbClr val="5B9BD5"/>
            </a:solidFill>
            <a:ln w="38100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椭圆 20">
              <a:extLst>
                <a:ext uri="{FF2B5EF4-FFF2-40B4-BE49-F238E27FC236}">
                  <a16:creationId xmlns:a16="http://schemas.microsoft.com/office/drawing/2014/main" id="{3B59A593-FBBD-804A-B66B-C6B70B822F39}"/>
                </a:ext>
              </a:extLst>
            </p:cNvPr>
            <p:cNvSpPr/>
            <p:nvPr/>
          </p:nvSpPr>
          <p:spPr>
            <a:xfrm>
              <a:off x="4006257" y="1762186"/>
              <a:ext cx="237940" cy="215882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1">
              <a:extLst>
                <a:ext uri="{FF2B5EF4-FFF2-40B4-BE49-F238E27FC236}">
                  <a16:creationId xmlns:a16="http://schemas.microsoft.com/office/drawing/2014/main" id="{15E69371-4748-014D-A012-735C5D859ADB}"/>
                </a:ext>
              </a:extLst>
            </p:cNvPr>
            <p:cNvCxnSpPr>
              <a:cxnSpLocks/>
              <a:stCxn id="32" idx="1"/>
              <a:endCxn id="31" idx="5"/>
            </p:cNvCxnSpPr>
            <p:nvPr/>
          </p:nvCxnSpPr>
          <p:spPr bwMode="auto">
            <a:xfrm flipH="1" flipV="1">
              <a:off x="5922932" y="1950905"/>
              <a:ext cx="598487" cy="381886"/>
            </a:xfrm>
            <a:prstGeom prst="line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2">
              <a:extLst>
                <a:ext uri="{FF2B5EF4-FFF2-40B4-BE49-F238E27FC236}">
                  <a16:creationId xmlns:a16="http://schemas.microsoft.com/office/drawing/2014/main" id="{40006934-530F-8B46-998A-B1C3ECE7CC9E}"/>
                </a:ext>
              </a:extLst>
            </p:cNvPr>
            <p:cNvCxnSpPr>
              <a:cxnSpLocks/>
              <a:endCxn id="32" idx="5"/>
            </p:cNvCxnSpPr>
            <p:nvPr/>
          </p:nvCxnSpPr>
          <p:spPr bwMode="auto">
            <a:xfrm flipH="1" flipV="1">
              <a:off x="6701109" y="2487458"/>
              <a:ext cx="393702" cy="268742"/>
            </a:xfrm>
            <a:prstGeom prst="line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3">
              <a:extLst>
                <a:ext uri="{FF2B5EF4-FFF2-40B4-BE49-F238E27FC236}">
                  <a16:creationId xmlns:a16="http://schemas.microsoft.com/office/drawing/2014/main" id="{76526483-FFDB-5D4A-BA19-6ED10F3922E9}"/>
                </a:ext>
              </a:extLst>
            </p:cNvPr>
            <p:cNvCxnSpPr>
              <a:cxnSpLocks/>
              <a:stCxn id="30" idx="7"/>
            </p:cNvCxnSpPr>
            <p:nvPr/>
          </p:nvCxnSpPr>
          <p:spPr>
            <a:xfrm flipV="1">
              <a:off x="5037003" y="1274617"/>
              <a:ext cx="1934878" cy="515858"/>
            </a:xfrm>
            <a:prstGeom prst="line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椭圆 26">
              <a:extLst>
                <a:ext uri="{FF2B5EF4-FFF2-40B4-BE49-F238E27FC236}">
                  <a16:creationId xmlns:a16="http://schemas.microsoft.com/office/drawing/2014/main" id="{C5745482-F269-A049-80F1-20C6D883E854}"/>
                </a:ext>
              </a:extLst>
            </p:cNvPr>
            <p:cNvSpPr/>
            <p:nvPr/>
          </p:nvSpPr>
          <p:spPr>
            <a:xfrm>
              <a:off x="6869529" y="1777886"/>
              <a:ext cx="244542" cy="219398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7">
              <a:extLst>
                <a:ext uri="{FF2B5EF4-FFF2-40B4-BE49-F238E27FC236}">
                  <a16:creationId xmlns:a16="http://schemas.microsoft.com/office/drawing/2014/main" id="{9FD92B23-8B38-B84C-AB14-4485A0639D47}"/>
                </a:ext>
              </a:extLst>
            </p:cNvPr>
            <p:cNvSpPr/>
            <p:nvPr/>
          </p:nvSpPr>
          <p:spPr>
            <a:xfrm>
              <a:off x="4830409" y="1759075"/>
              <a:ext cx="242040" cy="214407"/>
            </a:xfrm>
            <a:prstGeom prst="ellipse">
              <a:avLst/>
            </a:prstGeom>
            <a:solidFill>
              <a:srgbClr val="5B9BD5"/>
            </a:solidFill>
            <a:ln w="38100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椭圆 28">
              <a:extLst>
                <a:ext uri="{FF2B5EF4-FFF2-40B4-BE49-F238E27FC236}">
                  <a16:creationId xmlns:a16="http://schemas.microsoft.com/office/drawing/2014/main" id="{955DA27F-E4CB-6B40-87A6-5FB09D82E2A1}"/>
                </a:ext>
              </a:extLst>
            </p:cNvPr>
            <p:cNvSpPr/>
            <p:nvPr/>
          </p:nvSpPr>
          <p:spPr>
            <a:xfrm>
              <a:off x="5716338" y="1764824"/>
              <a:ext cx="242040" cy="218008"/>
            </a:xfrm>
            <a:prstGeom prst="ellipse">
              <a:avLst/>
            </a:prstGeom>
            <a:solidFill>
              <a:srgbClr val="5B9BD5"/>
            </a:solidFill>
            <a:ln w="38100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椭圆 29">
              <a:extLst>
                <a:ext uri="{FF2B5EF4-FFF2-40B4-BE49-F238E27FC236}">
                  <a16:creationId xmlns:a16="http://schemas.microsoft.com/office/drawing/2014/main" id="{61953429-9A11-3345-A7C2-DB0C9A49B7E0}"/>
                </a:ext>
              </a:extLst>
            </p:cNvPr>
            <p:cNvSpPr/>
            <p:nvPr/>
          </p:nvSpPr>
          <p:spPr>
            <a:xfrm>
              <a:off x="6484204" y="2300759"/>
              <a:ext cx="254120" cy="218732"/>
            </a:xfrm>
            <a:prstGeom prst="ellipse">
              <a:avLst/>
            </a:prstGeom>
            <a:solidFill>
              <a:srgbClr val="E7E6E6">
                <a:lumMod val="75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6D7ECA4-23B2-4E4F-8DE5-566BA36D50BA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7114071" y="1887585"/>
              <a:ext cx="863721" cy="2525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D4E9E7A-3585-014D-AB57-30A1867408BD}"/>
                </a:ext>
              </a:extLst>
            </p:cNvPr>
            <p:cNvCxnSpPr/>
            <p:nvPr/>
          </p:nvCxnSpPr>
          <p:spPr>
            <a:xfrm flipV="1">
              <a:off x="7220657" y="1171552"/>
              <a:ext cx="732249" cy="1461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椭圆 38">
              <a:extLst>
                <a:ext uri="{FF2B5EF4-FFF2-40B4-BE49-F238E27FC236}">
                  <a16:creationId xmlns:a16="http://schemas.microsoft.com/office/drawing/2014/main" id="{CB9AF141-AE4D-2140-985E-5EEA3D2637AF}"/>
                </a:ext>
              </a:extLst>
            </p:cNvPr>
            <p:cNvSpPr/>
            <p:nvPr/>
          </p:nvSpPr>
          <p:spPr>
            <a:xfrm>
              <a:off x="7092460" y="2674627"/>
              <a:ext cx="242040" cy="224291"/>
            </a:xfrm>
            <a:prstGeom prst="ellipse">
              <a:avLst/>
            </a:prstGeom>
            <a:solidFill>
              <a:srgbClr val="5B9BD5"/>
            </a:solidFill>
            <a:ln w="38100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36" name="组合 40">
              <a:extLst>
                <a:ext uri="{FF2B5EF4-FFF2-40B4-BE49-F238E27FC236}">
                  <a16:creationId xmlns:a16="http://schemas.microsoft.com/office/drawing/2014/main" id="{5DB10802-776F-A34E-BDB0-27423881F451}"/>
                </a:ext>
              </a:extLst>
            </p:cNvPr>
            <p:cNvGrpSpPr/>
            <p:nvPr/>
          </p:nvGrpSpPr>
          <p:grpSpPr>
            <a:xfrm>
              <a:off x="2130264" y="1057184"/>
              <a:ext cx="780657" cy="611150"/>
              <a:chOff x="7448107" y="233903"/>
              <a:chExt cx="540000" cy="413729"/>
            </a:xfrm>
          </p:grpSpPr>
          <p:grpSp>
            <p:nvGrpSpPr>
              <p:cNvPr id="79" name="组合 35958">
                <a:extLst>
                  <a:ext uri="{FF2B5EF4-FFF2-40B4-BE49-F238E27FC236}">
                    <a16:creationId xmlns:a16="http://schemas.microsoft.com/office/drawing/2014/main" id="{8A021ED3-9BF0-7C45-8793-59EA9D59A5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438" y="233903"/>
                <a:ext cx="250189" cy="210006"/>
                <a:chOff x="2228850" y="779463"/>
                <a:chExt cx="739775" cy="622300"/>
              </a:xfrm>
            </p:grpSpPr>
            <p:sp>
              <p:nvSpPr>
                <p:cNvPr id="81" name="Freeform 109">
                  <a:extLst>
                    <a:ext uri="{FF2B5EF4-FFF2-40B4-BE49-F238E27FC236}">
                      <a16:creationId xmlns:a16="http://schemas.microsoft.com/office/drawing/2014/main" id="{887B9B8C-3083-5F40-820C-4655CABB0B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2838" y="968375"/>
                  <a:ext cx="250825" cy="265113"/>
                </a:xfrm>
                <a:custGeom>
                  <a:avLst/>
                  <a:gdLst>
                    <a:gd name="T0" fmla="*/ 2147483646 w 597"/>
                    <a:gd name="T1" fmla="*/ 2147483646 h 631"/>
                    <a:gd name="T2" fmla="*/ 2147483646 w 597"/>
                    <a:gd name="T3" fmla="*/ 2147483646 h 631"/>
                    <a:gd name="T4" fmla="*/ 2147483646 w 597"/>
                    <a:gd name="T5" fmla="*/ 2147483646 h 631"/>
                    <a:gd name="T6" fmla="*/ 2147483646 w 597"/>
                    <a:gd name="T7" fmla="*/ 2147483646 h 631"/>
                    <a:gd name="T8" fmla="*/ 2147483646 w 597"/>
                    <a:gd name="T9" fmla="*/ 2147483646 h 631"/>
                    <a:gd name="T10" fmla="*/ 2147483646 w 597"/>
                    <a:gd name="T11" fmla="*/ 2147483646 h 631"/>
                    <a:gd name="T12" fmla="*/ 2147483646 w 597"/>
                    <a:gd name="T13" fmla="*/ 2147483646 h 631"/>
                    <a:gd name="T14" fmla="*/ 2147483646 w 597"/>
                    <a:gd name="T15" fmla="*/ 2147483646 h 631"/>
                    <a:gd name="T16" fmla="*/ 2147483646 w 597"/>
                    <a:gd name="T17" fmla="*/ 2147483646 h 631"/>
                    <a:gd name="T18" fmla="*/ 2147483646 w 597"/>
                    <a:gd name="T19" fmla="*/ 2147483646 h 631"/>
                    <a:gd name="T20" fmla="*/ 2147483646 w 597"/>
                    <a:gd name="T21" fmla="*/ 2147483646 h 631"/>
                    <a:gd name="T22" fmla="*/ 2147483646 w 597"/>
                    <a:gd name="T23" fmla="*/ 2147483646 h 631"/>
                    <a:gd name="T24" fmla="*/ 2147483646 w 597"/>
                    <a:gd name="T25" fmla="*/ 2147483646 h 631"/>
                    <a:gd name="T26" fmla="*/ 2147483646 w 597"/>
                    <a:gd name="T27" fmla="*/ 2147483646 h 631"/>
                    <a:gd name="T28" fmla="*/ 2147483646 w 597"/>
                    <a:gd name="T29" fmla="*/ 2147483646 h 631"/>
                    <a:gd name="T30" fmla="*/ 2147483646 w 597"/>
                    <a:gd name="T31" fmla="*/ 2147483646 h 631"/>
                    <a:gd name="T32" fmla="*/ 2147483646 w 597"/>
                    <a:gd name="T33" fmla="*/ 2147483646 h 631"/>
                    <a:gd name="T34" fmla="*/ 2147483646 w 597"/>
                    <a:gd name="T35" fmla="*/ 2147483646 h 631"/>
                    <a:gd name="T36" fmla="*/ 2147483646 w 597"/>
                    <a:gd name="T37" fmla="*/ 2147483646 h 631"/>
                    <a:gd name="T38" fmla="*/ 2147483646 w 597"/>
                    <a:gd name="T39" fmla="*/ 2147483646 h 631"/>
                    <a:gd name="T40" fmla="*/ 2147483646 w 597"/>
                    <a:gd name="T41" fmla="*/ 2147483646 h 631"/>
                    <a:gd name="T42" fmla="*/ 2147483646 w 597"/>
                    <a:gd name="T43" fmla="*/ 2147483646 h 631"/>
                    <a:gd name="T44" fmla="*/ 2147483646 w 597"/>
                    <a:gd name="T45" fmla="*/ 2147483646 h 631"/>
                    <a:gd name="T46" fmla="*/ 2147483646 w 597"/>
                    <a:gd name="T47" fmla="*/ 2147483646 h 631"/>
                    <a:gd name="T48" fmla="*/ 2147483646 w 597"/>
                    <a:gd name="T49" fmla="*/ 2147483646 h 631"/>
                    <a:gd name="T50" fmla="*/ 2147483646 w 597"/>
                    <a:gd name="T51" fmla="*/ 2147483646 h 631"/>
                    <a:gd name="T52" fmla="*/ 2147483646 w 597"/>
                    <a:gd name="T53" fmla="*/ 2147483646 h 631"/>
                    <a:gd name="T54" fmla="*/ 2147483646 w 597"/>
                    <a:gd name="T55" fmla="*/ 2147483646 h 631"/>
                    <a:gd name="T56" fmla="*/ 2147483646 w 597"/>
                    <a:gd name="T57" fmla="*/ 2147483646 h 631"/>
                    <a:gd name="T58" fmla="*/ 2147483646 w 597"/>
                    <a:gd name="T59" fmla="*/ 2147483646 h 631"/>
                    <a:gd name="T60" fmla="*/ 2147483646 w 597"/>
                    <a:gd name="T61" fmla="*/ 2147483646 h 631"/>
                    <a:gd name="T62" fmla="*/ 2147483646 w 597"/>
                    <a:gd name="T63" fmla="*/ 2147483646 h 631"/>
                    <a:gd name="T64" fmla="*/ 2147483646 w 597"/>
                    <a:gd name="T65" fmla="*/ 2147483646 h 631"/>
                    <a:gd name="T66" fmla="*/ 2147483646 w 597"/>
                    <a:gd name="T67" fmla="*/ 2147483646 h 631"/>
                    <a:gd name="T68" fmla="*/ 2147483646 w 597"/>
                    <a:gd name="T69" fmla="*/ 2147483646 h 631"/>
                    <a:gd name="T70" fmla="*/ 2147483646 w 597"/>
                    <a:gd name="T71" fmla="*/ 2147483646 h 631"/>
                    <a:gd name="T72" fmla="*/ 2147483646 w 597"/>
                    <a:gd name="T73" fmla="*/ 2147483646 h 631"/>
                    <a:gd name="T74" fmla="*/ 2147483646 w 597"/>
                    <a:gd name="T75" fmla="*/ 2147483646 h 631"/>
                    <a:gd name="T76" fmla="*/ 2147483646 w 597"/>
                    <a:gd name="T77" fmla="*/ 2147483646 h 631"/>
                    <a:gd name="T78" fmla="*/ 2147483646 w 597"/>
                    <a:gd name="T79" fmla="*/ 2147483646 h 631"/>
                    <a:gd name="T80" fmla="*/ 2147483646 w 597"/>
                    <a:gd name="T81" fmla="*/ 2147483646 h 631"/>
                    <a:gd name="T82" fmla="*/ 2147483646 w 597"/>
                    <a:gd name="T83" fmla="*/ 2147483646 h 631"/>
                    <a:gd name="T84" fmla="*/ 2147483646 w 597"/>
                    <a:gd name="T85" fmla="*/ 0 h 631"/>
                    <a:gd name="T86" fmla="*/ 2147483646 w 597"/>
                    <a:gd name="T87" fmla="*/ 2147483646 h 631"/>
                    <a:gd name="T88" fmla="*/ 2147483646 w 597"/>
                    <a:gd name="T89" fmla="*/ 2147483646 h 631"/>
                    <a:gd name="T90" fmla="*/ 2147483646 w 597"/>
                    <a:gd name="T91" fmla="*/ 2147483646 h 631"/>
                    <a:gd name="T92" fmla="*/ 2147483646 w 597"/>
                    <a:gd name="T93" fmla="*/ 2147483646 h 631"/>
                    <a:gd name="T94" fmla="*/ 2147483646 w 597"/>
                    <a:gd name="T95" fmla="*/ 2147483646 h 631"/>
                    <a:gd name="T96" fmla="*/ 2147483646 w 597"/>
                    <a:gd name="T97" fmla="*/ 2147483646 h 631"/>
                    <a:gd name="T98" fmla="*/ 2147483646 w 597"/>
                    <a:gd name="T99" fmla="*/ 2147483646 h 631"/>
                    <a:gd name="T100" fmla="*/ 0 w 597"/>
                    <a:gd name="T101" fmla="*/ 2147483646 h 631"/>
                    <a:gd name="T102" fmla="*/ 2147483646 w 597"/>
                    <a:gd name="T103" fmla="*/ 2147483646 h 63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597"/>
                    <a:gd name="T157" fmla="*/ 0 h 631"/>
                    <a:gd name="T158" fmla="*/ 597 w 597"/>
                    <a:gd name="T159" fmla="*/ 631 h 63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597" h="631">
                      <a:moveTo>
                        <a:pt x="92" y="488"/>
                      </a:moveTo>
                      <a:lnTo>
                        <a:pt x="92" y="488"/>
                      </a:lnTo>
                      <a:cubicBezTo>
                        <a:pt x="120" y="488"/>
                        <a:pt x="143" y="511"/>
                        <a:pt x="143" y="540"/>
                      </a:cubicBezTo>
                      <a:cubicBezTo>
                        <a:pt x="143" y="568"/>
                        <a:pt x="120" y="591"/>
                        <a:pt x="92" y="591"/>
                      </a:cubicBezTo>
                      <a:cubicBezTo>
                        <a:pt x="63" y="591"/>
                        <a:pt x="40" y="568"/>
                        <a:pt x="40" y="540"/>
                      </a:cubicBezTo>
                      <a:cubicBezTo>
                        <a:pt x="40" y="511"/>
                        <a:pt x="63" y="488"/>
                        <a:pt x="92" y="488"/>
                      </a:cubicBezTo>
                      <a:close/>
                      <a:moveTo>
                        <a:pt x="299" y="278"/>
                      </a:moveTo>
                      <a:lnTo>
                        <a:pt x="299" y="278"/>
                      </a:lnTo>
                      <a:cubicBezTo>
                        <a:pt x="327" y="278"/>
                        <a:pt x="350" y="301"/>
                        <a:pt x="350" y="329"/>
                      </a:cubicBezTo>
                      <a:cubicBezTo>
                        <a:pt x="350" y="357"/>
                        <a:pt x="327" y="380"/>
                        <a:pt x="299" y="380"/>
                      </a:cubicBezTo>
                      <a:cubicBezTo>
                        <a:pt x="270" y="380"/>
                        <a:pt x="247" y="357"/>
                        <a:pt x="247" y="329"/>
                      </a:cubicBezTo>
                      <a:cubicBezTo>
                        <a:pt x="247" y="301"/>
                        <a:pt x="270" y="278"/>
                        <a:pt x="299" y="278"/>
                      </a:cubicBezTo>
                      <a:close/>
                      <a:moveTo>
                        <a:pt x="247" y="91"/>
                      </a:moveTo>
                      <a:lnTo>
                        <a:pt x="247" y="91"/>
                      </a:lnTo>
                      <a:cubicBezTo>
                        <a:pt x="247" y="63"/>
                        <a:pt x="270" y="40"/>
                        <a:pt x="299" y="40"/>
                      </a:cubicBezTo>
                      <a:cubicBezTo>
                        <a:pt x="327" y="40"/>
                        <a:pt x="350" y="63"/>
                        <a:pt x="350" y="91"/>
                      </a:cubicBezTo>
                      <a:cubicBezTo>
                        <a:pt x="350" y="120"/>
                        <a:pt x="327" y="143"/>
                        <a:pt x="299" y="143"/>
                      </a:cubicBezTo>
                      <a:cubicBezTo>
                        <a:pt x="270" y="143"/>
                        <a:pt x="247" y="120"/>
                        <a:pt x="247" y="91"/>
                      </a:cubicBezTo>
                      <a:close/>
                      <a:moveTo>
                        <a:pt x="557" y="540"/>
                      </a:moveTo>
                      <a:lnTo>
                        <a:pt x="557" y="540"/>
                      </a:lnTo>
                      <a:cubicBezTo>
                        <a:pt x="557" y="568"/>
                        <a:pt x="534" y="591"/>
                        <a:pt x="505" y="591"/>
                      </a:cubicBezTo>
                      <a:cubicBezTo>
                        <a:pt x="477" y="591"/>
                        <a:pt x="454" y="568"/>
                        <a:pt x="454" y="540"/>
                      </a:cubicBezTo>
                      <a:cubicBezTo>
                        <a:pt x="454" y="511"/>
                        <a:pt x="477" y="488"/>
                        <a:pt x="505" y="488"/>
                      </a:cubicBezTo>
                      <a:cubicBezTo>
                        <a:pt x="534" y="488"/>
                        <a:pt x="557" y="511"/>
                        <a:pt x="557" y="540"/>
                      </a:cubicBezTo>
                      <a:close/>
                      <a:moveTo>
                        <a:pt x="92" y="631"/>
                      </a:moveTo>
                      <a:lnTo>
                        <a:pt x="92" y="631"/>
                      </a:lnTo>
                      <a:cubicBezTo>
                        <a:pt x="142" y="631"/>
                        <a:pt x="183" y="590"/>
                        <a:pt x="183" y="540"/>
                      </a:cubicBezTo>
                      <a:cubicBezTo>
                        <a:pt x="183" y="521"/>
                        <a:pt x="177" y="504"/>
                        <a:pt x="168" y="490"/>
                      </a:cubicBezTo>
                      <a:lnTo>
                        <a:pt x="250" y="406"/>
                      </a:lnTo>
                      <a:cubicBezTo>
                        <a:pt x="264" y="415"/>
                        <a:pt x="281" y="420"/>
                        <a:pt x="299" y="420"/>
                      </a:cubicBezTo>
                      <a:cubicBezTo>
                        <a:pt x="316" y="420"/>
                        <a:pt x="333" y="415"/>
                        <a:pt x="347" y="406"/>
                      </a:cubicBezTo>
                      <a:lnTo>
                        <a:pt x="429" y="490"/>
                      </a:lnTo>
                      <a:cubicBezTo>
                        <a:pt x="420" y="504"/>
                        <a:pt x="414" y="521"/>
                        <a:pt x="414" y="540"/>
                      </a:cubicBezTo>
                      <a:cubicBezTo>
                        <a:pt x="414" y="590"/>
                        <a:pt x="455" y="631"/>
                        <a:pt x="505" y="631"/>
                      </a:cubicBezTo>
                      <a:cubicBezTo>
                        <a:pt x="556" y="631"/>
                        <a:pt x="597" y="590"/>
                        <a:pt x="597" y="540"/>
                      </a:cubicBezTo>
                      <a:cubicBezTo>
                        <a:pt x="597" y="489"/>
                        <a:pt x="556" y="448"/>
                        <a:pt x="505" y="448"/>
                      </a:cubicBezTo>
                      <a:cubicBezTo>
                        <a:pt x="488" y="448"/>
                        <a:pt x="471" y="453"/>
                        <a:pt x="457" y="462"/>
                      </a:cubicBezTo>
                      <a:lnTo>
                        <a:pt x="375" y="378"/>
                      </a:lnTo>
                      <a:cubicBezTo>
                        <a:pt x="384" y="364"/>
                        <a:pt x="390" y="347"/>
                        <a:pt x="390" y="329"/>
                      </a:cubicBezTo>
                      <a:cubicBezTo>
                        <a:pt x="390" y="285"/>
                        <a:pt x="359" y="249"/>
                        <a:pt x="319" y="240"/>
                      </a:cubicBezTo>
                      <a:lnTo>
                        <a:pt x="319" y="181"/>
                      </a:lnTo>
                      <a:cubicBezTo>
                        <a:pt x="359" y="171"/>
                        <a:pt x="390" y="135"/>
                        <a:pt x="390" y="91"/>
                      </a:cubicBezTo>
                      <a:cubicBezTo>
                        <a:pt x="390" y="41"/>
                        <a:pt x="349" y="0"/>
                        <a:pt x="299" y="0"/>
                      </a:cubicBezTo>
                      <a:cubicBezTo>
                        <a:pt x="248" y="0"/>
                        <a:pt x="207" y="41"/>
                        <a:pt x="207" y="91"/>
                      </a:cubicBezTo>
                      <a:cubicBezTo>
                        <a:pt x="207" y="135"/>
                        <a:pt x="238" y="171"/>
                        <a:pt x="279" y="181"/>
                      </a:cubicBezTo>
                      <a:lnTo>
                        <a:pt x="279" y="240"/>
                      </a:lnTo>
                      <a:cubicBezTo>
                        <a:pt x="238" y="249"/>
                        <a:pt x="207" y="285"/>
                        <a:pt x="207" y="329"/>
                      </a:cubicBezTo>
                      <a:cubicBezTo>
                        <a:pt x="207" y="347"/>
                        <a:pt x="213" y="364"/>
                        <a:pt x="222" y="378"/>
                      </a:cubicBezTo>
                      <a:lnTo>
                        <a:pt x="140" y="462"/>
                      </a:lnTo>
                      <a:cubicBezTo>
                        <a:pt x="126" y="453"/>
                        <a:pt x="109" y="448"/>
                        <a:pt x="92" y="448"/>
                      </a:cubicBezTo>
                      <a:cubicBezTo>
                        <a:pt x="41" y="448"/>
                        <a:pt x="0" y="489"/>
                        <a:pt x="0" y="540"/>
                      </a:cubicBezTo>
                      <a:cubicBezTo>
                        <a:pt x="0" y="590"/>
                        <a:pt x="41" y="631"/>
                        <a:pt x="92" y="631"/>
                      </a:cubicBez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2" name="Freeform 110">
                  <a:extLst>
                    <a:ext uri="{FF2B5EF4-FFF2-40B4-BE49-F238E27FC236}">
                      <a16:creationId xmlns:a16="http://schemas.microsoft.com/office/drawing/2014/main" id="{021EB47C-B4B5-B148-A9DF-03478C5F22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73300" y="942975"/>
                  <a:ext cx="466725" cy="315913"/>
                </a:xfrm>
                <a:custGeom>
                  <a:avLst/>
                  <a:gdLst>
                    <a:gd name="T0" fmla="*/ 2147483646 w 1110"/>
                    <a:gd name="T1" fmla="*/ 2147483646 h 753"/>
                    <a:gd name="T2" fmla="*/ 2147483646 w 1110"/>
                    <a:gd name="T3" fmla="*/ 2147483646 h 753"/>
                    <a:gd name="T4" fmla="*/ 2147483646 w 1110"/>
                    <a:gd name="T5" fmla="*/ 2147483646 h 753"/>
                    <a:gd name="T6" fmla="*/ 2147483646 w 1110"/>
                    <a:gd name="T7" fmla="*/ 2147483646 h 753"/>
                    <a:gd name="T8" fmla="*/ 2147483646 w 1110"/>
                    <a:gd name="T9" fmla="*/ 2147483646 h 753"/>
                    <a:gd name="T10" fmla="*/ 2147483646 w 1110"/>
                    <a:gd name="T11" fmla="*/ 2147483646 h 753"/>
                    <a:gd name="T12" fmla="*/ 0 w 1110"/>
                    <a:gd name="T13" fmla="*/ 2147483646 h 753"/>
                    <a:gd name="T14" fmla="*/ 0 w 1110"/>
                    <a:gd name="T15" fmla="*/ 2147483646 h 753"/>
                    <a:gd name="T16" fmla="*/ 0 w 1110"/>
                    <a:gd name="T17" fmla="*/ 2147483646 h 753"/>
                    <a:gd name="T18" fmla="*/ 2147483646 w 1110"/>
                    <a:gd name="T19" fmla="*/ 2147483646 h 753"/>
                    <a:gd name="T20" fmla="*/ 2147483646 w 1110"/>
                    <a:gd name="T21" fmla="*/ 2147483646 h 753"/>
                    <a:gd name="T22" fmla="*/ 2147483646 w 1110"/>
                    <a:gd name="T23" fmla="*/ 2147483646 h 753"/>
                    <a:gd name="T24" fmla="*/ 2147483646 w 1110"/>
                    <a:gd name="T25" fmla="*/ 2147483646 h 753"/>
                    <a:gd name="T26" fmla="*/ 2147483646 w 1110"/>
                    <a:gd name="T27" fmla="*/ 0 h 753"/>
                    <a:gd name="T28" fmla="*/ 2147483646 w 1110"/>
                    <a:gd name="T29" fmla="*/ 0 h 753"/>
                    <a:gd name="T30" fmla="*/ 0 w 1110"/>
                    <a:gd name="T31" fmla="*/ 2147483646 h 75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0"/>
                    <a:gd name="T49" fmla="*/ 0 h 753"/>
                    <a:gd name="T50" fmla="*/ 1110 w 1110"/>
                    <a:gd name="T51" fmla="*/ 753 h 75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0" h="753">
                      <a:moveTo>
                        <a:pt x="1083" y="727"/>
                      </a:moveTo>
                      <a:lnTo>
                        <a:pt x="1083" y="727"/>
                      </a:lnTo>
                      <a:lnTo>
                        <a:pt x="26" y="727"/>
                      </a:lnTo>
                      <a:lnTo>
                        <a:pt x="26" y="27"/>
                      </a:lnTo>
                      <a:lnTo>
                        <a:pt x="1083" y="27"/>
                      </a:lnTo>
                      <a:lnTo>
                        <a:pt x="1083" y="727"/>
                      </a:lnTo>
                      <a:close/>
                      <a:moveTo>
                        <a:pt x="0" y="27"/>
                      </a:moveTo>
                      <a:lnTo>
                        <a:pt x="0" y="27"/>
                      </a:lnTo>
                      <a:lnTo>
                        <a:pt x="0" y="727"/>
                      </a:lnTo>
                      <a:cubicBezTo>
                        <a:pt x="0" y="741"/>
                        <a:pt x="12" y="753"/>
                        <a:pt x="26" y="753"/>
                      </a:cubicBezTo>
                      <a:lnTo>
                        <a:pt x="1083" y="753"/>
                      </a:lnTo>
                      <a:cubicBezTo>
                        <a:pt x="1098" y="753"/>
                        <a:pt x="1110" y="741"/>
                        <a:pt x="1110" y="727"/>
                      </a:cubicBezTo>
                      <a:lnTo>
                        <a:pt x="1110" y="27"/>
                      </a:lnTo>
                      <a:cubicBezTo>
                        <a:pt x="1110" y="12"/>
                        <a:pt x="1098" y="0"/>
                        <a:pt x="1083" y="0"/>
                      </a:cubicBezTo>
                      <a:lnTo>
                        <a:pt x="26" y="0"/>
                      </a:lnTo>
                      <a:cubicBezTo>
                        <a:pt x="12" y="0"/>
                        <a:pt x="0" y="12"/>
                        <a:pt x="0" y="27"/>
                      </a:cubicBez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3" name="Freeform 111">
                  <a:extLst>
                    <a:ext uri="{FF2B5EF4-FFF2-40B4-BE49-F238E27FC236}">
                      <a16:creationId xmlns:a16="http://schemas.microsoft.com/office/drawing/2014/main" id="{F7ABF2E1-8201-1E42-9C13-C19D2B5E58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28850" y="779463"/>
                  <a:ext cx="739775" cy="622300"/>
                </a:xfrm>
                <a:custGeom>
                  <a:avLst/>
                  <a:gdLst>
                    <a:gd name="T0" fmla="*/ 2147483646 w 1764"/>
                    <a:gd name="T1" fmla="*/ 2147483646 h 1483"/>
                    <a:gd name="T2" fmla="*/ 2147483646 w 1764"/>
                    <a:gd name="T3" fmla="*/ 2147483646 h 1483"/>
                    <a:gd name="T4" fmla="*/ 2147483646 w 1764"/>
                    <a:gd name="T5" fmla="*/ 2147483646 h 1483"/>
                    <a:gd name="T6" fmla="*/ 2147483646 w 1764"/>
                    <a:gd name="T7" fmla="*/ 2147483646 h 1483"/>
                    <a:gd name="T8" fmla="*/ 2147483646 w 1764"/>
                    <a:gd name="T9" fmla="*/ 2147483646 h 1483"/>
                    <a:gd name="T10" fmla="*/ 2147483646 w 1764"/>
                    <a:gd name="T11" fmla="*/ 2147483646 h 1483"/>
                    <a:gd name="T12" fmla="*/ 2147483646 w 1764"/>
                    <a:gd name="T13" fmla="*/ 2147483646 h 1483"/>
                    <a:gd name="T14" fmla="*/ 2147483646 w 1764"/>
                    <a:gd name="T15" fmla="*/ 2147483646 h 1483"/>
                    <a:gd name="T16" fmla="*/ 2147483646 w 1764"/>
                    <a:gd name="T17" fmla="*/ 0 h 1483"/>
                    <a:gd name="T18" fmla="*/ 2147483646 w 1764"/>
                    <a:gd name="T19" fmla="*/ 2147483646 h 1483"/>
                    <a:gd name="T20" fmla="*/ 0 w 1764"/>
                    <a:gd name="T21" fmla="*/ 2147483646 h 1483"/>
                    <a:gd name="T22" fmla="*/ 2147483646 w 1764"/>
                    <a:gd name="T23" fmla="*/ 2147483646 h 1483"/>
                    <a:gd name="T24" fmla="*/ 2147483646 w 1764"/>
                    <a:gd name="T25" fmla="*/ 2147483646 h 1483"/>
                    <a:gd name="T26" fmla="*/ 2147483646 w 1764"/>
                    <a:gd name="T27" fmla="*/ 2147483646 h 1483"/>
                    <a:gd name="T28" fmla="*/ 2147483646 w 1764"/>
                    <a:gd name="T29" fmla="*/ 2147483646 h 1483"/>
                    <a:gd name="T30" fmla="*/ 2147483646 w 1764"/>
                    <a:gd name="T31" fmla="*/ 2147483646 h 1483"/>
                    <a:gd name="T32" fmla="*/ 2147483646 w 1764"/>
                    <a:gd name="T33" fmla="*/ 2147483646 h 1483"/>
                    <a:gd name="T34" fmla="*/ 2147483646 w 1764"/>
                    <a:gd name="T35" fmla="*/ 2147483646 h 1483"/>
                    <a:gd name="T36" fmla="*/ 2147483646 w 1764"/>
                    <a:gd name="T37" fmla="*/ 2147483646 h 1483"/>
                    <a:gd name="T38" fmla="*/ 2147483646 w 1764"/>
                    <a:gd name="T39" fmla="*/ 2147483646 h 1483"/>
                    <a:gd name="T40" fmla="*/ 2147483646 w 1764"/>
                    <a:gd name="T41" fmla="*/ 2147483646 h 1483"/>
                    <a:gd name="T42" fmla="*/ 2147483646 w 1764"/>
                    <a:gd name="T43" fmla="*/ 2147483646 h 1483"/>
                    <a:gd name="T44" fmla="*/ 2147483646 w 1764"/>
                    <a:gd name="T45" fmla="*/ 2147483646 h 1483"/>
                    <a:gd name="T46" fmla="*/ 2147483646 w 1764"/>
                    <a:gd name="T47" fmla="*/ 2147483646 h 1483"/>
                    <a:gd name="T48" fmla="*/ 2147483646 w 1764"/>
                    <a:gd name="T49" fmla="*/ 2147483646 h 1483"/>
                    <a:gd name="T50" fmla="*/ 2147483646 w 1764"/>
                    <a:gd name="T51" fmla="*/ 2147483646 h 1483"/>
                    <a:gd name="T52" fmla="*/ 2147483646 w 1764"/>
                    <a:gd name="T53" fmla="*/ 2147483646 h 1483"/>
                    <a:gd name="T54" fmla="*/ 2147483646 w 1764"/>
                    <a:gd name="T55" fmla="*/ 2147483646 h 1483"/>
                    <a:gd name="T56" fmla="*/ 2147483646 w 1764"/>
                    <a:gd name="T57" fmla="*/ 2147483646 h 1483"/>
                    <a:gd name="T58" fmla="*/ 2147483646 w 1764"/>
                    <a:gd name="T59" fmla="*/ 2147483646 h 1483"/>
                    <a:gd name="T60" fmla="*/ 2147483646 w 1764"/>
                    <a:gd name="T61" fmla="*/ 2147483646 h 1483"/>
                    <a:gd name="T62" fmla="*/ 2147483646 w 1764"/>
                    <a:gd name="T63" fmla="*/ 2147483646 h 1483"/>
                    <a:gd name="T64" fmla="*/ 2147483646 w 1764"/>
                    <a:gd name="T65" fmla="*/ 2147483646 h 1483"/>
                    <a:gd name="T66" fmla="*/ 2147483646 w 1764"/>
                    <a:gd name="T67" fmla="*/ 2147483646 h 14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764"/>
                    <a:gd name="T103" fmla="*/ 0 h 1483"/>
                    <a:gd name="T104" fmla="*/ 1764 w 1764"/>
                    <a:gd name="T105" fmla="*/ 1483 h 1483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764" h="1483">
                      <a:moveTo>
                        <a:pt x="1257" y="374"/>
                      </a:moveTo>
                      <a:lnTo>
                        <a:pt x="1257" y="374"/>
                      </a:lnTo>
                      <a:lnTo>
                        <a:pt x="1257" y="1164"/>
                      </a:lnTo>
                      <a:cubicBezTo>
                        <a:pt x="1257" y="1176"/>
                        <a:pt x="1248" y="1184"/>
                        <a:pt x="1237" y="1184"/>
                      </a:cubicBezTo>
                      <a:lnTo>
                        <a:pt x="87" y="1184"/>
                      </a:lnTo>
                      <a:cubicBezTo>
                        <a:pt x="76" y="1184"/>
                        <a:pt x="67" y="1176"/>
                        <a:pt x="67" y="1164"/>
                      </a:cubicBezTo>
                      <a:lnTo>
                        <a:pt x="67" y="374"/>
                      </a:lnTo>
                      <a:cubicBezTo>
                        <a:pt x="67" y="363"/>
                        <a:pt x="76" y="354"/>
                        <a:pt x="87" y="354"/>
                      </a:cubicBezTo>
                      <a:lnTo>
                        <a:pt x="1237" y="354"/>
                      </a:lnTo>
                      <a:cubicBezTo>
                        <a:pt x="1248" y="354"/>
                        <a:pt x="1257" y="363"/>
                        <a:pt x="1257" y="374"/>
                      </a:cubicBezTo>
                      <a:close/>
                      <a:moveTo>
                        <a:pt x="744" y="1381"/>
                      </a:moveTo>
                      <a:lnTo>
                        <a:pt x="744" y="1381"/>
                      </a:lnTo>
                      <a:lnTo>
                        <a:pt x="580" y="1381"/>
                      </a:lnTo>
                      <a:lnTo>
                        <a:pt x="580" y="1251"/>
                      </a:lnTo>
                      <a:lnTo>
                        <a:pt x="744" y="1251"/>
                      </a:lnTo>
                      <a:lnTo>
                        <a:pt x="744" y="1381"/>
                      </a:lnTo>
                      <a:close/>
                      <a:moveTo>
                        <a:pt x="1764" y="0"/>
                      </a:moveTo>
                      <a:lnTo>
                        <a:pt x="1764" y="0"/>
                      </a:lnTo>
                      <a:lnTo>
                        <a:pt x="1083" y="0"/>
                      </a:lnTo>
                      <a:lnTo>
                        <a:pt x="1083" y="287"/>
                      </a:lnTo>
                      <a:lnTo>
                        <a:pt x="87" y="287"/>
                      </a:lnTo>
                      <a:cubicBezTo>
                        <a:pt x="39" y="287"/>
                        <a:pt x="0" y="326"/>
                        <a:pt x="0" y="374"/>
                      </a:cubicBezTo>
                      <a:lnTo>
                        <a:pt x="0" y="1164"/>
                      </a:lnTo>
                      <a:cubicBezTo>
                        <a:pt x="0" y="1212"/>
                        <a:pt x="39" y="1251"/>
                        <a:pt x="87" y="1251"/>
                      </a:cubicBezTo>
                      <a:lnTo>
                        <a:pt x="513" y="1251"/>
                      </a:lnTo>
                      <a:lnTo>
                        <a:pt x="513" y="1381"/>
                      </a:lnTo>
                      <a:lnTo>
                        <a:pt x="324" y="1381"/>
                      </a:lnTo>
                      <a:cubicBezTo>
                        <a:pt x="306" y="1381"/>
                        <a:pt x="291" y="1395"/>
                        <a:pt x="291" y="1414"/>
                      </a:cubicBezTo>
                      <a:cubicBezTo>
                        <a:pt x="291" y="1432"/>
                        <a:pt x="306" y="1447"/>
                        <a:pt x="324" y="1447"/>
                      </a:cubicBezTo>
                      <a:lnTo>
                        <a:pt x="1000" y="1447"/>
                      </a:lnTo>
                      <a:cubicBezTo>
                        <a:pt x="1018" y="1447"/>
                        <a:pt x="1033" y="1432"/>
                        <a:pt x="1033" y="1414"/>
                      </a:cubicBezTo>
                      <a:cubicBezTo>
                        <a:pt x="1033" y="1395"/>
                        <a:pt x="1018" y="1381"/>
                        <a:pt x="1000" y="1381"/>
                      </a:cubicBezTo>
                      <a:lnTo>
                        <a:pt x="811" y="1381"/>
                      </a:lnTo>
                      <a:lnTo>
                        <a:pt x="811" y="1251"/>
                      </a:lnTo>
                      <a:lnTo>
                        <a:pt x="1083" y="1251"/>
                      </a:lnTo>
                      <a:lnTo>
                        <a:pt x="1083" y="1446"/>
                      </a:lnTo>
                      <a:lnTo>
                        <a:pt x="1256" y="1446"/>
                      </a:lnTo>
                      <a:cubicBezTo>
                        <a:pt x="1268" y="1468"/>
                        <a:pt x="1291" y="1483"/>
                        <a:pt x="1317" y="1483"/>
                      </a:cubicBezTo>
                      <a:cubicBezTo>
                        <a:pt x="1356" y="1483"/>
                        <a:pt x="1387" y="1452"/>
                        <a:pt x="1387" y="1414"/>
                      </a:cubicBezTo>
                      <a:cubicBezTo>
                        <a:pt x="1387" y="1376"/>
                        <a:pt x="1356" y="1344"/>
                        <a:pt x="1317" y="1344"/>
                      </a:cubicBezTo>
                      <a:cubicBezTo>
                        <a:pt x="1291" y="1344"/>
                        <a:pt x="1269" y="1359"/>
                        <a:pt x="1257" y="1380"/>
                      </a:cubicBezTo>
                      <a:lnTo>
                        <a:pt x="1150" y="1380"/>
                      </a:lnTo>
                      <a:lnTo>
                        <a:pt x="1150" y="1251"/>
                      </a:lnTo>
                      <a:lnTo>
                        <a:pt x="1237" y="1251"/>
                      </a:lnTo>
                      <a:cubicBezTo>
                        <a:pt x="1285" y="1251"/>
                        <a:pt x="1324" y="1212"/>
                        <a:pt x="1324" y="1164"/>
                      </a:cubicBezTo>
                      <a:lnTo>
                        <a:pt x="1324" y="757"/>
                      </a:lnTo>
                      <a:lnTo>
                        <a:pt x="1629" y="757"/>
                      </a:lnTo>
                      <a:lnTo>
                        <a:pt x="1629" y="690"/>
                      </a:lnTo>
                      <a:lnTo>
                        <a:pt x="1324" y="690"/>
                      </a:lnTo>
                      <a:lnTo>
                        <a:pt x="1324" y="581"/>
                      </a:lnTo>
                      <a:lnTo>
                        <a:pt x="1629" y="581"/>
                      </a:lnTo>
                      <a:lnTo>
                        <a:pt x="1629" y="515"/>
                      </a:lnTo>
                      <a:lnTo>
                        <a:pt x="1324" y="515"/>
                      </a:lnTo>
                      <a:lnTo>
                        <a:pt x="1324" y="406"/>
                      </a:lnTo>
                      <a:lnTo>
                        <a:pt x="1629" y="406"/>
                      </a:lnTo>
                      <a:lnTo>
                        <a:pt x="1629" y="340"/>
                      </a:lnTo>
                      <a:lnTo>
                        <a:pt x="1317" y="340"/>
                      </a:lnTo>
                      <a:cubicBezTo>
                        <a:pt x="1304" y="309"/>
                        <a:pt x="1273" y="287"/>
                        <a:pt x="1237" y="287"/>
                      </a:cubicBezTo>
                      <a:lnTo>
                        <a:pt x="1150" y="287"/>
                      </a:lnTo>
                      <a:lnTo>
                        <a:pt x="1150" y="67"/>
                      </a:lnTo>
                      <a:lnTo>
                        <a:pt x="1697" y="67"/>
                      </a:lnTo>
                      <a:lnTo>
                        <a:pt x="1697" y="1380"/>
                      </a:lnTo>
                      <a:lnTo>
                        <a:pt x="1590" y="1380"/>
                      </a:lnTo>
                      <a:cubicBezTo>
                        <a:pt x="1578" y="1359"/>
                        <a:pt x="1556" y="1344"/>
                        <a:pt x="1530" y="1344"/>
                      </a:cubicBezTo>
                      <a:cubicBezTo>
                        <a:pt x="1492" y="1344"/>
                        <a:pt x="1461" y="1376"/>
                        <a:pt x="1461" y="1414"/>
                      </a:cubicBezTo>
                      <a:cubicBezTo>
                        <a:pt x="1461" y="1452"/>
                        <a:pt x="1492" y="1483"/>
                        <a:pt x="1530" y="1483"/>
                      </a:cubicBezTo>
                      <a:cubicBezTo>
                        <a:pt x="1557" y="1483"/>
                        <a:pt x="1579" y="1468"/>
                        <a:pt x="1591" y="1446"/>
                      </a:cubicBezTo>
                      <a:lnTo>
                        <a:pt x="1764" y="1446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4" name="Freeform 112">
                  <a:extLst>
                    <a:ext uri="{FF2B5EF4-FFF2-40B4-BE49-F238E27FC236}">
                      <a16:creationId xmlns:a16="http://schemas.microsoft.com/office/drawing/2014/main" id="{B3336516-E066-5442-A2F2-E7B57FD59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00" y="1141413"/>
                  <a:ext cx="41275" cy="26988"/>
                </a:xfrm>
                <a:custGeom>
                  <a:avLst/>
                  <a:gdLst>
                    <a:gd name="T0" fmla="*/ 2147483646 w 99"/>
                    <a:gd name="T1" fmla="*/ 0 h 67"/>
                    <a:gd name="T2" fmla="*/ 2147483646 w 99"/>
                    <a:gd name="T3" fmla="*/ 0 h 67"/>
                    <a:gd name="T4" fmla="*/ 0 w 99"/>
                    <a:gd name="T5" fmla="*/ 0 h 67"/>
                    <a:gd name="T6" fmla="*/ 0 w 99"/>
                    <a:gd name="T7" fmla="*/ 2147483646 h 67"/>
                    <a:gd name="T8" fmla="*/ 2147483646 w 99"/>
                    <a:gd name="T9" fmla="*/ 2147483646 h 67"/>
                    <a:gd name="T10" fmla="*/ 2147483646 w 99"/>
                    <a:gd name="T11" fmla="*/ 0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9"/>
                    <a:gd name="T19" fmla="*/ 0 h 67"/>
                    <a:gd name="T20" fmla="*/ 99 w 99"/>
                    <a:gd name="T21" fmla="*/ 67 h 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9" h="67">
                      <a:moveTo>
                        <a:pt x="99" y="0"/>
                      </a:moveTo>
                      <a:lnTo>
                        <a:pt x="99" y="0"/>
                      </a:lnTo>
                      <a:lnTo>
                        <a:pt x="0" y="0"/>
                      </a:lnTo>
                      <a:lnTo>
                        <a:pt x="0" y="67"/>
                      </a:lnTo>
                      <a:lnTo>
                        <a:pt x="99" y="6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5" name="Freeform 113">
                  <a:extLst>
                    <a:ext uri="{FF2B5EF4-FFF2-40B4-BE49-F238E27FC236}">
                      <a16:creationId xmlns:a16="http://schemas.microsoft.com/office/drawing/2014/main" id="{16AF58DD-38DA-1647-803F-FABADB52F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00" y="1187450"/>
                  <a:ext cx="41275" cy="28575"/>
                </a:xfrm>
                <a:custGeom>
                  <a:avLst/>
                  <a:gdLst>
                    <a:gd name="T0" fmla="*/ 0 w 99"/>
                    <a:gd name="T1" fmla="*/ 2147483646 h 67"/>
                    <a:gd name="T2" fmla="*/ 0 w 99"/>
                    <a:gd name="T3" fmla="*/ 2147483646 h 67"/>
                    <a:gd name="T4" fmla="*/ 2147483646 w 99"/>
                    <a:gd name="T5" fmla="*/ 2147483646 h 67"/>
                    <a:gd name="T6" fmla="*/ 2147483646 w 99"/>
                    <a:gd name="T7" fmla="*/ 0 h 67"/>
                    <a:gd name="T8" fmla="*/ 0 w 99"/>
                    <a:gd name="T9" fmla="*/ 0 h 67"/>
                    <a:gd name="T10" fmla="*/ 0 w 99"/>
                    <a:gd name="T11" fmla="*/ 2147483646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9"/>
                    <a:gd name="T19" fmla="*/ 0 h 67"/>
                    <a:gd name="T20" fmla="*/ 99 w 99"/>
                    <a:gd name="T21" fmla="*/ 67 h 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9" h="67">
                      <a:moveTo>
                        <a:pt x="0" y="67"/>
                      </a:moveTo>
                      <a:lnTo>
                        <a:pt x="0" y="67"/>
                      </a:lnTo>
                      <a:lnTo>
                        <a:pt x="99" y="67"/>
                      </a:lnTo>
                      <a:lnTo>
                        <a:pt x="99" y="0"/>
                      </a:lnTo>
                      <a:lnTo>
                        <a:pt x="0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80" name="文本框 75">
                <a:extLst>
                  <a:ext uri="{FF2B5EF4-FFF2-40B4-BE49-F238E27FC236}">
                    <a16:creationId xmlns:a16="http://schemas.microsoft.com/office/drawing/2014/main" id="{E8043F71-1B15-F64B-BA04-08A790AE440D}"/>
                  </a:ext>
                </a:extLst>
              </p:cNvPr>
              <p:cNvSpPr txBox="1"/>
              <p:nvPr/>
            </p:nvSpPr>
            <p:spPr>
              <a:xfrm>
                <a:off x="7448107" y="431632"/>
                <a:ext cx="540000" cy="21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prstClr val="black"/>
                    </a:solidFill>
                    <a:latin typeface="Calibri"/>
                  </a:rPr>
                  <a:t>Client1</a:t>
                </a:r>
                <a:endParaRPr lang="zh-CN" altLang="en-US" sz="9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7" name="组合 41">
              <a:extLst>
                <a:ext uri="{FF2B5EF4-FFF2-40B4-BE49-F238E27FC236}">
                  <a16:creationId xmlns:a16="http://schemas.microsoft.com/office/drawing/2014/main" id="{453232EB-D55C-A44A-A1D0-234F709E9383}"/>
                </a:ext>
              </a:extLst>
            </p:cNvPr>
            <p:cNvGrpSpPr/>
            <p:nvPr/>
          </p:nvGrpSpPr>
          <p:grpSpPr>
            <a:xfrm>
              <a:off x="7889518" y="867455"/>
              <a:ext cx="780657" cy="595083"/>
              <a:chOff x="5160776" y="6074540"/>
              <a:chExt cx="540000" cy="402852"/>
            </a:xfrm>
          </p:grpSpPr>
          <p:grpSp>
            <p:nvGrpSpPr>
              <p:cNvPr id="72" name="组合 35958">
                <a:extLst>
                  <a:ext uri="{FF2B5EF4-FFF2-40B4-BE49-F238E27FC236}">
                    <a16:creationId xmlns:a16="http://schemas.microsoft.com/office/drawing/2014/main" id="{4A44DACD-C33B-B94F-935A-2D42424E1B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2495" y="6074540"/>
                <a:ext cx="250189" cy="210006"/>
                <a:chOff x="2228850" y="779463"/>
                <a:chExt cx="739775" cy="622300"/>
              </a:xfrm>
            </p:grpSpPr>
            <p:sp>
              <p:nvSpPr>
                <p:cNvPr id="74" name="Freeform 109">
                  <a:extLst>
                    <a:ext uri="{FF2B5EF4-FFF2-40B4-BE49-F238E27FC236}">
                      <a16:creationId xmlns:a16="http://schemas.microsoft.com/office/drawing/2014/main" id="{93914CFB-8202-BB4C-86FC-1FF2AD9103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2838" y="968375"/>
                  <a:ext cx="250825" cy="265113"/>
                </a:xfrm>
                <a:custGeom>
                  <a:avLst/>
                  <a:gdLst>
                    <a:gd name="T0" fmla="*/ 2147483646 w 597"/>
                    <a:gd name="T1" fmla="*/ 2147483646 h 631"/>
                    <a:gd name="T2" fmla="*/ 2147483646 w 597"/>
                    <a:gd name="T3" fmla="*/ 2147483646 h 631"/>
                    <a:gd name="T4" fmla="*/ 2147483646 w 597"/>
                    <a:gd name="T5" fmla="*/ 2147483646 h 631"/>
                    <a:gd name="T6" fmla="*/ 2147483646 w 597"/>
                    <a:gd name="T7" fmla="*/ 2147483646 h 631"/>
                    <a:gd name="T8" fmla="*/ 2147483646 w 597"/>
                    <a:gd name="T9" fmla="*/ 2147483646 h 631"/>
                    <a:gd name="T10" fmla="*/ 2147483646 w 597"/>
                    <a:gd name="T11" fmla="*/ 2147483646 h 631"/>
                    <a:gd name="T12" fmla="*/ 2147483646 w 597"/>
                    <a:gd name="T13" fmla="*/ 2147483646 h 631"/>
                    <a:gd name="T14" fmla="*/ 2147483646 w 597"/>
                    <a:gd name="T15" fmla="*/ 2147483646 h 631"/>
                    <a:gd name="T16" fmla="*/ 2147483646 w 597"/>
                    <a:gd name="T17" fmla="*/ 2147483646 h 631"/>
                    <a:gd name="T18" fmla="*/ 2147483646 w 597"/>
                    <a:gd name="T19" fmla="*/ 2147483646 h 631"/>
                    <a:gd name="T20" fmla="*/ 2147483646 w 597"/>
                    <a:gd name="T21" fmla="*/ 2147483646 h 631"/>
                    <a:gd name="T22" fmla="*/ 2147483646 w 597"/>
                    <a:gd name="T23" fmla="*/ 2147483646 h 631"/>
                    <a:gd name="T24" fmla="*/ 2147483646 w 597"/>
                    <a:gd name="T25" fmla="*/ 2147483646 h 631"/>
                    <a:gd name="T26" fmla="*/ 2147483646 w 597"/>
                    <a:gd name="T27" fmla="*/ 2147483646 h 631"/>
                    <a:gd name="T28" fmla="*/ 2147483646 w 597"/>
                    <a:gd name="T29" fmla="*/ 2147483646 h 631"/>
                    <a:gd name="T30" fmla="*/ 2147483646 w 597"/>
                    <a:gd name="T31" fmla="*/ 2147483646 h 631"/>
                    <a:gd name="T32" fmla="*/ 2147483646 w 597"/>
                    <a:gd name="T33" fmla="*/ 2147483646 h 631"/>
                    <a:gd name="T34" fmla="*/ 2147483646 w 597"/>
                    <a:gd name="T35" fmla="*/ 2147483646 h 631"/>
                    <a:gd name="T36" fmla="*/ 2147483646 w 597"/>
                    <a:gd name="T37" fmla="*/ 2147483646 h 631"/>
                    <a:gd name="T38" fmla="*/ 2147483646 w 597"/>
                    <a:gd name="T39" fmla="*/ 2147483646 h 631"/>
                    <a:gd name="T40" fmla="*/ 2147483646 w 597"/>
                    <a:gd name="T41" fmla="*/ 2147483646 h 631"/>
                    <a:gd name="T42" fmla="*/ 2147483646 w 597"/>
                    <a:gd name="T43" fmla="*/ 2147483646 h 631"/>
                    <a:gd name="T44" fmla="*/ 2147483646 w 597"/>
                    <a:gd name="T45" fmla="*/ 2147483646 h 631"/>
                    <a:gd name="T46" fmla="*/ 2147483646 w 597"/>
                    <a:gd name="T47" fmla="*/ 2147483646 h 631"/>
                    <a:gd name="T48" fmla="*/ 2147483646 w 597"/>
                    <a:gd name="T49" fmla="*/ 2147483646 h 631"/>
                    <a:gd name="T50" fmla="*/ 2147483646 w 597"/>
                    <a:gd name="T51" fmla="*/ 2147483646 h 631"/>
                    <a:gd name="T52" fmla="*/ 2147483646 w 597"/>
                    <a:gd name="T53" fmla="*/ 2147483646 h 631"/>
                    <a:gd name="T54" fmla="*/ 2147483646 w 597"/>
                    <a:gd name="T55" fmla="*/ 2147483646 h 631"/>
                    <a:gd name="T56" fmla="*/ 2147483646 w 597"/>
                    <a:gd name="T57" fmla="*/ 2147483646 h 631"/>
                    <a:gd name="T58" fmla="*/ 2147483646 w 597"/>
                    <a:gd name="T59" fmla="*/ 2147483646 h 631"/>
                    <a:gd name="T60" fmla="*/ 2147483646 w 597"/>
                    <a:gd name="T61" fmla="*/ 2147483646 h 631"/>
                    <a:gd name="T62" fmla="*/ 2147483646 w 597"/>
                    <a:gd name="T63" fmla="*/ 2147483646 h 631"/>
                    <a:gd name="T64" fmla="*/ 2147483646 w 597"/>
                    <a:gd name="T65" fmla="*/ 2147483646 h 631"/>
                    <a:gd name="T66" fmla="*/ 2147483646 w 597"/>
                    <a:gd name="T67" fmla="*/ 2147483646 h 631"/>
                    <a:gd name="T68" fmla="*/ 2147483646 w 597"/>
                    <a:gd name="T69" fmla="*/ 2147483646 h 631"/>
                    <a:gd name="T70" fmla="*/ 2147483646 w 597"/>
                    <a:gd name="T71" fmla="*/ 2147483646 h 631"/>
                    <a:gd name="T72" fmla="*/ 2147483646 w 597"/>
                    <a:gd name="T73" fmla="*/ 2147483646 h 631"/>
                    <a:gd name="T74" fmla="*/ 2147483646 w 597"/>
                    <a:gd name="T75" fmla="*/ 2147483646 h 631"/>
                    <a:gd name="T76" fmla="*/ 2147483646 w 597"/>
                    <a:gd name="T77" fmla="*/ 2147483646 h 631"/>
                    <a:gd name="T78" fmla="*/ 2147483646 w 597"/>
                    <a:gd name="T79" fmla="*/ 2147483646 h 631"/>
                    <a:gd name="T80" fmla="*/ 2147483646 w 597"/>
                    <a:gd name="T81" fmla="*/ 2147483646 h 631"/>
                    <a:gd name="T82" fmla="*/ 2147483646 w 597"/>
                    <a:gd name="T83" fmla="*/ 2147483646 h 631"/>
                    <a:gd name="T84" fmla="*/ 2147483646 w 597"/>
                    <a:gd name="T85" fmla="*/ 0 h 631"/>
                    <a:gd name="T86" fmla="*/ 2147483646 w 597"/>
                    <a:gd name="T87" fmla="*/ 2147483646 h 631"/>
                    <a:gd name="T88" fmla="*/ 2147483646 w 597"/>
                    <a:gd name="T89" fmla="*/ 2147483646 h 631"/>
                    <a:gd name="T90" fmla="*/ 2147483646 w 597"/>
                    <a:gd name="T91" fmla="*/ 2147483646 h 631"/>
                    <a:gd name="T92" fmla="*/ 2147483646 w 597"/>
                    <a:gd name="T93" fmla="*/ 2147483646 h 631"/>
                    <a:gd name="T94" fmla="*/ 2147483646 w 597"/>
                    <a:gd name="T95" fmla="*/ 2147483646 h 631"/>
                    <a:gd name="T96" fmla="*/ 2147483646 w 597"/>
                    <a:gd name="T97" fmla="*/ 2147483646 h 631"/>
                    <a:gd name="T98" fmla="*/ 2147483646 w 597"/>
                    <a:gd name="T99" fmla="*/ 2147483646 h 631"/>
                    <a:gd name="T100" fmla="*/ 0 w 597"/>
                    <a:gd name="T101" fmla="*/ 2147483646 h 631"/>
                    <a:gd name="T102" fmla="*/ 2147483646 w 597"/>
                    <a:gd name="T103" fmla="*/ 2147483646 h 63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597"/>
                    <a:gd name="T157" fmla="*/ 0 h 631"/>
                    <a:gd name="T158" fmla="*/ 597 w 597"/>
                    <a:gd name="T159" fmla="*/ 631 h 63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597" h="631">
                      <a:moveTo>
                        <a:pt x="92" y="488"/>
                      </a:moveTo>
                      <a:lnTo>
                        <a:pt x="92" y="488"/>
                      </a:lnTo>
                      <a:cubicBezTo>
                        <a:pt x="120" y="488"/>
                        <a:pt x="143" y="511"/>
                        <a:pt x="143" y="540"/>
                      </a:cubicBezTo>
                      <a:cubicBezTo>
                        <a:pt x="143" y="568"/>
                        <a:pt x="120" y="591"/>
                        <a:pt x="92" y="591"/>
                      </a:cubicBezTo>
                      <a:cubicBezTo>
                        <a:pt x="63" y="591"/>
                        <a:pt x="40" y="568"/>
                        <a:pt x="40" y="540"/>
                      </a:cubicBezTo>
                      <a:cubicBezTo>
                        <a:pt x="40" y="511"/>
                        <a:pt x="63" y="488"/>
                        <a:pt x="92" y="488"/>
                      </a:cubicBezTo>
                      <a:close/>
                      <a:moveTo>
                        <a:pt x="299" y="278"/>
                      </a:moveTo>
                      <a:lnTo>
                        <a:pt x="299" y="278"/>
                      </a:lnTo>
                      <a:cubicBezTo>
                        <a:pt x="327" y="278"/>
                        <a:pt x="350" y="301"/>
                        <a:pt x="350" y="329"/>
                      </a:cubicBezTo>
                      <a:cubicBezTo>
                        <a:pt x="350" y="357"/>
                        <a:pt x="327" y="380"/>
                        <a:pt x="299" y="380"/>
                      </a:cubicBezTo>
                      <a:cubicBezTo>
                        <a:pt x="270" y="380"/>
                        <a:pt x="247" y="357"/>
                        <a:pt x="247" y="329"/>
                      </a:cubicBezTo>
                      <a:cubicBezTo>
                        <a:pt x="247" y="301"/>
                        <a:pt x="270" y="278"/>
                        <a:pt x="299" y="278"/>
                      </a:cubicBezTo>
                      <a:close/>
                      <a:moveTo>
                        <a:pt x="247" y="91"/>
                      </a:moveTo>
                      <a:lnTo>
                        <a:pt x="247" y="91"/>
                      </a:lnTo>
                      <a:cubicBezTo>
                        <a:pt x="247" y="63"/>
                        <a:pt x="270" y="40"/>
                        <a:pt x="299" y="40"/>
                      </a:cubicBezTo>
                      <a:cubicBezTo>
                        <a:pt x="327" y="40"/>
                        <a:pt x="350" y="63"/>
                        <a:pt x="350" y="91"/>
                      </a:cubicBezTo>
                      <a:cubicBezTo>
                        <a:pt x="350" y="120"/>
                        <a:pt x="327" y="143"/>
                        <a:pt x="299" y="143"/>
                      </a:cubicBezTo>
                      <a:cubicBezTo>
                        <a:pt x="270" y="143"/>
                        <a:pt x="247" y="120"/>
                        <a:pt x="247" y="91"/>
                      </a:cubicBezTo>
                      <a:close/>
                      <a:moveTo>
                        <a:pt x="557" y="540"/>
                      </a:moveTo>
                      <a:lnTo>
                        <a:pt x="557" y="540"/>
                      </a:lnTo>
                      <a:cubicBezTo>
                        <a:pt x="557" y="568"/>
                        <a:pt x="534" y="591"/>
                        <a:pt x="505" y="591"/>
                      </a:cubicBezTo>
                      <a:cubicBezTo>
                        <a:pt x="477" y="591"/>
                        <a:pt x="454" y="568"/>
                        <a:pt x="454" y="540"/>
                      </a:cubicBezTo>
                      <a:cubicBezTo>
                        <a:pt x="454" y="511"/>
                        <a:pt x="477" y="488"/>
                        <a:pt x="505" y="488"/>
                      </a:cubicBezTo>
                      <a:cubicBezTo>
                        <a:pt x="534" y="488"/>
                        <a:pt x="557" y="511"/>
                        <a:pt x="557" y="540"/>
                      </a:cubicBezTo>
                      <a:close/>
                      <a:moveTo>
                        <a:pt x="92" y="631"/>
                      </a:moveTo>
                      <a:lnTo>
                        <a:pt x="92" y="631"/>
                      </a:lnTo>
                      <a:cubicBezTo>
                        <a:pt x="142" y="631"/>
                        <a:pt x="183" y="590"/>
                        <a:pt x="183" y="540"/>
                      </a:cubicBezTo>
                      <a:cubicBezTo>
                        <a:pt x="183" y="521"/>
                        <a:pt x="177" y="504"/>
                        <a:pt x="168" y="490"/>
                      </a:cubicBezTo>
                      <a:lnTo>
                        <a:pt x="250" y="406"/>
                      </a:lnTo>
                      <a:cubicBezTo>
                        <a:pt x="264" y="415"/>
                        <a:pt x="281" y="420"/>
                        <a:pt x="299" y="420"/>
                      </a:cubicBezTo>
                      <a:cubicBezTo>
                        <a:pt x="316" y="420"/>
                        <a:pt x="333" y="415"/>
                        <a:pt x="347" y="406"/>
                      </a:cubicBezTo>
                      <a:lnTo>
                        <a:pt x="429" y="490"/>
                      </a:lnTo>
                      <a:cubicBezTo>
                        <a:pt x="420" y="504"/>
                        <a:pt x="414" y="521"/>
                        <a:pt x="414" y="540"/>
                      </a:cubicBezTo>
                      <a:cubicBezTo>
                        <a:pt x="414" y="590"/>
                        <a:pt x="455" y="631"/>
                        <a:pt x="505" y="631"/>
                      </a:cubicBezTo>
                      <a:cubicBezTo>
                        <a:pt x="556" y="631"/>
                        <a:pt x="597" y="590"/>
                        <a:pt x="597" y="540"/>
                      </a:cubicBezTo>
                      <a:cubicBezTo>
                        <a:pt x="597" y="489"/>
                        <a:pt x="556" y="448"/>
                        <a:pt x="505" y="448"/>
                      </a:cubicBezTo>
                      <a:cubicBezTo>
                        <a:pt x="488" y="448"/>
                        <a:pt x="471" y="453"/>
                        <a:pt x="457" y="462"/>
                      </a:cubicBezTo>
                      <a:lnTo>
                        <a:pt x="375" y="378"/>
                      </a:lnTo>
                      <a:cubicBezTo>
                        <a:pt x="384" y="364"/>
                        <a:pt x="390" y="347"/>
                        <a:pt x="390" y="329"/>
                      </a:cubicBezTo>
                      <a:cubicBezTo>
                        <a:pt x="390" y="285"/>
                        <a:pt x="359" y="249"/>
                        <a:pt x="319" y="240"/>
                      </a:cubicBezTo>
                      <a:lnTo>
                        <a:pt x="319" y="181"/>
                      </a:lnTo>
                      <a:cubicBezTo>
                        <a:pt x="359" y="171"/>
                        <a:pt x="390" y="135"/>
                        <a:pt x="390" y="91"/>
                      </a:cubicBezTo>
                      <a:cubicBezTo>
                        <a:pt x="390" y="41"/>
                        <a:pt x="349" y="0"/>
                        <a:pt x="299" y="0"/>
                      </a:cubicBezTo>
                      <a:cubicBezTo>
                        <a:pt x="248" y="0"/>
                        <a:pt x="207" y="41"/>
                        <a:pt x="207" y="91"/>
                      </a:cubicBezTo>
                      <a:cubicBezTo>
                        <a:pt x="207" y="135"/>
                        <a:pt x="238" y="171"/>
                        <a:pt x="279" y="181"/>
                      </a:cubicBezTo>
                      <a:lnTo>
                        <a:pt x="279" y="240"/>
                      </a:lnTo>
                      <a:cubicBezTo>
                        <a:pt x="238" y="249"/>
                        <a:pt x="207" y="285"/>
                        <a:pt x="207" y="329"/>
                      </a:cubicBezTo>
                      <a:cubicBezTo>
                        <a:pt x="207" y="347"/>
                        <a:pt x="213" y="364"/>
                        <a:pt x="222" y="378"/>
                      </a:cubicBezTo>
                      <a:lnTo>
                        <a:pt x="140" y="462"/>
                      </a:lnTo>
                      <a:cubicBezTo>
                        <a:pt x="126" y="453"/>
                        <a:pt x="109" y="448"/>
                        <a:pt x="92" y="448"/>
                      </a:cubicBezTo>
                      <a:cubicBezTo>
                        <a:pt x="41" y="448"/>
                        <a:pt x="0" y="489"/>
                        <a:pt x="0" y="540"/>
                      </a:cubicBezTo>
                      <a:cubicBezTo>
                        <a:pt x="0" y="590"/>
                        <a:pt x="41" y="631"/>
                        <a:pt x="92" y="631"/>
                      </a:cubicBez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5" name="Freeform 110">
                  <a:extLst>
                    <a:ext uri="{FF2B5EF4-FFF2-40B4-BE49-F238E27FC236}">
                      <a16:creationId xmlns:a16="http://schemas.microsoft.com/office/drawing/2014/main" id="{523DE9D1-484D-3F48-B41E-00DAAAE725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73300" y="942975"/>
                  <a:ext cx="466725" cy="315913"/>
                </a:xfrm>
                <a:custGeom>
                  <a:avLst/>
                  <a:gdLst>
                    <a:gd name="T0" fmla="*/ 2147483646 w 1110"/>
                    <a:gd name="T1" fmla="*/ 2147483646 h 753"/>
                    <a:gd name="T2" fmla="*/ 2147483646 w 1110"/>
                    <a:gd name="T3" fmla="*/ 2147483646 h 753"/>
                    <a:gd name="T4" fmla="*/ 2147483646 w 1110"/>
                    <a:gd name="T5" fmla="*/ 2147483646 h 753"/>
                    <a:gd name="T6" fmla="*/ 2147483646 w 1110"/>
                    <a:gd name="T7" fmla="*/ 2147483646 h 753"/>
                    <a:gd name="T8" fmla="*/ 2147483646 w 1110"/>
                    <a:gd name="T9" fmla="*/ 2147483646 h 753"/>
                    <a:gd name="T10" fmla="*/ 2147483646 w 1110"/>
                    <a:gd name="T11" fmla="*/ 2147483646 h 753"/>
                    <a:gd name="T12" fmla="*/ 0 w 1110"/>
                    <a:gd name="T13" fmla="*/ 2147483646 h 753"/>
                    <a:gd name="T14" fmla="*/ 0 w 1110"/>
                    <a:gd name="T15" fmla="*/ 2147483646 h 753"/>
                    <a:gd name="T16" fmla="*/ 0 w 1110"/>
                    <a:gd name="T17" fmla="*/ 2147483646 h 753"/>
                    <a:gd name="T18" fmla="*/ 2147483646 w 1110"/>
                    <a:gd name="T19" fmla="*/ 2147483646 h 753"/>
                    <a:gd name="T20" fmla="*/ 2147483646 w 1110"/>
                    <a:gd name="T21" fmla="*/ 2147483646 h 753"/>
                    <a:gd name="T22" fmla="*/ 2147483646 w 1110"/>
                    <a:gd name="T23" fmla="*/ 2147483646 h 753"/>
                    <a:gd name="T24" fmla="*/ 2147483646 w 1110"/>
                    <a:gd name="T25" fmla="*/ 2147483646 h 753"/>
                    <a:gd name="T26" fmla="*/ 2147483646 w 1110"/>
                    <a:gd name="T27" fmla="*/ 0 h 753"/>
                    <a:gd name="T28" fmla="*/ 2147483646 w 1110"/>
                    <a:gd name="T29" fmla="*/ 0 h 753"/>
                    <a:gd name="T30" fmla="*/ 0 w 1110"/>
                    <a:gd name="T31" fmla="*/ 2147483646 h 75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0"/>
                    <a:gd name="T49" fmla="*/ 0 h 753"/>
                    <a:gd name="T50" fmla="*/ 1110 w 1110"/>
                    <a:gd name="T51" fmla="*/ 753 h 75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0" h="753">
                      <a:moveTo>
                        <a:pt x="1083" y="727"/>
                      </a:moveTo>
                      <a:lnTo>
                        <a:pt x="1083" y="727"/>
                      </a:lnTo>
                      <a:lnTo>
                        <a:pt x="26" y="727"/>
                      </a:lnTo>
                      <a:lnTo>
                        <a:pt x="26" y="27"/>
                      </a:lnTo>
                      <a:lnTo>
                        <a:pt x="1083" y="27"/>
                      </a:lnTo>
                      <a:lnTo>
                        <a:pt x="1083" y="727"/>
                      </a:lnTo>
                      <a:close/>
                      <a:moveTo>
                        <a:pt x="0" y="27"/>
                      </a:moveTo>
                      <a:lnTo>
                        <a:pt x="0" y="27"/>
                      </a:lnTo>
                      <a:lnTo>
                        <a:pt x="0" y="727"/>
                      </a:lnTo>
                      <a:cubicBezTo>
                        <a:pt x="0" y="741"/>
                        <a:pt x="12" y="753"/>
                        <a:pt x="26" y="753"/>
                      </a:cubicBezTo>
                      <a:lnTo>
                        <a:pt x="1083" y="753"/>
                      </a:lnTo>
                      <a:cubicBezTo>
                        <a:pt x="1098" y="753"/>
                        <a:pt x="1110" y="741"/>
                        <a:pt x="1110" y="727"/>
                      </a:cubicBezTo>
                      <a:lnTo>
                        <a:pt x="1110" y="27"/>
                      </a:lnTo>
                      <a:cubicBezTo>
                        <a:pt x="1110" y="12"/>
                        <a:pt x="1098" y="0"/>
                        <a:pt x="1083" y="0"/>
                      </a:cubicBezTo>
                      <a:lnTo>
                        <a:pt x="26" y="0"/>
                      </a:lnTo>
                      <a:cubicBezTo>
                        <a:pt x="12" y="0"/>
                        <a:pt x="0" y="12"/>
                        <a:pt x="0" y="27"/>
                      </a:cubicBez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6" name="Freeform 111">
                  <a:extLst>
                    <a:ext uri="{FF2B5EF4-FFF2-40B4-BE49-F238E27FC236}">
                      <a16:creationId xmlns:a16="http://schemas.microsoft.com/office/drawing/2014/main" id="{34645352-5485-CE49-81D3-62B85DE06E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28850" y="779463"/>
                  <a:ext cx="739775" cy="622300"/>
                </a:xfrm>
                <a:custGeom>
                  <a:avLst/>
                  <a:gdLst>
                    <a:gd name="T0" fmla="*/ 2147483646 w 1764"/>
                    <a:gd name="T1" fmla="*/ 2147483646 h 1483"/>
                    <a:gd name="T2" fmla="*/ 2147483646 w 1764"/>
                    <a:gd name="T3" fmla="*/ 2147483646 h 1483"/>
                    <a:gd name="T4" fmla="*/ 2147483646 w 1764"/>
                    <a:gd name="T5" fmla="*/ 2147483646 h 1483"/>
                    <a:gd name="T6" fmla="*/ 2147483646 w 1764"/>
                    <a:gd name="T7" fmla="*/ 2147483646 h 1483"/>
                    <a:gd name="T8" fmla="*/ 2147483646 w 1764"/>
                    <a:gd name="T9" fmla="*/ 2147483646 h 1483"/>
                    <a:gd name="T10" fmla="*/ 2147483646 w 1764"/>
                    <a:gd name="T11" fmla="*/ 2147483646 h 1483"/>
                    <a:gd name="T12" fmla="*/ 2147483646 w 1764"/>
                    <a:gd name="T13" fmla="*/ 2147483646 h 1483"/>
                    <a:gd name="T14" fmla="*/ 2147483646 w 1764"/>
                    <a:gd name="T15" fmla="*/ 2147483646 h 1483"/>
                    <a:gd name="T16" fmla="*/ 2147483646 w 1764"/>
                    <a:gd name="T17" fmla="*/ 0 h 1483"/>
                    <a:gd name="T18" fmla="*/ 2147483646 w 1764"/>
                    <a:gd name="T19" fmla="*/ 2147483646 h 1483"/>
                    <a:gd name="T20" fmla="*/ 0 w 1764"/>
                    <a:gd name="T21" fmla="*/ 2147483646 h 1483"/>
                    <a:gd name="T22" fmla="*/ 2147483646 w 1764"/>
                    <a:gd name="T23" fmla="*/ 2147483646 h 1483"/>
                    <a:gd name="T24" fmla="*/ 2147483646 w 1764"/>
                    <a:gd name="T25" fmla="*/ 2147483646 h 1483"/>
                    <a:gd name="T26" fmla="*/ 2147483646 w 1764"/>
                    <a:gd name="T27" fmla="*/ 2147483646 h 1483"/>
                    <a:gd name="T28" fmla="*/ 2147483646 w 1764"/>
                    <a:gd name="T29" fmla="*/ 2147483646 h 1483"/>
                    <a:gd name="T30" fmla="*/ 2147483646 w 1764"/>
                    <a:gd name="T31" fmla="*/ 2147483646 h 1483"/>
                    <a:gd name="T32" fmla="*/ 2147483646 w 1764"/>
                    <a:gd name="T33" fmla="*/ 2147483646 h 1483"/>
                    <a:gd name="T34" fmla="*/ 2147483646 w 1764"/>
                    <a:gd name="T35" fmla="*/ 2147483646 h 1483"/>
                    <a:gd name="T36" fmla="*/ 2147483646 w 1764"/>
                    <a:gd name="T37" fmla="*/ 2147483646 h 1483"/>
                    <a:gd name="T38" fmla="*/ 2147483646 w 1764"/>
                    <a:gd name="T39" fmla="*/ 2147483646 h 1483"/>
                    <a:gd name="T40" fmla="*/ 2147483646 w 1764"/>
                    <a:gd name="T41" fmla="*/ 2147483646 h 1483"/>
                    <a:gd name="T42" fmla="*/ 2147483646 w 1764"/>
                    <a:gd name="T43" fmla="*/ 2147483646 h 1483"/>
                    <a:gd name="T44" fmla="*/ 2147483646 w 1764"/>
                    <a:gd name="T45" fmla="*/ 2147483646 h 1483"/>
                    <a:gd name="T46" fmla="*/ 2147483646 w 1764"/>
                    <a:gd name="T47" fmla="*/ 2147483646 h 1483"/>
                    <a:gd name="T48" fmla="*/ 2147483646 w 1764"/>
                    <a:gd name="T49" fmla="*/ 2147483646 h 1483"/>
                    <a:gd name="T50" fmla="*/ 2147483646 w 1764"/>
                    <a:gd name="T51" fmla="*/ 2147483646 h 1483"/>
                    <a:gd name="T52" fmla="*/ 2147483646 w 1764"/>
                    <a:gd name="T53" fmla="*/ 2147483646 h 1483"/>
                    <a:gd name="T54" fmla="*/ 2147483646 w 1764"/>
                    <a:gd name="T55" fmla="*/ 2147483646 h 1483"/>
                    <a:gd name="T56" fmla="*/ 2147483646 w 1764"/>
                    <a:gd name="T57" fmla="*/ 2147483646 h 1483"/>
                    <a:gd name="T58" fmla="*/ 2147483646 w 1764"/>
                    <a:gd name="T59" fmla="*/ 2147483646 h 1483"/>
                    <a:gd name="T60" fmla="*/ 2147483646 w 1764"/>
                    <a:gd name="T61" fmla="*/ 2147483646 h 1483"/>
                    <a:gd name="T62" fmla="*/ 2147483646 w 1764"/>
                    <a:gd name="T63" fmla="*/ 2147483646 h 1483"/>
                    <a:gd name="T64" fmla="*/ 2147483646 w 1764"/>
                    <a:gd name="T65" fmla="*/ 2147483646 h 1483"/>
                    <a:gd name="T66" fmla="*/ 2147483646 w 1764"/>
                    <a:gd name="T67" fmla="*/ 2147483646 h 14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764"/>
                    <a:gd name="T103" fmla="*/ 0 h 1483"/>
                    <a:gd name="T104" fmla="*/ 1764 w 1764"/>
                    <a:gd name="T105" fmla="*/ 1483 h 1483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764" h="1483">
                      <a:moveTo>
                        <a:pt x="1257" y="374"/>
                      </a:moveTo>
                      <a:lnTo>
                        <a:pt x="1257" y="374"/>
                      </a:lnTo>
                      <a:lnTo>
                        <a:pt x="1257" y="1164"/>
                      </a:lnTo>
                      <a:cubicBezTo>
                        <a:pt x="1257" y="1176"/>
                        <a:pt x="1248" y="1184"/>
                        <a:pt x="1237" y="1184"/>
                      </a:cubicBezTo>
                      <a:lnTo>
                        <a:pt x="87" y="1184"/>
                      </a:lnTo>
                      <a:cubicBezTo>
                        <a:pt x="76" y="1184"/>
                        <a:pt x="67" y="1176"/>
                        <a:pt x="67" y="1164"/>
                      </a:cubicBezTo>
                      <a:lnTo>
                        <a:pt x="67" y="374"/>
                      </a:lnTo>
                      <a:cubicBezTo>
                        <a:pt x="67" y="363"/>
                        <a:pt x="76" y="354"/>
                        <a:pt x="87" y="354"/>
                      </a:cubicBezTo>
                      <a:lnTo>
                        <a:pt x="1237" y="354"/>
                      </a:lnTo>
                      <a:cubicBezTo>
                        <a:pt x="1248" y="354"/>
                        <a:pt x="1257" y="363"/>
                        <a:pt x="1257" y="374"/>
                      </a:cubicBezTo>
                      <a:close/>
                      <a:moveTo>
                        <a:pt x="744" y="1381"/>
                      </a:moveTo>
                      <a:lnTo>
                        <a:pt x="744" y="1381"/>
                      </a:lnTo>
                      <a:lnTo>
                        <a:pt x="580" y="1381"/>
                      </a:lnTo>
                      <a:lnTo>
                        <a:pt x="580" y="1251"/>
                      </a:lnTo>
                      <a:lnTo>
                        <a:pt x="744" y="1251"/>
                      </a:lnTo>
                      <a:lnTo>
                        <a:pt x="744" y="1381"/>
                      </a:lnTo>
                      <a:close/>
                      <a:moveTo>
                        <a:pt x="1764" y="0"/>
                      </a:moveTo>
                      <a:lnTo>
                        <a:pt x="1764" y="0"/>
                      </a:lnTo>
                      <a:lnTo>
                        <a:pt x="1083" y="0"/>
                      </a:lnTo>
                      <a:lnTo>
                        <a:pt x="1083" y="287"/>
                      </a:lnTo>
                      <a:lnTo>
                        <a:pt x="87" y="287"/>
                      </a:lnTo>
                      <a:cubicBezTo>
                        <a:pt x="39" y="287"/>
                        <a:pt x="0" y="326"/>
                        <a:pt x="0" y="374"/>
                      </a:cubicBezTo>
                      <a:lnTo>
                        <a:pt x="0" y="1164"/>
                      </a:lnTo>
                      <a:cubicBezTo>
                        <a:pt x="0" y="1212"/>
                        <a:pt x="39" y="1251"/>
                        <a:pt x="87" y="1251"/>
                      </a:cubicBezTo>
                      <a:lnTo>
                        <a:pt x="513" y="1251"/>
                      </a:lnTo>
                      <a:lnTo>
                        <a:pt x="513" y="1381"/>
                      </a:lnTo>
                      <a:lnTo>
                        <a:pt x="324" y="1381"/>
                      </a:lnTo>
                      <a:cubicBezTo>
                        <a:pt x="306" y="1381"/>
                        <a:pt x="291" y="1395"/>
                        <a:pt x="291" y="1414"/>
                      </a:cubicBezTo>
                      <a:cubicBezTo>
                        <a:pt x="291" y="1432"/>
                        <a:pt x="306" y="1447"/>
                        <a:pt x="324" y="1447"/>
                      </a:cubicBezTo>
                      <a:lnTo>
                        <a:pt x="1000" y="1447"/>
                      </a:lnTo>
                      <a:cubicBezTo>
                        <a:pt x="1018" y="1447"/>
                        <a:pt x="1033" y="1432"/>
                        <a:pt x="1033" y="1414"/>
                      </a:cubicBezTo>
                      <a:cubicBezTo>
                        <a:pt x="1033" y="1395"/>
                        <a:pt x="1018" y="1381"/>
                        <a:pt x="1000" y="1381"/>
                      </a:cubicBezTo>
                      <a:lnTo>
                        <a:pt x="811" y="1381"/>
                      </a:lnTo>
                      <a:lnTo>
                        <a:pt x="811" y="1251"/>
                      </a:lnTo>
                      <a:lnTo>
                        <a:pt x="1083" y="1251"/>
                      </a:lnTo>
                      <a:lnTo>
                        <a:pt x="1083" y="1446"/>
                      </a:lnTo>
                      <a:lnTo>
                        <a:pt x="1256" y="1446"/>
                      </a:lnTo>
                      <a:cubicBezTo>
                        <a:pt x="1268" y="1468"/>
                        <a:pt x="1291" y="1483"/>
                        <a:pt x="1317" y="1483"/>
                      </a:cubicBezTo>
                      <a:cubicBezTo>
                        <a:pt x="1356" y="1483"/>
                        <a:pt x="1387" y="1452"/>
                        <a:pt x="1387" y="1414"/>
                      </a:cubicBezTo>
                      <a:cubicBezTo>
                        <a:pt x="1387" y="1376"/>
                        <a:pt x="1356" y="1344"/>
                        <a:pt x="1317" y="1344"/>
                      </a:cubicBezTo>
                      <a:cubicBezTo>
                        <a:pt x="1291" y="1344"/>
                        <a:pt x="1269" y="1359"/>
                        <a:pt x="1257" y="1380"/>
                      </a:cubicBezTo>
                      <a:lnTo>
                        <a:pt x="1150" y="1380"/>
                      </a:lnTo>
                      <a:lnTo>
                        <a:pt x="1150" y="1251"/>
                      </a:lnTo>
                      <a:lnTo>
                        <a:pt x="1237" y="1251"/>
                      </a:lnTo>
                      <a:cubicBezTo>
                        <a:pt x="1285" y="1251"/>
                        <a:pt x="1324" y="1212"/>
                        <a:pt x="1324" y="1164"/>
                      </a:cubicBezTo>
                      <a:lnTo>
                        <a:pt x="1324" y="757"/>
                      </a:lnTo>
                      <a:lnTo>
                        <a:pt x="1629" y="757"/>
                      </a:lnTo>
                      <a:lnTo>
                        <a:pt x="1629" y="690"/>
                      </a:lnTo>
                      <a:lnTo>
                        <a:pt x="1324" y="690"/>
                      </a:lnTo>
                      <a:lnTo>
                        <a:pt x="1324" y="581"/>
                      </a:lnTo>
                      <a:lnTo>
                        <a:pt x="1629" y="581"/>
                      </a:lnTo>
                      <a:lnTo>
                        <a:pt x="1629" y="515"/>
                      </a:lnTo>
                      <a:lnTo>
                        <a:pt x="1324" y="515"/>
                      </a:lnTo>
                      <a:lnTo>
                        <a:pt x="1324" y="406"/>
                      </a:lnTo>
                      <a:lnTo>
                        <a:pt x="1629" y="406"/>
                      </a:lnTo>
                      <a:lnTo>
                        <a:pt x="1629" y="340"/>
                      </a:lnTo>
                      <a:lnTo>
                        <a:pt x="1317" y="340"/>
                      </a:lnTo>
                      <a:cubicBezTo>
                        <a:pt x="1304" y="309"/>
                        <a:pt x="1273" y="287"/>
                        <a:pt x="1237" y="287"/>
                      </a:cubicBezTo>
                      <a:lnTo>
                        <a:pt x="1150" y="287"/>
                      </a:lnTo>
                      <a:lnTo>
                        <a:pt x="1150" y="67"/>
                      </a:lnTo>
                      <a:lnTo>
                        <a:pt x="1697" y="67"/>
                      </a:lnTo>
                      <a:lnTo>
                        <a:pt x="1697" y="1380"/>
                      </a:lnTo>
                      <a:lnTo>
                        <a:pt x="1590" y="1380"/>
                      </a:lnTo>
                      <a:cubicBezTo>
                        <a:pt x="1578" y="1359"/>
                        <a:pt x="1556" y="1344"/>
                        <a:pt x="1530" y="1344"/>
                      </a:cubicBezTo>
                      <a:cubicBezTo>
                        <a:pt x="1492" y="1344"/>
                        <a:pt x="1461" y="1376"/>
                        <a:pt x="1461" y="1414"/>
                      </a:cubicBezTo>
                      <a:cubicBezTo>
                        <a:pt x="1461" y="1452"/>
                        <a:pt x="1492" y="1483"/>
                        <a:pt x="1530" y="1483"/>
                      </a:cubicBezTo>
                      <a:cubicBezTo>
                        <a:pt x="1557" y="1483"/>
                        <a:pt x="1579" y="1468"/>
                        <a:pt x="1591" y="1446"/>
                      </a:cubicBezTo>
                      <a:lnTo>
                        <a:pt x="1764" y="1446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7" name="Freeform 112">
                  <a:extLst>
                    <a:ext uri="{FF2B5EF4-FFF2-40B4-BE49-F238E27FC236}">
                      <a16:creationId xmlns:a16="http://schemas.microsoft.com/office/drawing/2014/main" id="{4B1D376A-D760-B946-B074-43A281AF0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00" y="1141413"/>
                  <a:ext cx="41275" cy="26988"/>
                </a:xfrm>
                <a:custGeom>
                  <a:avLst/>
                  <a:gdLst>
                    <a:gd name="T0" fmla="*/ 2147483646 w 99"/>
                    <a:gd name="T1" fmla="*/ 0 h 67"/>
                    <a:gd name="T2" fmla="*/ 2147483646 w 99"/>
                    <a:gd name="T3" fmla="*/ 0 h 67"/>
                    <a:gd name="T4" fmla="*/ 0 w 99"/>
                    <a:gd name="T5" fmla="*/ 0 h 67"/>
                    <a:gd name="T6" fmla="*/ 0 w 99"/>
                    <a:gd name="T7" fmla="*/ 2147483646 h 67"/>
                    <a:gd name="T8" fmla="*/ 2147483646 w 99"/>
                    <a:gd name="T9" fmla="*/ 2147483646 h 67"/>
                    <a:gd name="T10" fmla="*/ 2147483646 w 99"/>
                    <a:gd name="T11" fmla="*/ 0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9"/>
                    <a:gd name="T19" fmla="*/ 0 h 67"/>
                    <a:gd name="T20" fmla="*/ 99 w 99"/>
                    <a:gd name="T21" fmla="*/ 67 h 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9" h="67">
                      <a:moveTo>
                        <a:pt x="99" y="0"/>
                      </a:moveTo>
                      <a:lnTo>
                        <a:pt x="99" y="0"/>
                      </a:lnTo>
                      <a:lnTo>
                        <a:pt x="0" y="0"/>
                      </a:lnTo>
                      <a:lnTo>
                        <a:pt x="0" y="67"/>
                      </a:lnTo>
                      <a:lnTo>
                        <a:pt x="99" y="6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8" name="Freeform 113">
                  <a:extLst>
                    <a:ext uri="{FF2B5EF4-FFF2-40B4-BE49-F238E27FC236}">
                      <a16:creationId xmlns:a16="http://schemas.microsoft.com/office/drawing/2014/main" id="{072E59AE-BD44-4B46-9C61-49685DDF94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00" y="1187450"/>
                  <a:ext cx="41275" cy="28575"/>
                </a:xfrm>
                <a:custGeom>
                  <a:avLst/>
                  <a:gdLst>
                    <a:gd name="T0" fmla="*/ 0 w 99"/>
                    <a:gd name="T1" fmla="*/ 2147483646 h 67"/>
                    <a:gd name="T2" fmla="*/ 0 w 99"/>
                    <a:gd name="T3" fmla="*/ 2147483646 h 67"/>
                    <a:gd name="T4" fmla="*/ 2147483646 w 99"/>
                    <a:gd name="T5" fmla="*/ 2147483646 h 67"/>
                    <a:gd name="T6" fmla="*/ 2147483646 w 99"/>
                    <a:gd name="T7" fmla="*/ 0 h 67"/>
                    <a:gd name="T8" fmla="*/ 0 w 99"/>
                    <a:gd name="T9" fmla="*/ 0 h 67"/>
                    <a:gd name="T10" fmla="*/ 0 w 99"/>
                    <a:gd name="T11" fmla="*/ 2147483646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9"/>
                    <a:gd name="T19" fmla="*/ 0 h 67"/>
                    <a:gd name="T20" fmla="*/ 99 w 99"/>
                    <a:gd name="T21" fmla="*/ 67 h 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9" h="67">
                      <a:moveTo>
                        <a:pt x="0" y="67"/>
                      </a:moveTo>
                      <a:lnTo>
                        <a:pt x="0" y="67"/>
                      </a:lnTo>
                      <a:lnTo>
                        <a:pt x="99" y="67"/>
                      </a:lnTo>
                      <a:lnTo>
                        <a:pt x="99" y="0"/>
                      </a:lnTo>
                      <a:lnTo>
                        <a:pt x="0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73" name="文本框 68">
                <a:extLst>
                  <a:ext uri="{FF2B5EF4-FFF2-40B4-BE49-F238E27FC236}">
                    <a16:creationId xmlns:a16="http://schemas.microsoft.com/office/drawing/2014/main" id="{63EB1E41-D32D-F54A-9ADD-DA1D210FE3B4}"/>
                  </a:ext>
                </a:extLst>
              </p:cNvPr>
              <p:cNvSpPr txBox="1"/>
              <p:nvPr/>
            </p:nvSpPr>
            <p:spPr>
              <a:xfrm>
                <a:off x="5160776" y="6261392"/>
                <a:ext cx="540000" cy="21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prstClr val="black"/>
                    </a:solidFill>
                    <a:latin typeface="Calibri"/>
                  </a:rPr>
                  <a:t>Client2</a:t>
                </a:r>
                <a:endParaRPr lang="zh-CN" altLang="en-US" sz="9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8" name="组合 42">
              <a:extLst>
                <a:ext uri="{FF2B5EF4-FFF2-40B4-BE49-F238E27FC236}">
                  <a16:creationId xmlns:a16="http://schemas.microsoft.com/office/drawing/2014/main" id="{308E75A9-26F0-9243-8C6F-8D2B5652908C}"/>
                </a:ext>
              </a:extLst>
            </p:cNvPr>
            <p:cNvGrpSpPr/>
            <p:nvPr/>
          </p:nvGrpSpPr>
          <p:grpSpPr>
            <a:xfrm>
              <a:off x="7883032" y="1598516"/>
              <a:ext cx="780657" cy="607474"/>
              <a:chOff x="7486006" y="6129720"/>
              <a:chExt cx="540000" cy="411240"/>
            </a:xfrm>
          </p:grpSpPr>
          <p:grpSp>
            <p:nvGrpSpPr>
              <p:cNvPr id="65" name="组合 35958">
                <a:extLst>
                  <a:ext uri="{FF2B5EF4-FFF2-40B4-BE49-F238E27FC236}">
                    <a16:creationId xmlns:a16="http://schemas.microsoft.com/office/drawing/2014/main" id="{A608300D-148B-B345-A713-C8CC1828E2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7725" y="6129720"/>
                <a:ext cx="250189" cy="210006"/>
                <a:chOff x="2228850" y="779463"/>
                <a:chExt cx="739775" cy="622300"/>
              </a:xfrm>
            </p:grpSpPr>
            <p:sp>
              <p:nvSpPr>
                <p:cNvPr id="67" name="Freeform 109">
                  <a:extLst>
                    <a:ext uri="{FF2B5EF4-FFF2-40B4-BE49-F238E27FC236}">
                      <a16:creationId xmlns:a16="http://schemas.microsoft.com/office/drawing/2014/main" id="{912843BA-1C40-5E41-9DA9-A07DC51F21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2838" y="968375"/>
                  <a:ext cx="250825" cy="265113"/>
                </a:xfrm>
                <a:custGeom>
                  <a:avLst/>
                  <a:gdLst>
                    <a:gd name="T0" fmla="*/ 2147483646 w 597"/>
                    <a:gd name="T1" fmla="*/ 2147483646 h 631"/>
                    <a:gd name="T2" fmla="*/ 2147483646 w 597"/>
                    <a:gd name="T3" fmla="*/ 2147483646 h 631"/>
                    <a:gd name="T4" fmla="*/ 2147483646 w 597"/>
                    <a:gd name="T5" fmla="*/ 2147483646 h 631"/>
                    <a:gd name="T6" fmla="*/ 2147483646 w 597"/>
                    <a:gd name="T7" fmla="*/ 2147483646 h 631"/>
                    <a:gd name="T8" fmla="*/ 2147483646 w 597"/>
                    <a:gd name="T9" fmla="*/ 2147483646 h 631"/>
                    <a:gd name="T10" fmla="*/ 2147483646 w 597"/>
                    <a:gd name="T11" fmla="*/ 2147483646 h 631"/>
                    <a:gd name="T12" fmla="*/ 2147483646 w 597"/>
                    <a:gd name="T13" fmla="*/ 2147483646 h 631"/>
                    <a:gd name="T14" fmla="*/ 2147483646 w 597"/>
                    <a:gd name="T15" fmla="*/ 2147483646 h 631"/>
                    <a:gd name="T16" fmla="*/ 2147483646 w 597"/>
                    <a:gd name="T17" fmla="*/ 2147483646 h 631"/>
                    <a:gd name="T18" fmla="*/ 2147483646 w 597"/>
                    <a:gd name="T19" fmla="*/ 2147483646 h 631"/>
                    <a:gd name="T20" fmla="*/ 2147483646 w 597"/>
                    <a:gd name="T21" fmla="*/ 2147483646 h 631"/>
                    <a:gd name="T22" fmla="*/ 2147483646 w 597"/>
                    <a:gd name="T23" fmla="*/ 2147483646 h 631"/>
                    <a:gd name="T24" fmla="*/ 2147483646 w 597"/>
                    <a:gd name="T25" fmla="*/ 2147483646 h 631"/>
                    <a:gd name="T26" fmla="*/ 2147483646 w 597"/>
                    <a:gd name="T27" fmla="*/ 2147483646 h 631"/>
                    <a:gd name="T28" fmla="*/ 2147483646 w 597"/>
                    <a:gd name="T29" fmla="*/ 2147483646 h 631"/>
                    <a:gd name="T30" fmla="*/ 2147483646 w 597"/>
                    <a:gd name="T31" fmla="*/ 2147483646 h 631"/>
                    <a:gd name="T32" fmla="*/ 2147483646 w 597"/>
                    <a:gd name="T33" fmla="*/ 2147483646 h 631"/>
                    <a:gd name="T34" fmla="*/ 2147483646 w 597"/>
                    <a:gd name="T35" fmla="*/ 2147483646 h 631"/>
                    <a:gd name="T36" fmla="*/ 2147483646 w 597"/>
                    <a:gd name="T37" fmla="*/ 2147483646 h 631"/>
                    <a:gd name="T38" fmla="*/ 2147483646 w 597"/>
                    <a:gd name="T39" fmla="*/ 2147483646 h 631"/>
                    <a:gd name="T40" fmla="*/ 2147483646 w 597"/>
                    <a:gd name="T41" fmla="*/ 2147483646 h 631"/>
                    <a:gd name="T42" fmla="*/ 2147483646 w 597"/>
                    <a:gd name="T43" fmla="*/ 2147483646 h 631"/>
                    <a:gd name="T44" fmla="*/ 2147483646 w 597"/>
                    <a:gd name="T45" fmla="*/ 2147483646 h 631"/>
                    <a:gd name="T46" fmla="*/ 2147483646 w 597"/>
                    <a:gd name="T47" fmla="*/ 2147483646 h 631"/>
                    <a:gd name="T48" fmla="*/ 2147483646 w 597"/>
                    <a:gd name="T49" fmla="*/ 2147483646 h 631"/>
                    <a:gd name="T50" fmla="*/ 2147483646 w 597"/>
                    <a:gd name="T51" fmla="*/ 2147483646 h 631"/>
                    <a:gd name="T52" fmla="*/ 2147483646 w 597"/>
                    <a:gd name="T53" fmla="*/ 2147483646 h 631"/>
                    <a:gd name="T54" fmla="*/ 2147483646 w 597"/>
                    <a:gd name="T55" fmla="*/ 2147483646 h 631"/>
                    <a:gd name="T56" fmla="*/ 2147483646 w 597"/>
                    <a:gd name="T57" fmla="*/ 2147483646 h 631"/>
                    <a:gd name="T58" fmla="*/ 2147483646 w 597"/>
                    <a:gd name="T59" fmla="*/ 2147483646 h 631"/>
                    <a:gd name="T60" fmla="*/ 2147483646 w 597"/>
                    <a:gd name="T61" fmla="*/ 2147483646 h 631"/>
                    <a:gd name="T62" fmla="*/ 2147483646 w 597"/>
                    <a:gd name="T63" fmla="*/ 2147483646 h 631"/>
                    <a:gd name="T64" fmla="*/ 2147483646 w 597"/>
                    <a:gd name="T65" fmla="*/ 2147483646 h 631"/>
                    <a:gd name="T66" fmla="*/ 2147483646 w 597"/>
                    <a:gd name="T67" fmla="*/ 2147483646 h 631"/>
                    <a:gd name="T68" fmla="*/ 2147483646 w 597"/>
                    <a:gd name="T69" fmla="*/ 2147483646 h 631"/>
                    <a:gd name="T70" fmla="*/ 2147483646 w 597"/>
                    <a:gd name="T71" fmla="*/ 2147483646 h 631"/>
                    <a:gd name="T72" fmla="*/ 2147483646 w 597"/>
                    <a:gd name="T73" fmla="*/ 2147483646 h 631"/>
                    <a:gd name="T74" fmla="*/ 2147483646 w 597"/>
                    <a:gd name="T75" fmla="*/ 2147483646 h 631"/>
                    <a:gd name="T76" fmla="*/ 2147483646 w 597"/>
                    <a:gd name="T77" fmla="*/ 2147483646 h 631"/>
                    <a:gd name="T78" fmla="*/ 2147483646 w 597"/>
                    <a:gd name="T79" fmla="*/ 2147483646 h 631"/>
                    <a:gd name="T80" fmla="*/ 2147483646 w 597"/>
                    <a:gd name="T81" fmla="*/ 2147483646 h 631"/>
                    <a:gd name="T82" fmla="*/ 2147483646 w 597"/>
                    <a:gd name="T83" fmla="*/ 2147483646 h 631"/>
                    <a:gd name="T84" fmla="*/ 2147483646 w 597"/>
                    <a:gd name="T85" fmla="*/ 0 h 631"/>
                    <a:gd name="T86" fmla="*/ 2147483646 w 597"/>
                    <a:gd name="T87" fmla="*/ 2147483646 h 631"/>
                    <a:gd name="T88" fmla="*/ 2147483646 w 597"/>
                    <a:gd name="T89" fmla="*/ 2147483646 h 631"/>
                    <a:gd name="T90" fmla="*/ 2147483646 w 597"/>
                    <a:gd name="T91" fmla="*/ 2147483646 h 631"/>
                    <a:gd name="T92" fmla="*/ 2147483646 w 597"/>
                    <a:gd name="T93" fmla="*/ 2147483646 h 631"/>
                    <a:gd name="T94" fmla="*/ 2147483646 w 597"/>
                    <a:gd name="T95" fmla="*/ 2147483646 h 631"/>
                    <a:gd name="T96" fmla="*/ 2147483646 w 597"/>
                    <a:gd name="T97" fmla="*/ 2147483646 h 631"/>
                    <a:gd name="T98" fmla="*/ 2147483646 w 597"/>
                    <a:gd name="T99" fmla="*/ 2147483646 h 631"/>
                    <a:gd name="T100" fmla="*/ 0 w 597"/>
                    <a:gd name="T101" fmla="*/ 2147483646 h 631"/>
                    <a:gd name="T102" fmla="*/ 2147483646 w 597"/>
                    <a:gd name="T103" fmla="*/ 2147483646 h 63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597"/>
                    <a:gd name="T157" fmla="*/ 0 h 631"/>
                    <a:gd name="T158" fmla="*/ 597 w 597"/>
                    <a:gd name="T159" fmla="*/ 631 h 63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597" h="631">
                      <a:moveTo>
                        <a:pt x="92" y="488"/>
                      </a:moveTo>
                      <a:lnTo>
                        <a:pt x="92" y="488"/>
                      </a:lnTo>
                      <a:cubicBezTo>
                        <a:pt x="120" y="488"/>
                        <a:pt x="143" y="511"/>
                        <a:pt x="143" y="540"/>
                      </a:cubicBezTo>
                      <a:cubicBezTo>
                        <a:pt x="143" y="568"/>
                        <a:pt x="120" y="591"/>
                        <a:pt x="92" y="591"/>
                      </a:cubicBezTo>
                      <a:cubicBezTo>
                        <a:pt x="63" y="591"/>
                        <a:pt x="40" y="568"/>
                        <a:pt x="40" y="540"/>
                      </a:cubicBezTo>
                      <a:cubicBezTo>
                        <a:pt x="40" y="511"/>
                        <a:pt x="63" y="488"/>
                        <a:pt x="92" y="488"/>
                      </a:cubicBezTo>
                      <a:close/>
                      <a:moveTo>
                        <a:pt x="299" y="278"/>
                      </a:moveTo>
                      <a:lnTo>
                        <a:pt x="299" y="278"/>
                      </a:lnTo>
                      <a:cubicBezTo>
                        <a:pt x="327" y="278"/>
                        <a:pt x="350" y="301"/>
                        <a:pt x="350" y="329"/>
                      </a:cubicBezTo>
                      <a:cubicBezTo>
                        <a:pt x="350" y="357"/>
                        <a:pt x="327" y="380"/>
                        <a:pt x="299" y="380"/>
                      </a:cubicBezTo>
                      <a:cubicBezTo>
                        <a:pt x="270" y="380"/>
                        <a:pt x="247" y="357"/>
                        <a:pt x="247" y="329"/>
                      </a:cubicBezTo>
                      <a:cubicBezTo>
                        <a:pt x="247" y="301"/>
                        <a:pt x="270" y="278"/>
                        <a:pt x="299" y="278"/>
                      </a:cubicBezTo>
                      <a:close/>
                      <a:moveTo>
                        <a:pt x="247" y="91"/>
                      </a:moveTo>
                      <a:lnTo>
                        <a:pt x="247" y="91"/>
                      </a:lnTo>
                      <a:cubicBezTo>
                        <a:pt x="247" y="63"/>
                        <a:pt x="270" y="40"/>
                        <a:pt x="299" y="40"/>
                      </a:cubicBezTo>
                      <a:cubicBezTo>
                        <a:pt x="327" y="40"/>
                        <a:pt x="350" y="63"/>
                        <a:pt x="350" y="91"/>
                      </a:cubicBezTo>
                      <a:cubicBezTo>
                        <a:pt x="350" y="120"/>
                        <a:pt x="327" y="143"/>
                        <a:pt x="299" y="143"/>
                      </a:cubicBezTo>
                      <a:cubicBezTo>
                        <a:pt x="270" y="143"/>
                        <a:pt x="247" y="120"/>
                        <a:pt x="247" y="91"/>
                      </a:cubicBezTo>
                      <a:close/>
                      <a:moveTo>
                        <a:pt x="557" y="540"/>
                      </a:moveTo>
                      <a:lnTo>
                        <a:pt x="557" y="540"/>
                      </a:lnTo>
                      <a:cubicBezTo>
                        <a:pt x="557" y="568"/>
                        <a:pt x="534" y="591"/>
                        <a:pt x="505" y="591"/>
                      </a:cubicBezTo>
                      <a:cubicBezTo>
                        <a:pt x="477" y="591"/>
                        <a:pt x="454" y="568"/>
                        <a:pt x="454" y="540"/>
                      </a:cubicBezTo>
                      <a:cubicBezTo>
                        <a:pt x="454" y="511"/>
                        <a:pt x="477" y="488"/>
                        <a:pt x="505" y="488"/>
                      </a:cubicBezTo>
                      <a:cubicBezTo>
                        <a:pt x="534" y="488"/>
                        <a:pt x="557" y="511"/>
                        <a:pt x="557" y="540"/>
                      </a:cubicBezTo>
                      <a:close/>
                      <a:moveTo>
                        <a:pt x="92" y="631"/>
                      </a:moveTo>
                      <a:lnTo>
                        <a:pt x="92" y="631"/>
                      </a:lnTo>
                      <a:cubicBezTo>
                        <a:pt x="142" y="631"/>
                        <a:pt x="183" y="590"/>
                        <a:pt x="183" y="540"/>
                      </a:cubicBezTo>
                      <a:cubicBezTo>
                        <a:pt x="183" y="521"/>
                        <a:pt x="177" y="504"/>
                        <a:pt x="168" y="490"/>
                      </a:cubicBezTo>
                      <a:lnTo>
                        <a:pt x="250" y="406"/>
                      </a:lnTo>
                      <a:cubicBezTo>
                        <a:pt x="264" y="415"/>
                        <a:pt x="281" y="420"/>
                        <a:pt x="299" y="420"/>
                      </a:cubicBezTo>
                      <a:cubicBezTo>
                        <a:pt x="316" y="420"/>
                        <a:pt x="333" y="415"/>
                        <a:pt x="347" y="406"/>
                      </a:cubicBezTo>
                      <a:lnTo>
                        <a:pt x="429" y="490"/>
                      </a:lnTo>
                      <a:cubicBezTo>
                        <a:pt x="420" y="504"/>
                        <a:pt x="414" y="521"/>
                        <a:pt x="414" y="540"/>
                      </a:cubicBezTo>
                      <a:cubicBezTo>
                        <a:pt x="414" y="590"/>
                        <a:pt x="455" y="631"/>
                        <a:pt x="505" y="631"/>
                      </a:cubicBezTo>
                      <a:cubicBezTo>
                        <a:pt x="556" y="631"/>
                        <a:pt x="597" y="590"/>
                        <a:pt x="597" y="540"/>
                      </a:cubicBezTo>
                      <a:cubicBezTo>
                        <a:pt x="597" y="489"/>
                        <a:pt x="556" y="448"/>
                        <a:pt x="505" y="448"/>
                      </a:cubicBezTo>
                      <a:cubicBezTo>
                        <a:pt x="488" y="448"/>
                        <a:pt x="471" y="453"/>
                        <a:pt x="457" y="462"/>
                      </a:cubicBezTo>
                      <a:lnTo>
                        <a:pt x="375" y="378"/>
                      </a:lnTo>
                      <a:cubicBezTo>
                        <a:pt x="384" y="364"/>
                        <a:pt x="390" y="347"/>
                        <a:pt x="390" y="329"/>
                      </a:cubicBezTo>
                      <a:cubicBezTo>
                        <a:pt x="390" y="285"/>
                        <a:pt x="359" y="249"/>
                        <a:pt x="319" y="240"/>
                      </a:cubicBezTo>
                      <a:lnTo>
                        <a:pt x="319" y="181"/>
                      </a:lnTo>
                      <a:cubicBezTo>
                        <a:pt x="359" y="171"/>
                        <a:pt x="390" y="135"/>
                        <a:pt x="390" y="91"/>
                      </a:cubicBezTo>
                      <a:cubicBezTo>
                        <a:pt x="390" y="41"/>
                        <a:pt x="349" y="0"/>
                        <a:pt x="299" y="0"/>
                      </a:cubicBezTo>
                      <a:cubicBezTo>
                        <a:pt x="248" y="0"/>
                        <a:pt x="207" y="41"/>
                        <a:pt x="207" y="91"/>
                      </a:cubicBezTo>
                      <a:cubicBezTo>
                        <a:pt x="207" y="135"/>
                        <a:pt x="238" y="171"/>
                        <a:pt x="279" y="181"/>
                      </a:cubicBezTo>
                      <a:lnTo>
                        <a:pt x="279" y="240"/>
                      </a:lnTo>
                      <a:cubicBezTo>
                        <a:pt x="238" y="249"/>
                        <a:pt x="207" y="285"/>
                        <a:pt x="207" y="329"/>
                      </a:cubicBezTo>
                      <a:cubicBezTo>
                        <a:pt x="207" y="347"/>
                        <a:pt x="213" y="364"/>
                        <a:pt x="222" y="378"/>
                      </a:cubicBezTo>
                      <a:lnTo>
                        <a:pt x="140" y="462"/>
                      </a:lnTo>
                      <a:cubicBezTo>
                        <a:pt x="126" y="453"/>
                        <a:pt x="109" y="448"/>
                        <a:pt x="92" y="448"/>
                      </a:cubicBezTo>
                      <a:cubicBezTo>
                        <a:pt x="41" y="448"/>
                        <a:pt x="0" y="489"/>
                        <a:pt x="0" y="540"/>
                      </a:cubicBezTo>
                      <a:cubicBezTo>
                        <a:pt x="0" y="590"/>
                        <a:pt x="41" y="631"/>
                        <a:pt x="92" y="631"/>
                      </a:cubicBez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8" name="Freeform 110">
                  <a:extLst>
                    <a:ext uri="{FF2B5EF4-FFF2-40B4-BE49-F238E27FC236}">
                      <a16:creationId xmlns:a16="http://schemas.microsoft.com/office/drawing/2014/main" id="{0E1722F2-A875-9644-9072-8C1D67FA9B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73300" y="942975"/>
                  <a:ext cx="466725" cy="315913"/>
                </a:xfrm>
                <a:custGeom>
                  <a:avLst/>
                  <a:gdLst>
                    <a:gd name="T0" fmla="*/ 2147483646 w 1110"/>
                    <a:gd name="T1" fmla="*/ 2147483646 h 753"/>
                    <a:gd name="T2" fmla="*/ 2147483646 w 1110"/>
                    <a:gd name="T3" fmla="*/ 2147483646 h 753"/>
                    <a:gd name="T4" fmla="*/ 2147483646 w 1110"/>
                    <a:gd name="T5" fmla="*/ 2147483646 h 753"/>
                    <a:gd name="T6" fmla="*/ 2147483646 w 1110"/>
                    <a:gd name="T7" fmla="*/ 2147483646 h 753"/>
                    <a:gd name="T8" fmla="*/ 2147483646 w 1110"/>
                    <a:gd name="T9" fmla="*/ 2147483646 h 753"/>
                    <a:gd name="T10" fmla="*/ 2147483646 w 1110"/>
                    <a:gd name="T11" fmla="*/ 2147483646 h 753"/>
                    <a:gd name="T12" fmla="*/ 0 w 1110"/>
                    <a:gd name="T13" fmla="*/ 2147483646 h 753"/>
                    <a:gd name="T14" fmla="*/ 0 w 1110"/>
                    <a:gd name="T15" fmla="*/ 2147483646 h 753"/>
                    <a:gd name="T16" fmla="*/ 0 w 1110"/>
                    <a:gd name="T17" fmla="*/ 2147483646 h 753"/>
                    <a:gd name="T18" fmla="*/ 2147483646 w 1110"/>
                    <a:gd name="T19" fmla="*/ 2147483646 h 753"/>
                    <a:gd name="T20" fmla="*/ 2147483646 w 1110"/>
                    <a:gd name="T21" fmla="*/ 2147483646 h 753"/>
                    <a:gd name="T22" fmla="*/ 2147483646 w 1110"/>
                    <a:gd name="T23" fmla="*/ 2147483646 h 753"/>
                    <a:gd name="T24" fmla="*/ 2147483646 w 1110"/>
                    <a:gd name="T25" fmla="*/ 2147483646 h 753"/>
                    <a:gd name="T26" fmla="*/ 2147483646 w 1110"/>
                    <a:gd name="T27" fmla="*/ 0 h 753"/>
                    <a:gd name="T28" fmla="*/ 2147483646 w 1110"/>
                    <a:gd name="T29" fmla="*/ 0 h 753"/>
                    <a:gd name="T30" fmla="*/ 0 w 1110"/>
                    <a:gd name="T31" fmla="*/ 2147483646 h 75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0"/>
                    <a:gd name="T49" fmla="*/ 0 h 753"/>
                    <a:gd name="T50" fmla="*/ 1110 w 1110"/>
                    <a:gd name="T51" fmla="*/ 753 h 75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0" h="753">
                      <a:moveTo>
                        <a:pt x="1083" y="727"/>
                      </a:moveTo>
                      <a:lnTo>
                        <a:pt x="1083" y="727"/>
                      </a:lnTo>
                      <a:lnTo>
                        <a:pt x="26" y="727"/>
                      </a:lnTo>
                      <a:lnTo>
                        <a:pt x="26" y="27"/>
                      </a:lnTo>
                      <a:lnTo>
                        <a:pt x="1083" y="27"/>
                      </a:lnTo>
                      <a:lnTo>
                        <a:pt x="1083" y="727"/>
                      </a:lnTo>
                      <a:close/>
                      <a:moveTo>
                        <a:pt x="0" y="27"/>
                      </a:moveTo>
                      <a:lnTo>
                        <a:pt x="0" y="27"/>
                      </a:lnTo>
                      <a:lnTo>
                        <a:pt x="0" y="727"/>
                      </a:lnTo>
                      <a:cubicBezTo>
                        <a:pt x="0" y="741"/>
                        <a:pt x="12" y="753"/>
                        <a:pt x="26" y="753"/>
                      </a:cubicBezTo>
                      <a:lnTo>
                        <a:pt x="1083" y="753"/>
                      </a:lnTo>
                      <a:cubicBezTo>
                        <a:pt x="1098" y="753"/>
                        <a:pt x="1110" y="741"/>
                        <a:pt x="1110" y="727"/>
                      </a:cubicBezTo>
                      <a:lnTo>
                        <a:pt x="1110" y="27"/>
                      </a:lnTo>
                      <a:cubicBezTo>
                        <a:pt x="1110" y="12"/>
                        <a:pt x="1098" y="0"/>
                        <a:pt x="1083" y="0"/>
                      </a:cubicBezTo>
                      <a:lnTo>
                        <a:pt x="26" y="0"/>
                      </a:lnTo>
                      <a:cubicBezTo>
                        <a:pt x="12" y="0"/>
                        <a:pt x="0" y="12"/>
                        <a:pt x="0" y="27"/>
                      </a:cubicBez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9" name="Freeform 111">
                  <a:extLst>
                    <a:ext uri="{FF2B5EF4-FFF2-40B4-BE49-F238E27FC236}">
                      <a16:creationId xmlns:a16="http://schemas.microsoft.com/office/drawing/2014/main" id="{E4D8880A-5D82-B340-9057-FE531EC502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28850" y="779463"/>
                  <a:ext cx="739775" cy="622300"/>
                </a:xfrm>
                <a:custGeom>
                  <a:avLst/>
                  <a:gdLst>
                    <a:gd name="T0" fmla="*/ 2147483646 w 1764"/>
                    <a:gd name="T1" fmla="*/ 2147483646 h 1483"/>
                    <a:gd name="T2" fmla="*/ 2147483646 w 1764"/>
                    <a:gd name="T3" fmla="*/ 2147483646 h 1483"/>
                    <a:gd name="T4" fmla="*/ 2147483646 w 1764"/>
                    <a:gd name="T5" fmla="*/ 2147483646 h 1483"/>
                    <a:gd name="T6" fmla="*/ 2147483646 w 1764"/>
                    <a:gd name="T7" fmla="*/ 2147483646 h 1483"/>
                    <a:gd name="T8" fmla="*/ 2147483646 w 1764"/>
                    <a:gd name="T9" fmla="*/ 2147483646 h 1483"/>
                    <a:gd name="T10" fmla="*/ 2147483646 w 1764"/>
                    <a:gd name="T11" fmla="*/ 2147483646 h 1483"/>
                    <a:gd name="T12" fmla="*/ 2147483646 w 1764"/>
                    <a:gd name="T13" fmla="*/ 2147483646 h 1483"/>
                    <a:gd name="T14" fmla="*/ 2147483646 w 1764"/>
                    <a:gd name="T15" fmla="*/ 2147483646 h 1483"/>
                    <a:gd name="T16" fmla="*/ 2147483646 w 1764"/>
                    <a:gd name="T17" fmla="*/ 0 h 1483"/>
                    <a:gd name="T18" fmla="*/ 2147483646 w 1764"/>
                    <a:gd name="T19" fmla="*/ 2147483646 h 1483"/>
                    <a:gd name="T20" fmla="*/ 0 w 1764"/>
                    <a:gd name="T21" fmla="*/ 2147483646 h 1483"/>
                    <a:gd name="T22" fmla="*/ 2147483646 w 1764"/>
                    <a:gd name="T23" fmla="*/ 2147483646 h 1483"/>
                    <a:gd name="T24" fmla="*/ 2147483646 w 1764"/>
                    <a:gd name="T25" fmla="*/ 2147483646 h 1483"/>
                    <a:gd name="T26" fmla="*/ 2147483646 w 1764"/>
                    <a:gd name="T27" fmla="*/ 2147483646 h 1483"/>
                    <a:gd name="T28" fmla="*/ 2147483646 w 1764"/>
                    <a:gd name="T29" fmla="*/ 2147483646 h 1483"/>
                    <a:gd name="T30" fmla="*/ 2147483646 w 1764"/>
                    <a:gd name="T31" fmla="*/ 2147483646 h 1483"/>
                    <a:gd name="T32" fmla="*/ 2147483646 w 1764"/>
                    <a:gd name="T33" fmla="*/ 2147483646 h 1483"/>
                    <a:gd name="T34" fmla="*/ 2147483646 w 1764"/>
                    <a:gd name="T35" fmla="*/ 2147483646 h 1483"/>
                    <a:gd name="T36" fmla="*/ 2147483646 w 1764"/>
                    <a:gd name="T37" fmla="*/ 2147483646 h 1483"/>
                    <a:gd name="T38" fmla="*/ 2147483646 w 1764"/>
                    <a:gd name="T39" fmla="*/ 2147483646 h 1483"/>
                    <a:gd name="T40" fmla="*/ 2147483646 w 1764"/>
                    <a:gd name="T41" fmla="*/ 2147483646 h 1483"/>
                    <a:gd name="T42" fmla="*/ 2147483646 w 1764"/>
                    <a:gd name="T43" fmla="*/ 2147483646 h 1483"/>
                    <a:gd name="T44" fmla="*/ 2147483646 w 1764"/>
                    <a:gd name="T45" fmla="*/ 2147483646 h 1483"/>
                    <a:gd name="T46" fmla="*/ 2147483646 w 1764"/>
                    <a:gd name="T47" fmla="*/ 2147483646 h 1483"/>
                    <a:gd name="T48" fmla="*/ 2147483646 w 1764"/>
                    <a:gd name="T49" fmla="*/ 2147483646 h 1483"/>
                    <a:gd name="T50" fmla="*/ 2147483646 w 1764"/>
                    <a:gd name="T51" fmla="*/ 2147483646 h 1483"/>
                    <a:gd name="T52" fmla="*/ 2147483646 w 1764"/>
                    <a:gd name="T53" fmla="*/ 2147483646 h 1483"/>
                    <a:gd name="T54" fmla="*/ 2147483646 w 1764"/>
                    <a:gd name="T55" fmla="*/ 2147483646 h 1483"/>
                    <a:gd name="T56" fmla="*/ 2147483646 w 1764"/>
                    <a:gd name="T57" fmla="*/ 2147483646 h 1483"/>
                    <a:gd name="T58" fmla="*/ 2147483646 w 1764"/>
                    <a:gd name="T59" fmla="*/ 2147483646 h 1483"/>
                    <a:gd name="T60" fmla="*/ 2147483646 w 1764"/>
                    <a:gd name="T61" fmla="*/ 2147483646 h 1483"/>
                    <a:gd name="T62" fmla="*/ 2147483646 w 1764"/>
                    <a:gd name="T63" fmla="*/ 2147483646 h 1483"/>
                    <a:gd name="T64" fmla="*/ 2147483646 w 1764"/>
                    <a:gd name="T65" fmla="*/ 2147483646 h 1483"/>
                    <a:gd name="T66" fmla="*/ 2147483646 w 1764"/>
                    <a:gd name="T67" fmla="*/ 2147483646 h 14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764"/>
                    <a:gd name="T103" fmla="*/ 0 h 1483"/>
                    <a:gd name="T104" fmla="*/ 1764 w 1764"/>
                    <a:gd name="T105" fmla="*/ 1483 h 1483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764" h="1483">
                      <a:moveTo>
                        <a:pt x="1257" y="374"/>
                      </a:moveTo>
                      <a:lnTo>
                        <a:pt x="1257" y="374"/>
                      </a:lnTo>
                      <a:lnTo>
                        <a:pt x="1257" y="1164"/>
                      </a:lnTo>
                      <a:cubicBezTo>
                        <a:pt x="1257" y="1176"/>
                        <a:pt x="1248" y="1184"/>
                        <a:pt x="1237" y="1184"/>
                      </a:cubicBezTo>
                      <a:lnTo>
                        <a:pt x="87" y="1184"/>
                      </a:lnTo>
                      <a:cubicBezTo>
                        <a:pt x="76" y="1184"/>
                        <a:pt x="67" y="1176"/>
                        <a:pt x="67" y="1164"/>
                      </a:cubicBezTo>
                      <a:lnTo>
                        <a:pt x="67" y="374"/>
                      </a:lnTo>
                      <a:cubicBezTo>
                        <a:pt x="67" y="363"/>
                        <a:pt x="76" y="354"/>
                        <a:pt x="87" y="354"/>
                      </a:cubicBezTo>
                      <a:lnTo>
                        <a:pt x="1237" y="354"/>
                      </a:lnTo>
                      <a:cubicBezTo>
                        <a:pt x="1248" y="354"/>
                        <a:pt x="1257" y="363"/>
                        <a:pt x="1257" y="374"/>
                      </a:cubicBezTo>
                      <a:close/>
                      <a:moveTo>
                        <a:pt x="744" y="1381"/>
                      </a:moveTo>
                      <a:lnTo>
                        <a:pt x="744" y="1381"/>
                      </a:lnTo>
                      <a:lnTo>
                        <a:pt x="580" y="1381"/>
                      </a:lnTo>
                      <a:lnTo>
                        <a:pt x="580" y="1251"/>
                      </a:lnTo>
                      <a:lnTo>
                        <a:pt x="744" y="1251"/>
                      </a:lnTo>
                      <a:lnTo>
                        <a:pt x="744" y="1381"/>
                      </a:lnTo>
                      <a:close/>
                      <a:moveTo>
                        <a:pt x="1764" y="0"/>
                      </a:moveTo>
                      <a:lnTo>
                        <a:pt x="1764" y="0"/>
                      </a:lnTo>
                      <a:lnTo>
                        <a:pt x="1083" y="0"/>
                      </a:lnTo>
                      <a:lnTo>
                        <a:pt x="1083" y="287"/>
                      </a:lnTo>
                      <a:lnTo>
                        <a:pt x="87" y="287"/>
                      </a:lnTo>
                      <a:cubicBezTo>
                        <a:pt x="39" y="287"/>
                        <a:pt x="0" y="326"/>
                        <a:pt x="0" y="374"/>
                      </a:cubicBezTo>
                      <a:lnTo>
                        <a:pt x="0" y="1164"/>
                      </a:lnTo>
                      <a:cubicBezTo>
                        <a:pt x="0" y="1212"/>
                        <a:pt x="39" y="1251"/>
                        <a:pt x="87" y="1251"/>
                      </a:cubicBezTo>
                      <a:lnTo>
                        <a:pt x="513" y="1251"/>
                      </a:lnTo>
                      <a:lnTo>
                        <a:pt x="513" y="1381"/>
                      </a:lnTo>
                      <a:lnTo>
                        <a:pt x="324" y="1381"/>
                      </a:lnTo>
                      <a:cubicBezTo>
                        <a:pt x="306" y="1381"/>
                        <a:pt x="291" y="1395"/>
                        <a:pt x="291" y="1414"/>
                      </a:cubicBezTo>
                      <a:cubicBezTo>
                        <a:pt x="291" y="1432"/>
                        <a:pt x="306" y="1447"/>
                        <a:pt x="324" y="1447"/>
                      </a:cubicBezTo>
                      <a:lnTo>
                        <a:pt x="1000" y="1447"/>
                      </a:lnTo>
                      <a:cubicBezTo>
                        <a:pt x="1018" y="1447"/>
                        <a:pt x="1033" y="1432"/>
                        <a:pt x="1033" y="1414"/>
                      </a:cubicBezTo>
                      <a:cubicBezTo>
                        <a:pt x="1033" y="1395"/>
                        <a:pt x="1018" y="1381"/>
                        <a:pt x="1000" y="1381"/>
                      </a:cubicBezTo>
                      <a:lnTo>
                        <a:pt x="811" y="1381"/>
                      </a:lnTo>
                      <a:lnTo>
                        <a:pt x="811" y="1251"/>
                      </a:lnTo>
                      <a:lnTo>
                        <a:pt x="1083" y="1251"/>
                      </a:lnTo>
                      <a:lnTo>
                        <a:pt x="1083" y="1446"/>
                      </a:lnTo>
                      <a:lnTo>
                        <a:pt x="1256" y="1446"/>
                      </a:lnTo>
                      <a:cubicBezTo>
                        <a:pt x="1268" y="1468"/>
                        <a:pt x="1291" y="1483"/>
                        <a:pt x="1317" y="1483"/>
                      </a:cubicBezTo>
                      <a:cubicBezTo>
                        <a:pt x="1356" y="1483"/>
                        <a:pt x="1387" y="1452"/>
                        <a:pt x="1387" y="1414"/>
                      </a:cubicBezTo>
                      <a:cubicBezTo>
                        <a:pt x="1387" y="1376"/>
                        <a:pt x="1356" y="1344"/>
                        <a:pt x="1317" y="1344"/>
                      </a:cubicBezTo>
                      <a:cubicBezTo>
                        <a:pt x="1291" y="1344"/>
                        <a:pt x="1269" y="1359"/>
                        <a:pt x="1257" y="1380"/>
                      </a:cubicBezTo>
                      <a:lnTo>
                        <a:pt x="1150" y="1380"/>
                      </a:lnTo>
                      <a:lnTo>
                        <a:pt x="1150" y="1251"/>
                      </a:lnTo>
                      <a:lnTo>
                        <a:pt x="1237" y="1251"/>
                      </a:lnTo>
                      <a:cubicBezTo>
                        <a:pt x="1285" y="1251"/>
                        <a:pt x="1324" y="1212"/>
                        <a:pt x="1324" y="1164"/>
                      </a:cubicBezTo>
                      <a:lnTo>
                        <a:pt x="1324" y="757"/>
                      </a:lnTo>
                      <a:lnTo>
                        <a:pt x="1629" y="757"/>
                      </a:lnTo>
                      <a:lnTo>
                        <a:pt x="1629" y="690"/>
                      </a:lnTo>
                      <a:lnTo>
                        <a:pt x="1324" y="690"/>
                      </a:lnTo>
                      <a:lnTo>
                        <a:pt x="1324" y="581"/>
                      </a:lnTo>
                      <a:lnTo>
                        <a:pt x="1629" y="581"/>
                      </a:lnTo>
                      <a:lnTo>
                        <a:pt x="1629" y="515"/>
                      </a:lnTo>
                      <a:lnTo>
                        <a:pt x="1324" y="515"/>
                      </a:lnTo>
                      <a:lnTo>
                        <a:pt x="1324" y="406"/>
                      </a:lnTo>
                      <a:lnTo>
                        <a:pt x="1629" y="406"/>
                      </a:lnTo>
                      <a:lnTo>
                        <a:pt x="1629" y="340"/>
                      </a:lnTo>
                      <a:lnTo>
                        <a:pt x="1317" y="340"/>
                      </a:lnTo>
                      <a:cubicBezTo>
                        <a:pt x="1304" y="309"/>
                        <a:pt x="1273" y="287"/>
                        <a:pt x="1237" y="287"/>
                      </a:cubicBezTo>
                      <a:lnTo>
                        <a:pt x="1150" y="287"/>
                      </a:lnTo>
                      <a:lnTo>
                        <a:pt x="1150" y="67"/>
                      </a:lnTo>
                      <a:lnTo>
                        <a:pt x="1697" y="67"/>
                      </a:lnTo>
                      <a:lnTo>
                        <a:pt x="1697" y="1380"/>
                      </a:lnTo>
                      <a:lnTo>
                        <a:pt x="1590" y="1380"/>
                      </a:lnTo>
                      <a:cubicBezTo>
                        <a:pt x="1578" y="1359"/>
                        <a:pt x="1556" y="1344"/>
                        <a:pt x="1530" y="1344"/>
                      </a:cubicBezTo>
                      <a:cubicBezTo>
                        <a:pt x="1492" y="1344"/>
                        <a:pt x="1461" y="1376"/>
                        <a:pt x="1461" y="1414"/>
                      </a:cubicBezTo>
                      <a:cubicBezTo>
                        <a:pt x="1461" y="1452"/>
                        <a:pt x="1492" y="1483"/>
                        <a:pt x="1530" y="1483"/>
                      </a:cubicBezTo>
                      <a:cubicBezTo>
                        <a:pt x="1557" y="1483"/>
                        <a:pt x="1579" y="1468"/>
                        <a:pt x="1591" y="1446"/>
                      </a:cubicBezTo>
                      <a:lnTo>
                        <a:pt x="1764" y="1446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0" name="Freeform 112">
                  <a:extLst>
                    <a:ext uri="{FF2B5EF4-FFF2-40B4-BE49-F238E27FC236}">
                      <a16:creationId xmlns:a16="http://schemas.microsoft.com/office/drawing/2014/main" id="{BC0768C3-0133-9548-9747-22EEB2911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00" y="1141413"/>
                  <a:ext cx="41275" cy="26988"/>
                </a:xfrm>
                <a:custGeom>
                  <a:avLst/>
                  <a:gdLst>
                    <a:gd name="T0" fmla="*/ 2147483646 w 99"/>
                    <a:gd name="T1" fmla="*/ 0 h 67"/>
                    <a:gd name="T2" fmla="*/ 2147483646 w 99"/>
                    <a:gd name="T3" fmla="*/ 0 h 67"/>
                    <a:gd name="T4" fmla="*/ 0 w 99"/>
                    <a:gd name="T5" fmla="*/ 0 h 67"/>
                    <a:gd name="T6" fmla="*/ 0 w 99"/>
                    <a:gd name="T7" fmla="*/ 2147483646 h 67"/>
                    <a:gd name="T8" fmla="*/ 2147483646 w 99"/>
                    <a:gd name="T9" fmla="*/ 2147483646 h 67"/>
                    <a:gd name="T10" fmla="*/ 2147483646 w 99"/>
                    <a:gd name="T11" fmla="*/ 0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9"/>
                    <a:gd name="T19" fmla="*/ 0 h 67"/>
                    <a:gd name="T20" fmla="*/ 99 w 99"/>
                    <a:gd name="T21" fmla="*/ 67 h 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9" h="67">
                      <a:moveTo>
                        <a:pt x="99" y="0"/>
                      </a:moveTo>
                      <a:lnTo>
                        <a:pt x="99" y="0"/>
                      </a:lnTo>
                      <a:lnTo>
                        <a:pt x="0" y="0"/>
                      </a:lnTo>
                      <a:lnTo>
                        <a:pt x="0" y="67"/>
                      </a:lnTo>
                      <a:lnTo>
                        <a:pt x="99" y="6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1" name="Freeform 113">
                  <a:extLst>
                    <a:ext uri="{FF2B5EF4-FFF2-40B4-BE49-F238E27FC236}">
                      <a16:creationId xmlns:a16="http://schemas.microsoft.com/office/drawing/2014/main" id="{C7B9D1E6-C2FB-E446-BCB7-7105C04034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00" y="1187450"/>
                  <a:ext cx="41275" cy="28575"/>
                </a:xfrm>
                <a:custGeom>
                  <a:avLst/>
                  <a:gdLst>
                    <a:gd name="T0" fmla="*/ 0 w 99"/>
                    <a:gd name="T1" fmla="*/ 2147483646 h 67"/>
                    <a:gd name="T2" fmla="*/ 0 w 99"/>
                    <a:gd name="T3" fmla="*/ 2147483646 h 67"/>
                    <a:gd name="T4" fmla="*/ 2147483646 w 99"/>
                    <a:gd name="T5" fmla="*/ 2147483646 h 67"/>
                    <a:gd name="T6" fmla="*/ 2147483646 w 99"/>
                    <a:gd name="T7" fmla="*/ 0 h 67"/>
                    <a:gd name="T8" fmla="*/ 0 w 99"/>
                    <a:gd name="T9" fmla="*/ 0 h 67"/>
                    <a:gd name="T10" fmla="*/ 0 w 99"/>
                    <a:gd name="T11" fmla="*/ 2147483646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9"/>
                    <a:gd name="T19" fmla="*/ 0 h 67"/>
                    <a:gd name="T20" fmla="*/ 99 w 99"/>
                    <a:gd name="T21" fmla="*/ 67 h 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9" h="67">
                      <a:moveTo>
                        <a:pt x="0" y="67"/>
                      </a:moveTo>
                      <a:lnTo>
                        <a:pt x="0" y="67"/>
                      </a:lnTo>
                      <a:lnTo>
                        <a:pt x="99" y="67"/>
                      </a:lnTo>
                      <a:lnTo>
                        <a:pt x="99" y="0"/>
                      </a:lnTo>
                      <a:lnTo>
                        <a:pt x="0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66" name="文本框 61">
                <a:extLst>
                  <a:ext uri="{FF2B5EF4-FFF2-40B4-BE49-F238E27FC236}">
                    <a16:creationId xmlns:a16="http://schemas.microsoft.com/office/drawing/2014/main" id="{26281374-CE70-2147-A69F-5B05E3A750EB}"/>
                  </a:ext>
                </a:extLst>
              </p:cNvPr>
              <p:cNvSpPr txBox="1"/>
              <p:nvPr/>
            </p:nvSpPr>
            <p:spPr>
              <a:xfrm>
                <a:off x="7486006" y="6324960"/>
                <a:ext cx="540000" cy="21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prstClr val="black"/>
                    </a:solidFill>
                    <a:latin typeface="Calibri"/>
                  </a:rPr>
                  <a:t>Client3</a:t>
                </a:r>
                <a:endParaRPr lang="zh-CN" altLang="en-US" sz="9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9" name="组合 43">
              <a:extLst>
                <a:ext uri="{FF2B5EF4-FFF2-40B4-BE49-F238E27FC236}">
                  <a16:creationId xmlns:a16="http://schemas.microsoft.com/office/drawing/2014/main" id="{186B1D25-20DB-8741-857C-3DAF60E31515}"/>
                </a:ext>
              </a:extLst>
            </p:cNvPr>
            <p:cNvGrpSpPr/>
            <p:nvPr/>
          </p:nvGrpSpPr>
          <p:grpSpPr>
            <a:xfrm>
              <a:off x="7889518" y="2547108"/>
              <a:ext cx="780657" cy="594776"/>
              <a:chOff x="9813736" y="4793607"/>
              <a:chExt cx="540000" cy="402644"/>
            </a:xfrm>
          </p:grpSpPr>
          <p:grpSp>
            <p:nvGrpSpPr>
              <p:cNvPr id="58" name="组合 35958">
                <a:extLst>
                  <a:ext uri="{FF2B5EF4-FFF2-40B4-BE49-F238E27FC236}">
                    <a16:creationId xmlns:a16="http://schemas.microsoft.com/office/drawing/2014/main" id="{F0D819EE-14FD-C641-ADA8-D1D07A051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55455" y="4793607"/>
                <a:ext cx="250189" cy="210006"/>
                <a:chOff x="2228850" y="779463"/>
                <a:chExt cx="739775" cy="622300"/>
              </a:xfrm>
            </p:grpSpPr>
            <p:sp>
              <p:nvSpPr>
                <p:cNvPr id="60" name="Freeform 109">
                  <a:extLst>
                    <a:ext uri="{FF2B5EF4-FFF2-40B4-BE49-F238E27FC236}">
                      <a16:creationId xmlns:a16="http://schemas.microsoft.com/office/drawing/2014/main" id="{1EDC90EE-34A6-B748-9871-7085BAD254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2838" y="968375"/>
                  <a:ext cx="250825" cy="265113"/>
                </a:xfrm>
                <a:custGeom>
                  <a:avLst/>
                  <a:gdLst>
                    <a:gd name="T0" fmla="*/ 2147483646 w 597"/>
                    <a:gd name="T1" fmla="*/ 2147483646 h 631"/>
                    <a:gd name="T2" fmla="*/ 2147483646 w 597"/>
                    <a:gd name="T3" fmla="*/ 2147483646 h 631"/>
                    <a:gd name="T4" fmla="*/ 2147483646 w 597"/>
                    <a:gd name="T5" fmla="*/ 2147483646 h 631"/>
                    <a:gd name="T6" fmla="*/ 2147483646 w 597"/>
                    <a:gd name="T7" fmla="*/ 2147483646 h 631"/>
                    <a:gd name="T8" fmla="*/ 2147483646 w 597"/>
                    <a:gd name="T9" fmla="*/ 2147483646 h 631"/>
                    <a:gd name="T10" fmla="*/ 2147483646 w 597"/>
                    <a:gd name="T11" fmla="*/ 2147483646 h 631"/>
                    <a:gd name="T12" fmla="*/ 2147483646 w 597"/>
                    <a:gd name="T13" fmla="*/ 2147483646 h 631"/>
                    <a:gd name="T14" fmla="*/ 2147483646 w 597"/>
                    <a:gd name="T15" fmla="*/ 2147483646 h 631"/>
                    <a:gd name="T16" fmla="*/ 2147483646 w 597"/>
                    <a:gd name="T17" fmla="*/ 2147483646 h 631"/>
                    <a:gd name="T18" fmla="*/ 2147483646 w 597"/>
                    <a:gd name="T19" fmla="*/ 2147483646 h 631"/>
                    <a:gd name="T20" fmla="*/ 2147483646 w 597"/>
                    <a:gd name="T21" fmla="*/ 2147483646 h 631"/>
                    <a:gd name="T22" fmla="*/ 2147483646 w 597"/>
                    <a:gd name="T23" fmla="*/ 2147483646 h 631"/>
                    <a:gd name="T24" fmla="*/ 2147483646 w 597"/>
                    <a:gd name="T25" fmla="*/ 2147483646 h 631"/>
                    <a:gd name="T26" fmla="*/ 2147483646 w 597"/>
                    <a:gd name="T27" fmla="*/ 2147483646 h 631"/>
                    <a:gd name="T28" fmla="*/ 2147483646 w 597"/>
                    <a:gd name="T29" fmla="*/ 2147483646 h 631"/>
                    <a:gd name="T30" fmla="*/ 2147483646 w 597"/>
                    <a:gd name="T31" fmla="*/ 2147483646 h 631"/>
                    <a:gd name="T32" fmla="*/ 2147483646 w 597"/>
                    <a:gd name="T33" fmla="*/ 2147483646 h 631"/>
                    <a:gd name="T34" fmla="*/ 2147483646 w 597"/>
                    <a:gd name="T35" fmla="*/ 2147483646 h 631"/>
                    <a:gd name="T36" fmla="*/ 2147483646 w 597"/>
                    <a:gd name="T37" fmla="*/ 2147483646 h 631"/>
                    <a:gd name="T38" fmla="*/ 2147483646 w 597"/>
                    <a:gd name="T39" fmla="*/ 2147483646 h 631"/>
                    <a:gd name="T40" fmla="*/ 2147483646 w 597"/>
                    <a:gd name="T41" fmla="*/ 2147483646 h 631"/>
                    <a:gd name="T42" fmla="*/ 2147483646 w 597"/>
                    <a:gd name="T43" fmla="*/ 2147483646 h 631"/>
                    <a:gd name="T44" fmla="*/ 2147483646 w 597"/>
                    <a:gd name="T45" fmla="*/ 2147483646 h 631"/>
                    <a:gd name="T46" fmla="*/ 2147483646 w 597"/>
                    <a:gd name="T47" fmla="*/ 2147483646 h 631"/>
                    <a:gd name="T48" fmla="*/ 2147483646 w 597"/>
                    <a:gd name="T49" fmla="*/ 2147483646 h 631"/>
                    <a:gd name="T50" fmla="*/ 2147483646 w 597"/>
                    <a:gd name="T51" fmla="*/ 2147483646 h 631"/>
                    <a:gd name="T52" fmla="*/ 2147483646 w 597"/>
                    <a:gd name="T53" fmla="*/ 2147483646 h 631"/>
                    <a:gd name="T54" fmla="*/ 2147483646 w 597"/>
                    <a:gd name="T55" fmla="*/ 2147483646 h 631"/>
                    <a:gd name="T56" fmla="*/ 2147483646 w 597"/>
                    <a:gd name="T57" fmla="*/ 2147483646 h 631"/>
                    <a:gd name="T58" fmla="*/ 2147483646 w 597"/>
                    <a:gd name="T59" fmla="*/ 2147483646 h 631"/>
                    <a:gd name="T60" fmla="*/ 2147483646 w 597"/>
                    <a:gd name="T61" fmla="*/ 2147483646 h 631"/>
                    <a:gd name="T62" fmla="*/ 2147483646 w 597"/>
                    <a:gd name="T63" fmla="*/ 2147483646 h 631"/>
                    <a:gd name="T64" fmla="*/ 2147483646 w 597"/>
                    <a:gd name="T65" fmla="*/ 2147483646 h 631"/>
                    <a:gd name="T66" fmla="*/ 2147483646 w 597"/>
                    <a:gd name="T67" fmla="*/ 2147483646 h 631"/>
                    <a:gd name="T68" fmla="*/ 2147483646 w 597"/>
                    <a:gd name="T69" fmla="*/ 2147483646 h 631"/>
                    <a:gd name="T70" fmla="*/ 2147483646 w 597"/>
                    <a:gd name="T71" fmla="*/ 2147483646 h 631"/>
                    <a:gd name="T72" fmla="*/ 2147483646 w 597"/>
                    <a:gd name="T73" fmla="*/ 2147483646 h 631"/>
                    <a:gd name="T74" fmla="*/ 2147483646 w 597"/>
                    <a:gd name="T75" fmla="*/ 2147483646 h 631"/>
                    <a:gd name="T76" fmla="*/ 2147483646 w 597"/>
                    <a:gd name="T77" fmla="*/ 2147483646 h 631"/>
                    <a:gd name="T78" fmla="*/ 2147483646 w 597"/>
                    <a:gd name="T79" fmla="*/ 2147483646 h 631"/>
                    <a:gd name="T80" fmla="*/ 2147483646 w 597"/>
                    <a:gd name="T81" fmla="*/ 2147483646 h 631"/>
                    <a:gd name="T82" fmla="*/ 2147483646 w 597"/>
                    <a:gd name="T83" fmla="*/ 2147483646 h 631"/>
                    <a:gd name="T84" fmla="*/ 2147483646 w 597"/>
                    <a:gd name="T85" fmla="*/ 0 h 631"/>
                    <a:gd name="T86" fmla="*/ 2147483646 w 597"/>
                    <a:gd name="T87" fmla="*/ 2147483646 h 631"/>
                    <a:gd name="T88" fmla="*/ 2147483646 w 597"/>
                    <a:gd name="T89" fmla="*/ 2147483646 h 631"/>
                    <a:gd name="T90" fmla="*/ 2147483646 w 597"/>
                    <a:gd name="T91" fmla="*/ 2147483646 h 631"/>
                    <a:gd name="T92" fmla="*/ 2147483646 w 597"/>
                    <a:gd name="T93" fmla="*/ 2147483646 h 631"/>
                    <a:gd name="T94" fmla="*/ 2147483646 w 597"/>
                    <a:gd name="T95" fmla="*/ 2147483646 h 631"/>
                    <a:gd name="T96" fmla="*/ 2147483646 w 597"/>
                    <a:gd name="T97" fmla="*/ 2147483646 h 631"/>
                    <a:gd name="T98" fmla="*/ 2147483646 w 597"/>
                    <a:gd name="T99" fmla="*/ 2147483646 h 631"/>
                    <a:gd name="T100" fmla="*/ 0 w 597"/>
                    <a:gd name="T101" fmla="*/ 2147483646 h 631"/>
                    <a:gd name="T102" fmla="*/ 2147483646 w 597"/>
                    <a:gd name="T103" fmla="*/ 2147483646 h 63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597"/>
                    <a:gd name="T157" fmla="*/ 0 h 631"/>
                    <a:gd name="T158" fmla="*/ 597 w 597"/>
                    <a:gd name="T159" fmla="*/ 631 h 63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597" h="631">
                      <a:moveTo>
                        <a:pt x="92" y="488"/>
                      </a:moveTo>
                      <a:lnTo>
                        <a:pt x="92" y="488"/>
                      </a:lnTo>
                      <a:cubicBezTo>
                        <a:pt x="120" y="488"/>
                        <a:pt x="143" y="511"/>
                        <a:pt x="143" y="540"/>
                      </a:cubicBezTo>
                      <a:cubicBezTo>
                        <a:pt x="143" y="568"/>
                        <a:pt x="120" y="591"/>
                        <a:pt x="92" y="591"/>
                      </a:cubicBezTo>
                      <a:cubicBezTo>
                        <a:pt x="63" y="591"/>
                        <a:pt x="40" y="568"/>
                        <a:pt x="40" y="540"/>
                      </a:cubicBezTo>
                      <a:cubicBezTo>
                        <a:pt x="40" y="511"/>
                        <a:pt x="63" y="488"/>
                        <a:pt x="92" y="488"/>
                      </a:cubicBezTo>
                      <a:close/>
                      <a:moveTo>
                        <a:pt x="299" y="278"/>
                      </a:moveTo>
                      <a:lnTo>
                        <a:pt x="299" y="278"/>
                      </a:lnTo>
                      <a:cubicBezTo>
                        <a:pt x="327" y="278"/>
                        <a:pt x="350" y="301"/>
                        <a:pt x="350" y="329"/>
                      </a:cubicBezTo>
                      <a:cubicBezTo>
                        <a:pt x="350" y="357"/>
                        <a:pt x="327" y="380"/>
                        <a:pt x="299" y="380"/>
                      </a:cubicBezTo>
                      <a:cubicBezTo>
                        <a:pt x="270" y="380"/>
                        <a:pt x="247" y="357"/>
                        <a:pt x="247" y="329"/>
                      </a:cubicBezTo>
                      <a:cubicBezTo>
                        <a:pt x="247" y="301"/>
                        <a:pt x="270" y="278"/>
                        <a:pt x="299" y="278"/>
                      </a:cubicBezTo>
                      <a:close/>
                      <a:moveTo>
                        <a:pt x="247" y="91"/>
                      </a:moveTo>
                      <a:lnTo>
                        <a:pt x="247" y="91"/>
                      </a:lnTo>
                      <a:cubicBezTo>
                        <a:pt x="247" y="63"/>
                        <a:pt x="270" y="40"/>
                        <a:pt x="299" y="40"/>
                      </a:cubicBezTo>
                      <a:cubicBezTo>
                        <a:pt x="327" y="40"/>
                        <a:pt x="350" y="63"/>
                        <a:pt x="350" y="91"/>
                      </a:cubicBezTo>
                      <a:cubicBezTo>
                        <a:pt x="350" y="120"/>
                        <a:pt x="327" y="143"/>
                        <a:pt x="299" y="143"/>
                      </a:cubicBezTo>
                      <a:cubicBezTo>
                        <a:pt x="270" y="143"/>
                        <a:pt x="247" y="120"/>
                        <a:pt x="247" y="91"/>
                      </a:cubicBezTo>
                      <a:close/>
                      <a:moveTo>
                        <a:pt x="557" y="540"/>
                      </a:moveTo>
                      <a:lnTo>
                        <a:pt x="557" y="540"/>
                      </a:lnTo>
                      <a:cubicBezTo>
                        <a:pt x="557" y="568"/>
                        <a:pt x="534" y="591"/>
                        <a:pt x="505" y="591"/>
                      </a:cubicBezTo>
                      <a:cubicBezTo>
                        <a:pt x="477" y="591"/>
                        <a:pt x="454" y="568"/>
                        <a:pt x="454" y="540"/>
                      </a:cubicBezTo>
                      <a:cubicBezTo>
                        <a:pt x="454" y="511"/>
                        <a:pt x="477" y="488"/>
                        <a:pt x="505" y="488"/>
                      </a:cubicBezTo>
                      <a:cubicBezTo>
                        <a:pt x="534" y="488"/>
                        <a:pt x="557" y="511"/>
                        <a:pt x="557" y="540"/>
                      </a:cubicBezTo>
                      <a:close/>
                      <a:moveTo>
                        <a:pt x="92" y="631"/>
                      </a:moveTo>
                      <a:lnTo>
                        <a:pt x="92" y="631"/>
                      </a:lnTo>
                      <a:cubicBezTo>
                        <a:pt x="142" y="631"/>
                        <a:pt x="183" y="590"/>
                        <a:pt x="183" y="540"/>
                      </a:cubicBezTo>
                      <a:cubicBezTo>
                        <a:pt x="183" y="521"/>
                        <a:pt x="177" y="504"/>
                        <a:pt x="168" y="490"/>
                      </a:cubicBezTo>
                      <a:lnTo>
                        <a:pt x="250" y="406"/>
                      </a:lnTo>
                      <a:cubicBezTo>
                        <a:pt x="264" y="415"/>
                        <a:pt x="281" y="420"/>
                        <a:pt x="299" y="420"/>
                      </a:cubicBezTo>
                      <a:cubicBezTo>
                        <a:pt x="316" y="420"/>
                        <a:pt x="333" y="415"/>
                        <a:pt x="347" y="406"/>
                      </a:cubicBezTo>
                      <a:lnTo>
                        <a:pt x="429" y="490"/>
                      </a:lnTo>
                      <a:cubicBezTo>
                        <a:pt x="420" y="504"/>
                        <a:pt x="414" y="521"/>
                        <a:pt x="414" y="540"/>
                      </a:cubicBezTo>
                      <a:cubicBezTo>
                        <a:pt x="414" y="590"/>
                        <a:pt x="455" y="631"/>
                        <a:pt x="505" y="631"/>
                      </a:cubicBezTo>
                      <a:cubicBezTo>
                        <a:pt x="556" y="631"/>
                        <a:pt x="597" y="590"/>
                        <a:pt x="597" y="540"/>
                      </a:cubicBezTo>
                      <a:cubicBezTo>
                        <a:pt x="597" y="489"/>
                        <a:pt x="556" y="448"/>
                        <a:pt x="505" y="448"/>
                      </a:cubicBezTo>
                      <a:cubicBezTo>
                        <a:pt x="488" y="448"/>
                        <a:pt x="471" y="453"/>
                        <a:pt x="457" y="462"/>
                      </a:cubicBezTo>
                      <a:lnTo>
                        <a:pt x="375" y="378"/>
                      </a:lnTo>
                      <a:cubicBezTo>
                        <a:pt x="384" y="364"/>
                        <a:pt x="390" y="347"/>
                        <a:pt x="390" y="329"/>
                      </a:cubicBezTo>
                      <a:cubicBezTo>
                        <a:pt x="390" y="285"/>
                        <a:pt x="359" y="249"/>
                        <a:pt x="319" y="240"/>
                      </a:cubicBezTo>
                      <a:lnTo>
                        <a:pt x="319" y="181"/>
                      </a:lnTo>
                      <a:cubicBezTo>
                        <a:pt x="359" y="171"/>
                        <a:pt x="390" y="135"/>
                        <a:pt x="390" y="91"/>
                      </a:cubicBezTo>
                      <a:cubicBezTo>
                        <a:pt x="390" y="41"/>
                        <a:pt x="349" y="0"/>
                        <a:pt x="299" y="0"/>
                      </a:cubicBezTo>
                      <a:cubicBezTo>
                        <a:pt x="248" y="0"/>
                        <a:pt x="207" y="41"/>
                        <a:pt x="207" y="91"/>
                      </a:cubicBezTo>
                      <a:cubicBezTo>
                        <a:pt x="207" y="135"/>
                        <a:pt x="238" y="171"/>
                        <a:pt x="279" y="181"/>
                      </a:cubicBezTo>
                      <a:lnTo>
                        <a:pt x="279" y="240"/>
                      </a:lnTo>
                      <a:cubicBezTo>
                        <a:pt x="238" y="249"/>
                        <a:pt x="207" y="285"/>
                        <a:pt x="207" y="329"/>
                      </a:cubicBezTo>
                      <a:cubicBezTo>
                        <a:pt x="207" y="347"/>
                        <a:pt x="213" y="364"/>
                        <a:pt x="222" y="378"/>
                      </a:cubicBezTo>
                      <a:lnTo>
                        <a:pt x="140" y="462"/>
                      </a:lnTo>
                      <a:cubicBezTo>
                        <a:pt x="126" y="453"/>
                        <a:pt x="109" y="448"/>
                        <a:pt x="92" y="448"/>
                      </a:cubicBezTo>
                      <a:cubicBezTo>
                        <a:pt x="41" y="448"/>
                        <a:pt x="0" y="489"/>
                        <a:pt x="0" y="540"/>
                      </a:cubicBezTo>
                      <a:cubicBezTo>
                        <a:pt x="0" y="590"/>
                        <a:pt x="41" y="631"/>
                        <a:pt x="92" y="631"/>
                      </a:cubicBez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1" name="Freeform 110">
                  <a:extLst>
                    <a:ext uri="{FF2B5EF4-FFF2-40B4-BE49-F238E27FC236}">
                      <a16:creationId xmlns:a16="http://schemas.microsoft.com/office/drawing/2014/main" id="{15032328-3779-5D4F-A118-D86449FD79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73300" y="942975"/>
                  <a:ext cx="466725" cy="315913"/>
                </a:xfrm>
                <a:custGeom>
                  <a:avLst/>
                  <a:gdLst>
                    <a:gd name="T0" fmla="*/ 2147483646 w 1110"/>
                    <a:gd name="T1" fmla="*/ 2147483646 h 753"/>
                    <a:gd name="T2" fmla="*/ 2147483646 w 1110"/>
                    <a:gd name="T3" fmla="*/ 2147483646 h 753"/>
                    <a:gd name="T4" fmla="*/ 2147483646 w 1110"/>
                    <a:gd name="T5" fmla="*/ 2147483646 h 753"/>
                    <a:gd name="T6" fmla="*/ 2147483646 w 1110"/>
                    <a:gd name="T7" fmla="*/ 2147483646 h 753"/>
                    <a:gd name="T8" fmla="*/ 2147483646 w 1110"/>
                    <a:gd name="T9" fmla="*/ 2147483646 h 753"/>
                    <a:gd name="T10" fmla="*/ 2147483646 w 1110"/>
                    <a:gd name="T11" fmla="*/ 2147483646 h 753"/>
                    <a:gd name="T12" fmla="*/ 0 w 1110"/>
                    <a:gd name="T13" fmla="*/ 2147483646 h 753"/>
                    <a:gd name="T14" fmla="*/ 0 w 1110"/>
                    <a:gd name="T15" fmla="*/ 2147483646 h 753"/>
                    <a:gd name="T16" fmla="*/ 0 w 1110"/>
                    <a:gd name="T17" fmla="*/ 2147483646 h 753"/>
                    <a:gd name="T18" fmla="*/ 2147483646 w 1110"/>
                    <a:gd name="T19" fmla="*/ 2147483646 h 753"/>
                    <a:gd name="T20" fmla="*/ 2147483646 w 1110"/>
                    <a:gd name="T21" fmla="*/ 2147483646 h 753"/>
                    <a:gd name="T22" fmla="*/ 2147483646 w 1110"/>
                    <a:gd name="T23" fmla="*/ 2147483646 h 753"/>
                    <a:gd name="T24" fmla="*/ 2147483646 w 1110"/>
                    <a:gd name="T25" fmla="*/ 2147483646 h 753"/>
                    <a:gd name="T26" fmla="*/ 2147483646 w 1110"/>
                    <a:gd name="T27" fmla="*/ 0 h 753"/>
                    <a:gd name="T28" fmla="*/ 2147483646 w 1110"/>
                    <a:gd name="T29" fmla="*/ 0 h 753"/>
                    <a:gd name="T30" fmla="*/ 0 w 1110"/>
                    <a:gd name="T31" fmla="*/ 2147483646 h 75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0"/>
                    <a:gd name="T49" fmla="*/ 0 h 753"/>
                    <a:gd name="T50" fmla="*/ 1110 w 1110"/>
                    <a:gd name="T51" fmla="*/ 753 h 75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0" h="753">
                      <a:moveTo>
                        <a:pt x="1083" y="727"/>
                      </a:moveTo>
                      <a:lnTo>
                        <a:pt x="1083" y="727"/>
                      </a:lnTo>
                      <a:lnTo>
                        <a:pt x="26" y="727"/>
                      </a:lnTo>
                      <a:lnTo>
                        <a:pt x="26" y="27"/>
                      </a:lnTo>
                      <a:lnTo>
                        <a:pt x="1083" y="27"/>
                      </a:lnTo>
                      <a:lnTo>
                        <a:pt x="1083" y="727"/>
                      </a:lnTo>
                      <a:close/>
                      <a:moveTo>
                        <a:pt x="0" y="27"/>
                      </a:moveTo>
                      <a:lnTo>
                        <a:pt x="0" y="27"/>
                      </a:lnTo>
                      <a:lnTo>
                        <a:pt x="0" y="727"/>
                      </a:lnTo>
                      <a:cubicBezTo>
                        <a:pt x="0" y="741"/>
                        <a:pt x="12" y="753"/>
                        <a:pt x="26" y="753"/>
                      </a:cubicBezTo>
                      <a:lnTo>
                        <a:pt x="1083" y="753"/>
                      </a:lnTo>
                      <a:cubicBezTo>
                        <a:pt x="1098" y="753"/>
                        <a:pt x="1110" y="741"/>
                        <a:pt x="1110" y="727"/>
                      </a:cubicBezTo>
                      <a:lnTo>
                        <a:pt x="1110" y="27"/>
                      </a:lnTo>
                      <a:cubicBezTo>
                        <a:pt x="1110" y="12"/>
                        <a:pt x="1098" y="0"/>
                        <a:pt x="1083" y="0"/>
                      </a:cubicBezTo>
                      <a:lnTo>
                        <a:pt x="26" y="0"/>
                      </a:lnTo>
                      <a:cubicBezTo>
                        <a:pt x="12" y="0"/>
                        <a:pt x="0" y="12"/>
                        <a:pt x="0" y="27"/>
                      </a:cubicBez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2" name="Freeform 111">
                  <a:extLst>
                    <a:ext uri="{FF2B5EF4-FFF2-40B4-BE49-F238E27FC236}">
                      <a16:creationId xmlns:a16="http://schemas.microsoft.com/office/drawing/2014/main" id="{18127C9F-132C-5E46-9551-7AA5761C736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28850" y="779463"/>
                  <a:ext cx="739775" cy="622300"/>
                </a:xfrm>
                <a:custGeom>
                  <a:avLst/>
                  <a:gdLst>
                    <a:gd name="T0" fmla="*/ 2147483646 w 1764"/>
                    <a:gd name="T1" fmla="*/ 2147483646 h 1483"/>
                    <a:gd name="T2" fmla="*/ 2147483646 w 1764"/>
                    <a:gd name="T3" fmla="*/ 2147483646 h 1483"/>
                    <a:gd name="T4" fmla="*/ 2147483646 w 1764"/>
                    <a:gd name="T5" fmla="*/ 2147483646 h 1483"/>
                    <a:gd name="T6" fmla="*/ 2147483646 w 1764"/>
                    <a:gd name="T7" fmla="*/ 2147483646 h 1483"/>
                    <a:gd name="T8" fmla="*/ 2147483646 w 1764"/>
                    <a:gd name="T9" fmla="*/ 2147483646 h 1483"/>
                    <a:gd name="T10" fmla="*/ 2147483646 w 1764"/>
                    <a:gd name="T11" fmla="*/ 2147483646 h 1483"/>
                    <a:gd name="T12" fmla="*/ 2147483646 w 1764"/>
                    <a:gd name="T13" fmla="*/ 2147483646 h 1483"/>
                    <a:gd name="T14" fmla="*/ 2147483646 w 1764"/>
                    <a:gd name="T15" fmla="*/ 2147483646 h 1483"/>
                    <a:gd name="T16" fmla="*/ 2147483646 w 1764"/>
                    <a:gd name="T17" fmla="*/ 0 h 1483"/>
                    <a:gd name="T18" fmla="*/ 2147483646 w 1764"/>
                    <a:gd name="T19" fmla="*/ 2147483646 h 1483"/>
                    <a:gd name="T20" fmla="*/ 0 w 1764"/>
                    <a:gd name="T21" fmla="*/ 2147483646 h 1483"/>
                    <a:gd name="T22" fmla="*/ 2147483646 w 1764"/>
                    <a:gd name="T23" fmla="*/ 2147483646 h 1483"/>
                    <a:gd name="T24" fmla="*/ 2147483646 w 1764"/>
                    <a:gd name="T25" fmla="*/ 2147483646 h 1483"/>
                    <a:gd name="T26" fmla="*/ 2147483646 w 1764"/>
                    <a:gd name="T27" fmla="*/ 2147483646 h 1483"/>
                    <a:gd name="T28" fmla="*/ 2147483646 w 1764"/>
                    <a:gd name="T29" fmla="*/ 2147483646 h 1483"/>
                    <a:gd name="T30" fmla="*/ 2147483646 w 1764"/>
                    <a:gd name="T31" fmla="*/ 2147483646 h 1483"/>
                    <a:gd name="T32" fmla="*/ 2147483646 w 1764"/>
                    <a:gd name="T33" fmla="*/ 2147483646 h 1483"/>
                    <a:gd name="T34" fmla="*/ 2147483646 w 1764"/>
                    <a:gd name="T35" fmla="*/ 2147483646 h 1483"/>
                    <a:gd name="T36" fmla="*/ 2147483646 w 1764"/>
                    <a:gd name="T37" fmla="*/ 2147483646 h 1483"/>
                    <a:gd name="T38" fmla="*/ 2147483646 w 1764"/>
                    <a:gd name="T39" fmla="*/ 2147483646 h 1483"/>
                    <a:gd name="T40" fmla="*/ 2147483646 w 1764"/>
                    <a:gd name="T41" fmla="*/ 2147483646 h 1483"/>
                    <a:gd name="T42" fmla="*/ 2147483646 w 1764"/>
                    <a:gd name="T43" fmla="*/ 2147483646 h 1483"/>
                    <a:gd name="T44" fmla="*/ 2147483646 w 1764"/>
                    <a:gd name="T45" fmla="*/ 2147483646 h 1483"/>
                    <a:gd name="T46" fmla="*/ 2147483646 w 1764"/>
                    <a:gd name="T47" fmla="*/ 2147483646 h 1483"/>
                    <a:gd name="T48" fmla="*/ 2147483646 w 1764"/>
                    <a:gd name="T49" fmla="*/ 2147483646 h 1483"/>
                    <a:gd name="T50" fmla="*/ 2147483646 w 1764"/>
                    <a:gd name="T51" fmla="*/ 2147483646 h 1483"/>
                    <a:gd name="T52" fmla="*/ 2147483646 w 1764"/>
                    <a:gd name="T53" fmla="*/ 2147483646 h 1483"/>
                    <a:gd name="T54" fmla="*/ 2147483646 w 1764"/>
                    <a:gd name="T55" fmla="*/ 2147483646 h 1483"/>
                    <a:gd name="T56" fmla="*/ 2147483646 w 1764"/>
                    <a:gd name="T57" fmla="*/ 2147483646 h 1483"/>
                    <a:gd name="T58" fmla="*/ 2147483646 w 1764"/>
                    <a:gd name="T59" fmla="*/ 2147483646 h 1483"/>
                    <a:gd name="T60" fmla="*/ 2147483646 w 1764"/>
                    <a:gd name="T61" fmla="*/ 2147483646 h 1483"/>
                    <a:gd name="T62" fmla="*/ 2147483646 w 1764"/>
                    <a:gd name="T63" fmla="*/ 2147483646 h 1483"/>
                    <a:gd name="T64" fmla="*/ 2147483646 w 1764"/>
                    <a:gd name="T65" fmla="*/ 2147483646 h 1483"/>
                    <a:gd name="T66" fmla="*/ 2147483646 w 1764"/>
                    <a:gd name="T67" fmla="*/ 2147483646 h 14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764"/>
                    <a:gd name="T103" fmla="*/ 0 h 1483"/>
                    <a:gd name="T104" fmla="*/ 1764 w 1764"/>
                    <a:gd name="T105" fmla="*/ 1483 h 1483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764" h="1483">
                      <a:moveTo>
                        <a:pt x="1257" y="374"/>
                      </a:moveTo>
                      <a:lnTo>
                        <a:pt x="1257" y="374"/>
                      </a:lnTo>
                      <a:lnTo>
                        <a:pt x="1257" y="1164"/>
                      </a:lnTo>
                      <a:cubicBezTo>
                        <a:pt x="1257" y="1176"/>
                        <a:pt x="1248" y="1184"/>
                        <a:pt x="1237" y="1184"/>
                      </a:cubicBezTo>
                      <a:lnTo>
                        <a:pt x="87" y="1184"/>
                      </a:lnTo>
                      <a:cubicBezTo>
                        <a:pt x="76" y="1184"/>
                        <a:pt x="67" y="1176"/>
                        <a:pt x="67" y="1164"/>
                      </a:cubicBezTo>
                      <a:lnTo>
                        <a:pt x="67" y="374"/>
                      </a:lnTo>
                      <a:cubicBezTo>
                        <a:pt x="67" y="363"/>
                        <a:pt x="76" y="354"/>
                        <a:pt x="87" y="354"/>
                      </a:cubicBezTo>
                      <a:lnTo>
                        <a:pt x="1237" y="354"/>
                      </a:lnTo>
                      <a:cubicBezTo>
                        <a:pt x="1248" y="354"/>
                        <a:pt x="1257" y="363"/>
                        <a:pt x="1257" y="374"/>
                      </a:cubicBezTo>
                      <a:close/>
                      <a:moveTo>
                        <a:pt x="744" y="1381"/>
                      </a:moveTo>
                      <a:lnTo>
                        <a:pt x="744" y="1381"/>
                      </a:lnTo>
                      <a:lnTo>
                        <a:pt x="580" y="1381"/>
                      </a:lnTo>
                      <a:lnTo>
                        <a:pt x="580" y="1251"/>
                      </a:lnTo>
                      <a:lnTo>
                        <a:pt x="744" y="1251"/>
                      </a:lnTo>
                      <a:lnTo>
                        <a:pt x="744" y="1381"/>
                      </a:lnTo>
                      <a:close/>
                      <a:moveTo>
                        <a:pt x="1764" y="0"/>
                      </a:moveTo>
                      <a:lnTo>
                        <a:pt x="1764" y="0"/>
                      </a:lnTo>
                      <a:lnTo>
                        <a:pt x="1083" y="0"/>
                      </a:lnTo>
                      <a:lnTo>
                        <a:pt x="1083" y="287"/>
                      </a:lnTo>
                      <a:lnTo>
                        <a:pt x="87" y="287"/>
                      </a:lnTo>
                      <a:cubicBezTo>
                        <a:pt x="39" y="287"/>
                        <a:pt x="0" y="326"/>
                        <a:pt x="0" y="374"/>
                      </a:cubicBezTo>
                      <a:lnTo>
                        <a:pt x="0" y="1164"/>
                      </a:lnTo>
                      <a:cubicBezTo>
                        <a:pt x="0" y="1212"/>
                        <a:pt x="39" y="1251"/>
                        <a:pt x="87" y="1251"/>
                      </a:cubicBezTo>
                      <a:lnTo>
                        <a:pt x="513" y="1251"/>
                      </a:lnTo>
                      <a:lnTo>
                        <a:pt x="513" y="1381"/>
                      </a:lnTo>
                      <a:lnTo>
                        <a:pt x="324" y="1381"/>
                      </a:lnTo>
                      <a:cubicBezTo>
                        <a:pt x="306" y="1381"/>
                        <a:pt x="291" y="1395"/>
                        <a:pt x="291" y="1414"/>
                      </a:cubicBezTo>
                      <a:cubicBezTo>
                        <a:pt x="291" y="1432"/>
                        <a:pt x="306" y="1447"/>
                        <a:pt x="324" y="1447"/>
                      </a:cubicBezTo>
                      <a:lnTo>
                        <a:pt x="1000" y="1447"/>
                      </a:lnTo>
                      <a:cubicBezTo>
                        <a:pt x="1018" y="1447"/>
                        <a:pt x="1033" y="1432"/>
                        <a:pt x="1033" y="1414"/>
                      </a:cubicBezTo>
                      <a:cubicBezTo>
                        <a:pt x="1033" y="1395"/>
                        <a:pt x="1018" y="1381"/>
                        <a:pt x="1000" y="1381"/>
                      </a:cubicBezTo>
                      <a:lnTo>
                        <a:pt x="811" y="1381"/>
                      </a:lnTo>
                      <a:lnTo>
                        <a:pt x="811" y="1251"/>
                      </a:lnTo>
                      <a:lnTo>
                        <a:pt x="1083" y="1251"/>
                      </a:lnTo>
                      <a:lnTo>
                        <a:pt x="1083" y="1446"/>
                      </a:lnTo>
                      <a:lnTo>
                        <a:pt x="1256" y="1446"/>
                      </a:lnTo>
                      <a:cubicBezTo>
                        <a:pt x="1268" y="1468"/>
                        <a:pt x="1291" y="1483"/>
                        <a:pt x="1317" y="1483"/>
                      </a:cubicBezTo>
                      <a:cubicBezTo>
                        <a:pt x="1356" y="1483"/>
                        <a:pt x="1387" y="1452"/>
                        <a:pt x="1387" y="1414"/>
                      </a:cubicBezTo>
                      <a:cubicBezTo>
                        <a:pt x="1387" y="1376"/>
                        <a:pt x="1356" y="1344"/>
                        <a:pt x="1317" y="1344"/>
                      </a:cubicBezTo>
                      <a:cubicBezTo>
                        <a:pt x="1291" y="1344"/>
                        <a:pt x="1269" y="1359"/>
                        <a:pt x="1257" y="1380"/>
                      </a:cubicBezTo>
                      <a:lnTo>
                        <a:pt x="1150" y="1380"/>
                      </a:lnTo>
                      <a:lnTo>
                        <a:pt x="1150" y="1251"/>
                      </a:lnTo>
                      <a:lnTo>
                        <a:pt x="1237" y="1251"/>
                      </a:lnTo>
                      <a:cubicBezTo>
                        <a:pt x="1285" y="1251"/>
                        <a:pt x="1324" y="1212"/>
                        <a:pt x="1324" y="1164"/>
                      </a:cubicBezTo>
                      <a:lnTo>
                        <a:pt x="1324" y="757"/>
                      </a:lnTo>
                      <a:lnTo>
                        <a:pt x="1629" y="757"/>
                      </a:lnTo>
                      <a:lnTo>
                        <a:pt x="1629" y="690"/>
                      </a:lnTo>
                      <a:lnTo>
                        <a:pt x="1324" y="690"/>
                      </a:lnTo>
                      <a:lnTo>
                        <a:pt x="1324" y="581"/>
                      </a:lnTo>
                      <a:lnTo>
                        <a:pt x="1629" y="581"/>
                      </a:lnTo>
                      <a:lnTo>
                        <a:pt x="1629" y="515"/>
                      </a:lnTo>
                      <a:lnTo>
                        <a:pt x="1324" y="515"/>
                      </a:lnTo>
                      <a:lnTo>
                        <a:pt x="1324" y="406"/>
                      </a:lnTo>
                      <a:lnTo>
                        <a:pt x="1629" y="406"/>
                      </a:lnTo>
                      <a:lnTo>
                        <a:pt x="1629" y="340"/>
                      </a:lnTo>
                      <a:lnTo>
                        <a:pt x="1317" y="340"/>
                      </a:lnTo>
                      <a:cubicBezTo>
                        <a:pt x="1304" y="309"/>
                        <a:pt x="1273" y="287"/>
                        <a:pt x="1237" y="287"/>
                      </a:cubicBezTo>
                      <a:lnTo>
                        <a:pt x="1150" y="287"/>
                      </a:lnTo>
                      <a:lnTo>
                        <a:pt x="1150" y="67"/>
                      </a:lnTo>
                      <a:lnTo>
                        <a:pt x="1697" y="67"/>
                      </a:lnTo>
                      <a:lnTo>
                        <a:pt x="1697" y="1380"/>
                      </a:lnTo>
                      <a:lnTo>
                        <a:pt x="1590" y="1380"/>
                      </a:lnTo>
                      <a:cubicBezTo>
                        <a:pt x="1578" y="1359"/>
                        <a:pt x="1556" y="1344"/>
                        <a:pt x="1530" y="1344"/>
                      </a:cubicBezTo>
                      <a:cubicBezTo>
                        <a:pt x="1492" y="1344"/>
                        <a:pt x="1461" y="1376"/>
                        <a:pt x="1461" y="1414"/>
                      </a:cubicBezTo>
                      <a:cubicBezTo>
                        <a:pt x="1461" y="1452"/>
                        <a:pt x="1492" y="1483"/>
                        <a:pt x="1530" y="1483"/>
                      </a:cubicBezTo>
                      <a:cubicBezTo>
                        <a:pt x="1557" y="1483"/>
                        <a:pt x="1579" y="1468"/>
                        <a:pt x="1591" y="1446"/>
                      </a:cubicBezTo>
                      <a:lnTo>
                        <a:pt x="1764" y="1446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3" name="Freeform 112">
                  <a:extLst>
                    <a:ext uri="{FF2B5EF4-FFF2-40B4-BE49-F238E27FC236}">
                      <a16:creationId xmlns:a16="http://schemas.microsoft.com/office/drawing/2014/main" id="{F9CF5702-D678-F542-9A9F-562B20FC6B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00" y="1141413"/>
                  <a:ext cx="41275" cy="26988"/>
                </a:xfrm>
                <a:custGeom>
                  <a:avLst/>
                  <a:gdLst>
                    <a:gd name="T0" fmla="*/ 2147483646 w 99"/>
                    <a:gd name="T1" fmla="*/ 0 h 67"/>
                    <a:gd name="T2" fmla="*/ 2147483646 w 99"/>
                    <a:gd name="T3" fmla="*/ 0 h 67"/>
                    <a:gd name="T4" fmla="*/ 0 w 99"/>
                    <a:gd name="T5" fmla="*/ 0 h 67"/>
                    <a:gd name="T6" fmla="*/ 0 w 99"/>
                    <a:gd name="T7" fmla="*/ 2147483646 h 67"/>
                    <a:gd name="T8" fmla="*/ 2147483646 w 99"/>
                    <a:gd name="T9" fmla="*/ 2147483646 h 67"/>
                    <a:gd name="T10" fmla="*/ 2147483646 w 99"/>
                    <a:gd name="T11" fmla="*/ 0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9"/>
                    <a:gd name="T19" fmla="*/ 0 h 67"/>
                    <a:gd name="T20" fmla="*/ 99 w 99"/>
                    <a:gd name="T21" fmla="*/ 67 h 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9" h="67">
                      <a:moveTo>
                        <a:pt x="99" y="0"/>
                      </a:moveTo>
                      <a:lnTo>
                        <a:pt x="99" y="0"/>
                      </a:lnTo>
                      <a:lnTo>
                        <a:pt x="0" y="0"/>
                      </a:lnTo>
                      <a:lnTo>
                        <a:pt x="0" y="67"/>
                      </a:lnTo>
                      <a:lnTo>
                        <a:pt x="99" y="6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4" name="Freeform 113">
                  <a:extLst>
                    <a:ext uri="{FF2B5EF4-FFF2-40B4-BE49-F238E27FC236}">
                      <a16:creationId xmlns:a16="http://schemas.microsoft.com/office/drawing/2014/main" id="{7EFC34B9-2342-094F-A07D-066E0DF21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00" y="1187450"/>
                  <a:ext cx="41275" cy="28575"/>
                </a:xfrm>
                <a:custGeom>
                  <a:avLst/>
                  <a:gdLst>
                    <a:gd name="T0" fmla="*/ 0 w 99"/>
                    <a:gd name="T1" fmla="*/ 2147483646 h 67"/>
                    <a:gd name="T2" fmla="*/ 0 w 99"/>
                    <a:gd name="T3" fmla="*/ 2147483646 h 67"/>
                    <a:gd name="T4" fmla="*/ 2147483646 w 99"/>
                    <a:gd name="T5" fmla="*/ 2147483646 h 67"/>
                    <a:gd name="T6" fmla="*/ 2147483646 w 99"/>
                    <a:gd name="T7" fmla="*/ 0 h 67"/>
                    <a:gd name="T8" fmla="*/ 0 w 99"/>
                    <a:gd name="T9" fmla="*/ 0 h 67"/>
                    <a:gd name="T10" fmla="*/ 0 w 99"/>
                    <a:gd name="T11" fmla="*/ 2147483646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9"/>
                    <a:gd name="T19" fmla="*/ 0 h 67"/>
                    <a:gd name="T20" fmla="*/ 99 w 99"/>
                    <a:gd name="T21" fmla="*/ 67 h 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9" h="67">
                      <a:moveTo>
                        <a:pt x="0" y="67"/>
                      </a:moveTo>
                      <a:lnTo>
                        <a:pt x="0" y="67"/>
                      </a:lnTo>
                      <a:lnTo>
                        <a:pt x="99" y="67"/>
                      </a:lnTo>
                      <a:lnTo>
                        <a:pt x="99" y="0"/>
                      </a:lnTo>
                      <a:lnTo>
                        <a:pt x="0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59" name="文本框 54">
                <a:extLst>
                  <a:ext uri="{FF2B5EF4-FFF2-40B4-BE49-F238E27FC236}">
                    <a16:creationId xmlns:a16="http://schemas.microsoft.com/office/drawing/2014/main" id="{B3B9599A-2698-3943-B75A-8228516028E9}"/>
                  </a:ext>
                </a:extLst>
              </p:cNvPr>
              <p:cNvSpPr txBox="1"/>
              <p:nvPr/>
            </p:nvSpPr>
            <p:spPr>
              <a:xfrm>
                <a:off x="9813736" y="4980251"/>
                <a:ext cx="540000" cy="21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prstClr val="black"/>
                    </a:solidFill>
                    <a:latin typeface="Calibri"/>
                  </a:rPr>
                  <a:t>Client4</a:t>
                </a:r>
                <a:endParaRPr lang="zh-CN" altLang="en-US" sz="9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0" name="文本框 44">
              <a:extLst>
                <a:ext uri="{FF2B5EF4-FFF2-40B4-BE49-F238E27FC236}">
                  <a16:creationId xmlns:a16="http://schemas.microsoft.com/office/drawing/2014/main" id="{7899FC8F-1BCA-3947-A701-409A0918E21C}"/>
                </a:ext>
              </a:extLst>
            </p:cNvPr>
            <p:cNvSpPr txBox="1"/>
            <p:nvPr/>
          </p:nvSpPr>
          <p:spPr>
            <a:xfrm>
              <a:off x="2991719" y="1932285"/>
              <a:ext cx="430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5">
              <a:extLst>
                <a:ext uri="{FF2B5EF4-FFF2-40B4-BE49-F238E27FC236}">
                  <a16:creationId xmlns:a16="http://schemas.microsoft.com/office/drawing/2014/main" id="{1678D9C5-2091-4F4B-815C-35479C205D50}"/>
                </a:ext>
              </a:extLst>
            </p:cNvPr>
            <p:cNvSpPr txBox="1"/>
            <p:nvPr/>
          </p:nvSpPr>
          <p:spPr>
            <a:xfrm>
              <a:off x="3881744" y="1973483"/>
              <a:ext cx="461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6">
              <a:extLst>
                <a:ext uri="{FF2B5EF4-FFF2-40B4-BE49-F238E27FC236}">
                  <a16:creationId xmlns:a16="http://schemas.microsoft.com/office/drawing/2014/main" id="{4DD478B2-F300-9941-8F0A-068462687755}"/>
                </a:ext>
              </a:extLst>
            </p:cNvPr>
            <p:cNvSpPr txBox="1"/>
            <p:nvPr/>
          </p:nvSpPr>
          <p:spPr>
            <a:xfrm>
              <a:off x="4716039" y="1991248"/>
              <a:ext cx="428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7">
              <a:extLst>
                <a:ext uri="{FF2B5EF4-FFF2-40B4-BE49-F238E27FC236}">
                  <a16:creationId xmlns:a16="http://schemas.microsoft.com/office/drawing/2014/main" id="{BC729A67-5DA3-C94D-A1A5-AB307335B479}"/>
                </a:ext>
              </a:extLst>
            </p:cNvPr>
            <p:cNvSpPr txBox="1"/>
            <p:nvPr/>
          </p:nvSpPr>
          <p:spPr>
            <a:xfrm>
              <a:off x="5589165" y="1961418"/>
              <a:ext cx="48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8">
              <a:extLst>
                <a:ext uri="{FF2B5EF4-FFF2-40B4-BE49-F238E27FC236}">
                  <a16:creationId xmlns:a16="http://schemas.microsoft.com/office/drawing/2014/main" id="{CC358F84-D124-1F42-B7B4-26D13B24BAFE}"/>
                </a:ext>
              </a:extLst>
            </p:cNvPr>
            <p:cNvSpPr txBox="1"/>
            <p:nvPr/>
          </p:nvSpPr>
          <p:spPr>
            <a:xfrm>
              <a:off x="6795295" y="1273201"/>
              <a:ext cx="473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9">
              <a:extLst>
                <a:ext uri="{FF2B5EF4-FFF2-40B4-BE49-F238E27FC236}">
                  <a16:creationId xmlns:a16="http://schemas.microsoft.com/office/drawing/2014/main" id="{E677A6FD-69C3-CC4F-8399-18B0C58EC108}"/>
                </a:ext>
              </a:extLst>
            </p:cNvPr>
            <p:cNvSpPr txBox="1"/>
            <p:nvPr/>
          </p:nvSpPr>
          <p:spPr>
            <a:xfrm>
              <a:off x="6680395" y="1978067"/>
              <a:ext cx="441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50">
              <a:extLst>
                <a:ext uri="{FF2B5EF4-FFF2-40B4-BE49-F238E27FC236}">
                  <a16:creationId xmlns:a16="http://schemas.microsoft.com/office/drawing/2014/main" id="{3F51534A-8009-E04A-AE80-ACEE13ADCCF3}"/>
                </a:ext>
              </a:extLst>
            </p:cNvPr>
            <p:cNvSpPr txBox="1"/>
            <p:nvPr/>
          </p:nvSpPr>
          <p:spPr>
            <a:xfrm>
              <a:off x="6754660" y="2712155"/>
              <a:ext cx="465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51">
              <a:extLst>
                <a:ext uri="{FF2B5EF4-FFF2-40B4-BE49-F238E27FC236}">
                  <a16:creationId xmlns:a16="http://schemas.microsoft.com/office/drawing/2014/main" id="{E0015860-38D2-B94A-A2BA-E8C0D1835AB5}"/>
                </a:ext>
              </a:extLst>
            </p:cNvPr>
            <p:cNvSpPr/>
            <p:nvPr/>
          </p:nvSpPr>
          <p:spPr>
            <a:xfrm>
              <a:off x="6968648" y="1083918"/>
              <a:ext cx="242040" cy="223229"/>
            </a:xfrm>
            <a:prstGeom prst="ellipse">
              <a:avLst/>
            </a:prstGeom>
            <a:solidFill>
              <a:srgbClr val="5B9BD5"/>
            </a:solidFill>
            <a:ln w="38100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文本框 52">
              <a:extLst>
                <a:ext uri="{FF2B5EF4-FFF2-40B4-BE49-F238E27FC236}">
                  <a16:creationId xmlns:a16="http://schemas.microsoft.com/office/drawing/2014/main" id="{AA6DFE37-8039-E44A-8544-CD434C64C67C}"/>
                </a:ext>
              </a:extLst>
            </p:cNvPr>
            <p:cNvSpPr txBox="1"/>
            <p:nvPr/>
          </p:nvSpPr>
          <p:spPr>
            <a:xfrm>
              <a:off x="6209693" y="2428888"/>
              <a:ext cx="427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9" name="图片 189" descr="交换机.png">
              <a:extLst>
                <a:ext uri="{FF2B5EF4-FFF2-40B4-BE49-F238E27FC236}">
                  <a16:creationId xmlns:a16="http://schemas.microsoft.com/office/drawing/2014/main" id="{4E8C3B87-0ED1-054E-9E3F-BDB662483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4442" y="637171"/>
              <a:ext cx="383632" cy="363412"/>
            </a:xfrm>
            <a:prstGeom prst="rect">
              <a:avLst/>
            </a:prstGeom>
          </p:spPr>
        </p:pic>
        <p:sp>
          <p:nvSpPr>
            <p:cNvPr id="50" name="文本框 190">
              <a:extLst>
                <a:ext uri="{FF2B5EF4-FFF2-40B4-BE49-F238E27FC236}">
                  <a16:creationId xmlns:a16="http://schemas.microsoft.com/office/drawing/2014/main" id="{C999F492-42FE-1044-A28F-3BF93FB6B124}"/>
                </a:ext>
              </a:extLst>
            </p:cNvPr>
            <p:cNvSpPr txBox="1"/>
            <p:nvPr/>
          </p:nvSpPr>
          <p:spPr>
            <a:xfrm>
              <a:off x="4264242" y="511491"/>
              <a:ext cx="1374374" cy="164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/>
              <a:r>
                <a:rPr lang="en-US" altLang="zh-CN" sz="90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endParaRPr lang="zh-CN" altLang="en-US" sz="90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箭头连接符 192">
              <a:extLst>
                <a:ext uri="{FF2B5EF4-FFF2-40B4-BE49-F238E27FC236}">
                  <a16:creationId xmlns:a16="http://schemas.microsoft.com/office/drawing/2014/main" id="{814CF8A6-B765-5D4E-85EB-20ADDA0702AA}"/>
                </a:ext>
              </a:extLst>
            </p:cNvPr>
            <p:cNvCxnSpPr>
              <a:cxnSpLocks/>
              <a:stCxn id="49" idx="2"/>
              <a:endCxn id="24" idx="0"/>
            </p:cNvCxnSpPr>
            <p:nvPr/>
          </p:nvCxnSpPr>
          <p:spPr>
            <a:xfrm flipH="1">
              <a:off x="3197076" y="1000583"/>
              <a:ext cx="1739182" cy="758177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199">
              <a:extLst>
                <a:ext uri="{FF2B5EF4-FFF2-40B4-BE49-F238E27FC236}">
                  <a16:creationId xmlns:a16="http://schemas.microsoft.com/office/drawing/2014/main" id="{83DACE32-BECD-1A40-9BC6-D183839EEE3B}"/>
                </a:ext>
              </a:extLst>
            </p:cNvPr>
            <p:cNvCxnSpPr>
              <a:cxnSpLocks/>
              <a:stCxn id="49" idx="2"/>
              <a:endCxn id="31" idx="0"/>
            </p:cNvCxnSpPr>
            <p:nvPr/>
          </p:nvCxnSpPr>
          <p:spPr>
            <a:xfrm>
              <a:off x="4936258" y="1000583"/>
              <a:ext cx="901100" cy="76424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202">
              <a:extLst>
                <a:ext uri="{FF2B5EF4-FFF2-40B4-BE49-F238E27FC236}">
                  <a16:creationId xmlns:a16="http://schemas.microsoft.com/office/drawing/2014/main" id="{0FB2DD10-1B52-FD45-A376-7AE2D9ABAD2D}"/>
                </a:ext>
              </a:extLst>
            </p:cNvPr>
            <p:cNvCxnSpPr>
              <a:cxnSpLocks/>
              <a:stCxn id="49" idx="2"/>
              <a:endCxn id="47" idx="1"/>
            </p:cNvCxnSpPr>
            <p:nvPr/>
          </p:nvCxnSpPr>
          <p:spPr>
            <a:xfrm>
              <a:off x="4936258" y="1000583"/>
              <a:ext cx="2067836" cy="11602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205">
              <a:extLst>
                <a:ext uri="{FF2B5EF4-FFF2-40B4-BE49-F238E27FC236}">
                  <a16:creationId xmlns:a16="http://schemas.microsoft.com/office/drawing/2014/main" id="{49EEBD15-1774-4048-80A7-3B13238A2F95}"/>
                </a:ext>
              </a:extLst>
            </p:cNvPr>
            <p:cNvCxnSpPr>
              <a:cxnSpLocks/>
              <a:stCxn id="49" idx="2"/>
              <a:endCxn id="35" idx="0"/>
            </p:cNvCxnSpPr>
            <p:nvPr/>
          </p:nvCxnSpPr>
          <p:spPr>
            <a:xfrm>
              <a:off x="4936258" y="1000583"/>
              <a:ext cx="2277222" cy="1674044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111">
              <a:extLst>
                <a:ext uri="{FF2B5EF4-FFF2-40B4-BE49-F238E27FC236}">
                  <a16:creationId xmlns:a16="http://schemas.microsoft.com/office/drawing/2014/main" id="{C28F8DED-201F-7948-B244-85C9D8D5E301}"/>
                </a:ext>
              </a:extLst>
            </p:cNvPr>
            <p:cNvSpPr txBox="1"/>
            <p:nvPr/>
          </p:nvSpPr>
          <p:spPr>
            <a:xfrm>
              <a:off x="8259109" y="961628"/>
              <a:ext cx="942271" cy="18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Recipient</a:t>
              </a:r>
              <a:endParaRPr lang="zh-CN" altLang="en-US" sz="105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112">
              <a:extLst>
                <a:ext uri="{FF2B5EF4-FFF2-40B4-BE49-F238E27FC236}">
                  <a16:creationId xmlns:a16="http://schemas.microsoft.com/office/drawing/2014/main" id="{37BB0E90-2666-274C-82DB-F1315A9069EB}"/>
                </a:ext>
              </a:extLst>
            </p:cNvPr>
            <p:cNvSpPr txBox="1"/>
            <p:nvPr/>
          </p:nvSpPr>
          <p:spPr>
            <a:xfrm>
              <a:off x="8236250" y="1561751"/>
              <a:ext cx="942271" cy="18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Recipient</a:t>
              </a:r>
              <a:endParaRPr lang="zh-CN" altLang="en-US" sz="105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113">
              <a:extLst>
                <a:ext uri="{FF2B5EF4-FFF2-40B4-BE49-F238E27FC236}">
                  <a16:creationId xmlns:a16="http://schemas.microsoft.com/office/drawing/2014/main" id="{EBEF0647-FD1C-824D-B92E-DC22F5A968A0}"/>
                </a:ext>
              </a:extLst>
            </p:cNvPr>
            <p:cNvSpPr txBox="1"/>
            <p:nvPr/>
          </p:nvSpPr>
          <p:spPr>
            <a:xfrm>
              <a:off x="8268754" y="2507466"/>
              <a:ext cx="942271" cy="18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Recipient</a:t>
              </a:r>
              <a:endParaRPr lang="zh-CN" altLang="en-US" sz="105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7" name="直接箭头连接符 202">
              <a:extLst>
                <a:ext uri="{FF2B5EF4-FFF2-40B4-BE49-F238E27FC236}">
                  <a16:creationId xmlns:a16="http://schemas.microsoft.com/office/drawing/2014/main" id="{CEBF9764-F49C-A944-B02F-B0B38253F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285" y="1024942"/>
              <a:ext cx="821841" cy="55047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202">
              <a:extLst>
                <a:ext uri="{FF2B5EF4-FFF2-40B4-BE49-F238E27FC236}">
                  <a16:creationId xmlns:a16="http://schemas.microsoft.com/office/drawing/2014/main" id="{07DE3DA4-5959-D940-B29F-1509BCA4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189" y="1782591"/>
              <a:ext cx="1874545" cy="24218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202">
              <a:extLst>
                <a:ext uri="{FF2B5EF4-FFF2-40B4-BE49-F238E27FC236}">
                  <a16:creationId xmlns:a16="http://schemas.microsoft.com/office/drawing/2014/main" id="{BA6FAB1E-0CAC-0D46-A104-65AF3E007E1D}"/>
                </a:ext>
              </a:extLst>
            </p:cNvPr>
            <p:cNvCxnSpPr>
              <a:cxnSpLocks/>
            </p:cNvCxnSpPr>
            <p:nvPr/>
          </p:nvCxnSpPr>
          <p:spPr>
            <a:xfrm>
              <a:off x="7369015" y="2702710"/>
              <a:ext cx="683470" cy="20388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202">
              <a:extLst>
                <a:ext uri="{FF2B5EF4-FFF2-40B4-BE49-F238E27FC236}">
                  <a16:creationId xmlns:a16="http://schemas.microsoft.com/office/drawing/2014/main" id="{0B08C4EE-37BF-6246-A311-015717B75D7B}"/>
                </a:ext>
              </a:extLst>
            </p:cNvPr>
            <p:cNvCxnSpPr>
              <a:cxnSpLocks/>
            </p:cNvCxnSpPr>
            <p:nvPr/>
          </p:nvCxnSpPr>
          <p:spPr>
            <a:xfrm>
              <a:off x="2804968" y="1301817"/>
              <a:ext cx="238409" cy="465919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接箭头连接符 13">
            <a:extLst>
              <a:ext uri="{FF2B5EF4-FFF2-40B4-BE49-F238E27FC236}">
                <a16:creationId xmlns:a16="http://schemas.microsoft.com/office/drawing/2014/main" id="{A6EF5DBC-4D7E-DF41-89F0-17CA721EA3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5624" y="6017415"/>
            <a:ext cx="595762" cy="8413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箭头连接符 271">
            <a:extLst>
              <a:ext uri="{FF2B5EF4-FFF2-40B4-BE49-F238E27FC236}">
                <a16:creationId xmlns:a16="http://schemas.microsoft.com/office/drawing/2014/main" id="{FEC00DAF-3FC9-D147-B018-C11D8578AA5C}"/>
              </a:ext>
            </a:extLst>
          </p:cNvPr>
          <p:cNvCxnSpPr/>
          <p:nvPr/>
        </p:nvCxnSpPr>
        <p:spPr>
          <a:xfrm flipV="1">
            <a:off x="873912" y="6260554"/>
            <a:ext cx="588582" cy="141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274">
            <a:extLst>
              <a:ext uri="{FF2B5EF4-FFF2-40B4-BE49-F238E27FC236}">
                <a16:creationId xmlns:a16="http://schemas.microsoft.com/office/drawing/2014/main" id="{B40704D0-7985-AD41-B381-7DB5352CDEEC}"/>
              </a:ext>
            </a:extLst>
          </p:cNvPr>
          <p:cNvSpPr txBox="1"/>
          <p:nvPr/>
        </p:nvSpPr>
        <p:spPr>
          <a:xfrm>
            <a:off x="1454984" y="5880757"/>
            <a:ext cx="1967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78"/>
            <a:r>
              <a:rPr lang="en-US" altLang="zh-CN" sz="105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 multicast traffic</a:t>
            </a:r>
            <a:endParaRPr lang="zh-CN" altLang="en-US" sz="1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275">
            <a:extLst>
              <a:ext uri="{FF2B5EF4-FFF2-40B4-BE49-F238E27FC236}">
                <a16:creationId xmlns:a16="http://schemas.microsoft.com/office/drawing/2014/main" id="{66B89676-0C45-AB48-BCCF-356A372786AE}"/>
              </a:ext>
            </a:extLst>
          </p:cNvPr>
          <p:cNvSpPr txBox="1"/>
          <p:nvPr/>
        </p:nvSpPr>
        <p:spPr>
          <a:xfrm>
            <a:off x="1472777" y="6113620"/>
            <a:ext cx="18510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78"/>
            <a:r>
              <a:rPr lang="en-US" altLang="zh-CN" sz="105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signaling traffic</a:t>
            </a:r>
            <a:endParaRPr lang="zh-CN" altLang="en-US" sz="1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AD46E52-6B55-204B-BBD3-E449F7843CBD}"/>
              </a:ext>
            </a:extLst>
          </p:cNvPr>
          <p:cNvSpPr txBox="1">
            <a:spLocks/>
          </p:cNvSpPr>
          <p:nvPr/>
        </p:nvSpPr>
        <p:spPr>
          <a:xfrm>
            <a:off x="869458" y="1114175"/>
            <a:ext cx="8617855" cy="1630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Fix the </a:t>
            </a:r>
            <a:r>
              <a:rPr lang="en-US" sz="2400" dirty="0" err="1"/>
              <a:t>bitstring</a:t>
            </a:r>
            <a:r>
              <a:rPr lang="en-US" sz="2400" dirty="0"/>
              <a:t> addressing issue</a:t>
            </a:r>
          </a:p>
          <a:p>
            <a:pPr marL="0" indent="0">
              <a:buNone/>
            </a:pPr>
            <a:r>
              <a:rPr lang="en-US" sz="1800" dirty="0"/>
              <a:t>Eliminate duplication: IP multicast on top of </a:t>
            </a:r>
            <a:r>
              <a:rPr lang="en-US" sz="1800" dirty="0" err="1"/>
              <a:t>bitstring</a:t>
            </a:r>
            <a:r>
              <a:rPr lang="en-US" sz="1800" dirty="0"/>
              <a:t> forwarding (“overlay”)</a:t>
            </a:r>
          </a:p>
          <a:p>
            <a:pPr marL="457200" lvl="1" indent="0">
              <a:buNone/>
            </a:pPr>
            <a:r>
              <a:rPr lang="en-US" sz="1600" dirty="0"/>
              <a:t>End-to-end integration with controller plane</a:t>
            </a:r>
          </a:p>
          <a:p>
            <a:pPr marL="0" indent="0">
              <a:buNone/>
            </a:pPr>
            <a:r>
              <a:rPr lang="en-US" sz="1800" dirty="0"/>
              <a:t>Complete TE services via controller plane and forwarding plane</a:t>
            </a:r>
          </a:p>
          <a:p>
            <a:pPr marL="457200" lvl="1" indent="0">
              <a:buNone/>
            </a:pPr>
            <a:r>
              <a:rPr lang="en-US" sz="1600" dirty="0"/>
              <a:t>Deterministic Latency, Path Selection (Steiner, diverse, …)</a:t>
            </a:r>
          </a:p>
        </p:txBody>
      </p:sp>
      <p:cxnSp>
        <p:nvCxnSpPr>
          <p:cNvPr id="122" name="直接箭头连接符 202">
            <a:extLst>
              <a:ext uri="{FF2B5EF4-FFF2-40B4-BE49-F238E27FC236}">
                <a16:creationId xmlns:a16="http://schemas.microsoft.com/office/drawing/2014/main" id="{3E0A3873-2412-3349-B527-EBB9904DE7CC}"/>
              </a:ext>
            </a:extLst>
          </p:cNvPr>
          <p:cNvCxnSpPr>
            <a:cxnSpLocks/>
          </p:cNvCxnSpPr>
          <p:nvPr/>
        </p:nvCxnSpPr>
        <p:spPr>
          <a:xfrm flipV="1">
            <a:off x="881735" y="6400557"/>
            <a:ext cx="563021" cy="225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3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01089" y="2126331"/>
            <a:ext cx="1265977" cy="331671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200" kern="0" dirty="0" err="1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BitString</a:t>
            </a:r>
            <a:r>
              <a:rPr lang="en-US" altLang="zh-CN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 for R</a:t>
            </a:r>
            <a:endParaRPr lang="zh-CN" altLang="en-US" sz="12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708" y="2126332"/>
            <a:ext cx="746575" cy="331669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05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Recursive Unit 1</a:t>
            </a:r>
            <a:endParaRPr lang="zh-CN" altLang="en-US" sz="1050" kern="0" baseline="-25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3704" y="2126331"/>
            <a:ext cx="308438" cy="331670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200" b="1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</a:t>
            </a:r>
            <a:endParaRPr lang="zh-CN" altLang="en-US" sz="1200" b="1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67831" y="1602813"/>
            <a:ext cx="1235753" cy="276891"/>
          </a:xfrm>
          <a:prstGeom prst="rect">
            <a:avLst/>
          </a:prstGeom>
          <a:ln w="3175"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Recursive Unit</a:t>
            </a:r>
            <a:endParaRPr lang="zh-CN" altLang="en-US" sz="12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 rot="16200000">
            <a:off x="4397682" y="-1740880"/>
            <a:ext cx="1178748" cy="6555670"/>
          </a:xfrm>
          <a:prstGeom prst="rightBrace">
            <a:avLst>
              <a:gd name="adj1" fmla="val 23534"/>
              <a:gd name="adj2" fmla="val 50164"/>
            </a:avLst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799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6" name="右大括号 15"/>
          <p:cNvSpPr/>
          <p:nvPr/>
        </p:nvSpPr>
        <p:spPr bwMode="auto">
          <a:xfrm rot="16200000">
            <a:off x="5427079" y="466594"/>
            <a:ext cx="307509" cy="5028870"/>
          </a:xfrm>
          <a:prstGeom prst="rightBrace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799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7" name="左箭头 16"/>
          <p:cNvSpPr/>
          <p:nvPr/>
        </p:nvSpPr>
        <p:spPr bwMode="auto">
          <a:xfrm rot="16200000">
            <a:off x="4846676" y="1039580"/>
            <a:ext cx="290033" cy="263548"/>
          </a:xfrm>
          <a:prstGeom prst="leftArrow">
            <a:avLst/>
          </a:prstGeom>
          <a:solidFill>
            <a:srgbClr val="0070C0"/>
          </a:solidFill>
          <a:ln w="3175">
            <a:solidFill>
              <a:srgbClr val="000000"/>
            </a:solidFill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endParaRPr lang="zh-CN" altLang="en-US" sz="1599" kern="0" dirty="0">
              <a:solidFill>
                <a:srgbClr val="FFFFFF"/>
              </a:solidFill>
              <a:latin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73411" y="2126331"/>
            <a:ext cx="1218052" cy="331670"/>
          </a:xfrm>
          <a:prstGeom prst="rect">
            <a:avLst/>
          </a:prstGeom>
          <a:solidFill>
            <a:srgbClr val="0645F8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Addressing Field</a:t>
            </a:r>
            <a:endParaRPr lang="zh-CN" altLang="en-US" sz="12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26219"/>
              </p:ext>
            </p:extLst>
          </p:nvPr>
        </p:nvGraphicFramePr>
        <p:xfrm>
          <a:off x="3703799" y="676368"/>
          <a:ext cx="2487891" cy="369206"/>
        </p:xfrm>
        <a:graphic>
          <a:graphicData uri="http://schemas.openxmlformats.org/drawingml/2006/table">
            <a:tbl>
              <a:tblPr firstRow="1" bandRow="1"/>
              <a:tblGrid>
                <a:gridCol w="2487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2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Recursive </a:t>
                      </a:r>
                      <a:r>
                        <a:rPr lang="en-US" altLang="zh-CN" sz="1400" dirty="0" err="1"/>
                        <a:t>Bitstring</a:t>
                      </a:r>
                      <a:r>
                        <a:rPr lang="en-US" altLang="zh-CN" sz="1400" dirty="0"/>
                        <a:t> Structure</a:t>
                      </a:r>
                      <a:endParaRPr lang="zh-CN" altLang="en-US" sz="1400" dirty="0"/>
                    </a:p>
                  </a:txBody>
                  <a:tcPr marL="91404" marR="91404" marT="45702" marB="4570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793166" y="789291"/>
            <a:ext cx="1618722" cy="276891"/>
          </a:xfrm>
          <a:prstGeom prst="rect">
            <a:avLst/>
          </a:prstGeom>
          <a:ln w="3175"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Multicast Packet</a:t>
            </a:r>
            <a:r>
              <a:rPr lang="zh-CN" altLang="en-US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5" name="矩形 24"/>
          <p:cNvSpPr/>
          <p:nvPr/>
        </p:nvSpPr>
        <p:spPr>
          <a:xfrm>
            <a:off x="1709220" y="2126331"/>
            <a:ext cx="895328" cy="331670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Fixed Field</a:t>
            </a:r>
            <a:endParaRPr lang="zh-CN" altLang="en-US" sz="12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01892" y="2636268"/>
            <a:ext cx="748705" cy="214303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0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</a:t>
            </a:r>
            <a:r>
              <a:rPr lang="en-US" altLang="zh-CN" sz="1050" kern="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endParaRPr lang="zh-CN" altLang="en-US" sz="105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47334" y="2636268"/>
            <a:ext cx="421410" cy="214303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050" kern="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rsv</a:t>
            </a:r>
            <a:endParaRPr lang="zh-CN" altLang="en-US" sz="105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32357" y="2127938"/>
            <a:ext cx="632532" cy="331669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zh-CN" altLang="en-US" sz="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55217" y="2642014"/>
            <a:ext cx="384411" cy="214303"/>
          </a:xfrm>
          <a:prstGeom prst="rect">
            <a:avLst/>
          </a:prstGeom>
          <a:solidFill>
            <a:srgbClr val="0645F8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L</a:t>
            </a:r>
            <a:r>
              <a:rPr lang="en-US" altLang="zh-CN" sz="1200" kern="0" baseline="-25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1</a:t>
            </a:r>
            <a:endParaRPr lang="zh-CN" altLang="en-US" sz="1200" kern="0" baseline="-25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33303" y="2642014"/>
            <a:ext cx="384411" cy="214303"/>
          </a:xfrm>
          <a:prstGeom prst="rect">
            <a:avLst/>
          </a:prstGeom>
          <a:solidFill>
            <a:srgbClr val="0645F8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</a:t>
            </a:r>
            <a:endParaRPr lang="zh-CN" altLang="en-US" sz="1200" kern="0" baseline="-25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17357" y="2642014"/>
            <a:ext cx="460513" cy="214303"/>
          </a:xfrm>
          <a:prstGeom prst="rect">
            <a:avLst/>
          </a:prstGeom>
          <a:solidFill>
            <a:srgbClr val="0645F8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L</a:t>
            </a:r>
            <a:r>
              <a:rPr lang="en-US" altLang="zh-CN" sz="1200" kern="0" baseline="-25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n-1</a:t>
            </a:r>
            <a:endParaRPr lang="zh-CN" altLang="en-US" sz="1200" kern="0" baseline="-25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4" name="左箭头 33"/>
          <p:cNvSpPr/>
          <p:nvPr/>
        </p:nvSpPr>
        <p:spPr bwMode="auto">
          <a:xfrm rot="5400000" flipH="1" flipV="1">
            <a:off x="4386095" y="2447305"/>
            <a:ext cx="157969" cy="219955"/>
          </a:xfrm>
          <a:prstGeom prst="leftArrow">
            <a:avLst/>
          </a:prstGeom>
          <a:solidFill>
            <a:srgbClr val="0070C0"/>
          </a:solidFill>
          <a:ln w="3175">
            <a:solidFill>
              <a:srgbClr val="000000"/>
            </a:solidFill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endParaRPr lang="zh-CN" altLang="en-US" sz="1599" kern="0" dirty="0">
              <a:solidFill>
                <a:srgbClr val="FFFFFF"/>
              </a:solidFill>
              <a:latin typeface="黑体" pitchFamily="49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973075" y="700950"/>
            <a:ext cx="2949191" cy="2618797"/>
            <a:chOff x="8593363" y="969161"/>
            <a:chExt cx="2950343" cy="2619820"/>
          </a:xfrm>
        </p:grpSpPr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10369505" y="969161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R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9473640" y="1956975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1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9831986" y="1956975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2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10190332" y="1956975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3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10548678" y="1956975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4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11265370" y="1956975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n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4"/>
              <a:endCxn id="36" idx="0"/>
            </p:cNvCxnSpPr>
            <p:nvPr/>
          </p:nvCxnSpPr>
          <p:spPr>
            <a:xfrm flipH="1">
              <a:off x="9612808" y="1247497"/>
              <a:ext cx="895865" cy="70947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直接箭头连接符 41"/>
            <p:cNvCxnSpPr>
              <a:stCxn id="35" idx="4"/>
              <a:endCxn id="37" idx="0"/>
            </p:cNvCxnSpPr>
            <p:nvPr/>
          </p:nvCxnSpPr>
          <p:spPr>
            <a:xfrm flipH="1">
              <a:off x="9971154" y="1247497"/>
              <a:ext cx="537519" cy="70947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直接箭头连接符 42"/>
            <p:cNvCxnSpPr>
              <a:stCxn id="35" idx="4"/>
              <a:endCxn id="40" idx="0"/>
            </p:cNvCxnSpPr>
            <p:nvPr/>
          </p:nvCxnSpPr>
          <p:spPr>
            <a:xfrm>
              <a:off x="10508673" y="1247497"/>
              <a:ext cx="895865" cy="70947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直接箭头连接符 43"/>
            <p:cNvCxnSpPr>
              <a:stCxn id="35" idx="4"/>
              <a:endCxn id="39" idx="0"/>
            </p:cNvCxnSpPr>
            <p:nvPr/>
          </p:nvCxnSpPr>
          <p:spPr>
            <a:xfrm>
              <a:off x="10508673" y="1247497"/>
              <a:ext cx="179173" cy="70947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stCxn id="35" idx="4"/>
              <a:endCxn id="38" idx="0"/>
            </p:cNvCxnSpPr>
            <p:nvPr/>
          </p:nvCxnSpPr>
          <p:spPr>
            <a:xfrm flipH="1">
              <a:off x="10329500" y="1247497"/>
              <a:ext cx="179173" cy="70947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矩形 45"/>
            <p:cNvSpPr/>
            <p:nvPr/>
          </p:nvSpPr>
          <p:spPr>
            <a:xfrm>
              <a:off x="10875257" y="1897341"/>
              <a:ext cx="330540" cy="307777"/>
            </a:xfrm>
            <a:prstGeom prst="rect">
              <a:avLst/>
            </a:prstGeom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399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593363" y="3060487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1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951709" y="3060487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2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9310055" y="3060487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3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9668401" y="3060487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4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10385093" y="3060487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m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994980" y="3000853"/>
              <a:ext cx="330540" cy="307777"/>
            </a:xfrm>
            <a:prstGeom prst="rect">
              <a:avLst/>
            </a:prstGeom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399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箭头连接符 52"/>
            <p:cNvCxnSpPr>
              <a:stCxn id="36" idx="4"/>
              <a:endCxn id="47" idx="0"/>
            </p:cNvCxnSpPr>
            <p:nvPr/>
          </p:nvCxnSpPr>
          <p:spPr>
            <a:xfrm flipH="1">
              <a:off x="8732531" y="2235311"/>
              <a:ext cx="880277" cy="82517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36" idx="4"/>
              <a:endCxn id="48" idx="0"/>
            </p:cNvCxnSpPr>
            <p:nvPr/>
          </p:nvCxnSpPr>
          <p:spPr>
            <a:xfrm flipH="1">
              <a:off x="9090877" y="2235311"/>
              <a:ext cx="521931" cy="82517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" name="直接箭头连接符 54"/>
            <p:cNvCxnSpPr>
              <a:stCxn id="36" idx="4"/>
              <a:endCxn id="49" idx="0"/>
            </p:cNvCxnSpPr>
            <p:nvPr/>
          </p:nvCxnSpPr>
          <p:spPr>
            <a:xfrm flipH="1">
              <a:off x="9449223" y="2235311"/>
              <a:ext cx="163585" cy="82517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直接箭头连接符 55"/>
            <p:cNvCxnSpPr>
              <a:stCxn id="36" idx="4"/>
              <a:endCxn id="50" idx="0"/>
            </p:cNvCxnSpPr>
            <p:nvPr/>
          </p:nvCxnSpPr>
          <p:spPr>
            <a:xfrm>
              <a:off x="9612808" y="2235311"/>
              <a:ext cx="194761" cy="82517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36" idx="4"/>
              <a:endCxn id="51" idx="0"/>
            </p:cNvCxnSpPr>
            <p:nvPr/>
          </p:nvCxnSpPr>
          <p:spPr>
            <a:xfrm>
              <a:off x="9612808" y="2235311"/>
              <a:ext cx="911453" cy="82517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直接箭头连接符 57"/>
            <p:cNvCxnSpPr>
              <a:stCxn id="47" idx="4"/>
            </p:cNvCxnSpPr>
            <p:nvPr/>
          </p:nvCxnSpPr>
          <p:spPr>
            <a:xfrm flipH="1">
              <a:off x="8593363" y="3338823"/>
              <a:ext cx="139168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48" idx="4"/>
            </p:cNvCxnSpPr>
            <p:nvPr/>
          </p:nvCxnSpPr>
          <p:spPr>
            <a:xfrm flipH="1">
              <a:off x="8951709" y="3338823"/>
              <a:ext cx="139168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49" idx="4"/>
            </p:cNvCxnSpPr>
            <p:nvPr/>
          </p:nvCxnSpPr>
          <p:spPr>
            <a:xfrm flipH="1">
              <a:off x="9310055" y="3338823"/>
              <a:ext cx="139168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" name="直接箭头连接符 60"/>
            <p:cNvCxnSpPr>
              <a:stCxn id="50" idx="4"/>
            </p:cNvCxnSpPr>
            <p:nvPr/>
          </p:nvCxnSpPr>
          <p:spPr>
            <a:xfrm flipH="1">
              <a:off x="9668401" y="3338823"/>
              <a:ext cx="139168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1" idx="4"/>
            </p:cNvCxnSpPr>
            <p:nvPr/>
          </p:nvCxnSpPr>
          <p:spPr>
            <a:xfrm flipH="1">
              <a:off x="10385093" y="3338823"/>
              <a:ext cx="139168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47" idx="4"/>
            </p:cNvCxnSpPr>
            <p:nvPr/>
          </p:nvCxnSpPr>
          <p:spPr>
            <a:xfrm>
              <a:off x="8732531" y="3338823"/>
              <a:ext cx="134544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48" idx="4"/>
            </p:cNvCxnSpPr>
            <p:nvPr/>
          </p:nvCxnSpPr>
          <p:spPr>
            <a:xfrm>
              <a:off x="9090877" y="3338823"/>
              <a:ext cx="134544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49" idx="4"/>
            </p:cNvCxnSpPr>
            <p:nvPr/>
          </p:nvCxnSpPr>
          <p:spPr>
            <a:xfrm>
              <a:off x="9449223" y="3338823"/>
              <a:ext cx="134544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6" name="直接箭头连接符 65"/>
            <p:cNvCxnSpPr>
              <a:stCxn id="50" idx="4"/>
            </p:cNvCxnSpPr>
            <p:nvPr/>
          </p:nvCxnSpPr>
          <p:spPr>
            <a:xfrm>
              <a:off x="9807569" y="3338823"/>
              <a:ext cx="134544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7" name="直接箭头连接符 66"/>
            <p:cNvCxnSpPr>
              <a:stCxn id="51" idx="4"/>
            </p:cNvCxnSpPr>
            <p:nvPr/>
          </p:nvCxnSpPr>
          <p:spPr>
            <a:xfrm>
              <a:off x="10524261" y="3338823"/>
              <a:ext cx="134544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>
            <a:xfrm flipH="1">
              <a:off x="9836610" y="2248726"/>
              <a:ext cx="139168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>
            <a:xfrm flipH="1">
              <a:off x="10194956" y="2248726"/>
              <a:ext cx="139168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>
            <a:xfrm flipH="1">
              <a:off x="10553302" y="2248726"/>
              <a:ext cx="139168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>
            <a:xfrm flipH="1">
              <a:off x="11269994" y="2248726"/>
              <a:ext cx="139168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>
            <a:xfrm>
              <a:off x="9975778" y="2248726"/>
              <a:ext cx="134544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>
            <a:xfrm>
              <a:off x="10334124" y="2248726"/>
              <a:ext cx="134544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>
            <a:xfrm>
              <a:off x="10692470" y="2248726"/>
              <a:ext cx="134544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>
            <a:xfrm>
              <a:off x="11409162" y="2248726"/>
              <a:ext cx="134544" cy="2501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76" name="副标题 1"/>
          <p:cNvSpPr txBox="1">
            <a:spLocks/>
          </p:cNvSpPr>
          <p:nvPr/>
        </p:nvSpPr>
        <p:spPr>
          <a:xfrm>
            <a:off x="284042" y="183426"/>
            <a:ext cx="10988270" cy="58948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799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Recursive </a:t>
            </a:r>
            <a:r>
              <a:rPr lang="en-US" altLang="zh-CN" sz="2799" b="1" dirty="0" err="1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Bitstring</a:t>
            </a:r>
            <a:r>
              <a:rPr lang="en-US" altLang="zh-CN" sz="2799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Structure (RBS)</a:t>
            </a:r>
            <a:endParaRPr lang="zh-CN" altLang="en-US" sz="2799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835010" y="2126332"/>
            <a:ext cx="746575" cy="331669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05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Recursive Unit 2</a:t>
            </a:r>
            <a:endParaRPr lang="zh-CN" altLang="en-US" sz="1050" kern="0" baseline="-25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83383" y="2127938"/>
            <a:ext cx="746575" cy="331669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05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Recursive Unit n</a:t>
            </a:r>
            <a:endParaRPr lang="zh-CN" altLang="en-US" sz="1050" kern="0" baseline="-25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066397" y="3153741"/>
            <a:ext cx="5028870" cy="333277"/>
            <a:chOff x="2497421" y="3465906"/>
            <a:chExt cx="5030834" cy="333407"/>
          </a:xfrm>
        </p:grpSpPr>
        <p:sp>
          <p:nvSpPr>
            <p:cNvPr id="79" name="矩形 78"/>
            <p:cNvSpPr/>
            <p:nvPr/>
          </p:nvSpPr>
          <p:spPr>
            <a:xfrm>
              <a:off x="2497421" y="3465906"/>
              <a:ext cx="1266472" cy="331801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 err="1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BitString</a:t>
              </a: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 for 1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983010" y="3465907"/>
              <a:ext cx="746867" cy="331799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05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Recursive Unit 1</a:t>
              </a:r>
              <a:endParaRPr lang="zh-CN" altLang="en-US" sz="1050" kern="0" baseline="-25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471588" y="3465907"/>
              <a:ext cx="308558" cy="3318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…</a:t>
              </a:r>
              <a:endParaRPr lang="zh-CN" altLang="en-US" sz="1200" b="1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770240" y="3465907"/>
              <a:ext cx="1218528" cy="331800"/>
            </a:xfrm>
            <a:prstGeom prst="rect">
              <a:avLst/>
            </a:prstGeom>
            <a:solidFill>
              <a:srgbClr val="0645F8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Addressing Field</a:t>
              </a:r>
              <a:endParaRPr lang="zh-CN" altLang="en-US" sz="12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732604" y="3465907"/>
              <a:ext cx="746867" cy="331799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05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Recursive Unit 2</a:t>
              </a:r>
              <a:endParaRPr lang="zh-CN" altLang="en-US" sz="1050" kern="0" baseline="-25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781388" y="3467514"/>
              <a:ext cx="746867" cy="331799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050" kern="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Recursive Unit m</a:t>
              </a:r>
              <a:endParaRPr lang="zh-CN" altLang="en-US" sz="1050" kern="0" baseline="-25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87" name="左箭头 86"/>
          <p:cNvSpPr/>
          <p:nvPr/>
        </p:nvSpPr>
        <p:spPr bwMode="auto">
          <a:xfrm rot="5400000" flipH="1" flipV="1">
            <a:off x="5412808" y="2547366"/>
            <a:ext cx="313994" cy="228410"/>
          </a:xfrm>
          <a:prstGeom prst="leftArrow">
            <a:avLst/>
          </a:prstGeom>
          <a:solidFill>
            <a:srgbClr val="0070C0"/>
          </a:solidFill>
          <a:ln w="3175">
            <a:solidFill>
              <a:srgbClr val="000000"/>
            </a:solidFill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endParaRPr lang="zh-CN" altLang="en-US" sz="1599" kern="0" dirty="0">
              <a:solidFill>
                <a:srgbClr val="FFFFFF"/>
              </a:solidFill>
              <a:latin typeface="黑体" pitchFamily="49" charset="-122"/>
            </a:endParaRPr>
          </a:p>
        </p:txBody>
      </p:sp>
      <p:sp>
        <p:nvSpPr>
          <p:cNvPr id="89" name="左箭头 88"/>
          <p:cNvSpPr/>
          <p:nvPr/>
        </p:nvSpPr>
        <p:spPr bwMode="auto">
          <a:xfrm rot="5400000" flipH="1" flipV="1">
            <a:off x="2097680" y="2447305"/>
            <a:ext cx="157969" cy="219955"/>
          </a:xfrm>
          <a:prstGeom prst="leftArrow">
            <a:avLst/>
          </a:prstGeom>
          <a:solidFill>
            <a:srgbClr val="0070C0"/>
          </a:solidFill>
          <a:ln w="3175">
            <a:solidFill>
              <a:srgbClr val="000000"/>
            </a:solidFill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endParaRPr lang="zh-CN" altLang="en-US" sz="1599" kern="0" dirty="0">
              <a:solidFill>
                <a:srgbClr val="FFFFFF"/>
              </a:solidFill>
              <a:latin typeface="黑体" pitchFamily="49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74148" y="4248623"/>
            <a:ext cx="10201758" cy="210589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indent="-2285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399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Fixed Field</a:t>
            </a:r>
            <a:r>
              <a:rPr lang="zh-CN" altLang="en-US" sz="1399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</a:p>
          <a:p>
            <a:pPr lvl="1" indent="-228509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Total </a:t>
            </a:r>
            <a:r>
              <a:rPr lang="en-US" altLang="zh-CN" sz="1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</a:t>
            </a:r>
            <a:r>
              <a:rPr lang="zh-CN" alt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indicate the total length of the Recursive Unit, Filed length can be set flexibly to 8/16/32, with bit/byte/word. Padding is not included.</a:t>
            </a:r>
          </a:p>
          <a:p>
            <a:pPr lvl="1" indent="-228509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Rsv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Reserved Fields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indent="-2285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399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Recursive Unit</a:t>
            </a:r>
            <a:r>
              <a:rPr lang="zh-CN" altLang="en-US" sz="1399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</a:p>
          <a:p>
            <a:pPr lvl="1" indent="-228509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200" b="1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Bitstring</a:t>
            </a:r>
            <a:r>
              <a:rPr lang="zh-CN" alt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instructs a node to locally duplicate packets and forwarding – like a BIER-TE </a:t>
            </a:r>
            <a:r>
              <a:rPr lang="en-US" altLang="zh-CN" sz="1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bitstring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(but without complex options)</a:t>
            </a:r>
          </a:p>
          <a:p>
            <a:pPr lvl="1" indent="-228509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200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Addressing Field</a:t>
            </a:r>
            <a:r>
              <a:rPr lang="zh-CN" alt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length of ‘child’ recursive units .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8509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200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Recursive Unit</a:t>
            </a:r>
            <a:r>
              <a:rPr lang="zh-CN" alt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has the same structures as the unit it sits in.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indent="-2285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399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Padding </a:t>
            </a:r>
            <a:r>
              <a:rPr lang="en-US" altLang="zh-CN" sz="1399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(Optional)</a:t>
            </a:r>
            <a:r>
              <a:rPr lang="zh-CN" alt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Used for alignment to byte (or larger).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右大括号 90"/>
          <p:cNvSpPr/>
          <p:nvPr/>
        </p:nvSpPr>
        <p:spPr bwMode="auto">
          <a:xfrm rot="16200000">
            <a:off x="4969712" y="-541859"/>
            <a:ext cx="307509" cy="5028870"/>
          </a:xfrm>
          <a:prstGeom prst="rightBrace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799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952157" y="2930364"/>
            <a:ext cx="1235753" cy="276891"/>
          </a:xfrm>
          <a:prstGeom prst="rect">
            <a:avLst/>
          </a:prstGeom>
          <a:ln w="3175"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Recursive Unit</a:t>
            </a:r>
            <a:endParaRPr lang="zh-CN" altLang="en-US" sz="12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Slide Number Placeholder 3">
            <a:extLst>
              <a:ext uri="{FF2B5EF4-FFF2-40B4-BE49-F238E27FC236}">
                <a16:creationId xmlns:a16="http://schemas.microsoft.com/office/drawing/2014/main" id="{E1118BA0-717A-9849-930B-46CD8A93D6A6}"/>
              </a:ext>
            </a:extLst>
          </p:cNvPr>
          <p:cNvSpPr txBox="1">
            <a:spLocks/>
          </p:cNvSpPr>
          <p:nvPr/>
        </p:nvSpPr>
        <p:spPr>
          <a:xfrm>
            <a:off x="11440390" y="6384636"/>
            <a:ext cx="599209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8" indent="0" algn="ctr">
              <a:buNone/>
            </a:pPr>
            <a:fld id="{5A922B3B-C959-464A-9404-96A8CB760C03}" type="slidenum">
              <a:rPr lang="en-US" smtClean="0"/>
              <a:pPr marL="11108" indent="0" algn="ctr">
                <a:buNone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组合 405"/>
          <p:cNvGrpSpPr/>
          <p:nvPr/>
        </p:nvGrpSpPr>
        <p:grpSpPr>
          <a:xfrm>
            <a:off x="75825" y="609085"/>
            <a:ext cx="3165656" cy="1849891"/>
            <a:chOff x="75854" y="607983"/>
            <a:chExt cx="3166893" cy="1850614"/>
          </a:xfrm>
        </p:grpSpPr>
        <p:sp>
          <p:nvSpPr>
            <p:cNvPr id="407" name="椭圆 406"/>
            <p:cNvSpPr>
              <a:spLocks noChangeAspect="1"/>
            </p:cNvSpPr>
            <p:nvPr/>
          </p:nvSpPr>
          <p:spPr>
            <a:xfrm>
              <a:off x="557794" y="1543760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ea typeface="宋体" panose="02010600030101010101" pitchFamily="2" charset="-122"/>
                </a:rPr>
                <a:t>B</a:t>
              </a:r>
              <a:endParaRPr lang="zh-CN" altLang="en-US" sz="1200" kern="0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8" name="椭圆 407"/>
            <p:cNvSpPr>
              <a:spLocks noChangeAspect="1"/>
            </p:cNvSpPr>
            <p:nvPr/>
          </p:nvSpPr>
          <p:spPr>
            <a:xfrm>
              <a:off x="2227914" y="674047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ea typeface="宋体" panose="02010600030101010101" pitchFamily="2" charset="-122"/>
                </a:rPr>
                <a:t>C</a:t>
              </a:r>
              <a:endParaRPr lang="zh-CN" altLang="en-US" sz="1200" kern="0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" name="椭圆 408"/>
            <p:cNvSpPr>
              <a:spLocks noChangeAspect="1"/>
            </p:cNvSpPr>
            <p:nvPr/>
          </p:nvSpPr>
          <p:spPr>
            <a:xfrm>
              <a:off x="2484959" y="1579524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ea typeface="宋体" panose="02010600030101010101" pitchFamily="2" charset="-122"/>
                </a:rPr>
                <a:t>D</a:t>
              </a:r>
              <a:endParaRPr lang="zh-CN" altLang="en-US" sz="1200" kern="0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" name="椭圆 409"/>
            <p:cNvSpPr>
              <a:spLocks noChangeAspect="1"/>
            </p:cNvSpPr>
            <p:nvPr/>
          </p:nvSpPr>
          <p:spPr>
            <a:xfrm>
              <a:off x="1958387" y="2081985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ea typeface="宋体" panose="02010600030101010101" pitchFamily="2" charset="-122"/>
                </a:rPr>
                <a:t>E</a:t>
              </a:r>
              <a:endParaRPr lang="zh-CN" altLang="en-US" sz="1200" kern="0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" name="椭圆 410"/>
            <p:cNvSpPr>
              <a:spLocks noChangeAspect="1"/>
            </p:cNvSpPr>
            <p:nvPr/>
          </p:nvSpPr>
          <p:spPr>
            <a:xfrm>
              <a:off x="1417880" y="1543760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ea typeface="宋体" panose="02010600030101010101" pitchFamily="2" charset="-122"/>
                </a:rPr>
                <a:t>R</a:t>
              </a:r>
              <a:endParaRPr lang="zh-CN" altLang="en-US" sz="1200" kern="0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2" name="椭圆 411"/>
            <p:cNvSpPr>
              <a:spLocks noChangeAspect="1"/>
            </p:cNvSpPr>
            <p:nvPr/>
          </p:nvSpPr>
          <p:spPr>
            <a:xfrm>
              <a:off x="1926867" y="1254011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ea typeface="宋体" panose="02010600030101010101" pitchFamily="2" charset="-122"/>
                </a:rPr>
                <a:t>S</a:t>
              </a:r>
              <a:endParaRPr lang="zh-CN" altLang="en-US" sz="1200" kern="0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13" name="直接箭头连接符 412"/>
            <p:cNvCxnSpPr>
              <a:stCxn id="407" idx="6"/>
              <a:endCxn id="411" idx="2"/>
            </p:cNvCxnSpPr>
            <p:nvPr/>
          </p:nvCxnSpPr>
          <p:spPr>
            <a:xfrm>
              <a:off x="836129" y="1682929"/>
              <a:ext cx="581751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4" name="直接箭头连接符 413"/>
            <p:cNvCxnSpPr>
              <a:stCxn id="411" idx="7"/>
              <a:endCxn id="412" idx="2"/>
            </p:cNvCxnSpPr>
            <p:nvPr/>
          </p:nvCxnSpPr>
          <p:spPr>
            <a:xfrm flipV="1">
              <a:off x="1655455" y="1393179"/>
              <a:ext cx="271412" cy="191342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5" name="直接箭头连接符 414"/>
            <p:cNvCxnSpPr>
              <a:stCxn id="412" idx="0"/>
              <a:endCxn id="408" idx="3"/>
            </p:cNvCxnSpPr>
            <p:nvPr/>
          </p:nvCxnSpPr>
          <p:spPr>
            <a:xfrm flipV="1">
              <a:off x="2066035" y="911622"/>
              <a:ext cx="202640" cy="342389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6" name="直接箭头连接符 415"/>
            <p:cNvCxnSpPr>
              <a:stCxn id="412" idx="5"/>
              <a:endCxn id="409" idx="2"/>
            </p:cNvCxnSpPr>
            <p:nvPr/>
          </p:nvCxnSpPr>
          <p:spPr>
            <a:xfrm>
              <a:off x="2164441" y="1491585"/>
              <a:ext cx="320518" cy="227107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7" name="直接箭头连接符 416"/>
            <p:cNvCxnSpPr>
              <a:stCxn id="411" idx="5"/>
              <a:endCxn id="410" idx="1"/>
            </p:cNvCxnSpPr>
            <p:nvPr/>
          </p:nvCxnSpPr>
          <p:spPr>
            <a:xfrm>
              <a:off x="1655455" y="1781334"/>
              <a:ext cx="343693" cy="341412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8" name="椭圆 417"/>
            <p:cNvSpPr>
              <a:spLocks noChangeAspect="1"/>
            </p:cNvSpPr>
            <p:nvPr/>
          </p:nvSpPr>
          <p:spPr>
            <a:xfrm>
              <a:off x="1008652" y="1090000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200" kern="0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9" name="椭圆 418"/>
            <p:cNvSpPr>
              <a:spLocks noChangeAspect="1"/>
            </p:cNvSpPr>
            <p:nvPr/>
          </p:nvSpPr>
          <p:spPr>
            <a:xfrm>
              <a:off x="1427316" y="674047"/>
              <a:ext cx="278336" cy="278336"/>
            </a:xfrm>
            <a:prstGeom prst="ellipse">
              <a:avLst/>
            </a:prstGeom>
            <a:solidFill>
              <a:srgbClr val="5B9BD5"/>
            </a:solidFill>
            <a:ln w="1905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200" kern="0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20" name="直接连接符 419"/>
            <p:cNvCxnSpPr>
              <a:stCxn id="407" idx="0"/>
              <a:endCxn id="418" idx="2"/>
            </p:cNvCxnSpPr>
            <p:nvPr/>
          </p:nvCxnSpPr>
          <p:spPr>
            <a:xfrm flipV="1">
              <a:off x="696962" y="1229169"/>
              <a:ext cx="311690" cy="314591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21" name="直接连接符 420"/>
            <p:cNvCxnSpPr>
              <a:stCxn id="418" idx="5"/>
              <a:endCxn id="411" idx="1"/>
            </p:cNvCxnSpPr>
            <p:nvPr/>
          </p:nvCxnSpPr>
          <p:spPr>
            <a:xfrm>
              <a:off x="1246227" y="1327575"/>
              <a:ext cx="212415" cy="256947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22" name="直接连接符 421"/>
            <p:cNvCxnSpPr>
              <a:stCxn id="419" idx="6"/>
              <a:endCxn id="408" idx="2"/>
            </p:cNvCxnSpPr>
            <p:nvPr/>
          </p:nvCxnSpPr>
          <p:spPr>
            <a:xfrm>
              <a:off x="1705652" y="813216"/>
              <a:ext cx="52226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23" name="直接连接符 422"/>
            <p:cNvCxnSpPr>
              <a:stCxn id="418" idx="0"/>
              <a:endCxn id="419" idx="2"/>
            </p:cNvCxnSpPr>
            <p:nvPr/>
          </p:nvCxnSpPr>
          <p:spPr>
            <a:xfrm flipV="1">
              <a:off x="1147821" y="813216"/>
              <a:ext cx="279496" cy="27678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24" name="直接连接符 423"/>
            <p:cNvCxnSpPr>
              <a:stCxn id="419" idx="5"/>
              <a:endCxn id="412" idx="1"/>
            </p:cNvCxnSpPr>
            <p:nvPr/>
          </p:nvCxnSpPr>
          <p:spPr>
            <a:xfrm>
              <a:off x="1664891" y="911622"/>
              <a:ext cx="302738" cy="383151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25" name="直接连接符 424"/>
            <p:cNvCxnSpPr>
              <a:stCxn id="408" idx="5"/>
              <a:endCxn id="409" idx="0"/>
            </p:cNvCxnSpPr>
            <p:nvPr/>
          </p:nvCxnSpPr>
          <p:spPr>
            <a:xfrm>
              <a:off x="2465489" y="911622"/>
              <a:ext cx="158639" cy="66790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26" name="直接连接符 425"/>
            <p:cNvCxnSpPr>
              <a:stCxn id="409" idx="3"/>
              <a:endCxn id="410" idx="7"/>
            </p:cNvCxnSpPr>
            <p:nvPr/>
          </p:nvCxnSpPr>
          <p:spPr>
            <a:xfrm flipH="1">
              <a:off x="2195961" y="1817098"/>
              <a:ext cx="329760" cy="30564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427" name="组合 35958"/>
            <p:cNvGrpSpPr>
              <a:grpSpLocks/>
            </p:cNvGrpSpPr>
            <p:nvPr/>
          </p:nvGrpSpPr>
          <p:grpSpPr bwMode="auto">
            <a:xfrm>
              <a:off x="228737" y="1531906"/>
              <a:ext cx="269898" cy="226549"/>
              <a:chOff x="2228850" y="779463"/>
              <a:chExt cx="739775" cy="622300"/>
            </a:xfrm>
          </p:grpSpPr>
          <p:sp>
            <p:nvSpPr>
              <p:cNvPr id="450" name="Freeform 109"/>
              <p:cNvSpPr>
                <a:spLocks noEditPoints="1"/>
              </p:cNvSpPr>
              <p:nvPr/>
            </p:nvSpPr>
            <p:spPr bwMode="auto">
              <a:xfrm>
                <a:off x="2382838" y="968375"/>
                <a:ext cx="250825" cy="265113"/>
              </a:xfrm>
              <a:custGeom>
                <a:avLst/>
                <a:gdLst>
                  <a:gd name="T0" fmla="*/ 2147483646 w 597"/>
                  <a:gd name="T1" fmla="*/ 2147483646 h 631"/>
                  <a:gd name="T2" fmla="*/ 2147483646 w 597"/>
                  <a:gd name="T3" fmla="*/ 2147483646 h 631"/>
                  <a:gd name="T4" fmla="*/ 2147483646 w 597"/>
                  <a:gd name="T5" fmla="*/ 2147483646 h 631"/>
                  <a:gd name="T6" fmla="*/ 2147483646 w 597"/>
                  <a:gd name="T7" fmla="*/ 2147483646 h 631"/>
                  <a:gd name="T8" fmla="*/ 2147483646 w 597"/>
                  <a:gd name="T9" fmla="*/ 2147483646 h 631"/>
                  <a:gd name="T10" fmla="*/ 2147483646 w 597"/>
                  <a:gd name="T11" fmla="*/ 2147483646 h 631"/>
                  <a:gd name="T12" fmla="*/ 2147483646 w 597"/>
                  <a:gd name="T13" fmla="*/ 2147483646 h 631"/>
                  <a:gd name="T14" fmla="*/ 2147483646 w 597"/>
                  <a:gd name="T15" fmla="*/ 2147483646 h 631"/>
                  <a:gd name="T16" fmla="*/ 2147483646 w 597"/>
                  <a:gd name="T17" fmla="*/ 2147483646 h 631"/>
                  <a:gd name="T18" fmla="*/ 2147483646 w 597"/>
                  <a:gd name="T19" fmla="*/ 2147483646 h 631"/>
                  <a:gd name="T20" fmla="*/ 2147483646 w 597"/>
                  <a:gd name="T21" fmla="*/ 2147483646 h 631"/>
                  <a:gd name="T22" fmla="*/ 2147483646 w 597"/>
                  <a:gd name="T23" fmla="*/ 2147483646 h 631"/>
                  <a:gd name="T24" fmla="*/ 2147483646 w 597"/>
                  <a:gd name="T25" fmla="*/ 2147483646 h 631"/>
                  <a:gd name="T26" fmla="*/ 2147483646 w 597"/>
                  <a:gd name="T27" fmla="*/ 2147483646 h 631"/>
                  <a:gd name="T28" fmla="*/ 2147483646 w 597"/>
                  <a:gd name="T29" fmla="*/ 2147483646 h 631"/>
                  <a:gd name="T30" fmla="*/ 2147483646 w 597"/>
                  <a:gd name="T31" fmla="*/ 2147483646 h 631"/>
                  <a:gd name="T32" fmla="*/ 2147483646 w 597"/>
                  <a:gd name="T33" fmla="*/ 2147483646 h 631"/>
                  <a:gd name="T34" fmla="*/ 2147483646 w 597"/>
                  <a:gd name="T35" fmla="*/ 2147483646 h 631"/>
                  <a:gd name="T36" fmla="*/ 2147483646 w 597"/>
                  <a:gd name="T37" fmla="*/ 2147483646 h 631"/>
                  <a:gd name="T38" fmla="*/ 2147483646 w 597"/>
                  <a:gd name="T39" fmla="*/ 2147483646 h 631"/>
                  <a:gd name="T40" fmla="*/ 2147483646 w 597"/>
                  <a:gd name="T41" fmla="*/ 2147483646 h 631"/>
                  <a:gd name="T42" fmla="*/ 2147483646 w 597"/>
                  <a:gd name="T43" fmla="*/ 2147483646 h 631"/>
                  <a:gd name="T44" fmla="*/ 2147483646 w 597"/>
                  <a:gd name="T45" fmla="*/ 2147483646 h 631"/>
                  <a:gd name="T46" fmla="*/ 2147483646 w 597"/>
                  <a:gd name="T47" fmla="*/ 2147483646 h 631"/>
                  <a:gd name="T48" fmla="*/ 2147483646 w 597"/>
                  <a:gd name="T49" fmla="*/ 2147483646 h 631"/>
                  <a:gd name="T50" fmla="*/ 2147483646 w 597"/>
                  <a:gd name="T51" fmla="*/ 2147483646 h 631"/>
                  <a:gd name="T52" fmla="*/ 2147483646 w 597"/>
                  <a:gd name="T53" fmla="*/ 2147483646 h 631"/>
                  <a:gd name="T54" fmla="*/ 2147483646 w 597"/>
                  <a:gd name="T55" fmla="*/ 2147483646 h 631"/>
                  <a:gd name="T56" fmla="*/ 2147483646 w 597"/>
                  <a:gd name="T57" fmla="*/ 2147483646 h 631"/>
                  <a:gd name="T58" fmla="*/ 2147483646 w 597"/>
                  <a:gd name="T59" fmla="*/ 2147483646 h 631"/>
                  <a:gd name="T60" fmla="*/ 2147483646 w 597"/>
                  <a:gd name="T61" fmla="*/ 2147483646 h 631"/>
                  <a:gd name="T62" fmla="*/ 2147483646 w 597"/>
                  <a:gd name="T63" fmla="*/ 2147483646 h 631"/>
                  <a:gd name="T64" fmla="*/ 2147483646 w 597"/>
                  <a:gd name="T65" fmla="*/ 2147483646 h 631"/>
                  <a:gd name="T66" fmla="*/ 2147483646 w 597"/>
                  <a:gd name="T67" fmla="*/ 2147483646 h 631"/>
                  <a:gd name="T68" fmla="*/ 2147483646 w 597"/>
                  <a:gd name="T69" fmla="*/ 2147483646 h 631"/>
                  <a:gd name="T70" fmla="*/ 2147483646 w 597"/>
                  <a:gd name="T71" fmla="*/ 2147483646 h 631"/>
                  <a:gd name="T72" fmla="*/ 2147483646 w 597"/>
                  <a:gd name="T73" fmla="*/ 2147483646 h 631"/>
                  <a:gd name="T74" fmla="*/ 2147483646 w 597"/>
                  <a:gd name="T75" fmla="*/ 2147483646 h 631"/>
                  <a:gd name="T76" fmla="*/ 2147483646 w 597"/>
                  <a:gd name="T77" fmla="*/ 2147483646 h 631"/>
                  <a:gd name="T78" fmla="*/ 2147483646 w 597"/>
                  <a:gd name="T79" fmla="*/ 2147483646 h 631"/>
                  <a:gd name="T80" fmla="*/ 2147483646 w 597"/>
                  <a:gd name="T81" fmla="*/ 2147483646 h 631"/>
                  <a:gd name="T82" fmla="*/ 2147483646 w 597"/>
                  <a:gd name="T83" fmla="*/ 2147483646 h 631"/>
                  <a:gd name="T84" fmla="*/ 2147483646 w 597"/>
                  <a:gd name="T85" fmla="*/ 0 h 631"/>
                  <a:gd name="T86" fmla="*/ 2147483646 w 597"/>
                  <a:gd name="T87" fmla="*/ 2147483646 h 631"/>
                  <a:gd name="T88" fmla="*/ 2147483646 w 597"/>
                  <a:gd name="T89" fmla="*/ 2147483646 h 631"/>
                  <a:gd name="T90" fmla="*/ 2147483646 w 597"/>
                  <a:gd name="T91" fmla="*/ 2147483646 h 631"/>
                  <a:gd name="T92" fmla="*/ 2147483646 w 597"/>
                  <a:gd name="T93" fmla="*/ 2147483646 h 631"/>
                  <a:gd name="T94" fmla="*/ 2147483646 w 597"/>
                  <a:gd name="T95" fmla="*/ 2147483646 h 631"/>
                  <a:gd name="T96" fmla="*/ 2147483646 w 597"/>
                  <a:gd name="T97" fmla="*/ 2147483646 h 631"/>
                  <a:gd name="T98" fmla="*/ 2147483646 w 597"/>
                  <a:gd name="T99" fmla="*/ 2147483646 h 631"/>
                  <a:gd name="T100" fmla="*/ 0 w 597"/>
                  <a:gd name="T101" fmla="*/ 2147483646 h 631"/>
                  <a:gd name="T102" fmla="*/ 2147483646 w 597"/>
                  <a:gd name="T103" fmla="*/ 2147483646 h 6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7"/>
                  <a:gd name="T157" fmla="*/ 0 h 631"/>
                  <a:gd name="T158" fmla="*/ 597 w 597"/>
                  <a:gd name="T159" fmla="*/ 631 h 6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7" h="631">
                    <a:moveTo>
                      <a:pt x="92" y="488"/>
                    </a:moveTo>
                    <a:lnTo>
                      <a:pt x="92" y="488"/>
                    </a:lnTo>
                    <a:cubicBezTo>
                      <a:pt x="120" y="488"/>
                      <a:pt x="143" y="511"/>
                      <a:pt x="143" y="540"/>
                    </a:cubicBezTo>
                    <a:cubicBezTo>
                      <a:pt x="143" y="568"/>
                      <a:pt x="120" y="591"/>
                      <a:pt x="92" y="591"/>
                    </a:cubicBezTo>
                    <a:cubicBezTo>
                      <a:pt x="63" y="591"/>
                      <a:pt x="40" y="568"/>
                      <a:pt x="40" y="540"/>
                    </a:cubicBezTo>
                    <a:cubicBezTo>
                      <a:pt x="40" y="511"/>
                      <a:pt x="63" y="488"/>
                      <a:pt x="92" y="488"/>
                    </a:cubicBezTo>
                    <a:close/>
                    <a:moveTo>
                      <a:pt x="299" y="278"/>
                    </a:moveTo>
                    <a:lnTo>
                      <a:pt x="299" y="278"/>
                    </a:lnTo>
                    <a:cubicBezTo>
                      <a:pt x="327" y="278"/>
                      <a:pt x="350" y="301"/>
                      <a:pt x="350" y="329"/>
                    </a:cubicBezTo>
                    <a:cubicBezTo>
                      <a:pt x="350" y="357"/>
                      <a:pt x="327" y="380"/>
                      <a:pt x="299" y="380"/>
                    </a:cubicBezTo>
                    <a:cubicBezTo>
                      <a:pt x="270" y="380"/>
                      <a:pt x="247" y="357"/>
                      <a:pt x="247" y="329"/>
                    </a:cubicBezTo>
                    <a:cubicBezTo>
                      <a:pt x="247" y="301"/>
                      <a:pt x="270" y="278"/>
                      <a:pt x="299" y="278"/>
                    </a:cubicBezTo>
                    <a:close/>
                    <a:moveTo>
                      <a:pt x="247" y="91"/>
                    </a:moveTo>
                    <a:lnTo>
                      <a:pt x="247" y="91"/>
                    </a:lnTo>
                    <a:cubicBezTo>
                      <a:pt x="247" y="63"/>
                      <a:pt x="270" y="40"/>
                      <a:pt x="299" y="40"/>
                    </a:cubicBezTo>
                    <a:cubicBezTo>
                      <a:pt x="327" y="40"/>
                      <a:pt x="350" y="63"/>
                      <a:pt x="350" y="91"/>
                    </a:cubicBezTo>
                    <a:cubicBezTo>
                      <a:pt x="350" y="120"/>
                      <a:pt x="327" y="143"/>
                      <a:pt x="299" y="143"/>
                    </a:cubicBezTo>
                    <a:cubicBezTo>
                      <a:pt x="270" y="143"/>
                      <a:pt x="247" y="120"/>
                      <a:pt x="247" y="91"/>
                    </a:cubicBezTo>
                    <a:close/>
                    <a:moveTo>
                      <a:pt x="557" y="540"/>
                    </a:moveTo>
                    <a:lnTo>
                      <a:pt x="557" y="540"/>
                    </a:lnTo>
                    <a:cubicBezTo>
                      <a:pt x="557" y="568"/>
                      <a:pt x="534" y="591"/>
                      <a:pt x="505" y="591"/>
                    </a:cubicBezTo>
                    <a:cubicBezTo>
                      <a:pt x="477" y="591"/>
                      <a:pt x="454" y="568"/>
                      <a:pt x="454" y="540"/>
                    </a:cubicBezTo>
                    <a:cubicBezTo>
                      <a:pt x="454" y="511"/>
                      <a:pt x="477" y="488"/>
                      <a:pt x="505" y="488"/>
                    </a:cubicBezTo>
                    <a:cubicBezTo>
                      <a:pt x="534" y="488"/>
                      <a:pt x="557" y="511"/>
                      <a:pt x="557" y="540"/>
                    </a:cubicBezTo>
                    <a:close/>
                    <a:moveTo>
                      <a:pt x="92" y="631"/>
                    </a:moveTo>
                    <a:lnTo>
                      <a:pt x="92" y="631"/>
                    </a:lnTo>
                    <a:cubicBezTo>
                      <a:pt x="142" y="631"/>
                      <a:pt x="183" y="590"/>
                      <a:pt x="183" y="540"/>
                    </a:cubicBezTo>
                    <a:cubicBezTo>
                      <a:pt x="183" y="521"/>
                      <a:pt x="177" y="504"/>
                      <a:pt x="168" y="490"/>
                    </a:cubicBezTo>
                    <a:lnTo>
                      <a:pt x="250" y="406"/>
                    </a:lnTo>
                    <a:cubicBezTo>
                      <a:pt x="264" y="415"/>
                      <a:pt x="281" y="420"/>
                      <a:pt x="299" y="420"/>
                    </a:cubicBezTo>
                    <a:cubicBezTo>
                      <a:pt x="316" y="420"/>
                      <a:pt x="333" y="415"/>
                      <a:pt x="347" y="406"/>
                    </a:cubicBezTo>
                    <a:lnTo>
                      <a:pt x="429" y="490"/>
                    </a:lnTo>
                    <a:cubicBezTo>
                      <a:pt x="420" y="504"/>
                      <a:pt x="414" y="521"/>
                      <a:pt x="414" y="540"/>
                    </a:cubicBezTo>
                    <a:cubicBezTo>
                      <a:pt x="414" y="590"/>
                      <a:pt x="455" y="631"/>
                      <a:pt x="505" y="631"/>
                    </a:cubicBezTo>
                    <a:cubicBezTo>
                      <a:pt x="556" y="631"/>
                      <a:pt x="597" y="590"/>
                      <a:pt x="597" y="540"/>
                    </a:cubicBezTo>
                    <a:cubicBezTo>
                      <a:pt x="597" y="489"/>
                      <a:pt x="556" y="448"/>
                      <a:pt x="505" y="448"/>
                    </a:cubicBezTo>
                    <a:cubicBezTo>
                      <a:pt x="488" y="448"/>
                      <a:pt x="471" y="453"/>
                      <a:pt x="457" y="462"/>
                    </a:cubicBezTo>
                    <a:lnTo>
                      <a:pt x="375" y="378"/>
                    </a:lnTo>
                    <a:cubicBezTo>
                      <a:pt x="384" y="364"/>
                      <a:pt x="390" y="347"/>
                      <a:pt x="390" y="329"/>
                    </a:cubicBezTo>
                    <a:cubicBezTo>
                      <a:pt x="390" y="285"/>
                      <a:pt x="359" y="249"/>
                      <a:pt x="319" y="240"/>
                    </a:cubicBezTo>
                    <a:lnTo>
                      <a:pt x="319" y="181"/>
                    </a:lnTo>
                    <a:cubicBezTo>
                      <a:pt x="359" y="171"/>
                      <a:pt x="390" y="135"/>
                      <a:pt x="390" y="91"/>
                    </a:cubicBezTo>
                    <a:cubicBezTo>
                      <a:pt x="390" y="41"/>
                      <a:pt x="349" y="0"/>
                      <a:pt x="299" y="0"/>
                    </a:cubicBezTo>
                    <a:cubicBezTo>
                      <a:pt x="248" y="0"/>
                      <a:pt x="207" y="41"/>
                      <a:pt x="207" y="91"/>
                    </a:cubicBezTo>
                    <a:cubicBezTo>
                      <a:pt x="207" y="135"/>
                      <a:pt x="238" y="171"/>
                      <a:pt x="279" y="181"/>
                    </a:cubicBezTo>
                    <a:lnTo>
                      <a:pt x="279" y="240"/>
                    </a:lnTo>
                    <a:cubicBezTo>
                      <a:pt x="238" y="249"/>
                      <a:pt x="207" y="285"/>
                      <a:pt x="207" y="329"/>
                    </a:cubicBezTo>
                    <a:cubicBezTo>
                      <a:pt x="207" y="347"/>
                      <a:pt x="213" y="364"/>
                      <a:pt x="222" y="378"/>
                    </a:cubicBezTo>
                    <a:lnTo>
                      <a:pt x="140" y="462"/>
                    </a:lnTo>
                    <a:cubicBezTo>
                      <a:pt x="126" y="453"/>
                      <a:pt x="109" y="448"/>
                      <a:pt x="92" y="448"/>
                    </a:cubicBezTo>
                    <a:cubicBezTo>
                      <a:pt x="41" y="448"/>
                      <a:pt x="0" y="489"/>
                      <a:pt x="0" y="540"/>
                    </a:cubicBezTo>
                    <a:cubicBezTo>
                      <a:pt x="0" y="590"/>
                      <a:pt x="41" y="631"/>
                      <a:pt x="92" y="631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51" name="Freeform 110"/>
              <p:cNvSpPr>
                <a:spLocks noEditPoints="1"/>
              </p:cNvSpPr>
              <p:nvPr/>
            </p:nvSpPr>
            <p:spPr bwMode="auto">
              <a:xfrm>
                <a:off x="2273300" y="942975"/>
                <a:ext cx="466725" cy="315913"/>
              </a:xfrm>
              <a:custGeom>
                <a:avLst/>
                <a:gdLst>
                  <a:gd name="T0" fmla="*/ 2147483646 w 1110"/>
                  <a:gd name="T1" fmla="*/ 2147483646 h 753"/>
                  <a:gd name="T2" fmla="*/ 2147483646 w 1110"/>
                  <a:gd name="T3" fmla="*/ 2147483646 h 753"/>
                  <a:gd name="T4" fmla="*/ 2147483646 w 1110"/>
                  <a:gd name="T5" fmla="*/ 2147483646 h 753"/>
                  <a:gd name="T6" fmla="*/ 2147483646 w 1110"/>
                  <a:gd name="T7" fmla="*/ 2147483646 h 753"/>
                  <a:gd name="T8" fmla="*/ 2147483646 w 1110"/>
                  <a:gd name="T9" fmla="*/ 2147483646 h 753"/>
                  <a:gd name="T10" fmla="*/ 2147483646 w 1110"/>
                  <a:gd name="T11" fmla="*/ 2147483646 h 753"/>
                  <a:gd name="T12" fmla="*/ 0 w 1110"/>
                  <a:gd name="T13" fmla="*/ 2147483646 h 753"/>
                  <a:gd name="T14" fmla="*/ 0 w 1110"/>
                  <a:gd name="T15" fmla="*/ 2147483646 h 753"/>
                  <a:gd name="T16" fmla="*/ 0 w 1110"/>
                  <a:gd name="T17" fmla="*/ 2147483646 h 753"/>
                  <a:gd name="T18" fmla="*/ 2147483646 w 1110"/>
                  <a:gd name="T19" fmla="*/ 2147483646 h 753"/>
                  <a:gd name="T20" fmla="*/ 2147483646 w 1110"/>
                  <a:gd name="T21" fmla="*/ 2147483646 h 753"/>
                  <a:gd name="T22" fmla="*/ 2147483646 w 1110"/>
                  <a:gd name="T23" fmla="*/ 2147483646 h 753"/>
                  <a:gd name="T24" fmla="*/ 2147483646 w 1110"/>
                  <a:gd name="T25" fmla="*/ 2147483646 h 753"/>
                  <a:gd name="T26" fmla="*/ 2147483646 w 1110"/>
                  <a:gd name="T27" fmla="*/ 0 h 753"/>
                  <a:gd name="T28" fmla="*/ 2147483646 w 1110"/>
                  <a:gd name="T29" fmla="*/ 0 h 753"/>
                  <a:gd name="T30" fmla="*/ 0 w 1110"/>
                  <a:gd name="T31" fmla="*/ 2147483646 h 7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10"/>
                  <a:gd name="T49" fmla="*/ 0 h 753"/>
                  <a:gd name="T50" fmla="*/ 1110 w 1110"/>
                  <a:gd name="T51" fmla="*/ 753 h 7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10" h="753">
                    <a:moveTo>
                      <a:pt x="1083" y="727"/>
                    </a:moveTo>
                    <a:lnTo>
                      <a:pt x="1083" y="727"/>
                    </a:lnTo>
                    <a:lnTo>
                      <a:pt x="26" y="727"/>
                    </a:lnTo>
                    <a:lnTo>
                      <a:pt x="26" y="27"/>
                    </a:lnTo>
                    <a:lnTo>
                      <a:pt x="1083" y="27"/>
                    </a:lnTo>
                    <a:lnTo>
                      <a:pt x="1083" y="727"/>
                    </a:lnTo>
                    <a:close/>
                    <a:moveTo>
                      <a:pt x="0" y="27"/>
                    </a:moveTo>
                    <a:lnTo>
                      <a:pt x="0" y="27"/>
                    </a:lnTo>
                    <a:lnTo>
                      <a:pt x="0" y="727"/>
                    </a:lnTo>
                    <a:cubicBezTo>
                      <a:pt x="0" y="741"/>
                      <a:pt x="12" y="753"/>
                      <a:pt x="26" y="753"/>
                    </a:cubicBezTo>
                    <a:lnTo>
                      <a:pt x="1083" y="753"/>
                    </a:lnTo>
                    <a:cubicBezTo>
                      <a:pt x="1098" y="753"/>
                      <a:pt x="1110" y="741"/>
                      <a:pt x="1110" y="727"/>
                    </a:cubicBezTo>
                    <a:lnTo>
                      <a:pt x="1110" y="27"/>
                    </a:lnTo>
                    <a:cubicBezTo>
                      <a:pt x="1110" y="12"/>
                      <a:pt x="1098" y="0"/>
                      <a:pt x="1083" y="0"/>
                    </a:cubicBezTo>
                    <a:lnTo>
                      <a:pt x="26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52" name="Freeform 111"/>
              <p:cNvSpPr>
                <a:spLocks noEditPoints="1"/>
              </p:cNvSpPr>
              <p:nvPr/>
            </p:nvSpPr>
            <p:spPr bwMode="auto">
              <a:xfrm>
                <a:off x="2228850" y="779463"/>
                <a:ext cx="739775" cy="622300"/>
              </a:xfrm>
              <a:custGeom>
                <a:avLst/>
                <a:gdLst>
                  <a:gd name="T0" fmla="*/ 2147483646 w 1764"/>
                  <a:gd name="T1" fmla="*/ 2147483646 h 1483"/>
                  <a:gd name="T2" fmla="*/ 2147483646 w 1764"/>
                  <a:gd name="T3" fmla="*/ 2147483646 h 1483"/>
                  <a:gd name="T4" fmla="*/ 2147483646 w 1764"/>
                  <a:gd name="T5" fmla="*/ 2147483646 h 1483"/>
                  <a:gd name="T6" fmla="*/ 2147483646 w 1764"/>
                  <a:gd name="T7" fmla="*/ 2147483646 h 1483"/>
                  <a:gd name="T8" fmla="*/ 2147483646 w 1764"/>
                  <a:gd name="T9" fmla="*/ 2147483646 h 1483"/>
                  <a:gd name="T10" fmla="*/ 2147483646 w 1764"/>
                  <a:gd name="T11" fmla="*/ 2147483646 h 1483"/>
                  <a:gd name="T12" fmla="*/ 2147483646 w 1764"/>
                  <a:gd name="T13" fmla="*/ 2147483646 h 1483"/>
                  <a:gd name="T14" fmla="*/ 2147483646 w 1764"/>
                  <a:gd name="T15" fmla="*/ 2147483646 h 1483"/>
                  <a:gd name="T16" fmla="*/ 2147483646 w 1764"/>
                  <a:gd name="T17" fmla="*/ 0 h 1483"/>
                  <a:gd name="T18" fmla="*/ 2147483646 w 1764"/>
                  <a:gd name="T19" fmla="*/ 2147483646 h 1483"/>
                  <a:gd name="T20" fmla="*/ 0 w 1764"/>
                  <a:gd name="T21" fmla="*/ 2147483646 h 1483"/>
                  <a:gd name="T22" fmla="*/ 2147483646 w 1764"/>
                  <a:gd name="T23" fmla="*/ 2147483646 h 1483"/>
                  <a:gd name="T24" fmla="*/ 2147483646 w 1764"/>
                  <a:gd name="T25" fmla="*/ 2147483646 h 1483"/>
                  <a:gd name="T26" fmla="*/ 2147483646 w 1764"/>
                  <a:gd name="T27" fmla="*/ 2147483646 h 1483"/>
                  <a:gd name="T28" fmla="*/ 2147483646 w 1764"/>
                  <a:gd name="T29" fmla="*/ 2147483646 h 1483"/>
                  <a:gd name="T30" fmla="*/ 2147483646 w 1764"/>
                  <a:gd name="T31" fmla="*/ 2147483646 h 1483"/>
                  <a:gd name="T32" fmla="*/ 2147483646 w 1764"/>
                  <a:gd name="T33" fmla="*/ 2147483646 h 1483"/>
                  <a:gd name="T34" fmla="*/ 2147483646 w 1764"/>
                  <a:gd name="T35" fmla="*/ 2147483646 h 1483"/>
                  <a:gd name="T36" fmla="*/ 2147483646 w 1764"/>
                  <a:gd name="T37" fmla="*/ 2147483646 h 1483"/>
                  <a:gd name="T38" fmla="*/ 2147483646 w 1764"/>
                  <a:gd name="T39" fmla="*/ 2147483646 h 1483"/>
                  <a:gd name="T40" fmla="*/ 2147483646 w 1764"/>
                  <a:gd name="T41" fmla="*/ 2147483646 h 1483"/>
                  <a:gd name="T42" fmla="*/ 2147483646 w 1764"/>
                  <a:gd name="T43" fmla="*/ 2147483646 h 1483"/>
                  <a:gd name="T44" fmla="*/ 2147483646 w 1764"/>
                  <a:gd name="T45" fmla="*/ 2147483646 h 1483"/>
                  <a:gd name="T46" fmla="*/ 2147483646 w 1764"/>
                  <a:gd name="T47" fmla="*/ 2147483646 h 1483"/>
                  <a:gd name="T48" fmla="*/ 2147483646 w 1764"/>
                  <a:gd name="T49" fmla="*/ 2147483646 h 1483"/>
                  <a:gd name="T50" fmla="*/ 2147483646 w 1764"/>
                  <a:gd name="T51" fmla="*/ 2147483646 h 1483"/>
                  <a:gd name="T52" fmla="*/ 2147483646 w 1764"/>
                  <a:gd name="T53" fmla="*/ 2147483646 h 1483"/>
                  <a:gd name="T54" fmla="*/ 2147483646 w 1764"/>
                  <a:gd name="T55" fmla="*/ 2147483646 h 1483"/>
                  <a:gd name="T56" fmla="*/ 2147483646 w 1764"/>
                  <a:gd name="T57" fmla="*/ 2147483646 h 1483"/>
                  <a:gd name="T58" fmla="*/ 2147483646 w 1764"/>
                  <a:gd name="T59" fmla="*/ 2147483646 h 1483"/>
                  <a:gd name="T60" fmla="*/ 2147483646 w 1764"/>
                  <a:gd name="T61" fmla="*/ 2147483646 h 1483"/>
                  <a:gd name="T62" fmla="*/ 2147483646 w 1764"/>
                  <a:gd name="T63" fmla="*/ 2147483646 h 1483"/>
                  <a:gd name="T64" fmla="*/ 2147483646 w 1764"/>
                  <a:gd name="T65" fmla="*/ 2147483646 h 1483"/>
                  <a:gd name="T66" fmla="*/ 2147483646 w 1764"/>
                  <a:gd name="T67" fmla="*/ 2147483646 h 14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64"/>
                  <a:gd name="T103" fmla="*/ 0 h 1483"/>
                  <a:gd name="T104" fmla="*/ 1764 w 1764"/>
                  <a:gd name="T105" fmla="*/ 1483 h 14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64" h="1483">
                    <a:moveTo>
                      <a:pt x="1257" y="374"/>
                    </a:moveTo>
                    <a:lnTo>
                      <a:pt x="1257" y="374"/>
                    </a:lnTo>
                    <a:lnTo>
                      <a:pt x="1257" y="1164"/>
                    </a:lnTo>
                    <a:cubicBezTo>
                      <a:pt x="1257" y="1176"/>
                      <a:pt x="1248" y="1184"/>
                      <a:pt x="1237" y="1184"/>
                    </a:cubicBezTo>
                    <a:lnTo>
                      <a:pt x="87" y="1184"/>
                    </a:lnTo>
                    <a:cubicBezTo>
                      <a:pt x="76" y="1184"/>
                      <a:pt x="67" y="1176"/>
                      <a:pt x="67" y="1164"/>
                    </a:cubicBezTo>
                    <a:lnTo>
                      <a:pt x="67" y="374"/>
                    </a:lnTo>
                    <a:cubicBezTo>
                      <a:pt x="67" y="363"/>
                      <a:pt x="76" y="354"/>
                      <a:pt x="87" y="354"/>
                    </a:cubicBezTo>
                    <a:lnTo>
                      <a:pt x="1237" y="354"/>
                    </a:lnTo>
                    <a:cubicBezTo>
                      <a:pt x="1248" y="354"/>
                      <a:pt x="1257" y="363"/>
                      <a:pt x="1257" y="374"/>
                    </a:cubicBezTo>
                    <a:close/>
                    <a:moveTo>
                      <a:pt x="744" y="1381"/>
                    </a:moveTo>
                    <a:lnTo>
                      <a:pt x="744" y="1381"/>
                    </a:lnTo>
                    <a:lnTo>
                      <a:pt x="580" y="1381"/>
                    </a:lnTo>
                    <a:lnTo>
                      <a:pt x="580" y="1251"/>
                    </a:lnTo>
                    <a:lnTo>
                      <a:pt x="744" y="1251"/>
                    </a:lnTo>
                    <a:lnTo>
                      <a:pt x="744" y="1381"/>
                    </a:lnTo>
                    <a:close/>
                    <a:moveTo>
                      <a:pt x="1764" y="0"/>
                    </a:moveTo>
                    <a:lnTo>
                      <a:pt x="1764" y="0"/>
                    </a:lnTo>
                    <a:lnTo>
                      <a:pt x="1083" y="0"/>
                    </a:lnTo>
                    <a:lnTo>
                      <a:pt x="1083" y="287"/>
                    </a:lnTo>
                    <a:lnTo>
                      <a:pt x="87" y="287"/>
                    </a:lnTo>
                    <a:cubicBezTo>
                      <a:pt x="39" y="287"/>
                      <a:pt x="0" y="326"/>
                      <a:pt x="0" y="374"/>
                    </a:cubicBezTo>
                    <a:lnTo>
                      <a:pt x="0" y="1164"/>
                    </a:lnTo>
                    <a:cubicBezTo>
                      <a:pt x="0" y="1212"/>
                      <a:pt x="39" y="1251"/>
                      <a:pt x="87" y="1251"/>
                    </a:cubicBezTo>
                    <a:lnTo>
                      <a:pt x="513" y="1251"/>
                    </a:lnTo>
                    <a:lnTo>
                      <a:pt x="513" y="1381"/>
                    </a:lnTo>
                    <a:lnTo>
                      <a:pt x="324" y="1381"/>
                    </a:lnTo>
                    <a:cubicBezTo>
                      <a:pt x="306" y="1381"/>
                      <a:pt x="291" y="1395"/>
                      <a:pt x="291" y="1414"/>
                    </a:cubicBezTo>
                    <a:cubicBezTo>
                      <a:pt x="291" y="1432"/>
                      <a:pt x="306" y="1447"/>
                      <a:pt x="324" y="1447"/>
                    </a:cubicBezTo>
                    <a:lnTo>
                      <a:pt x="1000" y="1447"/>
                    </a:lnTo>
                    <a:cubicBezTo>
                      <a:pt x="1018" y="1447"/>
                      <a:pt x="1033" y="1432"/>
                      <a:pt x="1033" y="1414"/>
                    </a:cubicBezTo>
                    <a:cubicBezTo>
                      <a:pt x="1033" y="1395"/>
                      <a:pt x="1018" y="1381"/>
                      <a:pt x="1000" y="1381"/>
                    </a:cubicBezTo>
                    <a:lnTo>
                      <a:pt x="811" y="1381"/>
                    </a:lnTo>
                    <a:lnTo>
                      <a:pt x="811" y="1251"/>
                    </a:lnTo>
                    <a:lnTo>
                      <a:pt x="1083" y="1251"/>
                    </a:lnTo>
                    <a:lnTo>
                      <a:pt x="1083" y="1446"/>
                    </a:lnTo>
                    <a:lnTo>
                      <a:pt x="1256" y="1446"/>
                    </a:lnTo>
                    <a:cubicBezTo>
                      <a:pt x="1268" y="1468"/>
                      <a:pt x="1291" y="1483"/>
                      <a:pt x="1317" y="1483"/>
                    </a:cubicBezTo>
                    <a:cubicBezTo>
                      <a:pt x="1356" y="1483"/>
                      <a:pt x="1387" y="1452"/>
                      <a:pt x="1387" y="1414"/>
                    </a:cubicBezTo>
                    <a:cubicBezTo>
                      <a:pt x="1387" y="1376"/>
                      <a:pt x="1356" y="1344"/>
                      <a:pt x="1317" y="1344"/>
                    </a:cubicBezTo>
                    <a:cubicBezTo>
                      <a:pt x="1291" y="1344"/>
                      <a:pt x="1269" y="1359"/>
                      <a:pt x="1257" y="1380"/>
                    </a:cubicBezTo>
                    <a:lnTo>
                      <a:pt x="1150" y="1380"/>
                    </a:lnTo>
                    <a:lnTo>
                      <a:pt x="1150" y="1251"/>
                    </a:lnTo>
                    <a:lnTo>
                      <a:pt x="1237" y="1251"/>
                    </a:lnTo>
                    <a:cubicBezTo>
                      <a:pt x="1285" y="1251"/>
                      <a:pt x="1324" y="1212"/>
                      <a:pt x="1324" y="1164"/>
                    </a:cubicBezTo>
                    <a:lnTo>
                      <a:pt x="1324" y="757"/>
                    </a:lnTo>
                    <a:lnTo>
                      <a:pt x="1629" y="757"/>
                    </a:lnTo>
                    <a:lnTo>
                      <a:pt x="1629" y="690"/>
                    </a:lnTo>
                    <a:lnTo>
                      <a:pt x="1324" y="690"/>
                    </a:lnTo>
                    <a:lnTo>
                      <a:pt x="1324" y="581"/>
                    </a:lnTo>
                    <a:lnTo>
                      <a:pt x="1629" y="581"/>
                    </a:lnTo>
                    <a:lnTo>
                      <a:pt x="1629" y="515"/>
                    </a:lnTo>
                    <a:lnTo>
                      <a:pt x="1324" y="515"/>
                    </a:lnTo>
                    <a:lnTo>
                      <a:pt x="1324" y="406"/>
                    </a:lnTo>
                    <a:lnTo>
                      <a:pt x="1629" y="406"/>
                    </a:lnTo>
                    <a:lnTo>
                      <a:pt x="1629" y="340"/>
                    </a:lnTo>
                    <a:lnTo>
                      <a:pt x="1317" y="340"/>
                    </a:lnTo>
                    <a:cubicBezTo>
                      <a:pt x="1304" y="309"/>
                      <a:pt x="1273" y="287"/>
                      <a:pt x="1237" y="287"/>
                    </a:cubicBezTo>
                    <a:lnTo>
                      <a:pt x="1150" y="287"/>
                    </a:lnTo>
                    <a:lnTo>
                      <a:pt x="1150" y="67"/>
                    </a:lnTo>
                    <a:lnTo>
                      <a:pt x="1697" y="67"/>
                    </a:lnTo>
                    <a:lnTo>
                      <a:pt x="1697" y="1380"/>
                    </a:lnTo>
                    <a:lnTo>
                      <a:pt x="1590" y="1380"/>
                    </a:lnTo>
                    <a:cubicBezTo>
                      <a:pt x="1578" y="1359"/>
                      <a:pt x="1556" y="1344"/>
                      <a:pt x="1530" y="1344"/>
                    </a:cubicBezTo>
                    <a:cubicBezTo>
                      <a:pt x="1492" y="1344"/>
                      <a:pt x="1461" y="1376"/>
                      <a:pt x="1461" y="1414"/>
                    </a:cubicBezTo>
                    <a:cubicBezTo>
                      <a:pt x="1461" y="1452"/>
                      <a:pt x="1492" y="1483"/>
                      <a:pt x="1530" y="1483"/>
                    </a:cubicBezTo>
                    <a:cubicBezTo>
                      <a:pt x="1557" y="1483"/>
                      <a:pt x="1579" y="1468"/>
                      <a:pt x="1591" y="1446"/>
                    </a:cubicBezTo>
                    <a:lnTo>
                      <a:pt x="1764" y="1446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53" name="Freeform 112"/>
              <p:cNvSpPr>
                <a:spLocks/>
              </p:cNvSpPr>
              <p:nvPr/>
            </p:nvSpPr>
            <p:spPr bwMode="auto">
              <a:xfrm>
                <a:off x="2870200" y="1141413"/>
                <a:ext cx="41275" cy="26988"/>
              </a:xfrm>
              <a:custGeom>
                <a:avLst/>
                <a:gdLst>
                  <a:gd name="T0" fmla="*/ 2147483646 w 99"/>
                  <a:gd name="T1" fmla="*/ 0 h 67"/>
                  <a:gd name="T2" fmla="*/ 2147483646 w 99"/>
                  <a:gd name="T3" fmla="*/ 0 h 67"/>
                  <a:gd name="T4" fmla="*/ 0 w 99"/>
                  <a:gd name="T5" fmla="*/ 0 h 67"/>
                  <a:gd name="T6" fmla="*/ 0 w 99"/>
                  <a:gd name="T7" fmla="*/ 2147483646 h 67"/>
                  <a:gd name="T8" fmla="*/ 2147483646 w 99"/>
                  <a:gd name="T9" fmla="*/ 2147483646 h 67"/>
                  <a:gd name="T10" fmla="*/ 2147483646 w 99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99" y="0"/>
                    </a:move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54" name="Freeform 113"/>
              <p:cNvSpPr>
                <a:spLocks/>
              </p:cNvSpPr>
              <p:nvPr/>
            </p:nvSpPr>
            <p:spPr bwMode="auto">
              <a:xfrm>
                <a:off x="2870200" y="1187450"/>
                <a:ext cx="41275" cy="28575"/>
              </a:xfrm>
              <a:custGeom>
                <a:avLst/>
                <a:gdLst>
                  <a:gd name="T0" fmla="*/ 0 w 99"/>
                  <a:gd name="T1" fmla="*/ 2147483646 h 67"/>
                  <a:gd name="T2" fmla="*/ 0 w 99"/>
                  <a:gd name="T3" fmla="*/ 2147483646 h 67"/>
                  <a:gd name="T4" fmla="*/ 2147483646 w 99"/>
                  <a:gd name="T5" fmla="*/ 2147483646 h 67"/>
                  <a:gd name="T6" fmla="*/ 2147483646 w 99"/>
                  <a:gd name="T7" fmla="*/ 0 h 67"/>
                  <a:gd name="T8" fmla="*/ 0 w 99"/>
                  <a:gd name="T9" fmla="*/ 0 h 67"/>
                  <a:gd name="T10" fmla="*/ 0 w 99"/>
                  <a:gd name="T11" fmla="*/ 21474836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0" y="67"/>
                    </a:move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28" name="文本框 427"/>
            <p:cNvSpPr txBox="1"/>
            <p:nvPr/>
          </p:nvSpPr>
          <p:spPr>
            <a:xfrm>
              <a:off x="75854" y="1713036"/>
              <a:ext cx="582539" cy="23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defRPr/>
              </a:pPr>
              <a:r>
                <a:rPr lang="en-US" altLang="zh-CN" sz="900" b="1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Client1</a:t>
              </a:r>
              <a:endParaRPr lang="zh-CN" altLang="en-US" sz="900" b="1" kern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29" name="组合 35958"/>
            <p:cNvGrpSpPr>
              <a:grpSpLocks/>
            </p:cNvGrpSpPr>
            <p:nvPr/>
          </p:nvGrpSpPr>
          <p:grpSpPr bwMode="auto">
            <a:xfrm>
              <a:off x="2573086" y="607983"/>
              <a:ext cx="269898" cy="226549"/>
              <a:chOff x="2228850" y="779463"/>
              <a:chExt cx="739775" cy="622300"/>
            </a:xfrm>
          </p:grpSpPr>
          <p:sp>
            <p:nvSpPr>
              <p:cNvPr id="445" name="Freeform 109"/>
              <p:cNvSpPr>
                <a:spLocks noEditPoints="1"/>
              </p:cNvSpPr>
              <p:nvPr/>
            </p:nvSpPr>
            <p:spPr bwMode="auto">
              <a:xfrm>
                <a:off x="2382838" y="968375"/>
                <a:ext cx="250825" cy="265113"/>
              </a:xfrm>
              <a:custGeom>
                <a:avLst/>
                <a:gdLst>
                  <a:gd name="T0" fmla="*/ 2147483646 w 597"/>
                  <a:gd name="T1" fmla="*/ 2147483646 h 631"/>
                  <a:gd name="T2" fmla="*/ 2147483646 w 597"/>
                  <a:gd name="T3" fmla="*/ 2147483646 h 631"/>
                  <a:gd name="T4" fmla="*/ 2147483646 w 597"/>
                  <a:gd name="T5" fmla="*/ 2147483646 h 631"/>
                  <a:gd name="T6" fmla="*/ 2147483646 w 597"/>
                  <a:gd name="T7" fmla="*/ 2147483646 h 631"/>
                  <a:gd name="T8" fmla="*/ 2147483646 w 597"/>
                  <a:gd name="T9" fmla="*/ 2147483646 h 631"/>
                  <a:gd name="T10" fmla="*/ 2147483646 w 597"/>
                  <a:gd name="T11" fmla="*/ 2147483646 h 631"/>
                  <a:gd name="T12" fmla="*/ 2147483646 w 597"/>
                  <a:gd name="T13" fmla="*/ 2147483646 h 631"/>
                  <a:gd name="T14" fmla="*/ 2147483646 w 597"/>
                  <a:gd name="T15" fmla="*/ 2147483646 h 631"/>
                  <a:gd name="T16" fmla="*/ 2147483646 w 597"/>
                  <a:gd name="T17" fmla="*/ 2147483646 h 631"/>
                  <a:gd name="T18" fmla="*/ 2147483646 w 597"/>
                  <a:gd name="T19" fmla="*/ 2147483646 h 631"/>
                  <a:gd name="T20" fmla="*/ 2147483646 w 597"/>
                  <a:gd name="T21" fmla="*/ 2147483646 h 631"/>
                  <a:gd name="T22" fmla="*/ 2147483646 w 597"/>
                  <a:gd name="T23" fmla="*/ 2147483646 h 631"/>
                  <a:gd name="T24" fmla="*/ 2147483646 w 597"/>
                  <a:gd name="T25" fmla="*/ 2147483646 h 631"/>
                  <a:gd name="T26" fmla="*/ 2147483646 w 597"/>
                  <a:gd name="T27" fmla="*/ 2147483646 h 631"/>
                  <a:gd name="T28" fmla="*/ 2147483646 w 597"/>
                  <a:gd name="T29" fmla="*/ 2147483646 h 631"/>
                  <a:gd name="T30" fmla="*/ 2147483646 w 597"/>
                  <a:gd name="T31" fmla="*/ 2147483646 h 631"/>
                  <a:gd name="T32" fmla="*/ 2147483646 w 597"/>
                  <a:gd name="T33" fmla="*/ 2147483646 h 631"/>
                  <a:gd name="T34" fmla="*/ 2147483646 w 597"/>
                  <a:gd name="T35" fmla="*/ 2147483646 h 631"/>
                  <a:gd name="T36" fmla="*/ 2147483646 w 597"/>
                  <a:gd name="T37" fmla="*/ 2147483646 h 631"/>
                  <a:gd name="T38" fmla="*/ 2147483646 w 597"/>
                  <a:gd name="T39" fmla="*/ 2147483646 h 631"/>
                  <a:gd name="T40" fmla="*/ 2147483646 w 597"/>
                  <a:gd name="T41" fmla="*/ 2147483646 h 631"/>
                  <a:gd name="T42" fmla="*/ 2147483646 w 597"/>
                  <a:gd name="T43" fmla="*/ 2147483646 h 631"/>
                  <a:gd name="T44" fmla="*/ 2147483646 w 597"/>
                  <a:gd name="T45" fmla="*/ 2147483646 h 631"/>
                  <a:gd name="T46" fmla="*/ 2147483646 w 597"/>
                  <a:gd name="T47" fmla="*/ 2147483646 h 631"/>
                  <a:gd name="T48" fmla="*/ 2147483646 w 597"/>
                  <a:gd name="T49" fmla="*/ 2147483646 h 631"/>
                  <a:gd name="T50" fmla="*/ 2147483646 w 597"/>
                  <a:gd name="T51" fmla="*/ 2147483646 h 631"/>
                  <a:gd name="T52" fmla="*/ 2147483646 w 597"/>
                  <a:gd name="T53" fmla="*/ 2147483646 h 631"/>
                  <a:gd name="T54" fmla="*/ 2147483646 w 597"/>
                  <a:gd name="T55" fmla="*/ 2147483646 h 631"/>
                  <a:gd name="T56" fmla="*/ 2147483646 w 597"/>
                  <a:gd name="T57" fmla="*/ 2147483646 h 631"/>
                  <a:gd name="T58" fmla="*/ 2147483646 w 597"/>
                  <a:gd name="T59" fmla="*/ 2147483646 h 631"/>
                  <a:gd name="T60" fmla="*/ 2147483646 w 597"/>
                  <a:gd name="T61" fmla="*/ 2147483646 h 631"/>
                  <a:gd name="T62" fmla="*/ 2147483646 w 597"/>
                  <a:gd name="T63" fmla="*/ 2147483646 h 631"/>
                  <a:gd name="T64" fmla="*/ 2147483646 w 597"/>
                  <a:gd name="T65" fmla="*/ 2147483646 h 631"/>
                  <a:gd name="T66" fmla="*/ 2147483646 w 597"/>
                  <a:gd name="T67" fmla="*/ 2147483646 h 631"/>
                  <a:gd name="T68" fmla="*/ 2147483646 w 597"/>
                  <a:gd name="T69" fmla="*/ 2147483646 h 631"/>
                  <a:gd name="T70" fmla="*/ 2147483646 w 597"/>
                  <a:gd name="T71" fmla="*/ 2147483646 h 631"/>
                  <a:gd name="T72" fmla="*/ 2147483646 w 597"/>
                  <a:gd name="T73" fmla="*/ 2147483646 h 631"/>
                  <a:gd name="T74" fmla="*/ 2147483646 w 597"/>
                  <a:gd name="T75" fmla="*/ 2147483646 h 631"/>
                  <a:gd name="T76" fmla="*/ 2147483646 w 597"/>
                  <a:gd name="T77" fmla="*/ 2147483646 h 631"/>
                  <a:gd name="T78" fmla="*/ 2147483646 w 597"/>
                  <a:gd name="T79" fmla="*/ 2147483646 h 631"/>
                  <a:gd name="T80" fmla="*/ 2147483646 w 597"/>
                  <a:gd name="T81" fmla="*/ 2147483646 h 631"/>
                  <a:gd name="T82" fmla="*/ 2147483646 w 597"/>
                  <a:gd name="T83" fmla="*/ 2147483646 h 631"/>
                  <a:gd name="T84" fmla="*/ 2147483646 w 597"/>
                  <a:gd name="T85" fmla="*/ 0 h 631"/>
                  <a:gd name="T86" fmla="*/ 2147483646 w 597"/>
                  <a:gd name="T87" fmla="*/ 2147483646 h 631"/>
                  <a:gd name="T88" fmla="*/ 2147483646 w 597"/>
                  <a:gd name="T89" fmla="*/ 2147483646 h 631"/>
                  <a:gd name="T90" fmla="*/ 2147483646 w 597"/>
                  <a:gd name="T91" fmla="*/ 2147483646 h 631"/>
                  <a:gd name="T92" fmla="*/ 2147483646 w 597"/>
                  <a:gd name="T93" fmla="*/ 2147483646 h 631"/>
                  <a:gd name="T94" fmla="*/ 2147483646 w 597"/>
                  <a:gd name="T95" fmla="*/ 2147483646 h 631"/>
                  <a:gd name="T96" fmla="*/ 2147483646 w 597"/>
                  <a:gd name="T97" fmla="*/ 2147483646 h 631"/>
                  <a:gd name="T98" fmla="*/ 2147483646 w 597"/>
                  <a:gd name="T99" fmla="*/ 2147483646 h 631"/>
                  <a:gd name="T100" fmla="*/ 0 w 597"/>
                  <a:gd name="T101" fmla="*/ 2147483646 h 631"/>
                  <a:gd name="T102" fmla="*/ 2147483646 w 597"/>
                  <a:gd name="T103" fmla="*/ 2147483646 h 6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7"/>
                  <a:gd name="T157" fmla="*/ 0 h 631"/>
                  <a:gd name="T158" fmla="*/ 597 w 597"/>
                  <a:gd name="T159" fmla="*/ 631 h 6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7" h="631">
                    <a:moveTo>
                      <a:pt x="92" y="488"/>
                    </a:moveTo>
                    <a:lnTo>
                      <a:pt x="92" y="488"/>
                    </a:lnTo>
                    <a:cubicBezTo>
                      <a:pt x="120" y="488"/>
                      <a:pt x="143" y="511"/>
                      <a:pt x="143" y="540"/>
                    </a:cubicBezTo>
                    <a:cubicBezTo>
                      <a:pt x="143" y="568"/>
                      <a:pt x="120" y="591"/>
                      <a:pt x="92" y="591"/>
                    </a:cubicBezTo>
                    <a:cubicBezTo>
                      <a:pt x="63" y="591"/>
                      <a:pt x="40" y="568"/>
                      <a:pt x="40" y="540"/>
                    </a:cubicBezTo>
                    <a:cubicBezTo>
                      <a:pt x="40" y="511"/>
                      <a:pt x="63" y="488"/>
                      <a:pt x="92" y="488"/>
                    </a:cubicBezTo>
                    <a:close/>
                    <a:moveTo>
                      <a:pt x="299" y="278"/>
                    </a:moveTo>
                    <a:lnTo>
                      <a:pt x="299" y="278"/>
                    </a:lnTo>
                    <a:cubicBezTo>
                      <a:pt x="327" y="278"/>
                      <a:pt x="350" y="301"/>
                      <a:pt x="350" y="329"/>
                    </a:cubicBezTo>
                    <a:cubicBezTo>
                      <a:pt x="350" y="357"/>
                      <a:pt x="327" y="380"/>
                      <a:pt x="299" y="380"/>
                    </a:cubicBezTo>
                    <a:cubicBezTo>
                      <a:pt x="270" y="380"/>
                      <a:pt x="247" y="357"/>
                      <a:pt x="247" y="329"/>
                    </a:cubicBezTo>
                    <a:cubicBezTo>
                      <a:pt x="247" y="301"/>
                      <a:pt x="270" y="278"/>
                      <a:pt x="299" y="278"/>
                    </a:cubicBezTo>
                    <a:close/>
                    <a:moveTo>
                      <a:pt x="247" y="91"/>
                    </a:moveTo>
                    <a:lnTo>
                      <a:pt x="247" y="91"/>
                    </a:lnTo>
                    <a:cubicBezTo>
                      <a:pt x="247" y="63"/>
                      <a:pt x="270" y="40"/>
                      <a:pt x="299" y="40"/>
                    </a:cubicBezTo>
                    <a:cubicBezTo>
                      <a:pt x="327" y="40"/>
                      <a:pt x="350" y="63"/>
                      <a:pt x="350" y="91"/>
                    </a:cubicBezTo>
                    <a:cubicBezTo>
                      <a:pt x="350" y="120"/>
                      <a:pt x="327" y="143"/>
                      <a:pt x="299" y="143"/>
                    </a:cubicBezTo>
                    <a:cubicBezTo>
                      <a:pt x="270" y="143"/>
                      <a:pt x="247" y="120"/>
                      <a:pt x="247" y="91"/>
                    </a:cubicBezTo>
                    <a:close/>
                    <a:moveTo>
                      <a:pt x="557" y="540"/>
                    </a:moveTo>
                    <a:lnTo>
                      <a:pt x="557" y="540"/>
                    </a:lnTo>
                    <a:cubicBezTo>
                      <a:pt x="557" y="568"/>
                      <a:pt x="534" y="591"/>
                      <a:pt x="505" y="591"/>
                    </a:cubicBezTo>
                    <a:cubicBezTo>
                      <a:pt x="477" y="591"/>
                      <a:pt x="454" y="568"/>
                      <a:pt x="454" y="540"/>
                    </a:cubicBezTo>
                    <a:cubicBezTo>
                      <a:pt x="454" y="511"/>
                      <a:pt x="477" y="488"/>
                      <a:pt x="505" y="488"/>
                    </a:cubicBezTo>
                    <a:cubicBezTo>
                      <a:pt x="534" y="488"/>
                      <a:pt x="557" y="511"/>
                      <a:pt x="557" y="540"/>
                    </a:cubicBezTo>
                    <a:close/>
                    <a:moveTo>
                      <a:pt x="92" y="631"/>
                    </a:moveTo>
                    <a:lnTo>
                      <a:pt x="92" y="631"/>
                    </a:lnTo>
                    <a:cubicBezTo>
                      <a:pt x="142" y="631"/>
                      <a:pt x="183" y="590"/>
                      <a:pt x="183" y="540"/>
                    </a:cubicBezTo>
                    <a:cubicBezTo>
                      <a:pt x="183" y="521"/>
                      <a:pt x="177" y="504"/>
                      <a:pt x="168" y="490"/>
                    </a:cubicBezTo>
                    <a:lnTo>
                      <a:pt x="250" y="406"/>
                    </a:lnTo>
                    <a:cubicBezTo>
                      <a:pt x="264" y="415"/>
                      <a:pt x="281" y="420"/>
                      <a:pt x="299" y="420"/>
                    </a:cubicBezTo>
                    <a:cubicBezTo>
                      <a:pt x="316" y="420"/>
                      <a:pt x="333" y="415"/>
                      <a:pt x="347" y="406"/>
                    </a:cubicBezTo>
                    <a:lnTo>
                      <a:pt x="429" y="490"/>
                    </a:lnTo>
                    <a:cubicBezTo>
                      <a:pt x="420" y="504"/>
                      <a:pt x="414" y="521"/>
                      <a:pt x="414" y="540"/>
                    </a:cubicBezTo>
                    <a:cubicBezTo>
                      <a:pt x="414" y="590"/>
                      <a:pt x="455" y="631"/>
                      <a:pt x="505" y="631"/>
                    </a:cubicBezTo>
                    <a:cubicBezTo>
                      <a:pt x="556" y="631"/>
                      <a:pt x="597" y="590"/>
                      <a:pt x="597" y="540"/>
                    </a:cubicBezTo>
                    <a:cubicBezTo>
                      <a:pt x="597" y="489"/>
                      <a:pt x="556" y="448"/>
                      <a:pt x="505" y="448"/>
                    </a:cubicBezTo>
                    <a:cubicBezTo>
                      <a:pt x="488" y="448"/>
                      <a:pt x="471" y="453"/>
                      <a:pt x="457" y="462"/>
                    </a:cubicBezTo>
                    <a:lnTo>
                      <a:pt x="375" y="378"/>
                    </a:lnTo>
                    <a:cubicBezTo>
                      <a:pt x="384" y="364"/>
                      <a:pt x="390" y="347"/>
                      <a:pt x="390" y="329"/>
                    </a:cubicBezTo>
                    <a:cubicBezTo>
                      <a:pt x="390" y="285"/>
                      <a:pt x="359" y="249"/>
                      <a:pt x="319" y="240"/>
                    </a:cubicBezTo>
                    <a:lnTo>
                      <a:pt x="319" y="181"/>
                    </a:lnTo>
                    <a:cubicBezTo>
                      <a:pt x="359" y="171"/>
                      <a:pt x="390" y="135"/>
                      <a:pt x="390" y="91"/>
                    </a:cubicBezTo>
                    <a:cubicBezTo>
                      <a:pt x="390" y="41"/>
                      <a:pt x="349" y="0"/>
                      <a:pt x="299" y="0"/>
                    </a:cubicBezTo>
                    <a:cubicBezTo>
                      <a:pt x="248" y="0"/>
                      <a:pt x="207" y="41"/>
                      <a:pt x="207" y="91"/>
                    </a:cubicBezTo>
                    <a:cubicBezTo>
                      <a:pt x="207" y="135"/>
                      <a:pt x="238" y="171"/>
                      <a:pt x="279" y="181"/>
                    </a:cubicBezTo>
                    <a:lnTo>
                      <a:pt x="279" y="240"/>
                    </a:lnTo>
                    <a:cubicBezTo>
                      <a:pt x="238" y="249"/>
                      <a:pt x="207" y="285"/>
                      <a:pt x="207" y="329"/>
                    </a:cubicBezTo>
                    <a:cubicBezTo>
                      <a:pt x="207" y="347"/>
                      <a:pt x="213" y="364"/>
                      <a:pt x="222" y="378"/>
                    </a:cubicBezTo>
                    <a:lnTo>
                      <a:pt x="140" y="462"/>
                    </a:lnTo>
                    <a:cubicBezTo>
                      <a:pt x="126" y="453"/>
                      <a:pt x="109" y="448"/>
                      <a:pt x="92" y="448"/>
                    </a:cubicBezTo>
                    <a:cubicBezTo>
                      <a:pt x="41" y="448"/>
                      <a:pt x="0" y="489"/>
                      <a:pt x="0" y="540"/>
                    </a:cubicBezTo>
                    <a:cubicBezTo>
                      <a:pt x="0" y="590"/>
                      <a:pt x="41" y="631"/>
                      <a:pt x="92" y="631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6" name="Freeform 110"/>
              <p:cNvSpPr>
                <a:spLocks noEditPoints="1"/>
              </p:cNvSpPr>
              <p:nvPr/>
            </p:nvSpPr>
            <p:spPr bwMode="auto">
              <a:xfrm>
                <a:off x="2273300" y="942975"/>
                <a:ext cx="466725" cy="315913"/>
              </a:xfrm>
              <a:custGeom>
                <a:avLst/>
                <a:gdLst>
                  <a:gd name="T0" fmla="*/ 2147483646 w 1110"/>
                  <a:gd name="T1" fmla="*/ 2147483646 h 753"/>
                  <a:gd name="T2" fmla="*/ 2147483646 w 1110"/>
                  <a:gd name="T3" fmla="*/ 2147483646 h 753"/>
                  <a:gd name="T4" fmla="*/ 2147483646 w 1110"/>
                  <a:gd name="T5" fmla="*/ 2147483646 h 753"/>
                  <a:gd name="T6" fmla="*/ 2147483646 w 1110"/>
                  <a:gd name="T7" fmla="*/ 2147483646 h 753"/>
                  <a:gd name="T8" fmla="*/ 2147483646 w 1110"/>
                  <a:gd name="T9" fmla="*/ 2147483646 h 753"/>
                  <a:gd name="T10" fmla="*/ 2147483646 w 1110"/>
                  <a:gd name="T11" fmla="*/ 2147483646 h 753"/>
                  <a:gd name="T12" fmla="*/ 0 w 1110"/>
                  <a:gd name="T13" fmla="*/ 2147483646 h 753"/>
                  <a:gd name="T14" fmla="*/ 0 w 1110"/>
                  <a:gd name="T15" fmla="*/ 2147483646 h 753"/>
                  <a:gd name="T16" fmla="*/ 0 w 1110"/>
                  <a:gd name="T17" fmla="*/ 2147483646 h 753"/>
                  <a:gd name="T18" fmla="*/ 2147483646 w 1110"/>
                  <a:gd name="T19" fmla="*/ 2147483646 h 753"/>
                  <a:gd name="T20" fmla="*/ 2147483646 w 1110"/>
                  <a:gd name="T21" fmla="*/ 2147483646 h 753"/>
                  <a:gd name="T22" fmla="*/ 2147483646 w 1110"/>
                  <a:gd name="T23" fmla="*/ 2147483646 h 753"/>
                  <a:gd name="T24" fmla="*/ 2147483646 w 1110"/>
                  <a:gd name="T25" fmla="*/ 2147483646 h 753"/>
                  <a:gd name="T26" fmla="*/ 2147483646 w 1110"/>
                  <a:gd name="T27" fmla="*/ 0 h 753"/>
                  <a:gd name="T28" fmla="*/ 2147483646 w 1110"/>
                  <a:gd name="T29" fmla="*/ 0 h 753"/>
                  <a:gd name="T30" fmla="*/ 0 w 1110"/>
                  <a:gd name="T31" fmla="*/ 2147483646 h 7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10"/>
                  <a:gd name="T49" fmla="*/ 0 h 753"/>
                  <a:gd name="T50" fmla="*/ 1110 w 1110"/>
                  <a:gd name="T51" fmla="*/ 753 h 7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10" h="753">
                    <a:moveTo>
                      <a:pt x="1083" y="727"/>
                    </a:moveTo>
                    <a:lnTo>
                      <a:pt x="1083" y="727"/>
                    </a:lnTo>
                    <a:lnTo>
                      <a:pt x="26" y="727"/>
                    </a:lnTo>
                    <a:lnTo>
                      <a:pt x="26" y="27"/>
                    </a:lnTo>
                    <a:lnTo>
                      <a:pt x="1083" y="27"/>
                    </a:lnTo>
                    <a:lnTo>
                      <a:pt x="1083" y="727"/>
                    </a:lnTo>
                    <a:close/>
                    <a:moveTo>
                      <a:pt x="0" y="27"/>
                    </a:moveTo>
                    <a:lnTo>
                      <a:pt x="0" y="27"/>
                    </a:lnTo>
                    <a:lnTo>
                      <a:pt x="0" y="727"/>
                    </a:lnTo>
                    <a:cubicBezTo>
                      <a:pt x="0" y="741"/>
                      <a:pt x="12" y="753"/>
                      <a:pt x="26" y="753"/>
                    </a:cubicBezTo>
                    <a:lnTo>
                      <a:pt x="1083" y="753"/>
                    </a:lnTo>
                    <a:cubicBezTo>
                      <a:pt x="1098" y="753"/>
                      <a:pt x="1110" y="741"/>
                      <a:pt x="1110" y="727"/>
                    </a:cubicBezTo>
                    <a:lnTo>
                      <a:pt x="1110" y="27"/>
                    </a:lnTo>
                    <a:cubicBezTo>
                      <a:pt x="1110" y="12"/>
                      <a:pt x="1098" y="0"/>
                      <a:pt x="1083" y="0"/>
                    </a:cubicBezTo>
                    <a:lnTo>
                      <a:pt x="26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7" name="Freeform 111"/>
              <p:cNvSpPr>
                <a:spLocks noEditPoints="1"/>
              </p:cNvSpPr>
              <p:nvPr/>
            </p:nvSpPr>
            <p:spPr bwMode="auto">
              <a:xfrm>
                <a:off x="2228850" y="779463"/>
                <a:ext cx="739775" cy="622300"/>
              </a:xfrm>
              <a:custGeom>
                <a:avLst/>
                <a:gdLst>
                  <a:gd name="T0" fmla="*/ 2147483646 w 1764"/>
                  <a:gd name="T1" fmla="*/ 2147483646 h 1483"/>
                  <a:gd name="T2" fmla="*/ 2147483646 w 1764"/>
                  <a:gd name="T3" fmla="*/ 2147483646 h 1483"/>
                  <a:gd name="T4" fmla="*/ 2147483646 w 1764"/>
                  <a:gd name="T5" fmla="*/ 2147483646 h 1483"/>
                  <a:gd name="T6" fmla="*/ 2147483646 w 1764"/>
                  <a:gd name="T7" fmla="*/ 2147483646 h 1483"/>
                  <a:gd name="T8" fmla="*/ 2147483646 w 1764"/>
                  <a:gd name="T9" fmla="*/ 2147483646 h 1483"/>
                  <a:gd name="T10" fmla="*/ 2147483646 w 1764"/>
                  <a:gd name="T11" fmla="*/ 2147483646 h 1483"/>
                  <a:gd name="T12" fmla="*/ 2147483646 w 1764"/>
                  <a:gd name="T13" fmla="*/ 2147483646 h 1483"/>
                  <a:gd name="T14" fmla="*/ 2147483646 w 1764"/>
                  <a:gd name="T15" fmla="*/ 2147483646 h 1483"/>
                  <a:gd name="T16" fmla="*/ 2147483646 w 1764"/>
                  <a:gd name="T17" fmla="*/ 0 h 1483"/>
                  <a:gd name="T18" fmla="*/ 2147483646 w 1764"/>
                  <a:gd name="T19" fmla="*/ 2147483646 h 1483"/>
                  <a:gd name="T20" fmla="*/ 0 w 1764"/>
                  <a:gd name="T21" fmla="*/ 2147483646 h 1483"/>
                  <a:gd name="T22" fmla="*/ 2147483646 w 1764"/>
                  <a:gd name="T23" fmla="*/ 2147483646 h 1483"/>
                  <a:gd name="T24" fmla="*/ 2147483646 w 1764"/>
                  <a:gd name="T25" fmla="*/ 2147483646 h 1483"/>
                  <a:gd name="T26" fmla="*/ 2147483646 w 1764"/>
                  <a:gd name="T27" fmla="*/ 2147483646 h 1483"/>
                  <a:gd name="T28" fmla="*/ 2147483646 w 1764"/>
                  <a:gd name="T29" fmla="*/ 2147483646 h 1483"/>
                  <a:gd name="T30" fmla="*/ 2147483646 w 1764"/>
                  <a:gd name="T31" fmla="*/ 2147483646 h 1483"/>
                  <a:gd name="T32" fmla="*/ 2147483646 w 1764"/>
                  <a:gd name="T33" fmla="*/ 2147483646 h 1483"/>
                  <a:gd name="T34" fmla="*/ 2147483646 w 1764"/>
                  <a:gd name="T35" fmla="*/ 2147483646 h 1483"/>
                  <a:gd name="T36" fmla="*/ 2147483646 w 1764"/>
                  <a:gd name="T37" fmla="*/ 2147483646 h 1483"/>
                  <a:gd name="T38" fmla="*/ 2147483646 w 1764"/>
                  <a:gd name="T39" fmla="*/ 2147483646 h 1483"/>
                  <a:gd name="T40" fmla="*/ 2147483646 w 1764"/>
                  <a:gd name="T41" fmla="*/ 2147483646 h 1483"/>
                  <a:gd name="T42" fmla="*/ 2147483646 w 1764"/>
                  <a:gd name="T43" fmla="*/ 2147483646 h 1483"/>
                  <a:gd name="T44" fmla="*/ 2147483646 w 1764"/>
                  <a:gd name="T45" fmla="*/ 2147483646 h 1483"/>
                  <a:gd name="T46" fmla="*/ 2147483646 w 1764"/>
                  <a:gd name="T47" fmla="*/ 2147483646 h 1483"/>
                  <a:gd name="T48" fmla="*/ 2147483646 w 1764"/>
                  <a:gd name="T49" fmla="*/ 2147483646 h 1483"/>
                  <a:gd name="T50" fmla="*/ 2147483646 w 1764"/>
                  <a:gd name="T51" fmla="*/ 2147483646 h 1483"/>
                  <a:gd name="T52" fmla="*/ 2147483646 w 1764"/>
                  <a:gd name="T53" fmla="*/ 2147483646 h 1483"/>
                  <a:gd name="T54" fmla="*/ 2147483646 w 1764"/>
                  <a:gd name="T55" fmla="*/ 2147483646 h 1483"/>
                  <a:gd name="T56" fmla="*/ 2147483646 w 1764"/>
                  <a:gd name="T57" fmla="*/ 2147483646 h 1483"/>
                  <a:gd name="T58" fmla="*/ 2147483646 w 1764"/>
                  <a:gd name="T59" fmla="*/ 2147483646 h 1483"/>
                  <a:gd name="T60" fmla="*/ 2147483646 w 1764"/>
                  <a:gd name="T61" fmla="*/ 2147483646 h 1483"/>
                  <a:gd name="T62" fmla="*/ 2147483646 w 1764"/>
                  <a:gd name="T63" fmla="*/ 2147483646 h 1483"/>
                  <a:gd name="T64" fmla="*/ 2147483646 w 1764"/>
                  <a:gd name="T65" fmla="*/ 2147483646 h 1483"/>
                  <a:gd name="T66" fmla="*/ 2147483646 w 1764"/>
                  <a:gd name="T67" fmla="*/ 2147483646 h 14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64"/>
                  <a:gd name="T103" fmla="*/ 0 h 1483"/>
                  <a:gd name="T104" fmla="*/ 1764 w 1764"/>
                  <a:gd name="T105" fmla="*/ 1483 h 14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64" h="1483">
                    <a:moveTo>
                      <a:pt x="1257" y="374"/>
                    </a:moveTo>
                    <a:lnTo>
                      <a:pt x="1257" y="374"/>
                    </a:lnTo>
                    <a:lnTo>
                      <a:pt x="1257" y="1164"/>
                    </a:lnTo>
                    <a:cubicBezTo>
                      <a:pt x="1257" y="1176"/>
                      <a:pt x="1248" y="1184"/>
                      <a:pt x="1237" y="1184"/>
                    </a:cubicBezTo>
                    <a:lnTo>
                      <a:pt x="87" y="1184"/>
                    </a:lnTo>
                    <a:cubicBezTo>
                      <a:pt x="76" y="1184"/>
                      <a:pt x="67" y="1176"/>
                      <a:pt x="67" y="1164"/>
                    </a:cubicBezTo>
                    <a:lnTo>
                      <a:pt x="67" y="374"/>
                    </a:lnTo>
                    <a:cubicBezTo>
                      <a:pt x="67" y="363"/>
                      <a:pt x="76" y="354"/>
                      <a:pt x="87" y="354"/>
                    </a:cubicBezTo>
                    <a:lnTo>
                      <a:pt x="1237" y="354"/>
                    </a:lnTo>
                    <a:cubicBezTo>
                      <a:pt x="1248" y="354"/>
                      <a:pt x="1257" y="363"/>
                      <a:pt x="1257" y="374"/>
                    </a:cubicBezTo>
                    <a:close/>
                    <a:moveTo>
                      <a:pt x="744" y="1381"/>
                    </a:moveTo>
                    <a:lnTo>
                      <a:pt x="744" y="1381"/>
                    </a:lnTo>
                    <a:lnTo>
                      <a:pt x="580" y="1381"/>
                    </a:lnTo>
                    <a:lnTo>
                      <a:pt x="580" y="1251"/>
                    </a:lnTo>
                    <a:lnTo>
                      <a:pt x="744" y="1251"/>
                    </a:lnTo>
                    <a:lnTo>
                      <a:pt x="744" y="1381"/>
                    </a:lnTo>
                    <a:close/>
                    <a:moveTo>
                      <a:pt x="1764" y="0"/>
                    </a:moveTo>
                    <a:lnTo>
                      <a:pt x="1764" y="0"/>
                    </a:lnTo>
                    <a:lnTo>
                      <a:pt x="1083" y="0"/>
                    </a:lnTo>
                    <a:lnTo>
                      <a:pt x="1083" y="287"/>
                    </a:lnTo>
                    <a:lnTo>
                      <a:pt x="87" y="287"/>
                    </a:lnTo>
                    <a:cubicBezTo>
                      <a:pt x="39" y="287"/>
                      <a:pt x="0" y="326"/>
                      <a:pt x="0" y="374"/>
                    </a:cubicBezTo>
                    <a:lnTo>
                      <a:pt x="0" y="1164"/>
                    </a:lnTo>
                    <a:cubicBezTo>
                      <a:pt x="0" y="1212"/>
                      <a:pt x="39" y="1251"/>
                      <a:pt x="87" y="1251"/>
                    </a:cubicBezTo>
                    <a:lnTo>
                      <a:pt x="513" y="1251"/>
                    </a:lnTo>
                    <a:lnTo>
                      <a:pt x="513" y="1381"/>
                    </a:lnTo>
                    <a:lnTo>
                      <a:pt x="324" y="1381"/>
                    </a:lnTo>
                    <a:cubicBezTo>
                      <a:pt x="306" y="1381"/>
                      <a:pt x="291" y="1395"/>
                      <a:pt x="291" y="1414"/>
                    </a:cubicBezTo>
                    <a:cubicBezTo>
                      <a:pt x="291" y="1432"/>
                      <a:pt x="306" y="1447"/>
                      <a:pt x="324" y="1447"/>
                    </a:cubicBezTo>
                    <a:lnTo>
                      <a:pt x="1000" y="1447"/>
                    </a:lnTo>
                    <a:cubicBezTo>
                      <a:pt x="1018" y="1447"/>
                      <a:pt x="1033" y="1432"/>
                      <a:pt x="1033" y="1414"/>
                    </a:cubicBezTo>
                    <a:cubicBezTo>
                      <a:pt x="1033" y="1395"/>
                      <a:pt x="1018" y="1381"/>
                      <a:pt x="1000" y="1381"/>
                    </a:cubicBezTo>
                    <a:lnTo>
                      <a:pt x="811" y="1381"/>
                    </a:lnTo>
                    <a:lnTo>
                      <a:pt x="811" y="1251"/>
                    </a:lnTo>
                    <a:lnTo>
                      <a:pt x="1083" y="1251"/>
                    </a:lnTo>
                    <a:lnTo>
                      <a:pt x="1083" y="1446"/>
                    </a:lnTo>
                    <a:lnTo>
                      <a:pt x="1256" y="1446"/>
                    </a:lnTo>
                    <a:cubicBezTo>
                      <a:pt x="1268" y="1468"/>
                      <a:pt x="1291" y="1483"/>
                      <a:pt x="1317" y="1483"/>
                    </a:cubicBezTo>
                    <a:cubicBezTo>
                      <a:pt x="1356" y="1483"/>
                      <a:pt x="1387" y="1452"/>
                      <a:pt x="1387" y="1414"/>
                    </a:cubicBezTo>
                    <a:cubicBezTo>
                      <a:pt x="1387" y="1376"/>
                      <a:pt x="1356" y="1344"/>
                      <a:pt x="1317" y="1344"/>
                    </a:cubicBezTo>
                    <a:cubicBezTo>
                      <a:pt x="1291" y="1344"/>
                      <a:pt x="1269" y="1359"/>
                      <a:pt x="1257" y="1380"/>
                    </a:cubicBezTo>
                    <a:lnTo>
                      <a:pt x="1150" y="1380"/>
                    </a:lnTo>
                    <a:lnTo>
                      <a:pt x="1150" y="1251"/>
                    </a:lnTo>
                    <a:lnTo>
                      <a:pt x="1237" y="1251"/>
                    </a:lnTo>
                    <a:cubicBezTo>
                      <a:pt x="1285" y="1251"/>
                      <a:pt x="1324" y="1212"/>
                      <a:pt x="1324" y="1164"/>
                    </a:cubicBezTo>
                    <a:lnTo>
                      <a:pt x="1324" y="757"/>
                    </a:lnTo>
                    <a:lnTo>
                      <a:pt x="1629" y="757"/>
                    </a:lnTo>
                    <a:lnTo>
                      <a:pt x="1629" y="690"/>
                    </a:lnTo>
                    <a:lnTo>
                      <a:pt x="1324" y="690"/>
                    </a:lnTo>
                    <a:lnTo>
                      <a:pt x="1324" y="581"/>
                    </a:lnTo>
                    <a:lnTo>
                      <a:pt x="1629" y="581"/>
                    </a:lnTo>
                    <a:lnTo>
                      <a:pt x="1629" y="515"/>
                    </a:lnTo>
                    <a:lnTo>
                      <a:pt x="1324" y="515"/>
                    </a:lnTo>
                    <a:lnTo>
                      <a:pt x="1324" y="406"/>
                    </a:lnTo>
                    <a:lnTo>
                      <a:pt x="1629" y="406"/>
                    </a:lnTo>
                    <a:lnTo>
                      <a:pt x="1629" y="340"/>
                    </a:lnTo>
                    <a:lnTo>
                      <a:pt x="1317" y="340"/>
                    </a:lnTo>
                    <a:cubicBezTo>
                      <a:pt x="1304" y="309"/>
                      <a:pt x="1273" y="287"/>
                      <a:pt x="1237" y="287"/>
                    </a:cubicBezTo>
                    <a:lnTo>
                      <a:pt x="1150" y="287"/>
                    </a:lnTo>
                    <a:lnTo>
                      <a:pt x="1150" y="67"/>
                    </a:lnTo>
                    <a:lnTo>
                      <a:pt x="1697" y="67"/>
                    </a:lnTo>
                    <a:lnTo>
                      <a:pt x="1697" y="1380"/>
                    </a:lnTo>
                    <a:lnTo>
                      <a:pt x="1590" y="1380"/>
                    </a:lnTo>
                    <a:cubicBezTo>
                      <a:pt x="1578" y="1359"/>
                      <a:pt x="1556" y="1344"/>
                      <a:pt x="1530" y="1344"/>
                    </a:cubicBezTo>
                    <a:cubicBezTo>
                      <a:pt x="1492" y="1344"/>
                      <a:pt x="1461" y="1376"/>
                      <a:pt x="1461" y="1414"/>
                    </a:cubicBezTo>
                    <a:cubicBezTo>
                      <a:pt x="1461" y="1452"/>
                      <a:pt x="1492" y="1483"/>
                      <a:pt x="1530" y="1483"/>
                    </a:cubicBezTo>
                    <a:cubicBezTo>
                      <a:pt x="1557" y="1483"/>
                      <a:pt x="1579" y="1468"/>
                      <a:pt x="1591" y="1446"/>
                    </a:cubicBezTo>
                    <a:lnTo>
                      <a:pt x="1764" y="1446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8" name="Freeform 112"/>
              <p:cNvSpPr>
                <a:spLocks/>
              </p:cNvSpPr>
              <p:nvPr/>
            </p:nvSpPr>
            <p:spPr bwMode="auto">
              <a:xfrm>
                <a:off x="2870200" y="1141413"/>
                <a:ext cx="41275" cy="26988"/>
              </a:xfrm>
              <a:custGeom>
                <a:avLst/>
                <a:gdLst>
                  <a:gd name="T0" fmla="*/ 2147483646 w 99"/>
                  <a:gd name="T1" fmla="*/ 0 h 67"/>
                  <a:gd name="T2" fmla="*/ 2147483646 w 99"/>
                  <a:gd name="T3" fmla="*/ 0 h 67"/>
                  <a:gd name="T4" fmla="*/ 0 w 99"/>
                  <a:gd name="T5" fmla="*/ 0 h 67"/>
                  <a:gd name="T6" fmla="*/ 0 w 99"/>
                  <a:gd name="T7" fmla="*/ 2147483646 h 67"/>
                  <a:gd name="T8" fmla="*/ 2147483646 w 99"/>
                  <a:gd name="T9" fmla="*/ 2147483646 h 67"/>
                  <a:gd name="T10" fmla="*/ 2147483646 w 99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99" y="0"/>
                    </a:move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9" name="Freeform 113"/>
              <p:cNvSpPr>
                <a:spLocks/>
              </p:cNvSpPr>
              <p:nvPr/>
            </p:nvSpPr>
            <p:spPr bwMode="auto">
              <a:xfrm>
                <a:off x="2870200" y="1187450"/>
                <a:ext cx="41275" cy="28575"/>
              </a:xfrm>
              <a:custGeom>
                <a:avLst/>
                <a:gdLst>
                  <a:gd name="T0" fmla="*/ 0 w 99"/>
                  <a:gd name="T1" fmla="*/ 2147483646 h 67"/>
                  <a:gd name="T2" fmla="*/ 0 w 99"/>
                  <a:gd name="T3" fmla="*/ 2147483646 h 67"/>
                  <a:gd name="T4" fmla="*/ 2147483646 w 99"/>
                  <a:gd name="T5" fmla="*/ 2147483646 h 67"/>
                  <a:gd name="T6" fmla="*/ 2147483646 w 99"/>
                  <a:gd name="T7" fmla="*/ 0 h 67"/>
                  <a:gd name="T8" fmla="*/ 0 w 99"/>
                  <a:gd name="T9" fmla="*/ 0 h 67"/>
                  <a:gd name="T10" fmla="*/ 0 w 99"/>
                  <a:gd name="T11" fmla="*/ 21474836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0" y="67"/>
                    </a:move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0" name="文本框 429"/>
            <p:cNvSpPr txBox="1"/>
            <p:nvPr/>
          </p:nvSpPr>
          <p:spPr>
            <a:xfrm>
              <a:off x="2420203" y="789113"/>
              <a:ext cx="582539" cy="23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defRPr/>
              </a:pPr>
              <a:r>
                <a:rPr lang="en-US" altLang="zh-CN" sz="900" b="1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Client2</a:t>
              </a:r>
              <a:endParaRPr lang="zh-CN" altLang="en-US" sz="900" b="1" kern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31" name="组合 35958"/>
            <p:cNvGrpSpPr>
              <a:grpSpLocks/>
            </p:cNvGrpSpPr>
            <p:nvPr/>
          </p:nvGrpSpPr>
          <p:grpSpPr bwMode="auto">
            <a:xfrm>
              <a:off x="2813091" y="1512780"/>
              <a:ext cx="269898" cy="226549"/>
              <a:chOff x="2228850" y="779463"/>
              <a:chExt cx="739775" cy="622300"/>
            </a:xfrm>
          </p:grpSpPr>
          <p:sp>
            <p:nvSpPr>
              <p:cNvPr id="440" name="Freeform 109"/>
              <p:cNvSpPr>
                <a:spLocks noEditPoints="1"/>
              </p:cNvSpPr>
              <p:nvPr/>
            </p:nvSpPr>
            <p:spPr bwMode="auto">
              <a:xfrm>
                <a:off x="2382838" y="968375"/>
                <a:ext cx="250825" cy="265113"/>
              </a:xfrm>
              <a:custGeom>
                <a:avLst/>
                <a:gdLst>
                  <a:gd name="T0" fmla="*/ 2147483646 w 597"/>
                  <a:gd name="T1" fmla="*/ 2147483646 h 631"/>
                  <a:gd name="T2" fmla="*/ 2147483646 w 597"/>
                  <a:gd name="T3" fmla="*/ 2147483646 h 631"/>
                  <a:gd name="T4" fmla="*/ 2147483646 w 597"/>
                  <a:gd name="T5" fmla="*/ 2147483646 h 631"/>
                  <a:gd name="T6" fmla="*/ 2147483646 w 597"/>
                  <a:gd name="T7" fmla="*/ 2147483646 h 631"/>
                  <a:gd name="T8" fmla="*/ 2147483646 w 597"/>
                  <a:gd name="T9" fmla="*/ 2147483646 h 631"/>
                  <a:gd name="T10" fmla="*/ 2147483646 w 597"/>
                  <a:gd name="T11" fmla="*/ 2147483646 h 631"/>
                  <a:gd name="T12" fmla="*/ 2147483646 w 597"/>
                  <a:gd name="T13" fmla="*/ 2147483646 h 631"/>
                  <a:gd name="T14" fmla="*/ 2147483646 w 597"/>
                  <a:gd name="T15" fmla="*/ 2147483646 h 631"/>
                  <a:gd name="T16" fmla="*/ 2147483646 w 597"/>
                  <a:gd name="T17" fmla="*/ 2147483646 h 631"/>
                  <a:gd name="T18" fmla="*/ 2147483646 w 597"/>
                  <a:gd name="T19" fmla="*/ 2147483646 h 631"/>
                  <a:gd name="T20" fmla="*/ 2147483646 w 597"/>
                  <a:gd name="T21" fmla="*/ 2147483646 h 631"/>
                  <a:gd name="T22" fmla="*/ 2147483646 w 597"/>
                  <a:gd name="T23" fmla="*/ 2147483646 h 631"/>
                  <a:gd name="T24" fmla="*/ 2147483646 w 597"/>
                  <a:gd name="T25" fmla="*/ 2147483646 h 631"/>
                  <a:gd name="T26" fmla="*/ 2147483646 w 597"/>
                  <a:gd name="T27" fmla="*/ 2147483646 h 631"/>
                  <a:gd name="T28" fmla="*/ 2147483646 w 597"/>
                  <a:gd name="T29" fmla="*/ 2147483646 h 631"/>
                  <a:gd name="T30" fmla="*/ 2147483646 w 597"/>
                  <a:gd name="T31" fmla="*/ 2147483646 h 631"/>
                  <a:gd name="T32" fmla="*/ 2147483646 w 597"/>
                  <a:gd name="T33" fmla="*/ 2147483646 h 631"/>
                  <a:gd name="T34" fmla="*/ 2147483646 w 597"/>
                  <a:gd name="T35" fmla="*/ 2147483646 h 631"/>
                  <a:gd name="T36" fmla="*/ 2147483646 w 597"/>
                  <a:gd name="T37" fmla="*/ 2147483646 h 631"/>
                  <a:gd name="T38" fmla="*/ 2147483646 w 597"/>
                  <a:gd name="T39" fmla="*/ 2147483646 h 631"/>
                  <a:gd name="T40" fmla="*/ 2147483646 w 597"/>
                  <a:gd name="T41" fmla="*/ 2147483646 h 631"/>
                  <a:gd name="T42" fmla="*/ 2147483646 w 597"/>
                  <a:gd name="T43" fmla="*/ 2147483646 h 631"/>
                  <a:gd name="T44" fmla="*/ 2147483646 w 597"/>
                  <a:gd name="T45" fmla="*/ 2147483646 h 631"/>
                  <a:gd name="T46" fmla="*/ 2147483646 w 597"/>
                  <a:gd name="T47" fmla="*/ 2147483646 h 631"/>
                  <a:gd name="T48" fmla="*/ 2147483646 w 597"/>
                  <a:gd name="T49" fmla="*/ 2147483646 h 631"/>
                  <a:gd name="T50" fmla="*/ 2147483646 w 597"/>
                  <a:gd name="T51" fmla="*/ 2147483646 h 631"/>
                  <a:gd name="T52" fmla="*/ 2147483646 w 597"/>
                  <a:gd name="T53" fmla="*/ 2147483646 h 631"/>
                  <a:gd name="T54" fmla="*/ 2147483646 w 597"/>
                  <a:gd name="T55" fmla="*/ 2147483646 h 631"/>
                  <a:gd name="T56" fmla="*/ 2147483646 w 597"/>
                  <a:gd name="T57" fmla="*/ 2147483646 h 631"/>
                  <a:gd name="T58" fmla="*/ 2147483646 w 597"/>
                  <a:gd name="T59" fmla="*/ 2147483646 h 631"/>
                  <a:gd name="T60" fmla="*/ 2147483646 w 597"/>
                  <a:gd name="T61" fmla="*/ 2147483646 h 631"/>
                  <a:gd name="T62" fmla="*/ 2147483646 w 597"/>
                  <a:gd name="T63" fmla="*/ 2147483646 h 631"/>
                  <a:gd name="T64" fmla="*/ 2147483646 w 597"/>
                  <a:gd name="T65" fmla="*/ 2147483646 h 631"/>
                  <a:gd name="T66" fmla="*/ 2147483646 w 597"/>
                  <a:gd name="T67" fmla="*/ 2147483646 h 631"/>
                  <a:gd name="T68" fmla="*/ 2147483646 w 597"/>
                  <a:gd name="T69" fmla="*/ 2147483646 h 631"/>
                  <a:gd name="T70" fmla="*/ 2147483646 w 597"/>
                  <a:gd name="T71" fmla="*/ 2147483646 h 631"/>
                  <a:gd name="T72" fmla="*/ 2147483646 w 597"/>
                  <a:gd name="T73" fmla="*/ 2147483646 h 631"/>
                  <a:gd name="T74" fmla="*/ 2147483646 w 597"/>
                  <a:gd name="T75" fmla="*/ 2147483646 h 631"/>
                  <a:gd name="T76" fmla="*/ 2147483646 w 597"/>
                  <a:gd name="T77" fmla="*/ 2147483646 h 631"/>
                  <a:gd name="T78" fmla="*/ 2147483646 w 597"/>
                  <a:gd name="T79" fmla="*/ 2147483646 h 631"/>
                  <a:gd name="T80" fmla="*/ 2147483646 w 597"/>
                  <a:gd name="T81" fmla="*/ 2147483646 h 631"/>
                  <a:gd name="T82" fmla="*/ 2147483646 w 597"/>
                  <a:gd name="T83" fmla="*/ 2147483646 h 631"/>
                  <a:gd name="T84" fmla="*/ 2147483646 w 597"/>
                  <a:gd name="T85" fmla="*/ 0 h 631"/>
                  <a:gd name="T86" fmla="*/ 2147483646 w 597"/>
                  <a:gd name="T87" fmla="*/ 2147483646 h 631"/>
                  <a:gd name="T88" fmla="*/ 2147483646 w 597"/>
                  <a:gd name="T89" fmla="*/ 2147483646 h 631"/>
                  <a:gd name="T90" fmla="*/ 2147483646 w 597"/>
                  <a:gd name="T91" fmla="*/ 2147483646 h 631"/>
                  <a:gd name="T92" fmla="*/ 2147483646 w 597"/>
                  <a:gd name="T93" fmla="*/ 2147483646 h 631"/>
                  <a:gd name="T94" fmla="*/ 2147483646 w 597"/>
                  <a:gd name="T95" fmla="*/ 2147483646 h 631"/>
                  <a:gd name="T96" fmla="*/ 2147483646 w 597"/>
                  <a:gd name="T97" fmla="*/ 2147483646 h 631"/>
                  <a:gd name="T98" fmla="*/ 2147483646 w 597"/>
                  <a:gd name="T99" fmla="*/ 2147483646 h 631"/>
                  <a:gd name="T100" fmla="*/ 0 w 597"/>
                  <a:gd name="T101" fmla="*/ 2147483646 h 631"/>
                  <a:gd name="T102" fmla="*/ 2147483646 w 597"/>
                  <a:gd name="T103" fmla="*/ 2147483646 h 6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7"/>
                  <a:gd name="T157" fmla="*/ 0 h 631"/>
                  <a:gd name="T158" fmla="*/ 597 w 597"/>
                  <a:gd name="T159" fmla="*/ 631 h 6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7" h="631">
                    <a:moveTo>
                      <a:pt x="92" y="488"/>
                    </a:moveTo>
                    <a:lnTo>
                      <a:pt x="92" y="488"/>
                    </a:lnTo>
                    <a:cubicBezTo>
                      <a:pt x="120" y="488"/>
                      <a:pt x="143" y="511"/>
                      <a:pt x="143" y="540"/>
                    </a:cubicBezTo>
                    <a:cubicBezTo>
                      <a:pt x="143" y="568"/>
                      <a:pt x="120" y="591"/>
                      <a:pt x="92" y="591"/>
                    </a:cubicBezTo>
                    <a:cubicBezTo>
                      <a:pt x="63" y="591"/>
                      <a:pt x="40" y="568"/>
                      <a:pt x="40" y="540"/>
                    </a:cubicBezTo>
                    <a:cubicBezTo>
                      <a:pt x="40" y="511"/>
                      <a:pt x="63" y="488"/>
                      <a:pt x="92" y="488"/>
                    </a:cubicBezTo>
                    <a:close/>
                    <a:moveTo>
                      <a:pt x="299" y="278"/>
                    </a:moveTo>
                    <a:lnTo>
                      <a:pt x="299" y="278"/>
                    </a:lnTo>
                    <a:cubicBezTo>
                      <a:pt x="327" y="278"/>
                      <a:pt x="350" y="301"/>
                      <a:pt x="350" y="329"/>
                    </a:cubicBezTo>
                    <a:cubicBezTo>
                      <a:pt x="350" y="357"/>
                      <a:pt x="327" y="380"/>
                      <a:pt x="299" y="380"/>
                    </a:cubicBezTo>
                    <a:cubicBezTo>
                      <a:pt x="270" y="380"/>
                      <a:pt x="247" y="357"/>
                      <a:pt x="247" y="329"/>
                    </a:cubicBezTo>
                    <a:cubicBezTo>
                      <a:pt x="247" y="301"/>
                      <a:pt x="270" y="278"/>
                      <a:pt x="299" y="278"/>
                    </a:cubicBezTo>
                    <a:close/>
                    <a:moveTo>
                      <a:pt x="247" y="91"/>
                    </a:moveTo>
                    <a:lnTo>
                      <a:pt x="247" y="91"/>
                    </a:lnTo>
                    <a:cubicBezTo>
                      <a:pt x="247" y="63"/>
                      <a:pt x="270" y="40"/>
                      <a:pt x="299" y="40"/>
                    </a:cubicBezTo>
                    <a:cubicBezTo>
                      <a:pt x="327" y="40"/>
                      <a:pt x="350" y="63"/>
                      <a:pt x="350" y="91"/>
                    </a:cubicBezTo>
                    <a:cubicBezTo>
                      <a:pt x="350" y="120"/>
                      <a:pt x="327" y="143"/>
                      <a:pt x="299" y="143"/>
                    </a:cubicBezTo>
                    <a:cubicBezTo>
                      <a:pt x="270" y="143"/>
                      <a:pt x="247" y="120"/>
                      <a:pt x="247" y="91"/>
                    </a:cubicBezTo>
                    <a:close/>
                    <a:moveTo>
                      <a:pt x="557" y="540"/>
                    </a:moveTo>
                    <a:lnTo>
                      <a:pt x="557" y="540"/>
                    </a:lnTo>
                    <a:cubicBezTo>
                      <a:pt x="557" y="568"/>
                      <a:pt x="534" y="591"/>
                      <a:pt x="505" y="591"/>
                    </a:cubicBezTo>
                    <a:cubicBezTo>
                      <a:pt x="477" y="591"/>
                      <a:pt x="454" y="568"/>
                      <a:pt x="454" y="540"/>
                    </a:cubicBezTo>
                    <a:cubicBezTo>
                      <a:pt x="454" y="511"/>
                      <a:pt x="477" y="488"/>
                      <a:pt x="505" y="488"/>
                    </a:cubicBezTo>
                    <a:cubicBezTo>
                      <a:pt x="534" y="488"/>
                      <a:pt x="557" y="511"/>
                      <a:pt x="557" y="540"/>
                    </a:cubicBezTo>
                    <a:close/>
                    <a:moveTo>
                      <a:pt x="92" y="631"/>
                    </a:moveTo>
                    <a:lnTo>
                      <a:pt x="92" y="631"/>
                    </a:lnTo>
                    <a:cubicBezTo>
                      <a:pt x="142" y="631"/>
                      <a:pt x="183" y="590"/>
                      <a:pt x="183" y="540"/>
                    </a:cubicBezTo>
                    <a:cubicBezTo>
                      <a:pt x="183" y="521"/>
                      <a:pt x="177" y="504"/>
                      <a:pt x="168" y="490"/>
                    </a:cubicBezTo>
                    <a:lnTo>
                      <a:pt x="250" y="406"/>
                    </a:lnTo>
                    <a:cubicBezTo>
                      <a:pt x="264" y="415"/>
                      <a:pt x="281" y="420"/>
                      <a:pt x="299" y="420"/>
                    </a:cubicBezTo>
                    <a:cubicBezTo>
                      <a:pt x="316" y="420"/>
                      <a:pt x="333" y="415"/>
                      <a:pt x="347" y="406"/>
                    </a:cubicBezTo>
                    <a:lnTo>
                      <a:pt x="429" y="490"/>
                    </a:lnTo>
                    <a:cubicBezTo>
                      <a:pt x="420" y="504"/>
                      <a:pt x="414" y="521"/>
                      <a:pt x="414" y="540"/>
                    </a:cubicBezTo>
                    <a:cubicBezTo>
                      <a:pt x="414" y="590"/>
                      <a:pt x="455" y="631"/>
                      <a:pt x="505" y="631"/>
                    </a:cubicBezTo>
                    <a:cubicBezTo>
                      <a:pt x="556" y="631"/>
                      <a:pt x="597" y="590"/>
                      <a:pt x="597" y="540"/>
                    </a:cubicBezTo>
                    <a:cubicBezTo>
                      <a:pt x="597" y="489"/>
                      <a:pt x="556" y="448"/>
                      <a:pt x="505" y="448"/>
                    </a:cubicBezTo>
                    <a:cubicBezTo>
                      <a:pt x="488" y="448"/>
                      <a:pt x="471" y="453"/>
                      <a:pt x="457" y="462"/>
                    </a:cubicBezTo>
                    <a:lnTo>
                      <a:pt x="375" y="378"/>
                    </a:lnTo>
                    <a:cubicBezTo>
                      <a:pt x="384" y="364"/>
                      <a:pt x="390" y="347"/>
                      <a:pt x="390" y="329"/>
                    </a:cubicBezTo>
                    <a:cubicBezTo>
                      <a:pt x="390" y="285"/>
                      <a:pt x="359" y="249"/>
                      <a:pt x="319" y="240"/>
                    </a:cubicBezTo>
                    <a:lnTo>
                      <a:pt x="319" y="181"/>
                    </a:lnTo>
                    <a:cubicBezTo>
                      <a:pt x="359" y="171"/>
                      <a:pt x="390" y="135"/>
                      <a:pt x="390" y="91"/>
                    </a:cubicBezTo>
                    <a:cubicBezTo>
                      <a:pt x="390" y="41"/>
                      <a:pt x="349" y="0"/>
                      <a:pt x="299" y="0"/>
                    </a:cubicBezTo>
                    <a:cubicBezTo>
                      <a:pt x="248" y="0"/>
                      <a:pt x="207" y="41"/>
                      <a:pt x="207" y="91"/>
                    </a:cubicBezTo>
                    <a:cubicBezTo>
                      <a:pt x="207" y="135"/>
                      <a:pt x="238" y="171"/>
                      <a:pt x="279" y="181"/>
                    </a:cubicBezTo>
                    <a:lnTo>
                      <a:pt x="279" y="240"/>
                    </a:lnTo>
                    <a:cubicBezTo>
                      <a:pt x="238" y="249"/>
                      <a:pt x="207" y="285"/>
                      <a:pt x="207" y="329"/>
                    </a:cubicBezTo>
                    <a:cubicBezTo>
                      <a:pt x="207" y="347"/>
                      <a:pt x="213" y="364"/>
                      <a:pt x="222" y="378"/>
                    </a:cubicBezTo>
                    <a:lnTo>
                      <a:pt x="140" y="462"/>
                    </a:lnTo>
                    <a:cubicBezTo>
                      <a:pt x="126" y="453"/>
                      <a:pt x="109" y="448"/>
                      <a:pt x="92" y="448"/>
                    </a:cubicBezTo>
                    <a:cubicBezTo>
                      <a:pt x="41" y="448"/>
                      <a:pt x="0" y="489"/>
                      <a:pt x="0" y="540"/>
                    </a:cubicBezTo>
                    <a:cubicBezTo>
                      <a:pt x="0" y="590"/>
                      <a:pt x="41" y="631"/>
                      <a:pt x="92" y="631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1" name="Freeform 110"/>
              <p:cNvSpPr>
                <a:spLocks noEditPoints="1"/>
              </p:cNvSpPr>
              <p:nvPr/>
            </p:nvSpPr>
            <p:spPr bwMode="auto">
              <a:xfrm>
                <a:off x="2273300" y="942975"/>
                <a:ext cx="466725" cy="315913"/>
              </a:xfrm>
              <a:custGeom>
                <a:avLst/>
                <a:gdLst>
                  <a:gd name="T0" fmla="*/ 2147483646 w 1110"/>
                  <a:gd name="T1" fmla="*/ 2147483646 h 753"/>
                  <a:gd name="T2" fmla="*/ 2147483646 w 1110"/>
                  <a:gd name="T3" fmla="*/ 2147483646 h 753"/>
                  <a:gd name="T4" fmla="*/ 2147483646 w 1110"/>
                  <a:gd name="T5" fmla="*/ 2147483646 h 753"/>
                  <a:gd name="T6" fmla="*/ 2147483646 w 1110"/>
                  <a:gd name="T7" fmla="*/ 2147483646 h 753"/>
                  <a:gd name="T8" fmla="*/ 2147483646 w 1110"/>
                  <a:gd name="T9" fmla="*/ 2147483646 h 753"/>
                  <a:gd name="T10" fmla="*/ 2147483646 w 1110"/>
                  <a:gd name="T11" fmla="*/ 2147483646 h 753"/>
                  <a:gd name="T12" fmla="*/ 0 w 1110"/>
                  <a:gd name="T13" fmla="*/ 2147483646 h 753"/>
                  <a:gd name="T14" fmla="*/ 0 w 1110"/>
                  <a:gd name="T15" fmla="*/ 2147483646 h 753"/>
                  <a:gd name="T16" fmla="*/ 0 w 1110"/>
                  <a:gd name="T17" fmla="*/ 2147483646 h 753"/>
                  <a:gd name="T18" fmla="*/ 2147483646 w 1110"/>
                  <a:gd name="T19" fmla="*/ 2147483646 h 753"/>
                  <a:gd name="T20" fmla="*/ 2147483646 w 1110"/>
                  <a:gd name="T21" fmla="*/ 2147483646 h 753"/>
                  <a:gd name="T22" fmla="*/ 2147483646 w 1110"/>
                  <a:gd name="T23" fmla="*/ 2147483646 h 753"/>
                  <a:gd name="T24" fmla="*/ 2147483646 w 1110"/>
                  <a:gd name="T25" fmla="*/ 2147483646 h 753"/>
                  <a:gd name="T26" fmla="*/ 2147483646 w 1110"/>
                  <a:gd name="T27" fmla="*/ 0 h 753"/>
                  <a:gd name="T28" fmla="*/ 2147483646 w 1110"/>
                  <a:gd name="T29" fmla="*/ 0 h 753"/>
                  <a:gd name="T30" fmla="*/ 0 w 1110"/>
                  <a:gd name="T31" fmla="*/ 2147483646 h 7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10"/>
                  <a:gd name="T49" fmla="*/ 0 h 753"/>
                  <a:gd name="T50" fmla="*/ 1110 w 1110"/>
                  <a:gd name="T51" fmla="*/ 753 h 7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10" h="753">
                    <a:moveTo>
                      <a:pt x="1083" y="727"/>
                    </a:moveTo>
                    <a:lnTo>
                      <a:pt x="1083" y="727"/>
                    </a:lnTo>
                    <a:lnTo>
                      <a:pt x="26" y="727"/>
                    </a:lnTo>
                    <a:lnTo>
                      <a:pt x="26" y="27"/>
                    </a:lnTo>
                    <a:lnTo>
                      <a:pt x="1083" y="27"/>
                    </a:lnTo>
                    <a:lnTo>
                      <a:pt x="1083" y="727"/>
                    </a:lnTo>
                    <a:close/>
                    <a:moveTo>
                      <a:pt x="0" y="27"/>
                    </a:moveTo>
                    <a:lnTo>
                      <a:pt x="0" y="27"/>
                    </a:lnTo>
                    <a:lnTo>
                      <a:pt x="0" y="727"/>
                    </a:lnTo>
                    <a:cubicBezTo>
                      <a:pt x="0" y="741"/>
                      <a:pt x="12" y="753"/>
                      <a:pt x="26" y="753"/>
                    </a:cubicBezTo>
                    <a:lnTo>
                      <a:pt x="1083" y="753"/>
                    </a:lnTo>
                    <a:cubicBezTo>
                      <a:pt x="1098" y="753"/>
                      <a:pt x="1110" y="741"/>
                      <a:pt x="1110" y="727"/>
                    </a:cubicBezTo>
                    <a:lnTo>
                      <a:pt x="1110" y="27"/>
                    </a:lnTo>
                    <a:cubicBezTo>
                      <a:pt x="1110" y="12"/>
                      <a:pt x="1098" y="0"/>
                      <a:pt x="1083" y="0"/>
                    </a:cubicBezTo>
                    <a:lnTo>
                      <a:pt x="26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2" name="Freeform 111"/>
              <p:cNvSpPr>
                <a:spLocks noEditPoints="1"/>
              </p:cNvSpPr>
              <p:nvPr/>
            </p:nvSpPr>
            <p:spPr bwMode="auto">
              <a:xfrm>
                <a:off x="2228850" y="779463"/>
                <a:ext cx="739775" cy="622300"/>
              </a:xfrm>
              <a:custGeom>
                <a:avLst/>
                <a:gdLst>
                  <a:gd name="T0" fmla="*/ 2147483646 w 1764"/>
                  <a:gd name="T1" fmla="*/ 2147483646 h 1483"/>
                  <a:gd name="T2" fmla="*/ 2147483646 w 1764"/>
                  <a:gd name="T3" fmla="*/ 2147483646 h 1483"/>
                  <a:gd name="T4" fmla="*/ 2147483646 w 1764"/>
                  <a:gd name="T5" fmla="*/ 2147483646 h 1483"/>
                  <a:gd name="T6" fmla="*/ 2147483646 w 1764"/>
                  <a:gd name="T7" fmla="*/ 2147483646 h 1483"/>
                  <a:gd name="T8" fmla="*/ 2147483646 w 1764"/>
                  <a:gd name="T9" fmla="*/ 2147483646 h 1483"/>
                  <a:gd name="T10" fmla="*/ 2147483646 w 1764"/>
                  <a:gd name="T11" fmla="*/ 2147483646 h 1483"/>
                  <a:gd name="T12" fmla="*/ 2147483646 w 1764"/>
                  <a:gd name="T13" fmla="*/ 2147483646 h 1483"/>
                  <a:gd name="T14" fmla="*/ 2147483646 w 1764"/>
                  <a:gd name="T15" fmla="*/ 2147483646 h 1483"/>
                  <a:gd name="T16" fmla="*/ 2147483646 w 1764"/>
                  <a:gd name="T17" fmla="*/ 0 h 1483"/>
                  <a:gd name="T18" fmla="*/ 2147483646 w 1764"/>
                  <a:gd name="T19" fmla="*/ 2147483646 h 1483"/>
                  <a:gd name="T20" fmla="*/ 0 w 1764"/>
                  <a:gd name="T21" fmla="*/ 2147483646 h 1483"/>
                  <a:gd name="T22" fmla="*/ 2147483646 w 1764"/>
                  <a:gd name="T23" fmla="*/ 2147483646 h 1483"/>
                  <a:gd name="T24" fmla="*/ 2147483646 w 1764"/>
                  <a:gd name="T25" fmla="*/ 2147483646 h 1483"/>
                  <a:gd name="T26" fmla="*/ 2147483646 w 1764"/>
                  <a:gd name="T27" fmla="*/ 2147483646 h 1483"/>
                  <a:gd name="T28" fmla="*/ 2147483646 w 1764"/>
                  <a:gd name="T29" fmla="*/ 2147483646 h 1483"/>
                  <a:gd name="T30" fmla="*/ 2147483646 w 1764"/>
                  <a:gd name="T31" fmla="*/ 2147483646 h 1483"/>
                  <a:gd name="T32" fmla="*/ 2147483646 w 1764"/>
                  <a:gd name="T33" fmla="*/ 2147483646 h 1483"/>
                  <a:gd name="T34" fmla="*/ 2147483646 w 1764"/>
                  <a:gd name="T35" fmla="*/ 2147483646 h 1483"/>
                  <a:gd name="T36" fmla="*/ 2147483646 w 1764"/>
                  <a:gd name="T37" fmla="*/ 2147483646 h 1483"/>
                  <a:gd name="T38" fmla="*/ 2147483646 w 1764"/>
                  <a:gd name="T39" fmla="*/ 2147483646 h 1483"/>
                  <a:gd name="T40" fmla="*/ 2147483646 w 1764"/>
                  <a:gd name="T41" fmla="*/ 2147483646 h 1483"/>
                  <a:gd name="T42" fmla="*/ 2147483646 w 1764"/>
                  <a:gd name="T43" fmla="*/ 2147483646 h 1483"/>
                  <a:gd name="T44" fmla="*/ 2147483646 w 1764"/>
                  <a:gd name="T45" fmla="*/ 2147483646 h 1483"/>
                  <a:gd name="T46" fmla="*/ 2147483646 w 1764"/>
                  <a:gd name="T47" fmla="*/ 2147483646 h 1483"/>
                  <a:gd name="T48" fmla="*/ 2147483646 w 1764"/>
                  <a:gd name="T49" fmla="*/ 2147483646 h 1483"/>
                  <a:gd name="T50" fmla="*/ 2147483646 w 1764"/>
                  <a:gd name="T51" fmla="*/ 2147483646 h 1483"/>
                  <a:gd name="T52" fmla="*/ 2147483646 w 1764"/>
                  <a:gd name="T53" fmla="*/ 2147483646 h 1483"/>
                  <a:gd name="T54" fmla="*/ 2147483646 w 1764"/>
                  <a:gd name="T55" fmla="*/ 2147483646 h 1483"/>
                  <a:gd name="T56" fmla="*/ 2147483646 w 1764"/>
                  <a:gd name="T57" fmla="*/ 2147483646 h 1483"/>
                  <a:gd name="T58" fmla="*/ 2147483646 w 1764"/>
                  <a:gd name="T59" fmla="*/ 2147483646 h 1483"/>
                  <a:gd name="T60" fmla="*/ 2147483646 w 1764"/>
                  <a:gd name="T61" fmla="*/ 2147483646 h 1483"/>
                  <a:gd name="T62" fmla="*/ 2147483646 w 1764"/>
                  <a:gd name="T63" fmla="*/ 2147483646 h 1483"/>
                  <a:gd name="T64" fmla="*/ 2147483646 w 1764"/>
                  <a:gd name="T65" fmla="*/ 2147483646 h 1483"/>
                  <a:gd name="T66" fmla="*/ 2147483646 w 1764"/>
                  <a:gd name="T67" fmla="*/ 2147483646 h 14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64"/>
                  <a:gd name="T103" fmla="*/ 0 h 1483"/>
                  <a:gd name="T104" fmla="*/ 1764 w 1764"/>
                  <a:gd name="T105" fmla="*/ 1483 h 14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64" h="1483">
                    <a:moveTo>
                      <a:pt x="1257" y="374"/>
                    </a:moveTo>
                    <a:lnTo>
                      <a:pt x="1257" y="374"/>
                    </a:lnTo>
                    <a:lnTo>
                      <a:pt x="1257" y="1164"/>
                    </a:lnTo>
                    <a:cubicBezTo>
                      <a:pt x="1257" y="1176"/>
                      <a:pt x="1248" y="1184"/>
                      <a:pt x="1237" y="1184"/>
                    </a:cubicBezTo>
                    <a:lnTo>
                      <a:pt x="87" y="1184"/>
                    </a:lnTo>
                    <a:cubicBezTo>
                      <a:pt x="76" y="1184"/>
                      <a:pt x="67" y="1176"/>
                      <a:pt x="67" y="1164"/>
                    </a:cubicBezTo>
                    <a:lnTo>
                      <a:pt x="67" y="374"/>
                    </a:lnTo>
                    <a:cubicBezTo>
                      <a:pt x="67" y="363"/>
                      <a:pt x="76" y="354"/>
                      <a:pt x="87" y="354"/>
                    </a:cubicBezTo>
                    <a:lnTo>
                      <a:pt x="1237" y="354"/>
                    </a:lnTo>
                    <a:cubicBezTo>
                      <a:pt x="1248" y="354"/>
                      <a:pt x="1257" y="363"/>
                      <a:pt x="1257" y="374"/>
                    </a:cubicBezTo>
                    <a:close/>
                    <a:moveTo>
                      <a:pt x="744" y="1381"/>
                    </a:moveTo>
                    <a:lnTo>
                      <a:pt x="744" y="1381"/>
                    </a:lnTo>
                    <a:lnTo>
                      <a:pt x="580" y="1381"/>
                    </a:lnTo>
                    <a:lnTo>
                      <a:pt x="580" y="1251"/>
                    </a:lnTo>
                    <a:lnTo>
                      <a:pt x="744" y="1251"/>
                    </a:lnTo>
                    <a:lnTo>
                      <a:pt x="744" y="1381"/>
                    </a:lnTo>
                    <a:close/>
                    <a:moveTo>
                      <a:pt x="1764" y="0"/>
                    </a:moveTo>
                    <a:lnTo>
                      <a:pt x="1764" y="0"/>
                    </a:lnTo>
                    <a:lnTo>
                      <a:pt x="1083" y="0"/>
                    </a:lnTo>
                    <a:lnTo>
                      <a:pt x="1083" y="287"/>
                    </a:lnTo>
                    <a:lnTo>
                      <a:pt x="87" y="287"/>
                    </a:lnTo>
                    <a:cubicBezTo>
                      <a:pt x="39" y="287"/>
                      <a:pt x="0" y="326"/>
                      <a:pt x="0" y="374"/>
                    </a:cubicBezTo>
                    <a:lnTo>
                      <a:pt x="0" y="1164"/>
                    </a:lnTo>
                    <a:cubicBezTo>
                      <a:pt x="0" y="1212"/>
                      <a:pt x="39" y="1251"/>
                      <a:pt x="87" y="1251"/>
                    </a:cubicBezTo>
                    <a:lnTo>
                      <a:pt x="513" y="1251"/>
                    </a:lnTo>
                    <a:lnTo>
                      <a:pt x="513" y="1381"/>
                    </a:lnTo>
                    <a:lnTo>
                      <a:pt x="324" y="1381"/>
                    </a:lnTo>
                    <a:cubicBezTo>
                      <a:pt x="306" y="1381"/>
                      <a:pt x="291" y="1395"/>
                      <a:pt x="291" y="1414"/>
                    </a:cubicBezTo>
                    <a:cubicBezTo>
                      <a:pt x="291" y="1432"/>
                      <a:pt x="306" y="1447"/>
                      <a:pt x="324" y="1447"/>
                    </a:cubicBezTo>
                    <a:lnTo>
                      <a:pt x="1000" y="1447"/>
                    </a:lnTo>
                    <a:cubicBezTo>
                      <a:pt x="1018" y="1447"/>
                      <a:pt x="1033" y="1432"/>
                      <a:pt x="1033" y="1414"/>
                    </a:cubicBezTo>
                    <a:cubicBezTo>
                      <a:pt x="1033" y="1395"/>
                      <a:pt x="1018" y="1381"/>
                      <a:pt x="1000" y="1381"/>
                    </a:cubicBezTo>
                    <a:lnTo>
                      <a:pt x="811" y="1381"/>
                    </a:lnTo>
                    <a:lnTo>
                      <a:pt x="811" y="1251"/>
                    </a:lnTo>
                    <a:lnTo>
                      <a:pt x="1083" y="1251"/>
                    </a:lnTo>
                    <a:lnTo>
                      <a:pt x="1083" y="1446"/>
                    </a:lnTo>
                    <a:lnTo>
                      <a:pt x="1256" y="1446"/>
                    </a:lnTo>
                    <a:cubicBezTo>
                      <a:pt x="1268" y="1468"/>
                      <a:pt x="1291" y="1483"/>
                      <a:pt x="1317" y="1483"/>
                    </a:cubicBezTo>
                    <a:cubicBezTo>
                      <a:pt x="1356" y="1483"/>
                      <a:pt x="1387" y="1452"/>
                      <a:pt x="1387" y="1414"/>
                    </a:cubicBezTo>
                    <a:cubicBezTo>
                      <a:pt x="1387" y="1376"/>
                      <a:pt x="1356" y="1344"/>
                      <a:pt x="1317" y="1344"/>
                    </a:cubicBezTo>
                    <a:cubicBezTo>
                      <a:pt x="1291" y="1344"/>
                      <a:pt x="1269" y="1359"/>
                      <a:pt x="1257" y="1380"/>
                    </a:cubicBezTo>
                    <a:lnTo>
                      <a:pt x="1150" y="1380"/>
                    </a:lnTo>
                    <a:lnTo>
                      <a:pt x="1150" y="1251"/>
                    </a:lnTo>
                    <a:lnTo>
                      <a:pt x="1237" y="1251"/>
                    </a:lnTo>
                    <a:cubicBezTo>
                      <a:pt x="1285" y="1251"/>
                      <a:pt x="1324" y="1212"/>
                      <a:pt x="1324" y="1164"/>
                    </a:cubicBezTo>
                    <a:lnTo>
                      <a:pt x="1324" y="757"/>
                    </a:lnTo>
                    <a:lnTo>
                      <a:pt x="1629" y="757"/>
                    </a:lnTo>
                    <a:lnTo>
                      <a:pt x="1629" y="690"/>
                    </a:lnTo>
                    <a:lnTo>
                      <a:pt x="1324" y="690"/>
                    </a:lnTo>
                    <a:lnTo>
                      <a:pt x="1324" y="581"/>
                    </a:lnTo>
                    <a:lnTo>
                      <a:pt x="1629" y="581"/>
                    </a:lnTo>
                    <a:lnTo>
                      <a:pt x="1629" y="515"/>
                    </a:lnTo>
                    <a:lnTo>
                      <a:pt x="1324" y="515"/>
                    </a:lnTo>
                    <a:lnTo>
                      <a:pt x="1324" y="406"/>
                    </a:lnTo>
                    <a:lnTo>
                      <a:pt x="1629" y="406"/>
                    </a:lnTo>
                    <a:lnTo>
                      <a:pt x="1629" y="340"/>
                    </a:lnTo>
                    <a:lnTo>
                      <a:pt x="1317" y="340"/>
                    </a:lnTo>
                    <a:cubicBezTo>
                      <a:pt x="1304" y="309"/>
                      <a:pt x="1273" y="287"/>
                      <a:pt x="1237" y="287"/>
                    </a:cubicBezTo>
                    <a:lnTo>
                      <a:pt x="1150" y="287"/>
                    </a:lnTo>
                    <a:lnTo>
                      <a:pt x="1150" y="67"/>
                    </a:lnTo>
                    <a:lnTo>
                      <a:pt x="1697" y="67"/>
                    </a:lnTo>
                    <a:lnTo>
                      <a:pt x="1697" y="1380"/>
                    </a:lnTo>
                    <a:lnTo>
                      <a:pt x="1590" y="1380"/>
                    </a:lnTo>
                    <a:cubicBezTo>
                      <a:pt x="1578" y="1359"/>
                      <a:pt x="1556" y="1344"/>
                      <a:pt x="1530" y="1344"/>
                    </a:cubicBezTo>
                    <a:cubicBezTo>
                      <a:pt x="1492" y="1344"/>
                      <a:pt x="1461" y="1376"/>
                      <a:pt x="1461" y="1414"/>
                    </a:cubicBezTo>
                    <a:cubicBezTo>
                      <a:pt x="1461" y="1452"/>
                      <a:pt x="1492" y="1483"/>
                      <a:pt x="1530" y="1483"/>
                    </a:cubicBezTo>
                    <a:cubicBezTo>
                      <a:pt x="1557" y="1483"/>
                      <a:pt x="1579" y="1468"/>
                      <a:pt x="1591" y="1446"/>
                    </a:cubicBezTo>
                    <a:lnTo>
                      <a:pt x="1764" y="1446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3" name="Freeform 112"/>
              <p:cNvSpPr>
                <a:spLocks/>
              </p:cNvSpPr>
              <p:nvPr/>
            </p:nvSpPr>
            <p:spPr bwMode="auto">
              <a:xfrm>
                <a:off x="2870200" y="1141413"/>
                <a:ext cx="41275" cy="26988"/>
              </a:xfrm>
              <a:custGeom>
                <a:avLst/>
                <a:gdLst>
                  <a:gd name="T0" fmla="*/ 2147483646 w 99"/>
                  <a:gd name="T1" fmla="*/ 0 h 67"/>
                  <a:gd name="T2" fmla="*/ 2147483646 w 99"/>
                  <a:gd name="T3" fmla="*/ 0 h 67"/>
                  <a:gd name="T4" fmla="*/ 0 w 99"/>
                  <a:gd name="T5" fmla="*/ 0 h 67"/>
                  <a:gd name="T6" fmla="*/ 0 w 99"/>
                  <a:gd name="T7" fmla="*/ 2147483646 h 67"/>
                  <a:gd name="T8" fmla="*/ 2147483646 w 99"/>
                  <a:gd name="T9" fmla="*/ 2147483646 h 67"/>
                  <a:gd name="T10" fmla="*/ 2147483646 w 99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99" y="0"/>
                    </a:move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4" name="Freeform 113"/>
              <p:cNvSpPr>
                <a:spLocks/>
              </p:cNvSpPr>
              <p:nvPr/>
            </p:nvSpPr>
            <p:spPr bwMode="auto">
              <a:xfrm>
                <a:off x="2870200" y="1187450"/>
                <a:ext cx="41275" cy="28575"/>
              </a:xfrm>
              <a:custGeom>
                <a:avLst/>
                <a:gdLst>
                  <a:gd name="T0" fmla="*/ 0 w 99"/>
                  <a:gd name="T1" fmla="*/ 2147483646 h 67"/>
                  <a:gd name="T2" fmla="*/ 0 w 99"/>
                  <a:gd name="T3" fmla="*/ 2147483646 h 67"/>
                  <a:gd name="T4" fmla="*/ 2147483646 w 99"/>
                  <a:gd name="T5" fmla="*/ 2147483646 h 67"/>
                  <a:gd name="T6" fmla="*/ 2147483646 w 99"/>
                  <a:gd name="T7" fmla="*/ 0 h 67"/>
                  <a:gd name="T8" fmla="*/ 0 w 99"/>
                  <a:gd name="T9" fmla="*/ 0 h 67"/>
                  <a:gd name="T10" fmla="*/ 0 w 99"/>
                  <a:gd name="T11" fmla="*/ 21474836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0" y="67"/>
                    </a:move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2" name="文本框 431"/>
            <p:cNvSpPr txBox="1"/>
            <p:nvPr/>
          </p:nvSpPr>
          <p:spPr>
            <a:xfrm>
              <a:off x="2660208" y="1693909"/>
              <a:ext cx="582539" cy="23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defRPr/>
              </a:pPr>
              <a:r>
                <a:rPr lang="en-US" altLang="zh-CN" sz="900" b="1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Client3</a:t>
              </a:r>
              <a:endParaRPr lang="zh-CN" altLang="en-US" sz="900" b="1" kern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33" name="组合 35958"/>
            <p:cNvGrpSpPr>
              <a:grpSpLocks/>
            </p:cNvGrpSpPr>
            <p:nvPr/>
          </p:nvGrpSpPr>
          <p:grpSpPr bwMode="auto">
            <a:xfrm>
              <a:off x="2280384" y="2044452"/>
              <a:ext cx="269898" cy="226549"/>
              <a:chOff x="2228850" y="779463"/>
              <a:chExt cx="739775" cy="622300"/>
            </a:xfrm>
          </p:grpSpPr>
          <p:sp>
            <p:nvSpPr>
              <p:cNvPr id="435" name="Freeform 109"/>
              <p:cNvSpPr>
                <a:spLocks noEditPoints="1"/>
              </p:cNvSpPr>
              <p:nvPr/>
            </p:nvSpPr>
            <p:spPr bwMode="auto">
              <a:xfrm>
                <a:off x="2382838" y="968375"/>
                <a:ext cx="250825" cy="265113"/>
              </a:xfrm>
              <a:custGeom>
                <a:avLst/>
                <a:gdLst>
                  <a:gd name="T0" fmla="*/ 2147483646 w 597"/>
                  <a:gd name="T1" fmla="*/ 2147483646 h 631"/>
                  <a:gd name="T2" fmla="*/ 2147483646 w 597"/>
                  <a:gd name="T3" fmla="*/ 2147483646 h 631"/>
                  <a:gd name="T4" fmla="*/ 2147483646 w 597"/>
                  <a:gd name="T5" fmla="*/ 2147483646 h 631"/>
                  <a:gd name="T6" fmla="*/ 2147483646 w 597"/>
                  <a:gd name="T7" fmla="*/ 2147483646 h 631"/>
                  <a:gd name="T8" fmla="*/ 2147483646 w 597"/>
                  <a:gd name="T9" fmla="*/ 2147483646 h 631"/>
                  <a:gd name="T10" fmla="*/ 2147483646 w 597"/>
                  <a:gd name="T11" fmla="*/ 2147483646 h 631"/>
                  <a:gd name="T12" fmla="*/ 2147483646 w 597"/>
                  <a:gd name="T13" fmla="*/ 2147483646 h 631"/>
                  <a:gd name="T14" fmla="*/ 2147483646 w 597"/>
                  <a:gd name="T15" fmla="*/ 2147483646 h 631"/>
                  <a:gd name="T16" fmla="*/ 2147483646 w 597"/>
                  <a:gd name="T17" fmla="*/ 2147483646 h 631"/>
                  <a:gd name="T18" fmla="*/ 2147483646 w 597"/>
                  <a:gd name="T19" fmla="*/ 2147483646 h 631"/>
                  <a:gd name="T20" fmla="*/ 2147483646 w 597"/>
                  <a:gd name="T21" fmla="*/ 2147483646 h 631"/>
                  <a:gd name="T22" fmla="*/ 2147483646 w 597"/>
                  <a:gd name="T23" fmla="*/ 2147483646 h 631"/>
                  <a:gd name="T24" fmla="*/ 2147483646 w 597"/>
                  <a:gd name="T25" fmla="*/ 2147483646 h 631"/>
                  <a:gd name="T26" fmla="*/ 2147483646 w 597"/>
                  <a:gd name="T27" fmla="*/ 2147483646 h 631"/>
                  <a:gd name="T28" fmla="*/ 2147483646 w 597"/>
                  <a:gd name="T29" fmla="*/ 2147483646 h 631"/>
                  <a:gd name="T30" fmla="*/ 2147483646 w 597"/>
                  <a:gd name="T31" fmla="*/ 2147483646 h 631"/>
                  <a:gd name="T32" fmla="*/ 2147483646 w 597"/>
                  <a:gd name="T33" fmla="*/ 2147483646 h 631"/>
                  <a:gd name="T34" fmla="*/ 2147483646 w 597"/>
                  <a:gd name="T35" fmla="*/ 2147483646 h 631"/>
                  <a:gd name="T36" fmla="*/ 2147483646 w 597"/>
                  <a:gd name="T37" fmla="*/ 2147483646 h 631"/>
                  <a:gd name="T38" fmla="*/ 2147483646 w 597"/>
                  <a:gd name="T39" fmla="*/ 2147483646 h 631"/>
                  <a:gd name="T40" fmla="*/ 2147483646 w 597"/>
                  <a:gd name="T41" fmla="*/ 2147483646 h 631"/>
                  <a:gd name="T42" fmla="*/ 2147483646 w 597"/>
                  <a:gd name="T43" fmla="*/ 2147483646 h 631"/>
                  <a:gd name="T44" fmla="*/ 2147483646 w 597"/>
                  <a:gd name="T45" fmla="*/ 2147483646 h 631"/>
                  <a:gd name="T46" fmla="*/ 2147483646 w 597"/>
                  <a:gd name="T47" fmla="*/ 2147483646 h 631"/>
                  <a:gd name="T48" fmla="*/ 2147483646 w 597"/>
                  <a:gd name="T49" fmla="*/ 2147483646 h 631"/>
                  <a:gd name="T50" fmla="*/ 2147483646 w 597"/>
                  <a:gd name="T51" fmla="*/ 2147483646 h 631"/>
                  <a:gd name="T52" fmla="*/ 2147483646 w 597"/>
                  <a:gd name="T53" fmla="*/ 2147483646 h 631"/>
                  <a:gd name="T54" fmla="*/ 2147483646 w 597"/>
                  <a:gd name="T55" fmla="*/ 2147483646 h 631"/>
                  <a:gd name="T56" fmla="*/ 2147483646 w 597"/>
                  <a:gd name="T57" fmla="*/ 2147483646 h 631"/>
                  <a:gd name="T58" fmla="*/ 2147483646 w 597"/>
                  <a:gd name="T59" fmla="*/ 2147483646 h 631"/>
                  <a:gd name="T60" fmla="*/ 2147483646 w 597"/>
                  <a:gd name="T61" fmla="*/ 2147483646 h 631"/>
                  <a:gd name="T62" fmla="*/ 2147483646 w 597"/>
                  <a:gd name="T63" fmla="*/ 2147483646 h 631"/>
                  <a:gd name="T64" fmla="*/ 2147483646 w 597"/>
                  <a:gd name="T65" fmla="*/ 2147483646 h 631"/>
                  <a:gd name="T66" fmla="*/ 2147483646 w 597"/>
                  <a:gd name="T67" fmla="*/ 2147483646 h 631"/>
                  <a:gd name="T68" fmla="*/ 2147483646 w 597"/>
                  <a:gd name="T69" fmla="*/ 2147483646 h 631"/>
                  <a:gd name="T70" fmla="*/ 2147483646 w 597"/>
                  <a:gd name="T71" fmla="*/ 2147483646 h 631"/>
                  <a:gd name="T72" fmla="*/ 2147483646 w 597"/>
                  <a:gd name="T73" fmla="*/ 2147483646 h 631"/>
                  <a:gd name="T74" fmla="*/ 2147483646 w 597"/>
                  <a:gd name="T75" fmla="*/ 2147483646 h 631"/>
                  <a:gd name="T76" fmla="*/ 2147483646 w 597"/>
                  <a:gd name="T77" fmla="*/ 2147483646 h 631"/>
                  <a:gd name="T78" fmla="*/ 2147483646 w 597"/>
                  <a:gd name="T79" fmla="*/ 2147483646 h 631"/>
                  <a:gd name="T80" fmla="*/ 2147483646 w 597"/>
                  <a:gd name="T81" fmla="*/ 2147483646 h 631"/>
                  <a:gd name="T82" fmla="*/ 2147483646 w 597"/>
                  <a:gd name="T83" fmla="*/ 2147483646 h 631"/>
                  <a:gd name="T84" fmla="*/ 2147483646 w 597"/>
                  <a:gd name="T85" fmla="*/ 0 h 631"/>
                  <a:gd name="T86" fmla="*/ 2147483646 w 597"/>
                  <a:gd name="T87" fmla="*/ 2147483646 h 631"/>
                  <a:gd name="T88" fmla="*/ 2147483646 w 597"/>
                  <a:gd name="T89" fmla="*/ 2147483646 h 631"/>
                  <a:gd name="T90" fmla="*/ 2147483646 w 597"/>
                  <a:gd name="T91" fmla="*/ 2147483646 h 631"/>
                  <a:gd name="T92" fmla="*/ 2147483646 w 597"/>
                  <a:gd name="T93" fmla="*/ 2147483646 h 631"/>
                  <a:gd name="T94" fmla="*/ 2147483646 w 597"/>
                  <a:gd name="T95" fmla="*/ 2147483646 h 631"/>
                  <a:gd name="T96" fmla="*/ 2147483646 w 597"/>
                  <a:gd name="T97" fmla="*/ 2147483646 h 631"/>
                  <a:gd name="T98" fmla="*/ 2147483646 w 597"/>
                  <a:gd name="T99" fmla="*/ 2147483646 h 631"/>
                  <a:gd name="T100" fmla="*/ 0 w 597"/>
                  <a:gd name="T101" fmla="*/ 2147483646 h 631"/>
                  <a:gd name="T102" fmla="*/ 2147483646 w 597"/>
                  <a:gd name="T103" fmla="*/ 2147483646 h 6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7"/>
                  <a:gd name="T157" fmla="*/ 0 h 631"/>
                  <a:gd name="T158" fmla="*/ 597 w 597"/>
                  <a:gd name="T159" fmla="*/ 631 h 6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7" h="631">
                    <a:moveTo>
                      <a:pt x="92" y="488"/>
                    </a:moveTo>
                    <a:lnTo>
                      <a:pt x="92" y="488"/>
                    </a:lnTo>
                    <a:cubicBezTo>
                      <a:pt x="120" y="488"/>
                      <a:pt x="143" y="511"/>
                      <a:pt x="143" y="540"/>
                    </a:cubicBezTo>
                    <a:cubicBezTo>
                      <a:pt x="143" y="568"/>
                      <a:pt x="120" y="591"/>
                      <a:pt x="92" y="591"/>
                    </a:cubicBezTo>
                    <a:cubicBezTo>
                      <a:pt x="63" y="591"/>
                      <a:pt x="40" y="568"/>
                      <a:pt x="40" y="540"/>
                    </a:cubicBezTo>
                    <a:cubicBezTo>
                      <a:pt x="40" y="511"/>
                      <a:pt x="63" y="488"/>
                      <a:pt x="92" y="488"/>
                    </a:cubicBezTo>
                    <a:close/>
                    <a:moveTo>
                      <a:pt x="299" y="278"/>
                    </a:moveTo>
                    <a:lnTo>
                      <a:pt x="299" y="278"/>
                    </a:lnTo>
                    <a:cubicBezTo>
                      <a:pt x="327" y="278"/>
                      <a:pt x="350" y="301"/>
                      <a:pt x="350" y="329"/>
                    </a:cubicBezTo>
                    <a:cubicBezTo>
                      <a:pt x="350" y="357"/>
                      <a:pt x="327" y="380"/>
                      <a:pt x="299" y="380"/>
                    </a:cubicBezTo>
                    <a:cubicBezTo>
                      <a:pt x="270" y="380"/>
                      <a:pt x="247" y="357"/>
                      <a:pt x="247" y="329"/>
                    </a:cubicBezTo>
                    <a:cubicBezTo>
                      <a:pt x="247" y="301"/>
                      <a:pt x="270" y="278"/>
                      <a:pt x="299" y="278"/>
                    </a:cubicBezTo>
                    <a:close/>
                    <a:moveTo>
                      <a:pt x="247" y="91"/>
                    </a:moveTo>
                    <a:lnTo>
                      <a:pt x="247" y="91"/>
                    </a:lnTo>
                    <a:cubicBezTo>
                      <a:pt x="247" y="63"/>
                      <a:pt x="270" y="40"/>
                      <a:pt x="299" y="40"/>
                    </a:cubicBezTo>
                    <a:cubicBezTo>
                      <a:pt x="327" y="40"/>
                      <a:pt x="350" y="63"/>
                      <a:pt x="350" y="91"/>
                    </a:cubicBezTo>
                    <a:cubicBezTo>
                      <a:pt x="350" y="120"/>
                      <a:pt x="327" y="143"/>
                      <a:pt x="299" y="143"/>
                    </a:cubicBezTo>
                    <a:cubicBezTo>
                      <a:pt x="270" y="143"/>
                      <a:pt x="247" y="120"/>
                      <a:pt x="247" y="91"/>
                    </a:cubicBezTo>
                    <a:close/>
                    <a:moveTo>
                      <a:pt x="557" y="540"/>
                    </a:moveTo>
                    <a:lnTo>
                      <a:pt x="557" y="540"/>
                    </a:lnTo>
                    <a:cubicBezTo>
                      <a:pt x="557" y="568"/>
                      <a:pt x="534" y="591"/>
                      <a:pt x="505" y="591"/>
                    </a:cubicBezTo>
                    <a:cubicBezTo>
                      <a:pt x="477" y="591"/>
                      <a:pt x="454" y="568"/>
                      <a:pt x="454" y="540"/>
                    </a:cubicBezTo>
                    <a:cubicBezTo>
                      <a:pt x="454" y="511"/>
                      <a:pt x="477" y="488"/>
                      <a:pt x="505" y="488"/>
                    </a:cubicBezTo>
                    <a:cubicBezTo>
                      <a:pt x="534" y="488"/>
                      <a:pt x="557" y="511"/>
                      <a:pt x="557" y="540"/>
                    </a:cubicBezTo>
                    <a:close/>
                    <a:moveTo>
                      <a:pt x="92" y="631"/>
                    </a:moveTo>
                    <a:lnTo>
                      <a:pt x="92" y="631"/>
                    </a:lnTo>
                    <a:cubicBezTo>
                      <a:pt x="142" y="631"/>
                      <a:pt x="183" y="590"/>
                      <a:pt x="183" y="540"/>
                    </a:cubicBezTo>
                    <a:cubicBezTo>
                      <a:pt x="183" y="521"/>
                      <a:pt x="177" y="504"/>
                      <a:pt x="168" y="490"/>
                    </a:cubicBezTo>
                    <a:lnTo>
                      <a:pt x="250" y="406"/>
                    </a:lnTo>
                    <a:cubicBezTo>
                      <a:pt x="264" y="415"/>
                      <a:pt x="281" y="420"/>
                      <a:pt x="299" y="420"/>
                    </a:cubicBezTo>
                    <a:cubicBezTo>
                      <a:pt x="316" y="420"/>
                      <a:pt x="333" y="415"/>
                      <a:pt x="347" y="406"/>
                    </a:cubicBezTo>
                    <a:lnTo>
                      <a:pt x="429" y="490"/>
                    </a:lnTo>
                    <a:cubicBezTo>
                      <a:pt x="420" y="504"/>
                      <a:pt x="414" y="521"/>
                      <a:pt x="414" y="540"/>
                    </a:cubicBezTo>
                    <a:cubicBezTo>
                      <a:pt x="414" y="590"/>
                      <a:pt x="455" y="631"/>
                      <a:pt x="505" y="631"/>
                    </a:cubicBezTo>
                    <a:cubicBezTo>
                      <a:pt x="556" y="631"/>
                      <a:pt x="597" y="590"/>
                      <a:pt x="597" y="540"/>
                    </a:cubicBezTo>
                    <a:cubicBezTo>
                      <a:pt x="597" y="489"/>
                      <a:pt x="556" y="448"/>
                      <a:pt x="505" y="448"/>
                    </a:cubicBezTo>
                    <a:cubicBezTo>
                      <a:pt x="488" y="448"/>
                      <a:pt x="471" y="453"/>
                      <a:pt x="457" y="462"/>
                    </a:cubicBezTo>
                    <a:lnTo>
                      <a:pt x="375" y="378"/>
                    </a:lnTo>
                    <a:cubicBezTo>
                      <a:pt x="384" y="364"/>
                      <a:pt x="390" y="347"/>
                      <a:pt x="390" y="329"/>
                    </a:cubicBezTo>
                    <a:cubicBezTo>
                      <a:pt x="390" y="285"/>
                      <a:pt x="359" y="249"/>
                      <a:pt x="319" y="240"/>
                    </a:cubicBezTo>
                    <a:lnTo>
                      <a:pt x="319" y="181"/>
                    </a:lnTo>
                    <a:cubicBezTo>
                      <a:pt x="359" y="171"/>
                      <a:pt x="390" y="135"/>
                      <a:pt x="390" y="91"/>
                    </a:cubicBezTo>
                    <a:cubicBezTo>
                      <a:pt x="390" y="41"/>
                      <a:pt x="349" y="0"/>
                      <a:pt x="299" y="0"/>
                    </a:cubicBezTo>
                    <a:cubicBezTo>
                      <a:pt x="248" y="0"/>
                      <a:pt x="207" y="41"/>
                      <a:pt x="207" y="91"/>
                    </a:cubicBezTo>
                    <a:cubicBezTo>
                      <a:pt x="207" y="135"/>
                      <a:pt x="238" y="171"/>
                      <a:pt x="279" y="181"/>
                    </a:cubicBezTo>
                    <a:lnTo>
                      <a:pt x="279" y="240"/>
                    </a:lnTo>
                    <a:cubicBezTo>
                      <a:pt x="238" y="249"/>
                      <a:pt x="207" y="285"/>
                      <a:pt x="207" y="329"/>
                    </a:cubicBezTo>
                    <a:cubicBezTo>
                      <a:pt x="207" y="347"/>
                      <a:pt x="213" y="364"/>
                      <a:pt x="222" y="378"/>
                    </a:cubicBezTo>
                    <a:lnTo>
                      <a:pt x="140" y="462"/>
                    </a:lnTo>
                    <a:cubicBezTo>
                      <a:pt x="126" y="453"/>
                      <a:pt x="109" y="448"/>
                      <a:pt x="92" y="448"/>
                    </a:cubicBezTo>
                    <a:cubicBezTo>
                      <a:pt x="41" y="448"/>
                      <a:pt x="0" y="489"/>
                      <a:pt x="0" y="540"/>
                    </a:cubicBezTo>
                    <a:cubicBezTo>
                      <a:pt x="0" y="590"/>
                      <a:pt x="41" y="631"/>
                      <a:pt x="92" y="631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6" name="Freeform 110"/>
              <p:cNvSpPr>
                <a:spLocks noEditPoints="1"/>
              </p:cNvSpPr>
              <p:nvPr/>
            </p:nvSpPr>
            <p:spPr bwMode="auto">
              <a:xfrm>
                <a:off x="2273300" y="942975"/>
                <a:ext cx="466725" cy="315913"/>
              </a:xfrm>
              <a:custGeom>
                <a:avLst/>
                <a:gdLst>
                  <a:gd name="T0" fmla="*/ 2147483646 w 1110"/>
                  <a:gd name="T1" fmla="*/ 2147483646 h 753"/>
                  <a:gd name="T2" fmla="*/ 2147483646 w 1110"/>
                  <a:gd name="T3" fmla="*/ 2147483646 h 753"/>
                  <a:gd name="T4" fmla="*/ 2147483646 w 1110"/>
                  <a:gd name="T5" fmla="*/ 2147483646 h 753"/>
                  <a:gd name="T6" fmla="*/ 2147483646 w 1110"/>
                  <a:gd name="T7" fmla="*/ 2147483646 h 753"/>
                  <a:gd name="T8" fmla="*/ 2147483646 w 1110"/>
                  <a:gd name="T9" fmla="*/ 2147483646 h 753"/>
                  <a:gd name="T10" fmla="*/ 2147483646 w 1110"/>
                  <a:gd name="T11" fmla="*/ 2147483646 h 753"/>
                  <a:gd name="T12" fmla="*/ 0 w 1110"/>
                  <a:gd name="T13" fmla="*/ 2147483646 h 753"/>
                  <a:gd name="T14" fmla="*/ 0 w 1110"/>
                  <a:gd name="T15" fmla="*/ 2147483646 h 753"/>
                  <a:gd name="T16" fmla="*/ 0 w 1110"/>
                  <a:gd name="T17" fmla="*/ 2147483646 h 753"/>
                  <a:gd name="T18" fmla="*/ 2147483646 w 1110"/>
                  <a:gd name="T19" fmla="*/ 2147483646 h 753"/>
                  <a:gd name="T20" fmla="*/ 2147483646 w 1110"/>
                  <a:gd name="T21" fmla="*/ 2147483646 h 753"/>
                  <a:gd name="T22" fmla="*/ 2147483646 w 1110"/>
                  <a:gd name="T23" fmla="*/ 2147483646 h 753"/>
                  <a:gd name="T24" fmla="*/ 2147483646 w 1110"/>
                  <a:gd name="T25" fmla="*/ 2147483646 h 753"/>
                  <a:gd name="T26" fmla="*/ 2147483646 w 1110"/>
                  <a:gd name="T27" fmla="*/ 0 h 753"/>
                  <a:gd name="T28" fmla="*/ 2147483646 w 1110"/>
                  <a:gd name="T29" fmla="*/ 0 h 753"/>
                  <a:gd name="T30" fmla="*/ 0 w 1110"/>
                  <a:gd name="T31" fmla="*/ 2147483646 h 7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10"/>
                  <a:gd name="T49" fmla="*/ 0 h 753"/>
                  <a:gd name="T50" fmla="*/ 1110 w 1110"/>
                  <a:gd name="T51" fmla="*/ 753 h 7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10" h="753">
                    <a:moveTo>
                      <a:pt x="1083" y="727"/>
                    </a:moveTo>
                    <a:lnTo>
                      <a:pt x="1083" y="727"/>
                    </a:lnTo>
                    <a:lnTo>
                      <a:pt x="26" y="727"/>
                    </a:lnTo>
                    <a:lnTo>
                      <a:pt x="26" y="27"/>
                    </a:lnTo>
                    <a:lnTo>
                      <a:pt x="1083" y="27"/>
                    </a:lnTo>
                    <a:lnTo>
                      <a:pt x="1083" y="727"/>
                    </a:lnTo>
                    <a:close/>
                    <a:moveTo>
                      <a:pt x="0" y="27"/>
                    </a:moveTo>
                    <a:lnTo>
                      <a:pt x="0" y="27"/>
                    </a:lnTo>
                    <a:lnTo>
                      <a:pt x="0" y="727"/>
                    </a:lnTo>
                    <a:cubicBezTo>
                      <a:pt x="0" y="741"/>
                      <a:pt x="12" y="753"/>
                      <a:pt x="26" y="753"/>
                    </a:cubicBezTo>
                    <a:lnTo>
                      <a:pt x="1083" y="753"/>
                    </a:lnTo>
                    <a:cubicBezTo>
                      <a:pt x="1098" y="753"/>
                      <a:pt x="1110" y="741"/>
                      <a:pt x="1110" y="727"/>
                    </a:cubicBezTo>
                    <a:lnTo>
                      <a:pt x="1110" y="27"/>
                    </a:lnTo>
                    <a:cubicBezTo>
                      <a:pt x="1110" y="12"/>
                      <a:pt x="1098" y="0"/>
                      <a:pt x="1083" y="0"/>
                    </a:cubicBezTo>
                    <a:lnTo>
                      <a:pt x="26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7" name="Freeform 111"/>
              <p:cNvSpPr>
                <a:spLocks noEditPoints="1"/>
              </p:cNvSpPr>
              <p:nvPr/>
            </p:nvSpPr>
            <p:spPr bwMode="auto">
              <a:xfrm>
                <a:off x="2228850" y="779463"/>
                <a:ext cx="739775" cy="622300"/>
              </a:xfrm>
              <a:custGeom>
                <a:avLst/>
                <a:gdLst>
                  <a:gd name="T0" fmla="*/ 2147483646 w 1764"/>
                  <a:gd name="T1" fmla="*/ 2147483646 h 1483"/>
                  <a:gd name="T2" fmla="*/ 2147483646 w 1764"/>
                  <a:gd name="T3" fmla="*/ 2147483646 h 1483"/>
                  <a:gd name="T4" fmla="*/ 2147483646 w 1764"/>
                  <a:gd name="T5" fmla="*/ 2147483646 h 1483"/>
                  <a:gd name="T6" fmla="*/ 2147483646 w 1764"/>
                  <a:gd name="T7" fmla="*/ 2147483646 h 1483"/>
                  <a:gd name="T8" fmla="*/ 2147483646 w 1764"/>
                  <a:gd name="T9" fmla="*/ 2147483646 h 1483"/>
                  <a:gd name="T10" fmla="*/ 2147483646 w 1764"/>
                  <a:gd name="T11" fmla="*/ 2147483646 h 1483"/>
                  <a:gd name="T12" fmla="*/ 2147483646 w 1764"/>
                  <a:gd name="T13" fmla="*/ 2147483646 h 1483"/>
                  <a:gd name="T14" fmla="*/ 2147483646 w 1764"/>
                  <a:gd name="T15" fmla="*/ 2147483646 h 1483"/>
                  <a:gd name="T16" fmla="*/ 2147483646 w 1764"/>
                  <a:gd name="T17" fmla="*/ 0 h 1483"/>
                  <a:gd name="T18" fmla="*/ 2147483646 w 1764"/>
                  <a:gd name="T19" fmla="*/ 2147483646 h 1483"/>
                  <a:gd name="T20" fmla="*/ 0 w 1764"/>
                  <a:gd name="T21" fmla="*/ 2147483646 h 1483"/>
                  <a:gd name="T22" fmla="*/ 2147483646 w 1764"/>
                  <a:gd name="T23" fmla="*/ 2147483646 h 1483"/>
                  <a:gd name="T24" fmla="*/ 2147483646 w 1764"/>
                  <a:gd name="T25" fmla="*/ 2147483646 h 1483"/>
                  <a:gd name="T26" fmla="*/ 2147483646 w 1764"/>
                  <a:gd name="T27" fmla="*/ 2147483646 h 1483"/>
                  <a:gd name="T28" fmla="*/ 2147483646 w 1764"/>
                  <a:gd name="T29" fmla="*/ 2147483646 h 1483"/>
                  <a:gd name="T30" fmla="*/ 2147483646 w 1764"/>
                  <a:gd name="T31" fmla="*/ 2147483646 h 1483"/>
                  <a:gd name="T32" fmla="*/ 2147483646 w 1764"/>
                  <a:gd name="T33" fmla="*/ 2147483646 h 1483"/>
                  <a:gd name="T34" fmla="*/ 2147483646 w 1764"/>
                  <a:gd name="T35" fmla="*/ 2147483646 h 1483"/>
                  <a:gd name="T36" fmla="*/ 2147483646 w 1764"/>
                  <a:gd name="T37" fmla="*/ 2147483646 h 1483"/>
                  <a:gd name="T38" fmla="*/ 2147483646 w 1764"/>
                  <a:gd name="T39" fmla="*/ 2147483646 h 1483"/>
                  <a:gd name="T40" fmla="*/ 2147483646 w 1764"/>
                  <a:gd name="T41" fmla="*/ 2147483646 h 1483"/>
                  <a:gd name="T42" fmla="*/ 2147483646 w 1764"/>
                  <a:gd name="T43" fmla="*/ 2147483646 h 1483"/>
                  <a:gd name="T44" fmla="*/ 2147483646 w 1764"/>
                  <a:gd name="T45" fmla="*/ 2147483646 h 1483"/>
                  <a:gd name="T46" fmla="*/ 2147483646 w 1764"/>
                  <a:gd name="T47" fmla="*/ 2147483646 h 1483"/>
                  <a:gd name="T48" fmla="*/ 2147483646 w 1764"/>
                  <a:gd name="T49" fmla="*/ 2147483646 h 1483"/>
                  <a:gd name="T50" fmla="*/ 2147483646 w 1764"/>
                  <a:gd name="T51" fmla="*/ 2147483646 h 1483"/>
                  <a:gd name="T52" fmla="*/ 2147483646 w 1764"/>
                  <a:gd name="T53" fmla="*/ 2147483646 h 1483"/>
                  <a:gd name="T54" fmla="*/ 2147483646 w 1764"/>
                  <a:gd name="T55" fmla="*/ 2147483646 h 1483"/>
                  <a:gd name="T56" fmla="*/ 2147483646 w 1764"/>
                  <a:gd name="T57" fmla="*/ 2147483646 h 1483"/>
                  <a:gd name="T58" fmla="*/ 2147483646 w 1764"/>
                  <a:gd name="T59" fmla="*/ 2147483646 h 1483"/>
                  <a:gd name="T60" fmla="*/ 2147483646 w 1764"/>
                  <a:gd name="T61" fmla="*/ 2147483646 h 1483"/>
                  <a:gd name="T62" fmla="*/ 2147483646 w 1764"/>
                  <a:gd name="T63" fmla="*/ 2147483646 h 1483"/>
                  <a:gd name="T64" fmla="*/ 2147483646 w 1764"/>
                  <a:gd name="T65" fmla="*/ 2147483646 h 1483"/>
                  <a:gd name="T66" fmla="*/ 2147483646 w 1764"/>
                  <a:gd name="T67" fmla="*/ 2147483646 h 14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64"/>
                  <a:gd name="T103" fmla="*/ 0 h 1483"/>
                  <a:gd name="T104" fmla="*/ 1764 w 1764"/>
                  <a:gd name="T105" fmla="*/ 1483 h 14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64" h="1483">
                    <a:moveTo>
                      <a:pt x="1257" y="374"/>
                    </a:moveTo>
                    <a:lnTo>
                      <a:pt x="1257" y="374"/>
                    </a:lnTo>
                    <a:lnTo>
                      <a:pt x="1257" y="1164"/>
                    </a:lnTo>
                    <a:cubicBezTo>
                      <a:pt x="1257" y="1176"/>
                      <a:pt x="1248" y="1184"/>
                      <a:pt x="1237" y="1184"/>
                    </a:cubicBezTo>
                    <a:lnTo>
                      <a:pt x="87" y="1184"/>
                    </a:lnTo>
                    <a:cubicBezTo>
                      <a:pt x="76" y="1184"/>
                      <a:pt x="67" y="1176"/>
                      <a:pt x="67" y="1164"/>
                    </a:cubicBezTo>
                    <a:lnTo>
                      <a:pt x="67" y="374"/>
                    </a:lnTo>
                    <a:cubicBezTo>
                      <a:pt x="67" y="363"/>
                      <a:pt x="76" y="354"/>
                      <a:pt x="87" y="354"/>
                    </a:cubicBezTo>
                    <a:lnTo>
                      <a:pt x="1237" y="354"/>
                    </a:lnTo>
                    <a:cubicBezTo>
                      <a:pt x="1248" y="354"/>
                      <a:pt x="1257" y="363"/>
                      <a:pt x="1257" y="374"/>
                    </a:cubicBezTo>
                    <a:close/>
                    <a:moveTo>
                      <a:pt x="744" y="1381"/>
                    </a:moveTo>
                    <a:lnTo>
                      <a:pt x="744" y="1381"/>
                    </a:lnTo>
                    <a:lnTo>
                      <a:pt x="580" y="1381"/>
                    </a:lnTo>
                    <a:lnTo>
                      <a:pt x="580" y="1251"/>
                    </a:lnTo>
                    <a:lnTo>
                      <a:pt x="744" y="1251"/>
                    </a:lnTo>
                    <a:lnTo>
                      <a:pt x="744" y="1381"/>
                    </a:lnTo>
                    <a:close/>
                    <a:moveTo>
                      <a:pt x="1764" y="0"/>
                    </a:moveTo>
                    <a:lnTo>
                      <a:pt x="1764" y="0"/>
                    </a:lnTo>
                    <a:lnTo>
                      <a:pt x="1083" y="0"/>
                    </a:lnTo>
                    <a:lnTo>
                      <a:pt x="1083" y="287"/>
                    </a:lnTo>
                    <a:lnTo>
                      <a:pt x="87" y="287"/>
                    </a:lnTo>
                    <a:cubicBezTo>
                      <a:pt x="39" y="287"/>
                      <a:pt x="0" y="326"/>
                      <a:pt x="0" y="374"/>
                    </a:cubicBezTo>
                    <a:lnTo>
                      <a:pt x="0" y="1164"/>
                    </a:lnTo>
                    <a:cubicBezTo>
                      <a:pt x="0" y="1212"/>
                      <a:pt x="39" y="1251"/>
                      <a:pt x="87" y="1251"/>
                    </a:cubicBezTo>
                    <a:lnTo>
                      <a:pt x="513" y="1251"/>
                    </a:lnTo>
                    <a:lnTo>
                      <a:pt x="513" y="1381"/>
                    </a:lnTo>
                    <a:lnTo>
                      <a:pt x="324" y="1381"/>
                    </a:lnTo>
                    <a:cubicBezTo>
                      <a:pt x="306" y="1381"/>
                      <a:pt x="291" y="1395"/>
                      <a:pt x="291" y="1414"/>
                    </a:cubicBezTo>
                    <a:cubicBezTo>
                      <a:pt x="291" y="1432"/>
                      <a:pt x="306" y="1447"/>
                      <a:pt x="324" y="1447"/>
                    </a:cubicBezTo>
                    <a:lnTo>
                      <a:pt x="1000" y="1447"/>
                    </a:lnTo>
                    <a:cubicBezTo>
                      <a:pt x="1018" y="1447"/>
                      <a:pt x="1033" y="1432"/>
                      <a:pt x="1033" y="1414"/>
                    </a:cubicBezTo>
                    <a:cubicBezTo>
                      <a:pt x="1033" y="1395"/>
                      <a:pt x="1018" y="1381"/>
                      <a:pt x="1000" y="1381"/>
                    </a:cubicBezTo>
                    <a:lnTo>
                      <a:pt x="811" y="1381"/>
                    </a:lnTo>
                    <a:lnTo>
                      <a:pt x="811" y="1251"/>
                    </a:lnTo>
                    <a:lnTo>
                      <a:pt x="1083" y="1251"/>
                    </a:lnTo>
                    <a:lnTo>
                      <a:pt x="1083" y="1446"/>
                    </a:lnTo>
                    <a:lnTo>
                      <a:pt x="1256" y="1446"/>
                    </a:lnTo>
                    <a:cubicBezTo>
                      <a:pt x="1268" y="1468"/>
                      <a:pt x="1291" y="1483"/>
                      <a:pt x="1317" y="1483"/>
                    </a:cubicBezTo>
                    <a:cubicBezTo>
                      <a:pt x="1356" y="1483"/>
                      <a:pt x="1387" y="1452"/>
                      <a:pt x="1387" y="1414"/>
                    </a:cubicBezTo>
                    <a:cubicBezTo>
                      <a:pt x="1387" y="1376"/>
                      <a:pt x="1356" y="1344"/>
                      <a:pt x="1317" y="1344"/>
                    </a:cubicBezTo>
                    <a:cubicBezTo>
                      <a:pt x="1291" y="1344"/>
                      <a:pt x="1269" y="1359"/>
                      <a:pt x="1257" y="1380"/>
                    </a:cubicBezTo>
                    <a:lnTo>
                      <a:pt x="1150" y="1380"/>
                    </a:lnTo>
                    <a:lnTo>
                      <a:pt x="1150" y="1251"/>
                    </a:lnTo>
                    <a:lnTo>
                      <a:pt x="1237" y="1251"/>
                    </a:lnTo>
                    <a:cubicBezTo>
                      <a:pt x="1285" y="1251"/>
                      <a:pt x="1324" y="1212"/>
                      <a:pt x="1324" y="1164"/>
                    </a:cubicBezTo>
                    <a:lnTo>
                      <a:pt x="1324" y="757"/>
                    </a:lnTo>
                    <a:lnTo>
                      <a:pt x="1629" y="757"/>
                    </a:lnTo>
                    <a:lnTo>
                      <a:pt x="1629" y="690"/>
                    </a:lnTo>
                    <a:lnTo>
                      <a:pt x="1324" y="690"/>
                    </a:lnTo>
                    <a:lnTo>
                      <a:pt x="1324" y="581"/>
                    </a:lnTo>
                    <a:lnTo>
                      <a:pt x="1629" y="581"/>
                    </a:lnTo>
                    <a:lnTo>
                      <a:pt x="1629" y="515"/>
                    </a:lnTo>
                    <a:lnTo>
                      <a:pt x="1324" y="515"/>
                    </a:lnTo>
                    <a:lnTo>
                      <a:pt x="1324" y="406"/>
                    </a:lnTo>
                    <a:lnTo>
                      <a:pt x="1629" y="406"/>
                    </a:lnTo>
                    <a:lnTo>
                      <a:pt x="1629" y="340"/>
                    </a:lnTo>
                    <a:lnTo>
                      <a:pt x="1317" y="340"/>
                    </a:lnTo>
                    <a:cubicBezTo>
                      <a:pt x="1304" y="309"/>
                      <a:pt x="1273" y="287"/>
                      <a:pt x="1237" y="287"/>
                    </a:cubicBezTo>
                    <a:lnTo>
                      <a:pt x="1150" y="287"/>
                    </a:lnTo>
                    <a:lnTo>
                      <a:pt x="1150" y="67"/>
                    </a:lnTo>
                    <a:lnTo>
                      <a:pt x="1697" y="67"/>
                    </a:lnTo>
                    <a:lnTo>
                      <a:pt x="1697" y="1380"/>
                    </a:lnTo>
                    <a:lnTo>
                      <a:pt x="1590" y="1380"/>
                    </a:lnTo>
                    <a:cubicBezTo>
                      <a:pt x="1578" y="1359"/>
                      <a:pt x="1556" y="1344"/>
                      <a:pt x="1530" y="1344"/>
                    </a:cubicBezTo>
                    <a:cubicBezTo>
                      <a:pt x="1492" y="1344"/>
                      <a:pt x="1461" y="1376"/>
                      <a:pt x="1461" y="1414"/>
                    </a:cubicBezTo>
                    <a:cubicBezTo>
                      <a:pt x="1461" y="1452"/>
                      <a:pt x="1492" y="1483"/>
                      <a:pt x="1530" y="1483"/>
                    </a:cubicBezTo>
                    <a:cubicBezTo>
                      <a:pt x="1557" y="1483"/>
                      <a:pt x="1579" y="1468"/>
                      <a:pt x="1591" y="1446"/>
                    </a:cubicBezTo>
                    <a:lnTo>
                      <a:pt x="1764" y="1446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8" name="Freeform 112"/>
              <p:cNvSpPr>
                <a:spLocks/>
              </p:cNvSpPr>
              <p:nvPr/>
            </p:nvSpPr>
            <p:spPr bwMode="auto">
              <a:xfrm>
                <a:off x="2870200" y="1141413"/>
                <a:ext cx="41275" cy="26988"/>
              </a:xfrm>
              <a:custGeom>
                <a:avLst/>
                <a:gdLst>
                  <a:gd name="T0" fmla="*/ 2147483646 w 99"/>
                  <a:gd name="T1" fmla="*/ 0 h 67"/>
                  <a:gd name="T2" fmla="*/ 2147483646 w 99"/>
                  <a:gd name="T3" fmla="*/ 0 h 67"/>
                  <a:gd name="T4" fmla="*/ 0 w 99"/>
                  <a:gd name="T5" fmla="*/ 0 h 67"/>
                  <a:gd name="T6" fmla="*/ 0 w 99"/>
                  <a:gd name="T7" fmla="*/ 2147483646 h 67"/>
                  <a:gd name="T8" fmla="*/ 2147483646 w 99"/>
                  <a:gd name="T9" fmla="*/ 2147483646 h 67"/>
                  <a:gd name="T10" fmla="*/ 2147483646 w 99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99" y="0"/>
                    </a:move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9" name="Freeform 113"/>
              <p:cNvSpPr>
                <a:spLocks/>
              </p:cNvSpPr>
              <p:nvPr/>
            </p:nvSpPr>
            <p:spPr bwMode="auto">
              <a:xfrm>
                <a:off x="2870200" y="1187450"/>
                <a:ext cx="41275" cy="28575"/>
              </a:xfrm>
              <a:custGeom>
                <a:avLst/>
                <a:gdLst>
                  <a:gd name="T0" fmla="*/ 0 w 99"/>
                  <a:gd name="T1" fmla="*/ 2147483646 h 67"/>
                  <a:gd name="T2" fmla="*/ 0 w 99"/>
                  <a:gd name="T3" fmla="*/ 2147483646 h 67"/>
                  <a:gd name="T4" fmla="*/ 2147483646 w 99"/>
                  <a:gd name="T5" fmla="*/ 2147483646 h 67"/>
                  <a:gd name="T6" fmla="*/ 2147483646 w 99"/>
                  <a:gd name="T7" fmla="*/ 0 h 67"/>
                  <a:gd name="T8" fmla="*/ 0 w 99"/>
                  <a:gd name="T9" fmla="*/ 0 h 67"/>
                  <a:gd name="T10" fmla="*/ 0 w 99"/>
                  <a:gd name="T11" fmla="*/ 21474836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0" y="67"/>
                    </a:move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>
                  <a:defRPr/>
                </a:pPr>
                <a:endParaRPr lang="zh-CN" altLang="en-US" sz="1599" kern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4" name="文本框 433"/>
            <p:cNvSpPr txBox="1"/>
            <p:nvPr/>
          </p:nvSpPr>
          <p:spPr>
            <a:xfrm>
              <a:off x="2127501" y="2225582"/>
              <a:ext cx="582539" cy="23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defRPr/>
              </a:pPr>
              <a:r>
                <a:rPr lang="en-US" altLang="zh-CN" sz="900" b="1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Client4</a:t>
              </a:r>
              <a:endParaRPr lang="zh-CN" altLang="en-US" sz="900" b="1" kern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55" name="组合 454"/>
          <p:cNvGrpSpPr/>
          <p:nvPr/>
        </p:nvGrpSpPr>
        <p:grpSpPr>
          <a:xfrm>
            <a:off x="5677977" y="620832"/>
            <a:ext cx="5796556" cy="1182189"/>
            <a:chOff x="4757557" y="619734"/>
            <a:chExt cx="5798820" cy="1182651"/>
          </a:xfrm>
        </p:grpSpPr>
        <p:sp>
          <p:nvSpPr>
            <p:cNvPr id="456" name="矩形 455"/>
            <p:cNvSpPr/>
            <p:nvPr/>
          </p:nvSpPr>
          <p:spPr>
            <a:xfrm>
              <a:off x="5638080" y="984894"/>
              <a:ext cx="469004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7" name="矩形 456"/>
            <p:cNvSpPr/>
            <p:nvPr/>
          </p:nvSpPr>
          <p:spPr>
            <a:xfrm>
              <a:off x="6105058" y="984894"/>
              <a:ext cx="649171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R:011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8" name="矩形 457"/>
            <p:cNvSpPr/>
            <p:nvPr/>
          </p:nvSpPr>
          <p:spPr>
            <a:xfrm>
              <a:off x="7398321" y="984894"/>
              <a:ext cx="649224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S:011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9" name="矩形 458"/>
            <p:cNvSpPr/>
            <p:nvPr/>
          </p:nvSpPr>
          <p:spPr>
            <a:xfrm>
              <a:off x="8047545" y="984894"/>
              <a:ext cx="533733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C:001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" name="矩形 459"/>
            <p:cNvSpPr/>
            <p:nvPr/>
          </p:nvSpPr>
          <p:spPr>
            <a:xfrm>
              <a:off x="8575218" y="984894"/>
              <a:ext cx="633136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D:0001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" name="矩形 460"/>
            <p:cNvSpPr/>
            <p:nvPr/>
          </p:nvSpPr>
          <p:spPr>
            <a:xfrm>
              <a:off x="9205714" y="984894"/>
              <a:ext cx="525550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E:001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6752553" y="984894"/>
              <a:ext cx="648000" cy="184898"/>
            </a:xfrm>
            <a:prstGeom prst="rect">
              <a:avLst/>
            </a:prstGeom>
            <a:solidFill>
              <a:srgbClr val="0645F8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Len=10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5784103" y="1494608"/>
              <a:ext cx="174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1399" b="1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Encapsulation to B</a:t>
              </a:r>
              <a:endParaRPr lang="zh-CN" altLang="en-US" sz="1399" b="1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4" name="矩形 463"/>
            <p:cNvSpPr/>
            <p:nvPr/>
          </p:nvSpPr>
          <p:spPr>
            <a:xfrm>
              <a:off x="7888653" y="619734"/>
              <a:ext cx="11432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34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Recursive unit</a:t>
              </a:r>
              <a:r>
                <a:rPr lang="en-US" altLang="zh-CN" sz="1200" b="1" kern="0" baseline="-25000" dirty="0">
                  <a:solidFill>
                    <a:prstClr val="black"/>
                  </a:solidFill>
                  <a:ea typeface="宋体" panose="02010600030101010101" pitchFamily="2" charset="-122"/>
                </a:rPr>
                <a:t>0</a:t>
              </a:r>
              <a:endParaRPr lang="zh-CN" altLang="en-US" sz="1200" b="1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65" name="左大括号 464"/>
            <p:cNvSpPr/>
            <p:nvPr/>
          </p:nvSpPr>
          <p:spPr>
            <a:xfrm rot="16200000">
              <a:off x="7575211" y="-1486558"/>
              <a:ext cx="163512" cy="5798820"/>
            </a:xfrm>
            <a:prstGeom prst="leftBrace">
              <a:avLst>
                <a:gd name="adj1" fmla="val 8333"/>
                <a:gd name="adj2" fmla="val 31028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66" name="左大括号 465"/>
            <p:cNvSpPr/>
            <p:nvPr/>
          </p:nvSpPr>
          <p:spPr>
            <a:xfrm rot="16200000" flipH="1">
              <a:off x="7830479" y="-941921"/>
              <a:ext cx="180000" cy="3630841"/>
            </a:xfrm>
            <a:prstGeom prst="leftBrac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67" name="矩形 466"/>
            <p:cNvSpPr/>
            <p:nvPr/>
          </p:nvSpPr>
          <p:spPr>
            <a:xfrm>
              <a:off x="4757557" y="984894"/>
              <a:ext cx="880678" cy="184898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Total_len:26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8" name="矩形 467"/>
            <p:cNvSpPr/>
            <p:nvPr/>
          </p:nvSpPr>
          <p:spPr>
            <a:xfrm>
              <a:off x="9730918" y="984894"/>
              <a:ext cx="820696" cy="18489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8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Padding(6bit)</a:t>
              </a:r>
              <a:endParaRPr lang="zh-CN" altLang="en-US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9" name="左大括号 468"/>
            <p:cNvSpPr/>
            <p:nvPr/>
          </p:nvSpPr>
          <p:spPr>
            <a:xfrm rot="16200000">
              <a:off x="7602745" y="-803447"/>
              <a:ext cx="163512" cy="4092839"/>
            </a:xfrm>
            <a:prstGeom prst="leftBrac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70" name="文本框 469"/>
            <p:cNvSpPr txBox="1"/>
            <p:nvPr/>
          </p:nvSpPr>
          <p:spPr>
            <a:xfrm>
              <a:off x="6997035" y="1283227"/>
              <a:ext cx="1374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Recursive Unit </a:t>
              </a:r>
              <a:r>
                <a:rPr lang="en-US" altLang="zh-CN" sz="1200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lang="zh-CN" altLang="en-US" sz="1200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71" name="组合 470"/>
          <p:cNvGrpSpPr/>
          <p:nvPr/>
        </p:nvGrpSpPr>
        <p:grpSpPr>
          <a:xfrm>
            <a:off x="6361841" y="2043225"/>
            <a:ext cx="4978981" cy="1118282"/>
            <a:chOff x="548025" y="4264559"/>
            <a:chExt cx="4980926" cy="1118719"/>
          </a:xfrm>
        </p:grpSpPr>
        <p:sp>
          <p:nvSpPr>
            <p:cNvPr id="472" name="矩形 471"/>
            <p:cNvSpPr/>
            <p:nvPr/>
          </p:nvSpPr>
          <p:spPr>
            <a:xfrm>
              <a:off x="1430823" y="4623915"/>
              <a:ext cx="649171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R:011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3" name="矩形 472"/>
            <p:cNvSpPr/>
            <p:nvPr/>
          </p:nvSpPr>
          <p:spPr>
            <a:xfrm>
              <a:off x="2724086" y="4623915"/>
              <a:ext cx="649224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S:011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4" name="矩形 473"/>
            <p:cNvSpPr/>
            <p:nvPr/>
          </p:nvSpPr>
          <p:spPr>
            <a:xfrm>
              <a:off x="3373310" y="4623915"/>
              <a:ext cx="533733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C:001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5" name="矩形 474"/>
            <p:cNvSpPr/>
            <p:nvPr/>
          </p:nvSpPr>
          <p:spPr>
            <a:xfrm>
              <a:off x="3900983" y="4623915"/>
              <a:ext cx="633136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D:0001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6" name="矩形 475"/>
            <p:cNvSpPr/>
            <p:nvPr/>
          </p:nvSpPr>
          <p:spPr>
            <a:xfrm>
              <a:off x="4536242" y="4623915"/>
              <a:ext cx="525550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E:001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7" name="矩形 476"/>
            <p:cNvSpPr/>
            <p:nvPr/>
          </p:nvSpPr>
          <p:spPr>
            <a:xfrm>
              <a:off x="2078318" y="4623915"/>
              <a:ext cx="648000" cy="184898"/>
            </a:xfrm>
            <a:prstGeom prst="rect">
              <a:avLst/>
            </a:prstGeom>
            <a:solidFill>
              <a:srgbClr val="0645F8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Len=10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8" name="左大括号 477"/>
            <p:cNvSpPr/>
            <p:nvPr/>
          </p:nvSpPr>
          <p:spPr>
            <a:xfrm rot="16200000" flipH="1">
              <a:off x="3540690" y="3630485"/>
              <a:ext cx="180000" cy="1806857"/>
            </a:xfrm>
            <a:prstGeom prst="leftBrac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cxnSp>
          <p:nvCxnSpPr>
            <p:cNvPr id="479" name="肘形连接符 478"/>
            <p:cNvCxnSpPr>
              <a:stCxn id="477" idx="0"/>
              <a:endCxn id="478" idx="1"/>
            </p:cNvCxnSpPr>
            <p:nvPr/>
          </p:nvCxnSpPr>
          <p:spPr>
            <a:xfrm rot="5400000" flipH="1" flipV="1">
              <a:off x="2926504" y="3919729"/>
              <a:ext cx="180001" cy="1228373"/>
            </a:xfrm>
            <a:prstGeom prst="bentConnector3">
              <a:avLst>
                <a:gd name="adj1" fmla="val 195599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0" name="左大括号 479"/>
            <p:cNvSpPr/>
            <p:nvPr/>
          </p:nvSpPr>
          <p:spPr>
            <a:xfrm rot="16200000" flipH="1">
              <a:off x="4708360" y="4270482"/>
              <a:ext cx="180000" cy="526864"/>
            </a:xfrm>
            <a:prstGeom prst="leftBrac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81" name="矩形 480"/>
            <p:cNvSpPr/>
            <p:nvPr/>
          </p:nvSpPr>
          <p:spPr>
            <a:xfrm>
              <a:off x="3227941" y="4264559"/>
              <a:ext cx="11432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34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Recursive unit</a:t>
              </a:r>
              <a:r>
                <a:rPr lang="en-US" altLang="zh-CN" sz="1200" b="1" kern="0" baseline="-25000" dirty="0">
                  <a:solidFill>
                    <a:prstClr val="black"/>
                  </a:solidFill>
                  <a:ea typeface="宋体" panose="02010600030101010101" pitchFamily="2" charset="-122"/>
                </a:rPr>
                <a:t>0</a:t>
              </a:r>
              <a:endParaRPr lang="zh-CN" altLang="en-US" sz="1200" b="1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82" name="矩形 481"/>
            <p:cNvSpPr/>
            <p:nvPr/>
          </p:nvSpPr>
          <p:spPr>
            <a:xfrm>
              <a:off x="4385689" y="4264559"/>
              <a:ext cx="11432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34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Recursive unit</a:t>
              </a:r>
              <a:r>
                <a:rPr lang="en-US" altLang="zh-CN" sz="1200" b="1" kern="0" baseline="-25000" dirty="0">
                  <a:solidFill>
                    <a:prstClr val="black"/>
                  </a:solidFill>
                  <a:ea typeface="宋体" panose="02010600030101010101" pitchFamily="2" charset="-122"/>
                </a:rPr>
                <a:t>1</a:t>
              </a:r>
              <a:endParaRPr lang="zh-CN" altLang="en-US" sz="1200" b="1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83" name="左大括号 482"/>
            <p:cNvSpPr/>
            <p:nvPr/>
          </p:nvSpPr>
          <p:spPr>
            <a:xfrm rot="16200000">
              <a:off x="2723154" y="2789478"/>
              <a:ext cx="163512" cy="4513769"/>
            </a:xfrm>
            <a:prstGeom prst="leftBrace">
              <a:avLst>
                <a:gd name="adj1" fmla="val 8333"/>
                <a:gd name="adj2" fmla="val 27526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84" name="文本框 483"/>
            <p:cNvSpPr txBox="1"/>
            <p:nvPr/>
          </p:nvSpPr>
          <p:spPr>
            <a:xfrm>
              <a:off x="1035757" y="5106279"/>
              <a:ext cx="147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1200" b="1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Encapsulation to R</a:t>
              </a:r>
              <a:endParaRPr lang="zh-CN" altLang="en-US" sz="1200" b="1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5" name="矩形 484"/>
            <p:cNvSpPr/>
            <p:nvPr/>
          </p:nvSpPr>
          <p:spPr>
            <a:xfrm>
              <a:off x="555642" y="4623915"/>
              <a:ext cx="880678" cy="184898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Total_len:24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6" name="左大括号 485"/>
            <p:cNvSpPr/>
            <p:nvPr/>
          </p:nvSpPr>
          <p:spPr>
            <a:xfrm rot="16200000">
              <a:off x="3163492" y="3076762"/>
              <a:ext cx="163512" cy="3633093"/>
            </a:xfrm>
            <a:prstGeom prst="leftBrac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87" name="文本框 486"/>
            <p:cNvSpPr txBox="1"/>
            <p:nvPr/>
          </p:nvSpPr>
          <p:spPr>
            <a:xfrm>
              <a:off x="2570629" y="4925139"/>
              <a:ext cx="1374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Recursive Unit </a:t>
              </a:r>
              <a:r>
                <a:rPr lang="en-US" altLang="zh-CN" sz="1200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endParaRPr lang="zh-CN" altLang="en-US" sz="1200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88" name="组合 487"/>
          <p:cNvGrpSpPr/>
          <p:nvPr/>
        </p:nvGrpSpPr>
        <p:grpSpPr>
          <a:xfrm>
            <a:off x="5594175" y="3457078"/>
            <a:ext cx="3510470" cy="1181396"/>
            <a:chOff x="5748144" y="4848913"/>
            <a:chExt cx="3511841" cy="1181857"/>
          </a:xfrm>
        </p:grpSpPr>
        <p:sp>
          <p:nvSpPr>
            <p:cNvPr id="489" name="矩形 488"/>
            <p:cNvSpPr/>
            <p:nvPr/>
          </p:nvSpPr>
          <p:spPr>
            <a:xfrm>
              <a:off x="6627106" y="5248189"/>
              <a:ext cx="649224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S:011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0" name="矩形 489"/>
            <p:cNvSpPr/>
            <p:nvPr/>
          </p:nvSpPr>
          <p:spPr>
            <a:xfrm>
              <a:off x="7276330" y="5248189"/>
              <a:ext cx="533733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C:001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" name="矩形 490"/>
            <p:cNvSpPr/>
            <p:nvPr/>
          </p:nvSpPr>
          <p:spPr>
            <a:xfrm>
              <a:off x="7804003" y="5248189"/>
              <a:ext cx="633136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D:0001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" name="文本框 491"/>
            <p:cNvSpPr txBox="1"/>
            <p:nvPr/>
          </p:nvSpPr>
          <p:spPr>
            <a:xfrm>
              <a:off x="5932218" y="5753771"/>
              <a:ext cx="1460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1200" b="1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Encapsulation to S</a:t>
              </a:r>
              <a:endParaRPr lang="zh-CN" altLang="en-US" sz="1200" b="1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93" name="左大括号 492"/>
            <p:cNvSpPr/>
            <p:nvPr/>
          </p:nvSpPr>
          <p:spPr>
            <a:xfrm rot="16200000">
              <a:off x="7434534" y="3937650"/>
              <a:ext cx="139061" cy="3511841"/>
            </a:xfrm>
            <a:prstGeom prst="leftBrace">
              <a:avLst>
                <a:gd name="adj1" fmla="val 8333"/>
                <a:gd name="adj2" fmla="val 26946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94" name="左大括号 493"/>
            <p:cNvSpPr/>
            <p:nvPr/>
          </p:nvSpPr>
          <p:spPr>
            <a:xfrm rot="16200000" flipH="1">
              <a:off x="8028752" y="4842628"/>
              <a:ext cx="180000" cy="625838"/>
            </a:xfrm>
            <a:prstGeom prst="leftBrac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95" name="矩形 494"/>
            <p:cNvSpPr/>
            <p:nvPr/>
          </p:nvSpPr>
          <p:spPr>
            <a:xfrm>
              <a:off x="7859057" y="4848913"/>
              <a:ext cx="982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34">
                <a:defRPr/>
              </a:pPr>
              <a:r>
                <a:rPr lang="en-US" altLang="zh-CN" sz="1000" b="1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Recursive unit</a:t>
              </a:r>
              <a:r>
                <a:rPr lang="en-US" altLang="zh-CN" sz="1000" b="1" kern="0" baseline="-25000" dirty="0">
                  <a:solidFill>
                    <a:prstClr val="black"/>
                  </a:solidFill>
                  <a:ea typeface="宋体" panose="02010600030101010101" pitchFamily="2" charset="-122"/>
                </a:rPr>
                <a:t>1</a:t>
              </a:r>
              <a:endParaRPr lang="zh-CN" altLang="en-US" sz="1000" b="1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96" name="左大括号 495"/>
            <p:cNvSpPr/>
            <p:nvPr/>
          </p:nvSpPr>
          <p:spPr>
            <a:xfrm rot="16200000" flipH="1">
              <a:off x="7452810" y="4892115"/>
              <a:ext cx="180000" cy="526864"/>
            </a:xfrm>
            <a:prstGeom prst="leftBrac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97" name="矩形 496"/>
            <p:cNvSpPr/>
            <p:nvPr/>
          </p:nvSpPr>
          <p:spPr>
            <a:xfrm>
              <a:off x="6949185" y="4848914"/>
              <a:ext cx="982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34">
                <a:defRPr/>
              </a:pPr>
              <a:r>
                <a:rPr lang="en-US" altLang="zh-CN" sz="1000" b="1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Recursive unit</a:t>
              </a:r>
              <a:r>
                <a:rPr lang="en-US" altLang="zh-CN" sz="1000" b="1" kern="0" baseline="-25000" dirty="0">
                  <a:solidFill>
                    <a:prstClr val="black"/>
                  </a:solidFill>
                  <a:ea typeface="宋体" panose="02010600030101010101" pitchFamily="2" charset="-122"/>
                </a:rPr>
                <a:t>0</a:t>
              </a:r>
              <a:endParaRPr lang="zh-CN" altLang="en-US" sz="1000" b="1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98" name="矩形 497"/>
            <p:cNvSpPr/>
            <p:nvPr/>
          </p:nvSpPr>
          <p:spPr>
            <a:xfrm>
              <a:off x="5748144" y="5248189"/>
              <a:ext cx="880678" cy="184898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Total_len:10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矩形 498"/>
            <p:cNvSpPr/>
            <p:nvPr/>
          </p:nvSpPr>
          <p:spPr>
            <a:xfrm>
              <a:off x="8431670" y="5248189"/>
              <a:ext cx="820696" cy="18489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8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Padding(6bit)</a:t>
              </a:r>
              <a:endParaRPr lang="zh-CN" altLang="en-US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0" name="左大括号 499"/>
            <p:cNvSpPr/>
            <p:nvPr/>
          </p:nvSpPr>
          <p:spPr>
            <a:xfrm rot="16200000">
              <a:off x="7450135" y="4618802"/>
              <a:ext cx="163512" cy="1799560"/>
            </a:xfrm>
            <a:prstGeom prst="leftBrac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01" name="文本框 500"/>
            <p:cNvSpPr txBox="1"/>
            <p:nvPr/>
          </p:nvSpPr>
          <p:spPr>
            <a:xfrm>
              <a:off x="6858524" y="5558976"/>
              <a:ext cx="1478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Recursive Unit </a:t>
              </a:r>
              <a:r>
                <a:rPr lang="en-US" altLang="zh-CN" sz="1200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lang="zh-CN" altLang="en-US" sz="1200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5023733" y="5191071"/>
            <a:ext cx="2226056" cy="498832"/>
            <a:chOff x="4770109" y="5199851"/>
            <a:chExt cx="2226926" cy="499027"/>
          </a:xfrm>
        </p:grpSpPr>
        <p:sp>
          <p:nvSpPr>
            <p:cNvPr id="503" name="矩形 502"/>
            <p:cNvSpPr/>
            <p:nvPr/>
          </p:nvSpPr>
          <p:spPr>
            <a:xfrm>
              <a:off x="5650789" y="5199851"/>
              <a:ext cx="525550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C:001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4" name="文本框 503"/>
            <p:cNvSpPr txBox="1"/>
            <p:nvPr/>
          </p:nvSpPr>
          <p:spPr>
            <a:xfrm>
              <a:off x="5221540" y="5421879"/>
              <a:ext cx="1478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1200" b="1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Encapsulation to C</a:t>
              </a:r>
              <a:endParaRPr lang="zh-CN" altLang="en-US" sz="1200" b="1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5" name="矩形 504"/>
            <p:cNvSpPr/>
            <p:nvPr/>
          </p:nvSpPr>
          <p:spPr>
            <a:xfrm>
              <a:off x="4770109" y="5199851"/>
              <a:ext cx="880678" cy="184898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Total_len:3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6" name="矩形 505"/>
            <p:cNvSpPr/>
            <p:nvPr/>
          </p:nvSpPr>
          <p:spPr>
            <a:xfrm>
              <a:off x="6176339" y="5199851"/>
              <a:ext cx="820696" cy="18489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8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Padding(5bit)</a:t>
              </a:r>
              <a:endParaRPr lang="zh-CN" altLang="en-US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7" name="组合 506"/>
          <p:cNvGrpSpPr/>
          <p:nvPr/>
        </p:nvGrpSpPr>
        <p:grpSpPr>
          <a:xfrm>
            <a:off x="7629836" y="5191071"/>
            <a:ext cx="2348802" cy="498832"/>
            <a:chOff x="7166867" y="5191759"/>
            <a:chExt cx="2349720" cy="499027"/>
          </a:xfrm>
        </p:grpSpPr>
        <p:sp>
          <p:nvSpPr>
            <p:cNvPr id="508" name="矩形 507"/>
            <p:cNvSpPr/>
            <p:nvPr/>
          </p:nvSpPr>
          <p:spPr>
            <a:xfrm>
              <a:off x="8047546" y="5191759"/>
              <a:ext cx="648345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D:0001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9" name="文本框 508"/>
            <p:cNvSpPr txBox="1"/>
            <p:nvPr/>
          </p:nvSpPr>
          <p:spPr>
            <a:xfrm>
              <a:off x="7618297" y="5413787"/>
              <a:ext cx="153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1200" b="1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Encapsulation to D</a:t>
              </a:r>
              <a:endParaRPr lang="zh-CN" altLang="en-US" sz="1200" b="1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0" name="矩形 509"/>
            <p:cNvSpPr/>
            <p:nvPr/>
          </p:nvSpPr>
          <p:spPr>
            <a:xfrm>
              <a:off x="7166867" y="5191759"/>
              <a:ext cx="880678" cy="184898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Total_len:4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1" name="矩形 510"/>
            <p:cNvSpPr/>
            <p:nvPr/>
          </p:nvSpPr>
          <p:spPr>
            <a:xfrm>
              <a:off x="8695891" y="5191759"/>
              <a:ext cx="820696" cy="18489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8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Padding(4bit)</a:t>
              </a:r>
              <a:endParaRPr lang="zh-CN" altLang="en-US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" name="组合 511"/>
          <p:cNvGrpSpPr/>
          <p:nvPr/>
        </p:nvGrpSpPr>
        <p:grpSpPr>
          <a:xfrm>
            <a:off x="9810592" y="3853558"/>
            <a:ext cx="2226056" cy="498832"/>
            <a:chOff x="9641575" y="5215582"/>
            <a:chExt cx="2226926" cy="499027"/>
          </a:xfrm>
        </p:grpSpPr>
        <p:sp>
          <p:nvSpPr>
            <p:cNvPr id="513" name="矩形 512"/>
            <p:cNvSpPr/>
            <p:nvPr/>
          </p:nvSpPr>
          <p:spPr>
            <a:xfrm>
              <a:off x="10522255" y="5215582"/>
              <a:ext cx="525550" cy="18489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E:001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文本框 513"/>
            <p:cNvSpPr txBox="1"/>
            <p:nvPr/>
          </p:nvSpPr>
          <p:spPr>
            <a:xfrm>
              <a:off x="9958143" y="5437610"/>
              <a:ext cx="150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1200" b="1" kern="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Encapsulation to E</a:t>
              </a:r>
              <a:endParaRPr lang="zh-CN" altLang="en-US" sz="1200" b="1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9641575" y="5215582"/>
              <a:ext cx="880678" cy="184898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Total_len:3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11047805" y="5215582"/>
              <a:ext cx="820696" cy="184898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8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Padding(5bit)</a:t>
              </a:r>
              <a:endParaRPr lang="zh-CN" altLang="en-US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7" name="左箭头 516"/>
          <p:cNvSpPr/>
          <p:nvPr/>
        </p:nvSpPr>
        <p:spPr>
          <a:xfrm rot="16200000">
            <a:off x="8480240" y="1580944"/>
            <a:ext cx="247077" cy="386674"/>
          </a:xfrm>
          <a:prstGeom prst="lef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8" name="左箭头 517"/>
          <p:cNvSpPr/>
          <p:nvPr/>
        </p:nvSpPr>
        <p:spPr>
          <a:xfrm rot="16200000">
            <a:off x="6731219" y="3091709"/>
            <a:ext cx="247077" cy="386674"/>
          </a:xfrm>
          <a:prstGeom prst="lef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9" name="左箭头 518"/>
          <p:cNvSpPr/>
          <p:nvPr/>
        </p:nvSpPr>
        <p:spPr>
          <a:xfrm rot="16200000">
            <a:off x="10263531" y="3091709"/>
            <a:ext cx="247077" cy="386674"/>
          </a:xfrm>
          <a:prstGeom prst="lef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" name="左箭头 519"/>
          <p:cNvSpPr/>
          <p:nvPr/>
        </p:nvSpPr>
        <p:spPr>
          <a:xfrm rot="16200000">
            <a:off x="6213467" y="4667849"/>
            <a:ext cx="247077" cy="386674"/>
          </a:xfrm>
          <a:prstGeom prst="lef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1" name="左箭头 520"/>
          <p:cNvSpPr/>
          <p:nvPr/>
        </p:nvSpPr>
        <p:spPr>
          <a:xfrm rot="16200000">
            <a:off x="8522788" y="4667849"/>
            <a:ext cx="247077" cy="386674"/>
          </a:xfrm>
          <a:prstGeom prst="lef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2" name="左箭头 521"/>
          <p:cNvSpPr/>
          <p:nvPr/>
        </p:nvSpPr>
        <p:spPr>
          <a:xfrm rot="16200000">
            <a:off x="6213469" y="5699622"/>
            <a:ext cx="247077" cy="386674"/>
          </a:xfrm>
          <a:prstGeom prst="lef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3" name="左箭头 522"/>
          <p:cNvSpPr/>
          <p:nvPr/>
        </p:nvSpPr>
        <p:spPr>
          <a:xfrm rot="16200000">
            <a:off x="8522790" y="5699622"/>
            <a:ext cx="247077" cy="386674"/>
          </a:xfrm>
          <a:prstGeom prst="lef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4" name="左箭头 523"/>
          <p:cNvSpPr/>
          <p:nvPr/>
        </p:nvSpPr>
        <p:spPr>
          <a:xfrm rot="16200000">
            <a:off x="10899398" y="4387192"/>
            <a:ext cx="247077" cy="386674"/>
          </a:xfrm>
          <a:prstGeom prst="lef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525" name="组合 524"/>
          <p:cNvGrpSpPr/>
          <p:nvPr/>
        </p:nvGrpSpPr>
        <p:grpSpPr>
          <a:xfrm>
            <a:off x="6081039" y="6073508"/>
            <a:ext cx="539789" cy="398579"/>
            <a:chOff x="5160776" y="6074540"/>
            <a:chExt cx="540000" cy="398735"/>
          </a:xfrm>
        </p:grpSpPr>
        <p:grpSp>
          <p:nvGrpSpPr>
            <p:cNvPr id="526" name="组合 35958"/>
            <p:cNvGrpSpPr>
              <a:grpSpLocks/>
            </p:cNvGrpSpPr>
            <p:nvPr/>
          </p:nvGrpSpPr>
          <p:grpSpPr bwMode="auto">
            <a:xfrm>
              <a:off x="5302495" y="6074540"/>
              <a:ext cx="250189" cy="210006"/>
              <a:chOff x="2228850" y="779463"/>
              <a:chExt cx="739775" cy="622300"/>
            </a:xfrm>
          </p:grpSpPr>
          <p:sp>
            <p:nvSpPr>
              <p:cNvPr id="528" name="Freeform 109"/>
              <p:cNvSpPr>
                <a:spLocks noEditPoints="1"/>
              </p:cNvSpPr>
              <p:nvPr/>
            </p:nvSpPr>
            <p:spPr bwMode="auto">
              <a:xfrm>
                <a:off x="2382838" y="968375"/>
                <a:ext cx="250825" cy="265113"/>
              </a:xfrm>
              <a:custGeom>
                <a:avLst/>
                <a:gdLst>
                  <a:gd name="T0" fmla="*/ 2147483646 w 597"/>
                  <a:gd name="T1" fmla="*/ 2147483646 h 631"/>
                  <a:gd name="T2" fmla="*/ 2147483646 w 597"/>
                  <a:gd name="T3" fmla="*/ 2147483646 h 631"/>
                  <a:gd name="T4" fmla="*/ 2147483646 w 597"/>
                  <a:gd name="T5" fmla="*/ 2147483646 h 631"/>
                  <a:gd name="T6" fmla="*/ 2147483646 w 597"/>
                  <a:gd name="T7" fmla="*/ 2147483646 h 631"/>
                  <a:gd name="T8" fmla="*/ 2147483646 w 597"/>
                  <a:gd name="T9" fmla="*/ 2147483646 h 631"/>
                  <a:gd name="T10" fmla="*/ 2147483646 w 597"/>
                  <a:gd name="T11" fmla="*/ 2147483646 h 631"/>
                  <a:gd name="T12" fmla="*/ 2147483646 w 597"/>
                  <a:gd name="T13" fmla="*/ 2147483646 h 631"/>
                  <a:gd name="T14" fmla="*/ 2147483646 w 597"/>
                  <a:gd name="T15" fmla="*/ 2147483646 h 631"/>
                  <a:gd name="T16" fmla="*/ 2147483646 w 597"/>
                  <a:gd name="T17" fmla="*/ 2147483646 h 631"/>
                  <a:gd name="T18" fmla="*/ 2147483646 w 597"/>
                  <a:gd name="T19" fmla="*/ 2147483646 h 631"/>
                  <a:gd name="T20" fmla="*/ 2147483646 w 597"/>
                  <a:gd name="T21" fmla="*/ 2147483646 h 631"/>
                  <a:gd name="T22" fmla="*/ 2147483646 w 597"/>
                  <a:gd name="T23" fmla="*/ 2147483646 h 631"/>
                  <a:gd name="T24" fmla="*/ 2147483646 w 597"/>
                  <a:gd name="T25" fmla="*/ 2147483646 h 631"/>
                  <a:gd name="T26" fmla="*/ 2147483646 w 597"/>
                  <a:gd name="T27" fmla="*/ 2147483646 h 631"/>
                  <a:gd name="T28" fmla="*/ 2147483646 w 597"/>
                  <a:gd name="T29" fmla="*/ 2147483646 h 631"/>
                  <a:gd name="T30" fmla="*/ 2147483646 w 597"/>
                  <a:gd name="T31" fmla="*/ 2147483646 h 631"/>
                  <a:gd name="T32" fmla="*/ 2147483646 w 597"/>
                  <a:gd name="T33" fmla="*/ 2147483646 h 631"/>
                  <a:gd name="T34" fmla="*/ 2147483646 w 597"/>
                  <a:gd name="T35" fmla="*/ 2147483646 h 631"/>
                  <a:gd name="T36" fmla="*/ 2147483646 w 597"/>
                  <a:gd name="T37" fmla="*/ 2147483646 h 631"/>
                  <a:gd name="T38" fmla="*/ 2147483646 w 597"/>
                  <a:gd name="T39" fmla="*/ 2147483646 h 631"/>
                  <a:gd name="T40" fmla="*/ 2147483646 w 597"/>
                  <a:gd name="T41" fmla="*/ 2147483646 h 631"/>
                  <a:gd name="T42" fmla="*/ 2147483646 w 597"/>
                  <a:gd name="T43" fmla="*/ 2147483646 h 631"/>
                  <a:gd name="T44" fmla="*/ 2147483646 w 597"/>
                  <a:gd name="T45" fmla="*/ 2147483646 h 631"/>
                  <a:gd name="T46" fmla="*/ 2147483646 w 597"/>
                  <a:gd name="T47" fmla="*/ 2147483646 h 631"/>
                  <a:gd name="T48" fmla="*/ 2147483646 w 597"/>
                  <a:gd name="T49" fmla="*/ 2147483646 h 631"/>
                  <a:gd name="T50" fmla="*/ 2147483646 w 597"/>
                  <a:gd name="T51" fmla="*/ 2147483646 h 631"/>
                  <a:gd name="T52" fmla="*/ 2147483646 w 597"/>
                  <a:gd name="T53" fmla="*/ 2147483646 h 631"/>
                  <a:gd name="T54" fmla="*/ 2147483646 w 597"/>
                  <a:gd name="T55" fmla="*/ 2147483646 h 631"/>
                  <a:gd name="T56" fmla="*/ 2147483646 w 597"/>
                  <a:gd name="T57" fmla="*/ 2147483646 h 631"/>
                  <a:gd name="T58" fmla="*/ 2147483646 w 597"/>
                  <a:gd name="T59" fmla="*/ 2147483646 h 631"/>
                  <a:gd name="T60" fmla="*/ 2147483646 w 597"/>
                  <a:gd name="T61" fmla="*/ 2147483646 h 631"/>
                  <a:gd name="T62" fmla="*/ 2147483646 w 597"/>
                  <a:gd name="T63" fmla="*/ 2147483646 h 631"/>
                  <a:gd name="T64" fmla="*/ 2147483646 w 597"/>
                  <a:gd name="T65" fmla="*/ 2147483646 h 631"/>
                  <a:gd name="T66" fmla="*/ 2147483646 w 597"/>
                  <a:gd name="T67" fmla="*/ 2147483646 h 631"/>
                  <a:gd name="T68" fmla="*/ 2147483646 w 597"/>
                  <a:gd name="T69" fmla="*/ 2147483646 h 631"/>
                  <a:gd name="T70" fmla="*/ 2147483646 w 597"/>
                  <a:gd name="T71" fmla="*/ 2147483646 h 631"/>
                  <a:gd name="T72" fmla="*/ 2147483646 w 597"/>
                  <a:gd name="T73" fmla="*/ 2147483646 h 631"/>
                  <a:gd name="T74" fmla="*/ 2147483646 w 597"/>
                  <a:gd name="T75" fmla="*/ 2147483646 h 631"/>
                  <a:gd name="T76" fmla="*/ 2147483646 w 597"/>
                  <a:gd name="T77" fmla="*/ 2147483646 h 631"/>
                  <a:gd name="T78" fmla="*/ 2147483646 w 597"/>
                  <a:gd name="T79" fmla="*/ 2147483646 h 631"/>
                  <a:gd name="T80" fmla="*/ 2147483646 w 597"/>
                  <a:gd name="T81" fmla="*/ 2147483646 h 631"/>
                  <a:gd name="T82" fmla="*/ 2147483646 w 597"/>
                  <a:gd name="T83" fmla="*/ 2147483646 h 631"/>
                  <a:gd name="T84" fmla="*/ 2147483646 w 597"/>
                  <a:gd name="T85" fmla="*/ 0 h 631"/>
                  <a:gd name="T86" fmla="*/ 2147483646 w 597"/>
                  <a:gd name="T87" fmla="*/ 2147483646 h 631"/>
                  <a:gd name="T88" fmla="*/ 2147483646 w 597"/>
                  <a:gd name="T89" fmla="*/ 2147483646 h 631"/>
                  <a:gd name="T90" fmla="*/ 2147483646 w 597"/>
                  <a:gd name="T91" fmla="*/ 2147483646 h 631"/>
                  <a:gd name="T92" fmla="*/ 2147483646 w 597"/>
                  <a:gd name="T93" fmla="*/ 2147483646 h 631"/>
                  <a:gd name="T94" fmla="*/ 2147483646 w 597"/>
                  <a:gd name="T95" fmla="*/ 2147483646 h 631"/>
                  <a:gd name="T96" fmla="*/ 2147483646 w 597"/>
                  <a:gd name="T97" fmla="*/ 2147483646 h 631"/>
                  <a:gd name="T98" fmla="*/ 2147483646 w 597"/>
                  <a:gd name="T99" fmla="*/ 2147483646 h 631"/>
                  <a:gd name="T100" fmla="*/ 0 w 597"/>
                  <a:gd name="T101" fmla="*/ 2147483646 h 631"/>
                  <a:gd name="T102" fmla="*/ 2147483646 w 597"/>
                  <a:gd name="T103" fmla="*/ 2147483646 h 6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7"/>
                  <a:gd name="T157" fmla="*/ 0 h 631"/>
                  <a:gd name="T158" fmla="*/ 597 w 597"/>
                  <a:gd name="T159" fmla="*/ 631 h 6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7" h="631">
                    <a:moveTo>
                      <a:pt x="92" y="488"/>
                    </a:moveTo>
                    <a:lnTo>
                      <a:pt x="92" y="488"/>
                    </a:lnTo>
                    <a:cubicBezTo>
                      <a:pt x="120" y="488"/>
                      <a:pt x="143" y="511"/>
                      <a:pt x="143" y="540"/>
                    </a:cubicBezTo>
                    <a:cubicBezTo>
                      <a:pt x="143" y="568"/>
                      <a:pt x="120" y="591"/>
                      <a:pt x="92" y="591"/>
                    </a:cubicBezTo>
                    <a:cubicBezTo>
                      <a:pt x="63" y="591"/>
                      <a:pt x="40" y="568"/>
                      <a:pt x="40" y="540"/>
                    </a:cubicBezTo>
                    <a:cubicBezTo>
                      <a:pt x="40" y="511"/>
                      <a:pt x="63" y="488"/>
                      <a:pt x="92" y="488"/>
                    </a:cubicBezTo>
                    <a:close/>
                    <a:moveTo>
                      <a:pt x="299" y="278"/>
                    </a:moveTo>
                    <a:lnTo>
                      <a:pt x="299" y="278"/>
                    </a:lnTo>
                    <a:cubicBezTo>
                      <a:pt x="327" y="278"/>
                      <a:pt x="350" y="301"/>
                      <a:pt x="350" y="329"/>
                    </a:cubicBezTo>
                    <a:cubicBezTo>
                      <a:pt x="350" y="357"/>
                      <a:pt x="327" y="380"/>
                      <a:pt x="299" y="380"/>
                    </a:cubicBezTo>
                    <a:cubicBezTo>
                      <a:pt x="270" y="380"/>
                      <a:pt x="247" y="357"/>
                      <a:pt x="247" y="329"/>
                    </a:cubicBezTo>
                    <a:cubicBezTo>
                      <a:pt x="247" y="301"/>
                      <a:pt x="270" y="278"/>
                      <a:pt x="299" y="278"/>
                    </a:cubicBezTo>
                    <a:close/>
                    <a:moveTo>
                      <a:pt x="247" y="91"/>
                    </a:moveTo>
                    <a:lnTo>
                      <a:pt x="247" y="91"/>
                    </a:lnTo>
                    <a:cubicBezTo>
                      <a:pt x="247" y="63"/>
                      <a:pt x="270" y="40"/>
                      <a:pt x="299" y="40"/>
                    </a:cubicBezTo>
                    <a:cubicBezTo>
                      <a:pt x="327" y="40"/>
                      <a:pt x="350" y="63"/>
                      <a:pt x="350" y="91"/>
                    </a:cubicBezTo>
                    <a:cubicBezTo>
                      <a:pt x="350" y="120"/>
                      <a:pt x="327" y="143"/>
                      <a:pt x="299" y="143"/>
                    </a:cubicBezTo>
                    <a:cubicBezTo>
                      <a:pt x="270" y="143"/>
                      <a:pt x="247" y="120"/>
                      <a:pt x="247" y="91"/>
                    </a:cubicBezTo>
                    <a:close/>
                    <a:moveTo>
                      <a:pt x="557" y="540"/>
                    </a:moveTo>
                    <a:lnTo>
                      <a:pt x="557" y="540"/>
                    </a:lnTo>
                    <a:cubicBezTo>
                      <a:pt x="557" y="568"/>
                      <a:pt x="534" y="591"/>
                      <a:pt x="505" y="591"/>
                    </a:cubicBezTo>
                    <a:cubicBezTo>
                      <a:pt x="477" y="591"/>
                      <a:pt x="454" y="568"/>
                      <a:pt x="454" y="540"/>
                    </a:cubicBezTo>
                    <a:cubicBezTo>
                      <a:pt x="454" y="511"/>
                      <a:pt x="477" y="488"/>
                      <a:pt x="505" y="488"/>
                    </a:cubicBezTo>
                    <a:cubicBezTo>
                      <a:pt x="534" y="488"/>
                      <a:pt x="557" y="511"/>
                      <a:pt x="557" y="540"/>
                    </a:cubicBezTo>
                    <a:close/>
                    <a:moveTo>
                      <a:pt x="92" y="631"/>
                    </a:moveTo>
                    <a:lnTo>
                      <a:pt x="92" y="631"/>
                    </a:lnTo>
                    <a:cubicBezTo>
                      <a:pt x="142" y="631"/>
                      <a:pt x="183" y="590"/>
                      <a:pt x="183" y="540"/>
                    </a:cubicBezTo>
                    <a:cubicBezTo>
                      <a:pt x="183" y="521"/>
                      <a:pt x="177" y="504"/>
                      <a:pt x="168" y="490"/>
                    </a:cubicBezTo>
                    <a:lnTo>
                      <a:pt x="250" y="406"/>
                    </a:lnTo>
                    <a:cubicBezTo>
                      <a:pt x="264" y="415"/>
                      <a:pt x="281" y="420"/>
                      <a:pt x="299" y="420"/>
                    </a:cubicBezTo>
                    <a:cubicBezTo>
                      <a:pt x="316" y="420"/>
                      <a:pt x="333" y="415"/>
                      <a:pt x="347" y="406"/>
                    </a:cubicBezTo>
                    <a:lnTo>
                      <a:pt x="429" y="490"/>
                    </a:lnTo>
                    <a:cubicBezTo>
                      <a:pt x="420" y="504"/>
                      <a:pt x="414" y="521"/>
                      <a:pt x="414" y="540"/>
                    </a:cubicBezTo>
                    <a:cubicBezTo>
                      <a:pt x="414" y="590"/>
                      <a:pt x="455" y="631"/>
                      <a:pt x="505" y="631"/>
                    </a:cubicBezTo>
                    <a:cubicBezTo>
                      <a:pt x="556" y="631"/>
                      <a:pt x="597" y="590"/>
                      <a:pt x="597" y="540"/>
                    </a:cubicBezTo>
                    <a:cubicBezTo>
                      <a:pt x="597" y="489"/>
                      <a:pt x="556" y="448"/>
                      <a:pt x="505" y="448"/>
                    </a:cubicBezTo>
                    <a:cubicBezTo>
                      <a:pt x="488" y="448"/>
                      <a:pt x="471" y="453"/>
                      <a:pt x="457" y="462"/>
                    </a:cubicBezTo>
                    <a:lnTo>
                      <a:pt x="375" y="378"/>
                    </a:lnTo>
                    <a:cubicBezTo>
                      <a:pt x="384" y="364"/>
                      <a:pt x="390" y="347"/>
                      <a:pt x="390" y="329"/>
                    </a:cubicBezTo>
                    <a:cubicBezTo>
                      <a:pt x="390" y="285"/>
                      <a:pt x="359" y="249"/>
                      <a:pt x="319" y="240"/>
                    </a:cubicBezTo>
                    <a:lnTo>
                      <a:pt x="319" y="181"/>
                    </a:lnTo>
                    <a:cubicBezTo>
                      <a:pt x="359" y="171"/>
                      <a:pt x="390" y="135"/>
                      <a:pt x="390" y="91"/>
                    </a:cubicBezTo>
                    <a:cubicBezTo>
                      <a:pt x="390" y="41"/>
                      <a:pt x="349" y="0"/>
                      <a:pt x="299" y="0"/>
                    </a:cubicBezTo>
                    <a:cubicBezTo>
                      <a:pt x="248" y="0"/>
                      <a:pt x="207" y="41"/>
                      <a:pt x="207" y="91"/>
                    </a:cubicBezTo>
                    <a:cubicBezTo>
                      <a:pt x="207" y="135"/>
                      <a:pt x="238" y="171"/>
                      <a:pt x="279" y="181"/>
                    </a:cubicBezTo>
                    <a:lnTo>
                      <a:pt x="279" y="240"/>
                    </a:lnTo>
                    <a:cubicBezTo>
                      <a:pt x="238" y="249"/>
                      <a:pt x="207" y="285"/>
                      <a:pt x="207" y="329"/>
                    </a:cubicBezTo>
                    <a:cubicBezTo>
                      <a:pt x="207" y="347"/>
                      <a:pt x="213" y="364"/>
                      <a:pt x="222" y="378"/>
                    </a:cubicBezTo>
                    <a:lnTo>
                      <a:pt x="140" y="462"/>
                    </a:lnTo>
                    <a:cubicBezTo>
                      <a:pt x="126" y="453"/>
                      <a:pt x="109" y="448"/>
                      <a:pt x="92" y="448"/>
                    </a:cubicBezTo>
                    <a:cubicBezTo>
                      <a:pt x="41" y="448"/>
                      <a:pt x="0" y="489"/>
                      <a:pt x="0" y="540"/>
                    </a:cubicBezTo>
                    <a:cubicBezTo>
                      <a:pt x="0" y="590"/>
                      <a:pt x="41" y="631"/>
                      <a:pt x="92" y="631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9" name="Freeform 110"/>
              <p:cNvSpPr>
                <a:spLocks noEditPoints="1"/>
              </p:cNvSpPr>
              <p:nvPr/>
            </p:nvSpPr>
            <p:spPr bwMode="auto">
              <a:xfrm>
                <a:off x="2273300" y="942975"/>
                <a:ext cx="466725" cy="315913"/>
              </a:xfrm>
              <a:custGeom>
                <a:avLst/>
                <a:gdLst>
                  <a:gd name="T0" fmla="*/ 2147483646 w 1110"/>
                  <a:gd name="T1" fmla="*/ 2147483646 h 753"/>
                  <a:gd name="T2" fmla="*/ 2147483646 w 1110"/>
                  <a:gd name="T3" fmla="*/ 2147483646 h 753"/>
                  <a:gd name="T4" fmla="*/ 2147483646 w 1110"/>
                  <a:gd name="T5" fmla="*/ 2147483646 h 753"/>
                  <a:gd name="T6" fmla="*/ 2147483646 w 1110"/>
                  <a:gd name="T7" fmla="*/ 2147483646 h 753"/>
                  <a:gd name="T8" fmla="*/ 2147483646 w 1110"/>
                  <a:gd name="T9" fmla="*/ 2147483646 h 753"/>
                  <a:gd name="T10" fmla="*/ 2147483646 w 1110"/>
                  <a:gd name="T11" fmla="*/ 2147483646 h 753"/>
                  <a:gd name="T12" fmla="*/ 0 w 1110"/>
                  <a:gd name="T13" fmla="*/ 2147483646 h 753"/>
                  <a:gd name="T14" fmla="*/ 0 w 1110"/>
                  <a:gd name="T15" fmla="*/ 2147483646 h 753"/>
                  <a:gd name="T16" fmla="*/ 0 w 1110"/>
                  <a:gd name="T17" fmla="*/ 2147483646 h 753"/>
                  <a:gd name="T18" fmla="*/ 2147483646 w 1110"/>
                  <a:gd name="T19" fmla="*/ 2147483646 h 753"/>
                  <a:gd name="T20" fmla="*/ 2147483646 w 1110"/>
                  <a:gd name="T21" fmla="*/ 2147483646 h 753"/>
                  <a:gd name="T22" fmla="*/ 2147483646 w 1110"/>
                  <a:gd name="T23" fmla="*/ 2147483646 h 753"/>
                  <a:gd name="T24" fmla="*/ 2147483646 w 1110"/>
                  <a:gd name="T25" fmla="*/ 2147483646 h 753"/>
                  <a:gd name="T26" fmla="*/ 2147483646 w 1110"/>
                  <a:gd name="T27" fmla="*/ 0 h 753"/>
                  <a:gd name="T28" fmla="*/ 2147483646 w 1110"/>
                  <a:gd name="T29" fmla="*/ 0 h 753"/>
                  <a:gd name="T30" fmla="*/ 0 w 1110"/>
                  <a:gd name="T31" fmla="*/ 2147483646 h 7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10"/>
                  <a:gd name="T49" fmla="*/ 0 h 753"/>
                  <a:gd name="T50" fmla="*/ 1110 w 1110"/>
                  <a:gd name="T51" fmla="*/ 753 h 7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10" h="753">
                    <a:moveTo>
                      <a:pt x="1083" y="727"/>
                    </a:moveTo>
                    <a:lnTo>
                      <a:pt x="1083" y="727"/>
                    </a:lnTo>
                    <a:lnTo>
                      <a:pt x="26" y="727"/>
                    </a:lnTo>
                    <a:lnTo>
                      <a:pt x="26" y="27"/>
                    </a:lnTo>
                    <a:lnTo>
                      <a:pt x="1083" y="27"/>
                    </a:lnTo>
                    <a:lnTo>
                      <a:pt x="1083" y="727"/>
                    </a:lnTo>
                    <a:close/>
                    <a:moveTo>
                      <a:pt x="0" y="27"/>
                    </a:moveTo>
                    <a:lnTo>
                      <a:pt x="0" y="27"/>
                    </a:lnTo>
                    <a:lnTo>
                      <a:pt x="0" y="727"/>
                    </a:lnTo>
                    <a:cubicBezTo>
                      <a:pt x="0" y="741"/>
                      <a:pt x="12" y="753"/>
                      <a:pt x="26" y="753"/>
                    </a:cubicBezTo>
                    <a:lnTo>
                      <a:pt x="1083" y="753"/>
                    </a:lnTo>
                    <a:cubicBezTo>
                      <a:pt x="1098" y="753"/>
                      <a:pt x="1110" y="741"/>
                      <a:pt x="1110" y="727"/>
                    </a:cubicBezTo>
                    <a:lnTo>
                      <a:pt x="1110" y="27"/>
                    </a:lnTo>
                    <a:cubicBezTo>
                      <a:pt x="1110" y="12"/>
                      <a:pt x="1098" y="0"/>
                      <a:pt x="1083" y="0"/>
                    </a:cubicBezTo>
                    <a:lnTo>
                      <a:pt x="26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30" name="Freeform 111"/>
              <p:cNvSpPr>
                <a:spLocks noEditPoints="1"/>
              </p:cNvSpPr>
              <p:nvPr/>
            </p:nvSpPr>
            <p:spPr bwMode="auto">
              <a:xfrm>
                <a:off x="2228850" y="779463"/>
                <a:ext cx="739775" cy="622300"/>
              </a:xfrm>
              <a:custGeom>
                <a:avLst/>
                <a:gdLst>
                  <a:gd name="T0" fmla="*/ 2147483646 w 1764"/>
                  <a:gd name="T1" fmla="*/ 2147483646 h 1483"/>
                  <a:gd name="T2" fmla="*/ 2147483646 w 1764"/>
                  <a:gd name="T3" fmla="*/ 2147483646 h 1483"/>
                  <a:gd name="T4" fmla="*/ 2147483646 w 1764"/>
                  <a:gd name="T5" fmla="*/ 2147483646 h 1483"/>
                  <a:gd name="T6" fmla="*/ 2147483646 w 1764"/>
                  <a:gd name="T7" fmla="*/ 2147483646 h 1483"/>
                  <a:gd name="T8" fmla="*/ 2147483646 w 1764"/>
                  <a:gd name="T9" fmla="*/ 2147483646 h 1483"/>
                  <a:gd name="T10" fmla="*/ 2147483646 w 1764"/>
                  <a:gd name="T11" fmla="*/ 2147483646 h 1483"/>
                  <a:gd name="T12" fmla="*/ 2147483646 w 1764"/>
                  <a:gd name="T13" fmla="*/ 2147483646 h 1483"/>
                  <a:gd name="T14" fmla="*/ 2147483646 w 1764"/>
                  <a:gd name="T15" fmla="*/ 2147483646 h 1483"/>
                  <a:gd name="T16" fmla="*/ 2147483646 w 1764"/>
                  <a:gd name="T17" fmla="*/ 0 h 1483"/>
                  <a:gd name="T18" fmla="*/ 2147483646 w 1764"/>
                  <a:gd name="T19" fmla="*/ 2147483646 h 1483"/>
                  <a:gd name="T20" fmla="*/ 0 w 1764"/>
                  <a:gd name="T21" fmla="*/ 2147483646 h 1483"/>
                  <a:gd name="T22" fmla="*/ 2147483646 w 1764"/>
                  <a:gd name="T23" fmla="*/ 2147483646 h 1483"/>
                  <a:gd name="T24" fmla="*/ 2147483646 w 1764"/>
                  <a:gd name="T25" fmla="*/ 2147483646 h 1483"/>
                  <a:gd name="T26" fmla="*/ 2147483646 w 1764"/>
                  <a:gd name="T27" fmla="*/ 2147483646 h 1483"/>
                  <a:gd name="T28" fmla="*/ 2147483646 w 1764"/>
                  <a:gd name="T29" fmla="*/ 2147483646 h 1483"/>
                  <a:gd name="T30" fmla="*/ 2147483646 w 1764"/>
                  <a:gd name="T31" fmla="*/ 2147483646 h 1483"/>
                  <a:gd name="T32" fmla="*/ 2147483646 w 1764"/>
                  <a:gd name="T33" fmla="*/ 2147483646 h 1483"/>
                  <a:gd name="T34" fmla="*/ 2147483646 w 1764"/>
                  <a:gd name="T35" fmla="*/ 2147483646 h 1483"/>
                  <a:gd name="T36" fmla="*/ 2147483646 w 1764"/>
                  <a:gd name="T37" fmla="*/ 2147483646 h 1483"/>
                  <a:gd name="T38" fmla="*/ 2147483646 w 1764"/>
                  <a:gd name="T39" fmla="*/ 2147483646 h 1483"/>
                  <a:gd name="T40" fmla="*/ 2147483646 w 1764"/>
                  <a:gd name="T41" fmla="*/ 2147483646 h 1483"/>
                  <a:gd name="T42" fmla="*/ 2147483646 w 1764"/>
                  <a:gd name="T43" fmla="*/ 2147483646 h 1483"/>
                  <a:gd name="T44" fmla="*/ 2147483646 w 1764"/>
                  <a:gd name="T45" fmla="*/ 2147483646 h 1483"/>
                  <a:gd name="T46" fmla="*/ 2147483646 w 1764"/>
                  <a:gd name="T47" fmla="*/ 2147483646 h 1483"/>
                  <a:gd name="T48" fmla="*/ 2147483646 w 1764"/>
                  <a:gd name="T49" fmla="*/ 2147483646 h 1483"/>
                  <a:gd name="T50" fmla="*/ 2147483646 w 1764"/>
                  <a:gd name="T51" fmla="*/ 2147483646 h 1483"/>
                  <a:gd name="T52" fmla="*/ 2147483646 w 1764"/>
                  <a:gd name="T53" fmla="*/ 2147483646 h 1483"/>
                  <a:gd name="T54" fmla="*/ 2147483646 w 1764"/>
                  <a:gd name="T55" fmla="*/ 2147483646 h 1483"/>
                  <a:gd name="T56" fmla="*/ 2147483646 w 1764"/>
                  <a:gd name="T57" fmla="*/ 2147483646 h 1483"/>
                  <a:gd name="T58" fmla="*/ 2147483646 w 1764"/>
                  <a:gd name="T59" fmla="*/ 2147483646 h 1483"/>
                  <a:gd name="T60" fmla="*/ 2147483646 w 1764"/>
                  <a:gd name="T61" fmla="*/ 2147483646 h 1483"/>
                  <a:gd name="T62" fmla="*/ 2147483646 w 1764"/>
                  <a:gd name="T63" fmla="*/ 2147483646 h 1483"/>
                  <a:gd name="T64" fmla="*/ 2147483646 w 1764"/>
                  <a:gd name="T65" fmla="*/ 2147483646 h 1483"/>
                  <a:gd name="T66" fmla="*/ 2147483646 w 1764"/>
                  <a:gd name="T67" fmla="*/ 2147483646 h 14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64"/>
                  <a:gd name="T103" fmla="*/ 0 h 1483"/>
                  <a:gd name="T104" fmla="*/ 1764 w 1764"/>
                  <a:gd name="T105" fmla="*/ 1483 h 14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64" h="1483">
                    <a:moveTo>
                      <a:pt x="1257" y="374"/>
                    </a:moveTo>
                    <a:lnTo>
                      <a:pt x="1257" y="374"/>
                    </a:lnTo>
                    <a:lnTo>
                      <a:pt x="1257" y="1164"/>
                    </a:lnTo>
                    <a:cubicBezTo>
                      <a:pt x="1257" y="1176"/>
                      <a:pt x="1248" y="1184"/>
                      <a:pt x="1237" y="1184"/>
                    </a:cubicBezTo>
                    <a:lnTo>
                      <a:pt x="87" y="1184"/>
                    </a:lnTo>
                    <a:cubicBezTo>
                      <a:pt x="76" y="1184"/>
                      <a:pt x="67" y="1176"/>
                      <a:pt x="67" y="1164"/>
                    </a:cubicBezTo>
                    <a:lnTo>
                      <a:pt x="67" y="374"/>
                    </a:lnTo>
                    <a:cubicBezTo>
                      <a:pt x="67" y="363"/>
                      <a:pt x="76" y="354"/>
                      <a:pt x="87" y="354"/>
                    </a:cubicBezTo>
                    <a:lnTo>
                      <a:pt x="1237" y="354"/>
                    </a:lnTo>
                    <a:cubicBezTo>
                      <a:pt x="1248" y="354"/>
                      <a:pt x="1257" y="363"/>
                      <a:pt x="1257" y="374"/>
                    </a:cubicBezTo>
                    <a:close/>
                    <a:moveTo>
                      <a:pt x="744" y="1381"/>
                    </a:moveTo>
                    <a:lnTo>
                      <a:pt x="744" y="1381"/>
                    </a:lnTo>
                    <a:lnTo>
                      <a:pt x="580" y="1381"/>
                    </a:lnTo>
                    <a:lnTo>
                      <a:pt x="580" y="1251"/>
                    </a:lnTo>
                    <a:lnTo>
                      <a:pt x="744" y="1251"/>
                    </a:lnTo>
                    <a:lnTo>
                      <a:pt x="744" y="1381"/>
                    </a:lnTo>
                    <a:close/>
                    <a:moveTo>
                      <a:pt x="1764" y="0"/>
                    </a:moveTo>
                    <a:lnTo>
                      <a:pt x="1764" y="0"/>
                    </a:lnTo>
                    <a:lnTo>
                      <a:pt x="1083" y="0"/>
                    </a:lnTo>
                    <a:lnTo>
                      <a:pt x="1083" y="287"/>
                    </a:lnTo>
                    <a:lnTo>
                      <a:pt x="87" y="287"/>
                    </a:lnTo>
                    <a:cubicBezTo>
                      <a:pt x="39" y="287"/>
                      <a:pt x="0" y="326"/>
                      <a:pt x="0" y="374"/>
                    </a:cubicBezTo>
                    <a:lnTo>
                      <a:pt x="0" y="1164"/>
                    </a:lnTo>
                    <a:cubicBezTo>
                      <a:pt x="0" y="1212"/>
                      <a:pt x="39" y="1251"/>
                      <a:pt x="87" y="1251"/>
                    </a:cubicBezTo>
                    <a:lnTo>
                      <a:pt x="513" y="1251"/>
                    </a:lnTo>
                    <a:lnTo>
                      <a:pt x="513" y="1381"/>
                    </a:lnTo>
                    <a:lnTo>
                      <a:pt x="324" y="1381"/>
                    </a:lnTo>
                    <a:cubicBezTo>
                      <a:pt x="306" y="1381"/>
                      <a:pt x="291" y="1395"/>
                      <a:pt x="291" y="1414"/>
                    </a:cubicBezTo>
                    <a:cubicBezTo>
                      <a:pt x="291" y="1432"/>
                      <a:pt x="306" y="1447"/>
                      <a:pt x="324" y="1447"/>
                    </a:cubicBezTo>
                    <a:lnTo>
                      <a:pt x="1000" y="1447"/>
                    </a:lnTo>
                    <a:cubicBezTo>
                      <a:pt x="1018" y="1447"/>
                      <a:pt x="1033" y="1432"/>
                      <a:pt x="1033" y="1414"/>
                    </a:cubicBezTo>
                    <a:cubicBezTo>
                      <a:pt x="1033" y="1395"/>
                      <a:pt x="1018" y="1381"/>
                      <a:pt x="1000" y="1381"/>
                    </a:cubicBezTo>
                    <a:lnTo>
                      <a:pt x="811" y="1381"/>
                    </a:lnTo>
                    <a:lnTo>
                      <a:pt x="811" y="1251"/>
                    </a:lnTo>
                    <a:lnTo>
                      <a:pt x="1083" y="1251"/>
                    </a:lnTo>
                    <a:lnTo>
                      <a:pt x="1083" y="1446"/>
                    </a:lnTo>
                    <a:lnTo>
                      <a:pt x="1256" y="1446"/>
                    </a:lnTo>
                    <a:cubicBezTo>
                      <a:pt x="1268" y="1468"/>
                      <a:pt x="1291" y="1483"/>
                      <a:pt x="1317" y="1483"/>
                    </a:cubicBezTo>
                    <a:cubicBezTo>
                      <a:pt x="1356" y="1483"/>
                      <a:pt x="1387" y="1452"/>
                      <a:pt x="1387" y="1414"/>
                    </a:cubicBezTo>
                    <a:cubicBezTo>
                      <a:pt x="1387" y="1376"/>
                      <a:pt x="1356" y="1344"/>
                      <a:pt x="1317" y="1344"/>
                    </a:cubicBezTo>
                    <a:cubicBezTo>
                      <a:pt x="1291" y="1344"/>
                      <a:pt x="1269" y="1359"/>
                      <a:pt x="1257" y="1380"/>
                    </a:cubicBezTo>
                    <a:lnTo>
                      <a:pt x="1150" y="1380"/>
                    </a:lnTo>
                    <a:lnTo>
                      <a:pt x="1150" y="1251"/>
                    </a:lnTo>
                    <a:lnTo>
                      <a:pt x="1237" y="1251"/>
                    </a:lnTo>
                    <a:cubicBezTo>
                      <a:pt x="1285" y="1251"/>
                      <a:pt x="1324" y="1212"/>
                      <a:pt x="1324" y="1164"/>
                    </a:cubicBezTo>
                    <a:lnTo>
                      <a:pt x="1324" y="757"/>
                    </a:lnTo>
                    <a:lnTo>
                      <a:pt x="1629" y="757"/>
                    </a:lnTo>
                    <a:lnTo>
                      <a:pt x="1629" y="690"/>
                    </a:lnTo>
                    <a:lnTo>
                      <a:pt x="1324" y="690"/>
                    </a:lnTo>
                    <a:lnTo>
                      <a:pt x="1324" y="581"/>
                    </a:lnTo>
                    <a:lnTo>
                      <a:pt x="1629" y="581"/>
                    </a:lnTo>
                    <a:lnTo>
                      <a:pt x="1629" y="515"/>
                    </a:lnTo>
                    <a:lnTo>
                      <a:pt x="1324" y="515"/>
                    </a:lnTo>
                    <a:lnTo>
                      <a:pt x="1324" y="406"/>
                    </a:lnTo>
                    <a:lnTo>
                      <a:pt x="1629" y="406"/>
                    </a:lnTo>
                    <a:lnTo>
                      <a:pt x="1629" y="340"/>
                    </a:lnTo>
                    <a:lnTo>
                      <a:pt x="1317" y="340"/>
                    </a:lnTo>
                    <a:cubicBezTo>
                      <a:pt x="1304" y="309"/>
                      <a:pt x="1273" y="287"/>
                      <a:pt x="1237" y="287"/>
                    </a:cubicBezTo>
                    <a:lnTo>
                      <a:pt x="1150" y="287"/>
                    </a:lnTo>
                    <a:lnTo>
                      <a:pt x="1150" y="67"/>
                    </a:lnTo>
                    <a:lnTo>
                      <a:pt x="1697" y="67"/>
                    </a:lnTo>
                    <a:lnTo>
                      <a:pt x="1697" y="1380"/>
                    </a:lnTo>
                    <a:lnTo>
                      <a:pt x="1590" y="1380"/>
                    </a:lnTo>
                    <a:cubicBezTo>
                      <a:pt x="1578" y="1359"/>
                      <a:pt x="1556" y="1344"/>
                      <a:pt x="1530" y="1344"/>
                    </a:cubicBezTo>
                    <a:cubicBezTo>
                      <a:pt x="1492" y="1344"/>
                      <a:pt x="1461" y="1376"/>
                      <a:pt x="1461" y="1414"/>
                    </a:cubicBezTo>
                    <a:cubicBezTo>
                      <a:pt x="1461" y="1452"/>
                      <a:pt x="1492" y="1483"/>
                      <a:pt x="1530" y="1483"/>
                    </a:cubicBezTo>
                    <a:cubicBezTo>
                      <a:pt x="1557" y="1483"/>
                      <a:pt x="1579" y="1468"/>
                      <a:pt x="1591" y="1446"/>
                    </a:cubicBezTo>
                    <a:lnTo>
                      <a:pt x="1764" y="1446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31" name="Freeform 112"/>
              <p:cNvSpPr>
                <a:spLocks/>
              </p:cNvSpPr>
              <p:nvPr/>
            </p:nvSpPr>
            <p:spPr bwMode="auto">
              <a:xfrm>
                <a:off x="2870200" y="1141413"/>
                <a:ext cx="41275" cy="26988"/>
              </a:xfrm>
              <a:custGeom>
                <a:avLst/>
                <a:gdLst>
                  <a:gd name="T0" fmla="*/ 2147483646 w 99"/>
                  <a:gd name="T1" fmla="*/ 0 h 67"/>
                  <a:gd name="T2" fmla="*/ 2147483646 w 99"/>
                  <a:gd name="T3" fmla="*/ 0 h 67"/>
                  <a:gd name="T4" fmla="*/ 0 w 99"/>
                  <a:gd name="T5" fmla="*/ 0 h 67"/>
                  <a:gd name="T6" fmla="*/ 0 w 99"/>
                  <a:gd name="T7" fmla="*/ 2147483646 h 67"/>
                  <a:gd name="T8" fmla="*/ 2147483646 w 99"/>
                  <a:gd name="T9" fmla="*/ 2147483646 h 67"/>
                  <a:gd name="T10" fmla="*/ 2147483646 w 99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99" y="0"/>
                    </a:move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32" name="Freeform 113"/>
              <p:cNvSpPr>
                <a:spLocks/>
              </p:cNvSpPr>
              <p:nvPr/>
            </p:nvSpPr>
            <p:spPr bwMode="auto">
              <a:xfrm>
                <a:off x="2870200" y="1187450"/>
                <a:ext cx="41275" cy="28575"/>
              </a:xfrm>
              <a:custGeom>
                <a:avLst/>
                <a:gdLst>
                  <a:gd name="T0" fmla="*/ 0 w 99"/>
                  <a:gd name="T1" fmla="*/ 2147483646 h 67"/>
                  <a:gd name="T2" fmla="*/ 0 w 99"/>
                  <a:gd name="T3" fmla="*/ 2147483646 h 67"/>
                  <a:gd name="T4" fmla="*/ 2147483646 w 99"/>
                  <a:gd name="T5" fmla="*/ 2147483646 h 67"/>
                  <a:gd name="T6" fmla="*/ 2147483646 w 99"/>
                  <a:gd name="T7" fmla="*/ 0 h 67"/>
                  <a:gd name="T8" fmla="*/ 0 w 99"/>
                  <a:gd name="T9" fmla="*/ 0 h 67"/>
                  <a:gd name="T10" fmla="*/ 0 w 99"/>
                  <a:gd name="T11" fmla="*/ 21474836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0" y="67"/>
                    </a:move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7" name="文本框 526"/>
            <p:cNvSpPr txBox="1"/>
            <p:nvPr/>
          </p:nvSpPr>
          <p:spPr>
            <a:xfrm>
              <a:off x="5160776" y="6242443"/>
              <a:ext cx="54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900" b="1" dirty="0">
                  <a:solidFill>
                    <a:prstClr val="black"/>
                  </a:solidFill>
                  <a:ea typeface="宋体" panose="02010600030101010101" pitchFamily="2" charset="-122"/>
                </a:rPr>
                <a:t>Client2</a:t>
              </a:r>
              <a:endParaRPr lang="zh-CN" altLang="en-US" sz="900" b="1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33" name="组合 532"/>
          <p:cNvGrpSpPr/>
          <p:nvPr/>
        </p:nvGrpSpPr>
        <p:grpSpPr>
          <a:xfrm>
            <a:off x="8405361" y="6073508"/>
            <a:ext cx="539789" cy="398579"/>
            <a:chOff x="7486006" y="6129720"/>
            <a:chExt cx="540000" cy="398735"/>
          </a:xfrm>
        </p:grpSpPr>
        <p:grpSp>
          <p:nvGrpSpPr>
            <p:cNvPr id="534" name="组合 35958"/>
            <p:cNvGrpSpPr>
              <a:grpSpLocks/>
            </p:cNvGrpSpPr>
            <p:nvPr/>
          </p:nvGrpSpPr>
          <p:grpSpPr bwMode="auto">
            <a:xfrm>
              <a:off x="7627725" y="6129720"/>
              <a:ext cx="250189" cy="210006"/>
              <a:chOff x="2228850" y="779463"/>
              <a:chExt cx="739775" cy="622300"/>
            </a:xfrm>
          </p:grpSpPr>
          <p:sp>
            <p:nvSpPr>
              <p:cNvPr id="536" name="Freeform 109"/>
              <p:cNvSpPr>
                <a:spLocks noEditPoints="1"/>
              </p:cNvSpPr>
              <p:nvPr/>
            </p:nvSpPr>
            <p:spPr bwMode="auto">
              <a:xfrm>
                <a:off x="2382838" y="968375"/>
                <a:ext cx="250825" cy="265113"/>
              </a:xfrm>
              <a:custGeom>
                <a:avLst/>
                <a:gdLst>
                  <a:gd name="T0" fmla="*/ 2147483646 w 597"/>
                  <a:gd name="T1" fmla="*/ 2147483646 h 631"/>
                  <a:gd name="T2" fmla="*/ 2147483646 w 597"/>
                  <a:gd name="T3" fmla="*/ 2147483646 h 631"/>
                  <a:gd name="T4" fmla="*/ 2147483646 w 597"/>
                  <a:gd name="T5" fmla="*/ 2147483646 h 631"/>
                  <a:gd name="T6" fmla="*/ 2147483646 w 597"/>
                  <a:gd name="T7" fmla="*/ 2147483646 h 631"/>
                  <a:gd name="T8" fmla="*/ 2147483646 w 597"/>
                  <a:gd name="T9" fmla="*/ 2147483646 h 631"/>
                  <a:gd name="T10" fmla="*/ 2147483646 w 597"/>
                  <a:gd name="T11" fmla="*/ 2147483646 h 631"/>
                  <a:gd name="T12" fmla="*/ 2147483646 w 597"/>
                  <a:gd name="T13" fmla="*/ 2147483646 h 631"/>
                  <a:gd name="T14" fmla="*/ 2147483646 w 597"/>
                  <a:gd name="T15" fmla="*/ 2147483646 h 631"/>
                  <a:gd name="T16" fmla="*/ 2147483646 w 597"/>
                  <a:gd name="T17" fmla="*/ 2147483646 h 631"/>
                  <a:gd name="T18" fmla="*/ 2147483646 w 597"/>
                  <a:gd name="T19" fmla="*/ 2147483646 h 631"/>
                  <a:gd name="T20" fmla="*/ 2147483646 w 597"/>
                  <a:gd name="T21" fmla="*/ 2147483646 h 631"/>
                  <a:gd name="T22" fmla="*/ 2147483646 w 597"/>
                  <a:gd name="T23" fmla="*/ 2147483646 h 631"/>
                  <a:gd name="T24" fmla="*/ 2147483646 w 597"/>
                  <a:gd name="T25" fmla="*/ 2147483646 h 631"/>
                  <a:gd name="T26" fmla="*/ 2147483646 w 597"/>
                  <a:gd name="T27" fmla="*/ 2147483646 h 631"/>
                  <a:gd name="T28" fmla="*/ 2147483646 w 597"/>
                  <a:gd name="T29" fmla="*/ 2147483646 h 631"/>
                  <a:gd name="T30" fmla="*/ 2147483646 w 597"/>
                  <a:gd name="T31" fmla="*/ 2147483646 h 631"/>
                  <a:gd name="T32" fmla="*/ 2147483646 w 597"/>
                  <a:gd name="T33" fmla="*/ 2147483646 h 631"/>
                  <a:gd name="T34" fmla="*/ 2147483646 w 597"/>
                  <a:gd name="T35" fmla="*/ 2147483646 h 631"/>
                  <a:gd name="T36" fmla="*/ 2147483646 w 597"/>
                  <a:gd name="T37" fmla="*/ 2147483646 h 631"/>
                  <a:gd name="T38" fmla="*/ 2147483646 w 597"/>
                  <a:gd name="T39" fmla="*/ 2147483646 h 631"/>
                  <a:gd name="T40" fmla="*/ 2147483646 w 597"/>
                  <a:gd name="T41" fmla="*/ 2147483646 h 631"/>
                  <a:gd name="T42" fmla="*/ 2147483646 w 597"/>
                  <a:gd name="T43" fmla="*/ 2147483646 h 631"/>
                  <a:gd name="T44" fmla="*/ 2147483646 w 597"/>
                  <a:gd name="T45" fmla="*/ 2147483646 h 631"/>
                  <a:gd name="T46" fmla="*/ 2147483646 w 597"/>
                  <a:gd name="T47" fmla="*/ 2147483646 h 631"/>
                  <a:gd name="T48" fmla="*/ 2147483646 w 597"/>
                  <a:gd name="T49" fmla="*/ 2147483646 h 631"/>
                  <a:gd name="T50" fmla="*/ 2147483646 w 597"/>
                  <a:gd name="T51" fmla="*/ 2147483646 h 631"/>
                  <a:gd name="T52" fmla="*/ 2147483646 w 597"/>
                  <a:gd name="T53" fmla="*/ 2147483646 h 631"/>
                  <a:gd name="T54" fmla="*/ 2147483646 w 597"/>
                  <a:gd name="T55" fmla="*/ 2147483646 h 631"/>
                  <a:gd name="T56" fmla="*/ 2147483646 w 597"/>
                  <a:gd name="T57" fmla="*/ 2147483646 h 631"/>
                  <a:gd name="T58" fmla="*/ 2147483646 w 597"/>
                  <a:gd name="T59" fmla="*/ 2147483646 h 631"/>
                  <a:gd name="T60" fmla="*/ 2147483646 w 597"/>
                  <a:gd name="T61" fmla="*/ 2147483646 h 631"/>
                  <a:gd name="T62" fmla="*/ 2147483646 w 597"/>
                  <a:gd name="T63" fmla="*/ 2147483646 h 631"/>
                  <a:gd name="T64" fmla="*/ 2147483646 w 597"/>
                  <a:gd name="T65" fmla="*/ 2147483646 h 631"/>
                  <a:gd name="T66" fmla="*/ 2147483646 w 597"/>
                  <a:gd name="T67" fmla="*/ 2147483646 h 631"/>
                  <a:gd name="T68" fmla="*/ 2147483646 w 597"/>
                  <a:gd name="T69" fmla="*/ 2147483646 h 631"/>
                  <a:gd name="T70" fmla="*/ 2147483646 w 597"/>
                  <a:gd name="T71" fmla="*/ 2147483646 h 631"/>
                  <a:gd name="T72" fmla="*/ 2147483646 w 597"/>
                  <a:gd name="T73" fmla="*/ 2147483646 h 631"/>
                  <a:gd name="T74" fmla="*/ 2147483646 w 597"/>
                  <a:gd name="T75" fmla="*/ 2147483646 h 631"/>
                  <a:gd name="T76" fmla="*/ 2147483646 w 597"/>
                  <a:gd name="T77" fmla="*/ 2147483646 h 631"/>
                  <a:gd name="T78" fmla="*/ 2147483646 w 597"/>
                  <a:gd name="T79" fmla="*/ 2147483646 h 631"/>
                  <a:gd name="T80" fmla="*/ 2147483646 w 597"/>
                  <a:gd name="T81" fmla="*/ 2147483646 h 631"/>
                  <a:gd name="T82" fmla="*/ 2147483646 w 597"/>
                  <a:gd name="T83" fmla="*/ 2147483646 h 631"/>
                  <a:gd name="T84" fmla="*/ 2147483646 w 597"/>
                  <a:gd name="T85" fmla="*/ 0 h 631"/>
                  <a:gd name="T86" fmla="*/ 2147483646 w 597"/>
                  <a:gd name="T87" fmla="*/ 2147483646 h 631"/>
                  <a:gd name="T88" fmla="*/ 2147483646 w 597"/>
                  <a:gd name="T89" fmla="*/ 2147483646 h 631"/>
                  <a:gd name="T90" fmla="*/ 2147483646 w 597"/>
                  <a:gd name="T91" fmla="*/ 2147483646 h 631"/>
                  <a:gd name="T92" fmla="*/ 2147483646 w 597"/>
                  <a:gd name="T93" fmla="*/ 2147483646 h 631"/>
                  <a:gd name="T94" fmla="*/ 2147483646 w 597"/>
                  <a:gd name="T95" fmla="*/ 2147483646 h 631"/>
                  <a:gd name="T96" fmla="*/ 2147483646 w 597"/>
                  <a:gd name="T97" fmla="*/ 2147483646 h 631"/>
                  <a:gd name="T98" fmla="*/ 2147483646 w 597"/>
                  <a:gd name="T99" fmla="*/ 2147483646 h 631"/>
                  <a:gd name="T100" fmla="*/ 0 w 597"/>
                  <a:gd name="T101" fmla="*/ 2147483646 h 631"/>
                  <a:gd name="T102" fmla="*/ 2147483646 w 597"/>
                  <a:gd name="T103" fmla="*/ 2147483646 h 6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7"/>
                  <a:gd name="T157" fmla="*/ 0 h 631"/>
                  <a:gd name="T158" fmla="*/ 597 w 597"/>
                  <a:gd name="T159" fmla="*/ 631 h 6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7" h="631">
                    <a:moveTo>
                      <a:pt x="92" y="488"/>
                    </a:moveTo>
                    <a:lnTo>
                      <a:pt x="92" y="488"/>
                    </a:lnTo>
                    <a:cubicBezTo>
                      <a:pt x="120" y="488"/>
                      <a:pt x="143" y="511"/>
                      <a:pt x="143" y="540"/>
                    </a:cubicBezTo>
                    <a:cubicBezTo>
                      <a:pt x="143" y="568"/>
                      <a:pt x="120" y="591"/>
                      <a:pt x="92" y="591"/>
                    </a:cubicBezTo>
                    <a:cubicBezTo>
                      <a:pt x="63" y="591"/>
                      <a:pt x="40" y="568"/>
                      <a:pt x="40" y="540"/>
                    </a:cubicBezTo>
                    <a:cubicBezTo>
                      <a:pt x="40" y="511"/>
                      <a:pt x="63" y="488"/>
                      <a:pt x="92" y="488"/>
                    </a:cubicBezTo>
                    <a:close/>
                    <a:moveTo>
                      <a:pt x="299" y="278"/>
                    </a:moveTo>
                    <a:lnTo>
                      <a:pt x="299" y="278"/>
                    </a:lnTo>
                    <a:cubicBezTo>
                      <a:pt x="327" y="278"/>
                      <a:pt x="350" y="301"/>
                      <a:pt x="350" y="329"/>
                    </a:cubicBezTo>
                    <a:cubicBezTo>
                      <a:pt x="350" y="357"/>
                      <a:pt x="327" y="380"/>
                      <a:pt x="299" y="380"/>
                    </a:cubicBezTo>
                    <a:cubicBezTo>
                      <a:pt x="270" y="380"/>
                      <a:pt x="247" y="357"/>
                      <a:pt x="247" y="329"/>
                    </a:cubicBezTo>
                    <a:cubicBezTo>
                      <a:pt x="247" y="301"/>
                      <a:pt x="270" y="278"/>
                      <a:pt x="299" y="278"/>
                    </a:cubicBezTo>
                    <a:close/>
                    <a:moveTo>
                      <a:pt x="247" y="91"/>
                    </a:moveTo>
                    <a:lnTo>
                      <a:pt x="247" y="91"/>
                    </a:lnTo>
                    <a:cubicBezTo>
                      <a:pt x="247" y="63"/>
                      <a:pt x="270" y="40"/>
                      <a:pt x="299" y="40"/>
                    </a:cubicBezTo>
                    <a:cubicBezTo>
                      <a:pt x="327" y="40"/>
                      <a:pt x="350" y="63"/>
                      <a:pt x="350" y="91"/>
                    </a:cubicBezTo>
                    <a:cubicBezTo>
                      <a:pt x="350" y="120"/>
                      <a:pt x="327" y="143"/>
                      <a:pt x="299" y="143"/>
                    </a:cubicBezTo>
                    <a:cubicBezTo>
                      <a:pt x="270" y="143"/>
                      <a:pt x="247" y="120"/>
                      <a:pt x="247" y="91"/>
                    </a:cubicBezTo>
                    <a:close/>
                    <a:moveTo>
                      <a:pt x="557" y="540"/>
                    </a:moveTo>
                    <a:lnTo>
                      <a:pt x="557" y="540"/>
                    </a:lnTo>
                    <a:cubicBezTo>
                      <a:pt x="557" y="568"/>
                      <a:pt x="534" y="591"/>
                      <a:pt x="505" y="591"/>
                    </a:cubicBezTo>
                    <a:cubicBezTo>
                      <a:pt x="477" y="591"/>
                      <a:pt x="454" y="568"/>
                      <a:pt x="454" y="540"/>
                    </a:cubicBezTo>
                    <a:cubicBezTo>
                      <a:pt x="454" y="511"/>
                      <a:pt x="477" y="488"/>
                      <a:pt x="505" y="488"/>
                    </a:cubicBezTo>
                    <a:cubicBezTo>
                      <a:pt x="534" y="488"/>
                      <a:pt x="557" y="511"/>
                      <a:pt x="557" y="540"/>
                    </a:cubicBezTo>
                    <a:close/>
                    <a:moveTo>
                      <a:pt x="92" y="631"/>
                    </a:moveTo>
                    <a:lnTo>
                      <a:pt x="92" y="631"/>
                    </a:lnTo>
                    <a:cubicBezTo>
                      <a:pt x="142" y="631"/>
                      <a:pt x="183" y="590"/>
                      <a:pt x="183" y="540"/>
                    </a:cubicBezTo>
                    <a:cubicBezTo>
                      <a:pt x="183" y="521"/>
                      <a:pt x="177" y="504"/>
                      <a:pt x="168" y="490"/>
                    </a:cubicBezTo>
                    <a:lnTo>
                      <a:pt x="250" y="406"/>
                    </a:lnTo>
                    <a:cubicBezTo>
                      <a:pt x="264" y="415"/>
                      <a:pt x="281" y="420"/>
                      <a:pt x="299" y="420"/>
                    </a:cubicBezTo>
                    <a:cubicBezTo>
                      <a:pt x="316" y="420"/>
                      <a:pt x="333" y="415"/>
                      <a:pt x="347" y="406"/>
                    </a:cubicBezTo>
                    <a:lnTo>
                      <a:pt x="429" y="490"/>
                    </a:lnTo>
                    <a:cubicBezTo>
                      <a:pt x="420" y="504"/>
                      <a:pt x="414" y="521"/>
                      <a:pt x="414" y="540"/>
                    </a:cubicBezTo>
                    <a:cubicBezTo>
                      <a:pt x="414" y="590"/>
                      <a:pt x="455" y="631"/>
                      <a:pt x="505" y="631"/>
                    </a:cubicBezTo>
                    <a:cubicBezTo>
                      <a:pt x="556" y="631"/>
                      <a:pt x="597" y="590"/>
                      <a:pt x="597" y="540"/>
                    </a:cubicBezTo>
                    <a:cubicBezTo>
                      <a:pt x="597" y="489"/>
                      <a:pt x="556" y="448"/>
                      <a:pt x="505" y="448"/>
                    </a:cubicBezTo>
                    <a:cubicBezTo>
                      <a:pt x="488" y="448"/>
                      <a:pt x="471" y="453"/>
                      <a:pt x="457" y="462"/>
                    </a:cubicBezTo>
                    <a:lnTo>
                      <a:pt x="375" y="378"/>
                    </a:lnTo>
                    <a:cubicBezTo>
                      <a:pt x="384" y="364"/>
                      <a:pt x="390" y="347"/>
                      <a:pt x="390" y="329"/>
                    </a:cubicBezTo>
                    <a:cubicBezTo>
                      <a:pt x="390" y="285"/>
                      <a:pt x="359" y="249"/>
                      <a:pt x="319" y="240"/>
                    </a:cubicBezTo>
                    <a:lnTo>
                      <a:pt x="319" y="181"/>
                    </a:lnTo>
                    <a:cubicBezTo>
                      <a:pt x="359" y="171"/>
                      <a:pt x="390" y="135"/>
                      <a:pt x="390" y="91"/>
                    </a:cubicBezTo>
                    <a:cubicBezTo>
                      <a:pt x="390" y="41"/>
                      <a:pt x="349" y="0"/>
                      <a:pt x="299" y="0"/>
                    </a:cubicBezTo>
                    <a:cubicBezTo>
                      <a:pt x="248" y="0"/>
                      <a:pt x="207" y="41"/>
                      <a:pt x="207" y="91"/>
                    </a:cubicBezTo>
                    <a:cubicBezTo>
                      <a:pt x="207" y="135"/>
                      <a:pt x="238" y="171"/>
                      <a:pt x="279" y="181"/>
                    </a:cubicBezTo>
                    <a:lnTo>
                      <a:pt x="279" y="240"/>
                    </a:lnTo>
                    <a:cubicBezTo>
                      <a:pt x="238" y="249"/>
                      <a:pt x="207" y="285"/>
                      <a:pt x="207" y="329"/>
                    </a:cubicBezTo>
                    <a:cubicBezTo>
                      <a:pt x="207" y="347"/>
                      <a:pt x="213" y="364"/>
                      <a:pt x="222" y="378"/>
                    </a:cubicBezTo>
                    <a:lnTo>
                      <a:pt x="140" y="462"/>
                    </a:lnTo>
                    <a:cubicBezTo>
                      <a:pt x="126" y="453"/>
                      <a:pt x="109" y="448"/>
                      <a:pt x="92" y="448"/>
                    </a:cubicBezTo>
                    <a:cubicBezTo>
                      <a:pt x="41" y="448"/>
                      <a:pt x="0" y="489"/>
                      <a:pt x="0" y="540"/>
                    </a:cubicBezTo>
                    <a:cubicBezTo>
                      <a:pt x="0" y="590"/>
                      <a:pt x="41" y="631"/>
                      <a:pt x="92" y="631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37" name="Freeform 110"/>
              <p:cNvSpPr>
                <a:spLocks noEditPoints="1"/>
              </p:cNvSpPr>
              <p:nvPr/>
            </p:nvSpPr>
            <p:spPr bwMode="auto">
              <a:xfrm>
                <a:off x="2273300" y="942975"/>
                <a:ext cx="466725" cy="315913"/>
              </a:xfrm>
              <a:custGeom>
                <a:avLst/>
                <a:gdLst>
                  <a:gd name="T0" fmla="*/ 2147483646 w 1110"/>
                  <a:gd name="T1" fmla="*/ 2147483646 h 753"/>
                  <a:gd name="T2" fmla="*/ 2147483646 w 1110"/>
                  <a:gd name="T3" fmla="*/ 2147483646 h 753"/>
                  <a:gd name="T4" fmla="*/ 2147483646 w 1110"/>
                  <a:gd name="T5" fmla="*/ 2147483646 h 753"/>
                  <a:gd name="T6" fmla="*/ 2147483646 w 1110"/>
                  <a:gd name="T7" fmla="*/ 2147483646 h 753"/>
                  <a:gd name="T8" fmla="*/ 2147483646 w 1110"/>
                  <a:gd name="T9" fmla="*/ 2147483646 h 753"/>
                  <a:gd name="T10" fmla="*/ 2147483646 w 1110"/>
                  <a:gd name="T11" fmla="*/ 2147483646 h 753"/>
                  <a:gd name="T12" fmla="*/ 0 w 1110"/>
                  <a:gd name="T13" fmla="*/ 2147483646 h 753"/>
                  <a:gd name="T14" fmla="*/ 0 w 1110"/>
                  <a:gd name="T15" fmla="*/ 2147483646 h 753"/>
                  <a:gd name="T16" fmla="*/ 0 w 1110"/>
                  <a:gd name="T17" fmla="*/ 2147483646 h 753"/>
                  <a:gd name="T18" fmla="*/ 2147483646 w 1110"/>
                  <a:gd name="T19" fmla="*/ 2147483646 h 753"/>
                  <a:gd name="T20" fmla="*/ 2147483646 w 1110"/>
                  <a:gd name="T21" fmla="*/ 2147483646 h 753"/>
                  <a:gd name="T22" fmla="*/ 2147483646 w 1110"/>
                  <a:gd name="T23" fmla="*/ 2147483646 h 753"/>
                  <a:gd name="T24" fmla="*/ 2147483646 w 1110"/>
                  <a:gd name="T25" fmla="*/ 2147483646 h 753"/>
                  <a:gd name="T26" fmla="*/ 2147483646 w 1110"/>
                  <a:gd name="T27" fmla="*/ 0 h 753"/>
                  <a:gd name="T28" fmla="*/ 2147483646 w 1110"/>
                  <a:gd name="T29" fmla="*/ 0 h 753"/>
                  <a:gd name="T30" fmla="*/ 0 w 1110"/>
                  <a:gd name="T31" fmla="*/ 2147483646 h 7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10"/>
                  <a:gd name="T49" fmla="*/ 0 h 753"/>
                  <a:gd name="T50" fmla="*/ 1110 w 1110"/>
                  <a:gd name="T51" fmla="*/ 753 h 7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10" h="753">
                    <a:moveTo>
                      <a:pt x="1083" y="727"/>
                    </a:moveTo>
                    <a:lnTo>
                      <a:pt x="1083" y="727"/>
                    </a:lnTo>
                    <a:lnTo>
                      <a:pt x="26" y="727"/>
                    </a:lnTo>
                    <a:lnTo>
                      <a:pt x="26" y="27"/>
                    </a:lnTo>
                    <a:lnTo>
                      <a:pt x="1083" y="27"/>
                    </a:lnTo>
                    <a:lnTo>
                      <a:pt x="1083" y="727"/>
                    </a:lnTo>
                    <a:close/>
                    <a:moveTo>
                      <a:pt x="0" y="27"/>
                    </a:moveTo>
                    <a:lnTo>
                      <a:pt x="0" y="27"/>
                    </a:lnTo>
                    <a:lnTo>
                      <a:pt x="0" y="727"/>
                    </a:lnTo>
                    <a:cubicBezTo>
                      <a:pt x="0" y="741"/>
                      <a:pt x="12" y="753"/>
                      <a:pt x="26" y="753"/>
                    </a:cubicBezTo>
                    <a:lnTo>
                      <a:pt x="1083" y="753"/>
                    </a:lnTo>
                    <a:cubicBezTo>
                      <a:pt x="1098" y="753"/>
                      <a:pt x="1110" y="741"/>
                      <a:pt x="1110" y="727"/>
                    </a:cubicBezTo>
                    <a:lnTo>
                      <a:pt x="1110" y="27"/>
                    </a:lnTo>
                    <a:cubicBezTo>
                      <a:pt x="1110" y="12"/>
                      <a:pt x="1098" y="0"/>
                      <a:pt x="1083" y="0"/>
                    </a:cubicBezTo>
                    <a:lnTo>
                      <a:pt x="26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38" name="Freeform 111"/>
              <p:cNvSpPr>
                <a:spLocks noEditPoints="1"/>
              </p:cNvSpPr>
              <p:nvPr/>
            </p:nvSpPr>
            <p:spPr bwMode="auto">
              <a:xfrm>
                <a:off x="2228850" y="779463"/>
                <a:ext cx="739775" cy="622300"/>
              </a:xfrm>
              <a:custGeom>
                <a:avLst/>
                <a:gdLst>
                  <a:gd name="T0" fmla="*/ 2147483646 w 1764"/>
                  <a:gd name="T1" fmla="*/ 2147483646 h 1483"/>
                  <a:gd name="T2" fmla="*/ 2147483646 w 1764"/>
                  <a:gd name="T3" fmla="*/ 2147483646 h 1483"/>
                  <a:gd name="T4" fmla="*/ 2147483646 w 1764"/>
                  <a:gd name="T5" fmla="*/ 2147483646 h 1483"/>
                  <a:gd name="T6" fmla="*/ 2147483646 w 1764"/>
                  <a:gd name="T7" fmla="*/ 2147483646 h 1483"/>
                  <a:gd name="T8" fmla="*/ 2147483646 w 1764"/>
                  <a:gd name="T9" fmla="*/ 2147483646 h 1483"/>
                  <a:gd name="T10" fmla="*/ 2147483646 w 1764"/>
                  <a:gd name="T11" fmla="*/ 2147483646 h 1483"/>
                  <a:gd name="T12" fmla="*/ 2147483646 w 1764"/>
                  <a:gd name="T13" fmla="*/ 2147483646 h 1483"/>
                  <a:gd name="T14" fmla="*/ 2147483646 w 1764"/>
                  <a:gd name="T15" fmla="*/ 2147483646 h 1483"/>
                  <a:gd name="T16" fmla="*/ 2147483646 w 1764"/>
                  <a:gd name="T17" fmla="*/ 0 h 1483"/>
                  <a:gd name="T18" fmla="*/ 2147483646 w 1764"/>
                  <a:gd name="T19" fmla="*/ 2147483646 h 1483"/>
                  <a:gd name="T20" fmla="*/ 0 w 1764"/>
                  <a:gd name="T21" fmla="*/ 2147483646 h 1483"/>
                  <a:gd name="T22" fmla="*/ 2147483646 w 1764"/>
                  <a:gd name="T23" fmla="*/ 2147483646 h 1483"/>
                  <a:gd name="T24" fmla="*/ 2147483646 w 1764"/>
                  <a:gd name="T25" fmla="*/ 2147483646 h 1483"/>
                  <a:gd name="T26" fmla="*/ 2147483646 w 1764"/>
                  <a:gd name="T27" fmla="*/ 2147483646 h 1483"/>
                  <a:gd name="T28" fmla="*/ 2147483646 w 1764"/>
                  <a:gd name="T29" fmla="*/ 2147483646 h 1483"/>
                  <a:gd name="T30" fmla="*/ 2147483646 w 1764"/>
                  <a:gd name="T31" fmla="*/ 2147483646 h 1483"/>
                  <a:gd name="T32" fmla="*/ 2147483646 w 1764"/>
                  <a:gd name="T33" fmla="*/ 2147483646 h 1483"/>
                  <a:gd name="T34" fmla="*/ 2147483646 w 1764"/>
                  <a:gd name="T35" fmla="*/ 2147483646 h 1483"/>
                  <a:gd name="T36" fmla="*/ 2147483646 w 1764"/>
                  <a:gd name="T37" fmla="*/ 2147483646 h 1483"/>
                  <a:gd name="T38" fmla="*/ 2147483646 w 1764"/>
                  <a:gd name="T39" fmla="*/ 2147483646 h 1483"/>
                  <a:gd name="T40" fmla="*/ 2147483646 w 1764"/>
                  <a:gd name="T41" fmla="*/ 2147483646 h 1483"/>
                  <a:gd name="T42" fmla="*/ 2147483646 w 1764"/>
                  <a:gd name="T43" fmla="*/ 2147483646 h 1483"/>
                  <a:gd name="T44" fmla="*/ 2147483646 w 1764"/>
                  <a:gd name="T45" fmla="*/ 2147483646 h 1483"/>
                  <a:gd name="T46" fmla="*/ 2147483646 w 1764"/>
                  <a:gd name="T47" fmla="*/ 2147483646 h 1483"/>
                  <a:gd name="T48" fmla="*/ 2147483646 w 1764"/>
                  <a:gd name="T49" fmla="*/ 2147483646 h 1483"/>
                  <a:gd name="T50" fmla="*/ 2147483646 w 1764"/>
                  <a:gd name="T51" fmla="*/ 2147483646 h 1483"/>
                  <a:gd name="T52" fmla="*/ 2147483646 w 1764"/>
                  <a:gd name="T53" fmla="*/ 2147483646 h 1483"/>
                  <a:gd name="T54" fmla="*/ 2147483646 w 1764"/>
                  <a:gd name="T55" fmla="*/ 2147483646 h 1483"/>
                  <a:gd name="T56" fmla="*/ 2147483646 w 1764"/>
                  <a:gd name="T57" fmla="*/ 2147483646 h 1483"/>
                  <a:gd name="T58" fmla="*/ 2147483646 w 1764"/>
                  <a:gd name="T59" fmla="*/ 2147483646 h 1483"/>
                  <a:gd name="T60" fmla="*/ 2147483646 w 1764"/>
                  <a:gd name="T61" fmla="*/ 2147483646 h 1483"/>
                  <a:gd name="T62" fmla="*/ 2147483646 w 1764"/>
                  <a:gd name="T63" fmla="*/ 2147483646 h 1483"/>
                  <a:gd name="T64" fmla="*/ 2147483646 w 1764"/>
                  <a:gd name="T65" fmla="*/ 2147483646 h 1483"/>
                  <a:gd name="T66" fmla="*/ 2147483646 w 1764"/>
                  <a:gd name="T67" fmla="*/ 2147483646 h 14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64"/>
                  <a:gd name="T103" fmla="*/ 0 h 1483"/>
                  <a:gd name="T104" fmla="*/ 1764 w 1764"/>
                  <a:gd name="T105" fmla="*/ 1483 h 14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64" h="1483">
                    <a:moveTo>
                      <a:pt x="1257" y="374"/>
                    </a:moveTo>
                    <a:lnTo>
                      <a:pt x="1257" y="374"/>
                    </a:lnTo>
                    <a:lnTo>
                      <a:pt x="1257" y="1164"/>
                    </a:lnTo>
                    <a:cubicBezTo>
                      <a:pt x="1257" y="1176"/>
                      <a:pt x="1248" y="1184"/>
                      <a:pt x="1237" y="1184"/>
                    </a:cubicBezTo>
                    <a:lnTo>
                      <a:pt x="87" y="1184"/>
                    </a:lnTo>
                    <a:cubicBezTo>
                      <a:pt x="76" y="1184"/>
                      <a:pt x="67" y="1176"/>
                      <a:pt x="67" y="1164"/>
                    </a:cubicBezTo>
                    <a:lnTo>
                      <a:pt x="67" y="374"/>
                    </a:lnTo>
                    <a:cubicBezTo>
                      <a:pt x="67" y="363"/>
                      <a:pt x="76" y="354"/>
                      <a:pt x="87" y="354"/>
                    </a:cubicBezTo>
                    <a:lnTo>
                      <a:pt x="1237" y="354"/>
                    </a:lnTo>
                    <a:cubicBezTo>
                      <a:pt x="1248" y="354"/>
                      <a:pt x="1257" y="363"/>
                      <a:pt x="1257" y="374"/>
                    </a:cubicBezTo>
                    <a:close/>
                    <a:moveTo>
                      <a:pt x="744" y="1381"/>
                    </a:moveTo>
                    <a:lnTo>
                      <a:pt x="744" y="1381"/>
                    </a:lnTo>
                    <a:lnTo>
                      <a:pt x="580" y="1381"/>
                    </a:lnTo>
                    <a:lnTo>
                      <a:pt x="580" y="1251"/>
                    </a:lnTo>
                    <a:lnTo>
                      <a:pt x="744" y="1251"/>
                    </a:lnTo>
                    <a:lnTo>
                      <a:pt x="744" y="1381"/>
                    </a:lnTo>
                    <a:close/>
                    <a:moveTo>
                      <a:pt x="1764" y="0"/>
                    </a:moveTo>
                    <a:lnTo>
                      <a:pt x="1764" y="0"/>
                    </a:lnTo>
                    <a:lnTo>
                      <a:pt x="1083" y="0"/>
                    </a:lnTo>
                    <a:lnTo>
                      <a:pt x="1083" y="287"/>
                    </a:lnTo>
                    <a:lnTo>
                      <a:pt x="87" y="287"/>
                    </a:lnTo>
                    <a:cubicBezTo>
                      <a:pt x="39" y="287"/>
                      <a:pt x="0" y="326"/>
                      <a:pt x="0" y="374"/>
                    </a:cubicBezTo>
                    <a:lnTo>
                      <a:pt x="0" y="1164"/>
                    </a:lnTo>
                    <a:cubicBezTo>
                      <a:pt x="0" y="1212"/>
                      <a:pt x="39" y="1251"/>
                      <a:pt x="87" y="1251"/>
                    </a:cubicBezTo>
                    <a:lnTo>
                      <a:pt x="513" y="1251"/>
                    </a:lnTo>
                    <a:lnTo>
                      <a:pt x="513" y="1381"/>
                    </a:lnTo>
                    <a:lnTo>
                      <a:pt x="324" y="1381"/>
                    </a:lnTo>
                    <a:cubicBezTo>
                      <a:pt x="306" y="1381"/>
                      <a:pt x="291" y="1395"/>
                      <a:pt x="291" y="1414"/>
                    </a:cubicBezTo>
                    <a:cubicBezTo>
                      <a:pt x="291" y="1432"/>
                      <a:pt x="306" y="1447"/>
                      <a:pt x="324" y="1447"/>
                    </a:cubicBezTo>
                    <a:lnTo>
                      <a:pt x="1000" y="1447"/>
                    </a:lnTo>
                    <a:cubicBezTo>
                      <a:pt x="1018" y="1447"/>
                      <a:pt x="1033" y="1432"/>
                      <a:pt x="1033" y="1414"/>
                    </a:cubicBezTo>
                    <a:cubicBezTo>
                      <a:pt x="1033" y="1395"/>
                      <a:pt x="1018" y="1381"/>
                      <a:pt x="1000" y="1381"/>
                    </a:cubicBezTo>
                    <a:lnTo>
                      <a:pt x="811" y="1381"/>
                    </a:lnTo>
                    <a:lnTo>
                      <a:pt x="811" y="1251"/>
                    </a:lnTo>
                    <a:lnTo>
                      <a:pt x="1083" y="1251"/>
                    </a:lnTo>
                    <a:lnTo>
                      <a:pt x="1083" y="1446"/>
                    </a:lnTo>
                    <a:lnTo>
                      <a:pt x="1256" y="1446"/>
                    </a:lnTo>
                    <a:cubicBezTo>
                      <a:pt x="1268" y="1468"/>
                      <a:pt x="1291" y="1483"/>
                      <a:pt x="1317" y="1483"/>
                    </a:cubicBezTo>
                    <a:cubicBezTo>
                      <a:pt x="1356" y="1483"/>
                      <a:pt x="1387" y="1452"/>
                      <a:pt x="1387" y="1414"/>
                    </a:cubicBezTo>
                    <a:cubicBezTo>
                      <a:pt x="1387" y="1376"/>
                      <a:pt x="1356" y="1344"/>
                      <a:pt x="1317" y="1344"/>
                    </a:cubicBezTo>
                    <a:cubicBezTo>
                      <a:pt x="1291" y="1344"/>
                      <a:pt x="1269" y="1359"/>
                      <a:pt x="1257" y="1380"/>
                    </a:cubicBezTo>
                    <a:lnTo>
                      <a:pt x="1150" y="1380"/>
                    </a:lnTo>
                    <a:lnTo>
                      <a:pt x="1150" y="1251"/>
                    </a:lnTo>
                    <a:lnTo>
                      <a:pt x="1237" y="1251"/>
                    </a:lnTo>
                    <a:cubicBezTo>
                      <a:pt x="1285" y="1251"/>
                      <a:pt x="1324" y="1212"/>
                      <a:pt x="1324" y="1164"/>
                    </a:cubicBezTo>
                    <a:lnTo>
                      <a:pt x="1324" y="757"/>
                    </a:lnTo>
                    <a:lnTo>
                      <a:pt x="1629" y="757"/>
                    </a:lnTo>
                    <a:lnTo>
                      <a:pt x="1629" y="690"/>
                    </a:lnTo>
                    <a:lnTo>
                      <a:pt x="1324" y="690"/>
                    </a:lnTo>
                    <a:lnTo>
                      <a:pt x="1324" y="581"/>
                    </a:lnTo>
                    <a:lnTo>
                      <a:pt x="1629" y="581"/>
                    </a:lnTo>
                    <a:lnTo>
                      <a:pt x="1629" y="515"/>
                    </a:lnTo>
                    <a:lnTo>
                      <a:pt x="1324" y="515"/>
                    </a:lnTo>
                    <a:lnTo>
                      <a:pt x="1324" y="406"/>
                    </a:lnTo>
                    <a:lnTo>
                      <a:pt x="1629" y="406"/>
                    </a:lnTo>
                    <a:lnTo>
                      <a:pt x="1629" y="340"/>
                    </a:lnTo>
                    <a:lnTo>
                      <a:pt x="1317" y="340"/>
                    </a:lnTo>
                    <a:cubicBezTo>
                      <a:pt x="1304" y="309"/>
                      <a:pt x="1273" y="287"/>
                      <a:pt x="1237" y="287"/>
                    </a:cubicBezTo>
                    <a:lnTo>
                      <a:pt x="1150" y="287"/>
                    </a:lnTo>
                    <a:lnTo>
                      <a:pt x="1150" y="67"/>
                    </a:lnTo>
                    <a:lnTo>
                      <a:pt x="1697" y="67"/>
                    </a:lnTo>
                    <a:lnTo>
                      <a:pt x="1697" y="1380"/>
                    </a:lnTo>
                    <a:lnTo>
                      <a:pt x="1590" y="1380"/>
                    </a:lnTo>
                    <a:cubicBezTo>
                      <a:pt x="1578" y="1359"/>
                      <a:pt x="1556" y="1344"/>
                      <a:pt x="1530" y="1344"/>
                    </a:cubicBezTo>
                    <a:cubicBezTo>
                      <a:pt x="1492" y="1344"/>
                      <a:pt x="1461" y="1376"/>
                      <a:pt x="1461" y="1414"/>
                    </a:cubicBezTo>
                    <a:cubicBezTo>
                      <a:pt x="1461" y="1452"/>
                      <a:pt x="1492" y="1483"/>
                      <a:pt x="1530" y="1483"/>
                    </a:cubicBezTo>
                    <a:cubicBezTo>
                      <a:pt x="1557" y="1483"/>
                      <a:pt x="1579" y="1468"/>
                      <a:pt x="1591" y="1446"/>
                    </a:cubicBezTo>
                    <a:lnTo>
                      <a:pt x="1764" y="1446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39" name="Freeform 112"/>
              <p:cNvSpPr>
                <a:spLocks/>
              </p:cNvSpPr>
              <p:nvPr/>
            </p:nvSpPr>
            <p:spPr bwMode="auto">
              <a:xfrm>
                <a:off x="2870200" y="1141413"/>
                <a:ext cx="41275" cy="26988"/>
              </a:xfrm>
              <a:custGeom>
                <a:avLst/>
                <a:gdLst>
                  <a:gd name="T0" fmla="*/ 2147483646 w 99"/>
                  <a:gd name="T1" fmla="*/ 0 h 67"/>
                  <a:gd name="T2" fmla="*/ 2147483646 w 99"/>
                  <a:gd name="T3" fmla="*/ 0 h 67"/>
                  <a:gd name="T4" fmla="*/ 0 w 99"/>
                  <a:gd name="T5" fmla="*/ 0 h 67"/>
                  <a:gd name="T6" fmla="*/ 0 w 99"/>
                  <a:gd name="T7" fmla="*/ 2147483646 h 67"/>
                  <a:gd name="T8" fmla="*/ 2147483646 w 99"/>
                  <a:gd name="T9" fmla="*/ 2147483646 h 67"/>
                  <a:gd name="T10" fmla="*/ 2147483646 w 99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99" y="0"/>
                    </a:move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0" name="Freeform 113"/>
              <p:cNvSpPr>
                <a:spLocks/>
              </p:cNvSpPr>
              <p:nvPr/>
            </p:nvSpPr>
            <p:spPr bwMode="auto">
              <a:xfrm>
                <a:off x="2870200" y="1187450"/>
                <a:ext cx="41275" cy="28575"/>
              </a:xfrm>
              <a:custGeom>
                <a:avLst/>
                <a:gdLst>
                  <a:gd name="T0" fmla="*/ 0 w 99"/>
                  <a:gd name="T1" fmla="*/ 2147483646 h 67"/>
                  <a:gd name="T2" fmla="*/ 0 w 99"/>
                  <a:gd name="T3" fmla="*/ 2147483646 h 67"/>
                  <a:gd name="T4" fmla="*/ 2147483646 w 99"/>
                  <a:gd name="T5" fmla="*/ 2147483646 h 67"/>
                  <a:gd name="T6" fmla="*/ 2147483646 w 99"/>
                  <a:gd name="T7" fmla="*/ 0 h 67"/>
                  <a:gd name="T8" fmla="*/ 0 w 99"/>
                  <a:gd name="T9" fmla="*/ 0 h 67"/>
                  <a:gd name="T10" fmla="*/ 0 w 99"/>
                  <a:gd name="T11" fmla="*/ 21474836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0" y="67"/>
                    </a:move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5" name="文本框 534"/>
            <p:cNvSpPr txBox="1"/>
            <p:nvPr/>
          </p:nvSpPr>
          <p:spPr>
            <a:xfrm>
              <a:off x="7486006" y="6297623"/>
              <a:ext cx="54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900" b="1" dirty="0">
                  <a:solidFill>
                    <a:prstClr val="black"/>
                  </a:solidFill>
                  <a:ea typeface="宋体" panose="02010600030101010101" pitchFamily="2" charset="-122"/>
                </a:rPr>
                <a:t>Client3</a:t>
              </a:r>
              <a:endParaRPr lang="zh-CN" altLang="en-US" sz="900" b="1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41" name="组合 540"/>
          <p:cNvGrpSpPr/>
          <p:nvPr/>
        </p:nvGrpSpPr>
        <p:grpSpPr>
          <a:xfrm>
            <a:off x="10732182" y="4793075"/>
            <a:ext cx="539789" cy="398579"/>
            <a:chOff x="9813736" y="4793607"/>
            <a:chExt cx="540000" cy="398735"/>
          </a:xfrm>
        </p:grpSpPr>
        <p:grpSp>
          <p:nvGrpSpPr>
            <p:cNvPr id="542" name="组合 35958"/>
            <p:cNvGrpSpPr>
              <a:grpSpLocks/>
            </p:cNvGrpSpPr>
            <p:nvPr/>
          </p:nvGrpSpPr>
          <p:grpSpPr bwMode="auto">
            <a:xfrm>
              <a:off x="9955455" y="4793607"/>
              <a:ext cx="250189" cy="210006"/>
              <a:chOff x="2228850" y="779463"/>
              <a:chExt cx="739775" cy="622300"/>
            </a:xfrm>
          </p:grpSpPr>
          <p:sp>
            <p:nvSpPr>
              <p:cNvPr id="544" name="Freeform 109"/>
              <p:cNvSpPr>
                <a:spLocks noEditPoints="1"/>
              </p:cNvSpPr>
              <p:nvPr/>
            </p:nvSpPr>
            <p:spPr bwMode="auto">
              <a:xfrm>
                <a:off x="2382838" y="968375"/>
                <a:ext cx="250825" cy="265113"/>
              </a:xfrm>
              <a:custGeom>
                <a:avLst/>
                <a:gdLst>
                  <a:gd name="T0" fmla="*/ 2147483646 w 597"/>
                  <a:gd name="T1" fmla="*/ 2147483646 h 631"/>
                  <a:gd name="T2" fmla="*/ 2147483646 w 597"/>
                  <a:gd name="T3" fmla="*/ 2147483646 h 631"/>
                  <a:gd name="T4" fmla="*/ 2147483646 w 597"/>
                  <a:gd name="T5" fmla="*/ 2147483646 h 631"/>
                  <a:gd name="T6" fmla="*/ 2147483646 w 597"/>
                  <a:gd name="T7" fmla="*/ 2147483646 h 631"/>
                  <a:gd name="T8" fmla="*/ 2147483646 w 597"/>
                  <a:gd name="T9" fmla="*/ 2147483646 h 631"/>
                  <a:gd name="T10" fmla="*/ 2147483646 w 597"/>
                  <a:gd name="T11" fmla="*/ 2147483646 h 631"/>
                  <a:gd name="T12" fmla="*/ 2147483646 w 597"/>
                  <a:gd name="T13" fmla="*/ 2147483646 h 631"/>
                  <a:gd name="T14" fmla="*/ 2147483646 w 597"/>
                  <a:gd name="T15" fmla="*/ 2147483646 h 631"/>
                  <a:gd name="T16" fmla="*/ 2147483646 w 597"/>
                  <a:gd name="T17" fmla="*/ 2147483646 h 631"/>
                  <a:gd name="T18" fmla="*/ 2147483646 w 597"/>
                  <a:gd name="T19" fmla="*/ 2147483646 h 631"/>
                  <a:gd name="T20" fmla="*/ 2147483646 w 597"/>
                  <a:gd name="T21" fmla="*/ 2147483646 h 631"/>
                  <a:gd name="T22" fmla="*/ 2147483646 w 597"/>
                  <a:gd name="T23" fmla="*/ 2147483646 h 631"/>
                  <a:gd name="T24" fmla="*/ 2147483646 w 597"/>
                  <a:gd name="T25" fmla="*/ 2147483646 h 631"/>
                  <a:gd name="T26" fmla="*/ 2147483646 w 597"/>
                  <a:gd name="T27" fmla="*/ 2147483646 h 631"/>
                  <a:gd name="T28" fmla="*/ 2147483646 w 597"/>
                  <a:gd name="T29" fmla="*/ 2147483646 h 631"/>
                  <a:gd name="T30" fmla="*/ 2147483646 w 597"/>
                  <a:gd name="T31" fmla="*/ 2147483646 h 631"/>
                  <a:gd name="T32" fmla="*/ 2147483646 w 597"/>
                  <a:gd name="T33" fmla="*/ 2147483646 h 631"/>
                  <a:gd name="T34" fmla="*/ 2147483646 w 597"/>
                  <a:gd name="T35" fmla="*/ 2147483646 h 631"/>
                  <a:gd name="T36" fmla="*/ 2147483646 w 597"/>
                  <a:gd name="T37" fmla="*/ 2147483646 h 631"/>
                  <a:gd name="T38" fmla="*/ 2147483646 w 597"/>
                  <a:gd name="T39" fmla="*/ 2147483646 h 631"/>
                  <a:gd name="T40" fmla="*/ 2147483646 w 597"/>
                  <a:gd name="T41" fmla="*/ 2147483646 h 631"/>
                  <a:gd name="T42" fmla="*/ 2147483646 w 597"/>
                  <a:gd name="T43" fmla="*/ 2147483646 h 631"/>
                  <a:gd name="T44" fmla="*/ 2147483646 w 597"/>
                  <a:gd name="T45" fmla="*/ 2147483646 h 631"/>
                  <a:gd name="T46" fmla="*/ 2147483646 w 597"/>
                  <a:gd name="T47" fmla="*/ 2147483646 h 631"/>
                  <a:gd name="T48" fmla="*/ 2147483646 w 597"/>
                  <a:gd name="T49" fmla="*/ 2147483646 h 631"/>
                  <a:gd name="T50" fmla="*/ 2147483646 w 597"/>
                  <a:gd name="T51" fmla="*/ 2147483646 h 631"/>
                  <a:gd name="T52" fmla="*/ 2147483646 w 597"/>
                  <a:gd name="T53" fmla="*/ 2147483646 h 631"/>
                  <a:gd name="T54" fmla="*/ 2147483646 w 597"/>
                  <a:gd name="T55" fmla="*/ 2147483646 h 631"/>
                  <a:gd name="T56" fmla="*/ 2147483646 w 597"/>
                  <a:gd name="T57" fmla="*/ 2147483646 h 631"/>
                  <a:gd name="T58" fmla="*/ 2147483646 w 597"/>
                  <a:gd name="T59" fmla="*/ 2147483646 h 631"/>
                  <a:gd name="T60" fmla="*/ 2147483646 w 597"/>
                  <a:gd name="T61" fmla="*/ 2147483646 h 631"/>
                  <a:gd name="T62" fmla="*/ 2147483646 w 597"/>
                  <a:gd name="T63" fmla="*/ 2147483646 h 631"/>
                  <a:gd name="T64" fmla="*/ 2147483646 w 597"/>
                  <a:gd name="T65" fmla="*/ 2147483646 h 631"/>
                  <a:gd name="T66" fmla="*/ 2147483646 w 597"/>
                  <a:gd name="T67" fmla="*/ 2147483646 h 631"/>
                  <a:gd name="T68" fmla="*/ 2147483646 w 597"/>
                  <a:gd name="T69" fmla="*/ 2147483646 h 631"/>
                  <a:gd name="T70" fmla="*/ 2147483646 w 597"/>
                  <a:gd name="T71" fmla="*/ 2147483646 h 631"/>
                  <a:gd name="T72" fmla="*/ 2147483646 w 597"/>
                  <a:gd name="T73" fmla="*/ 2147483646 h 631"/>
                  <a:gd name="T74" fmla="*/ 2147483646 w 597"/>
                  <a:gd name="T75" fmla="*/ 2147483646 h 631"/>
                  <a:gd name="T76" fmla="*/ 2147483646 w 597"/>
                  <a:gd name="T77" fmla="*/ 2147483646 h 631"/>
                  <a:gd name="T78" fmla="*/ 2147483646 w 597"/>
                  <a:gd name="T79" fmla="*/ 2147483646 h 631"/>
                  <a:gd name="T80" fmla="*/ 2147483646 w 597"/>
                  <a:gd name="T81" fmla="*/ 2147483646 h 631"/>
                  <a:gd name="T82" fmla="*/ 2147483646 w 597"/>
                  <a:gd name="T83" fmla="*/ 2147483646 h 631"/>
                  <a:gd name="T84" fmla="*/ 2147483646 w 597"/>
                  <a:gd name="T85" fmla="*/ 0 h 631"/>
                  <a:gd name="T86" fmla="*/ 2147483646 w 597"/>
                  <a:gd name="T87" fmla="*/ 2147483646 h 631"/>
                  <a:gd name="T88" fmla="*/ 2147483646 w 597"/>
                  <a:gd name="T89" fmla="*/ 2147483646 h 631"/>
                  <a:gd name="T90" fmla="*/ 2147483646 w 597"/>
                  <a:gd name="T91" fmla="*/ 2147483646 h 631"/>
                  <a:gd name="T92" fmla="*/ 2147483646 w 597"/>
                  <a:gd name="T93" fmla="*/ 2147483646 h 631"/>
                  <a:gd name="T94" fmla="*/ 2147483646 w 597"/>
                  <a:gd name="T95" fmla="*/ 2147483646 h 631"/>
                  <a:gd name="T96" fmla="*/ 2147483646 w 597"/>
                  <a:gd name="T97" fmla="*/ 2147483646 h 631"/>
                  <a:gd name="T98" fmla="*/ 2147483646 w 597"/>
                  <a:gd name="T99" fmla="*/ 2147483646 h 631"/>
                  <a:gd name="T100" fmla="*/ 0 w 597"/>
                  <a:gd name="T101" fmla="*/ 2147483646 h 631"/>
                  <a:gd name="T102" fmla="*/ 2147483646 w 597"/>
                  <a:gd name="T103" fmla="*/ 2147483646 h 6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7"/>
                  <a:gd name="T157" fmla="*/ 0 h 631"/>
                  <a:gd name="T158" fmla="*/ 597 w 597"/>
                  <a:gd name="T159" fmla="*/ 631 h 6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7" h="631">
                    <a:moveTo>
                      <a:pt x="92" y="488"/>
                    </a:moveTo>
                    <a:lnTo>
                      <a:pt x="92" y="488"/>
                    </a:lnTo>
                    <a:cubicBezTo>
                      <a:pt x="120" y="488"/>
                      <a:pt x="143" y="511"/>
                      <a:pt x="143" y="540"/>
                    </a:cubicBezTo>
                    <a:cubicBezTo>
                      <a:pt x="143" y="568"/>
                      <a:pt x="120" y="591"/>
                      <a:pt x="92" y="591"/>
                    </a:cubicBezTo>
                    <a:cubicBezTo>
                      <a:pt x="63" y="591"/>
                      <a:pt x="40" y="568"/>
                      <a:pt x="40" y="540"/>
                    </a:cubicBezTo>
                    <a:cubicBezTo>
                      <a:pt x="40" y="511"/>
                      <a:pt x="63" y="488"/>
                      <a:pt x="92" y="488"/>
                    </a:cubicBezTo>
                    <a:close/>
                    <a:moveTo>
                      <a:pt x="299" y="278"/>
                    </a:moveTo>
                    <a:lnTo>
                      <a:pt x="299" y="278"/>
                    </a:lnTo>
                    <a:cubicBezTo>
                      <a:pt x="327" y="278"/>
                      <a:pt x="350" y="301"/>
                      <a:pt x="350" y="329"/>
                    </a:cubicBezTo>
                    <a:cubicBezTo>
                      <a:pt x="350" y="357"/>
                      <a:pt x="327" y="380"/>
                      <a:pt x="299" y="380"/>
                    </a:cubicBezTo>
                    <a:cubicBezTo>
                      <a:pt x="270" y="380"/>
                      <a:pt x="247" y="357"/>
                      <a:pt x="247" y="329"/>
                    </a:cubicBezTo>
                    <a:cubicBezTo>
                      <a:pt x="247" y="301"/>
                      <a:pt x="270" y="278"/>
                      <a:pt x="299" y="278"/>
                    </a:cubicBezTo>
                    <a:close/>
                    <a:moveTo>
                      <a:pt x="247" y="91"/>
                    </a:moveTo>
                    <a:lnTo>
                      <a:pt x="247" y="91"/>
                    </a:lnTo>
                    <a:cubicBezTo>
                      <a:pt x="247" y="63"/>
                      <a:pt x="270" y="40"/>
                      <a:pt x="299" y="40"/>
                    </a:cubicBezTo>
                    <a:cubicBezTo>
                      <a:pt x="327" y="40"/>
                      <a:pt x="350" y="63"/>
                      <a:pt x="350" y="91"/>
                    </a:cubicBezTo>
                    <a:cubicBezTo>
                      <a:pt x="350" y="120"/>
                      <a:pt x="327" y="143"/>
                      <a:pt x="299" y="143"/>
                    </a:cubicBezTo>
                    <a:cubicBezTo>
                      <a:pt x="270" y="143"/>
                      <a:pt x="247" y="120"/>
                      <a:pt x="247" y="91"/>
                    </a:cubicBezTo>
                    <a:close/>
                    <a:moveTo>
                      <a:pt x="557" y="540"/>
                    </a:moveTo>
                    <a:lnTo>
                      <a:pt x="557" y="540"/>
                    </a:lnTo>
                    <a:cubicBezTo>
                      <a:pt x="557" y="568"/>
                      <a:pt x="534" y="591"/>
                      <a:pt x="505" y="591"/>
                    </a:cubicBezTo>
                    <a:cubicBezTo>
                      <a:pt x="477" y="591"/>
                      <a:pt x="454" y="568"/>
                      <a:pt x="454" y="540"/>
                    </a:cubicBezTo>
                    <a:cubicBezTo>
                      <a:pt x="454" y="511"/>
                      <a:pt x="477" y="488"/>
                      <a:pt x="505" y="488"/>
                    </a:cubicBezTo>
                    <a:cubicBezTo>
                      <a:pt x="534" y="488"/>
                      <a:pt x="557" y="511"/>
                      <a:pt x="557" y="540"/>
                    </a:cubicBezTo>
                    <a:close/>
                    <a:moveTo>
                      <a:pt x="92" y="631"/>
                    </a:moveTo>
                    <a:lnTo>
                      <a:pt x="92" y="631"/>
                    </a:lnTo>
                    <a:cubicBezTo>
                      <a:pt x="142" y="631"/>
                      <a:pt x="183" y="590"/>
                      <a:pt x="183" y="540"/>
                    </a:cubicBezTo>
                    <a:cubicBezTo>
                      <a:pt x="183" y="521"/>
                      <a:pt x="177" y="504"/>
                      <a:pt x="168" y="490"/>
                    </a:cubicBezTo>
                    <a:lnTo>
                      <a:pt x="250" y="406"/>
                    </a:lnTo>
                    <a:cubicBezTo>
                      <a:pt x="264" y="415"/>
                      <a:pt x="281" y="420"/>
                      <a:pt x="299" y="420"/>
                    </a:cubicBezTo>
                    <a:cubicBezTo>
                      <a:pt x="316" y="420"/>
                      <a:pt x="333" y="415"/>
                      <a:pt x="347" y="406"/>
                    </a:cubicBezTo>
                    <a:lnTo>
                      <a:pt x="429" y="490"/>
                    </a:lnTo>
                    <a:cubicBezTo>
                      <a:pt x="420" y="504"/>
                      <a:pt x="414" y="521"/>
                      <a:pt x="414" y="540"/>
                    </a:cubicBezTo>
                    <a:cubicBezTo>
                      <a:pt x="414" y="590"/>
                      <a:pt x="455" y="631"/>
                      <a:pt x="505" y="631"/>
                    </a:cubicBezTo>
                    <a:cubicBezTo>
                      <a:pt x="556" y="631"/>
                      <a:pt x="597" y="590"/>
                      <a:pt x="597" y="540"/>
                    </a:cubicBezTo>
                    <a:cubicBezTo>
                      <a:pt x="597" y="489"/>
                      <a:pt x="556" y="448"/>
                      <a:pt x="505" y="448"/>
                    </a:cubicBezTo>
                    <a:cubicBezTo>
                      <a:pt x="488" y="448"/>
                      <a:pt x="471" y="453"/>
                      <a:pt x="457" y="462"/>
                    </a:cubicBezTo>
                    <a:lnTo>
                      <a:pt x="375" y="378"/>
                    </a:lnTo>
                    <a:cubicBezTo>
                      <a:pt x="384" y="364"/>
                      <a:pt x="390" y="347"/>
                      <a:pt x="390" y="329"/>
                    </a:cubicBezTo>
                    <a:cubicBezTo>
                      <a:pt x="390" y="285"/>
                      <a:pt x="359" y="249"/>
                      <a:pt x="319" y="240"/>
                    </a:cubicBezTo>
                    <a:lnTo>
                      <a:pt x="319" y="181"/>
                    </a:lnTo>
                    <a:cubicBezTo>
                      <a:pt x="359" y="171"/>
                      <a:pt x="390" y="135"/>
                      <a:pt x="390" y="91"/>
                    </a:cubicBezTo>
                    <a:cubicBezTo>
                      <a:pt x="390" y="41"/>
                      <a:pt x="349" y="0"/>
                      <a:pt x="299" y="0"/>
                    </a:cubicBezTo>
                    <a:cubicBezTo>
                      <a:pt x="248" y="0"/>
                      <a:pt x="207" y="41"/>
                      <a:pt x="207" y="91"/>
                    </a:cubicBezTo>
                    <a:cubicBezTo>
                      <a:pt x="207" y="135"/>
                      <a:pt x="238" y="171"/>
                      <a:pt x="279" y="181"/>
                    </a:cubicBezTo>
                    <a:lnTo>
                      <a:pt x="279" y="240"/>
                    </a:lnTo>
                    <a:cubicBezTo>
                      <a:pt x="238" y="249"/>
                      <a:pt x="207" y="285"/>
                      <a:pt x="207" y="329"/>
                    </a:cubicBezTo>
                    <a:cubicBezTo>
                      <a:pt x="207" y="347"/>
                      <a:pt x="213" y="364"/>
                      <a:pt x="222" y="378"/>
                    </a:cubicBezTo>
                    <a:lnTo>
                      <a:pt x="140" y="462"/>
                    </a:lnTo>
                    <a:cubicBezTo>
                      <a:pt x="126" y="453"/>
                      <a:pt x="109" y="448"/>
                      <a:pt x="92" y="448"/>
                    </a:cubicBezTo>
                    <a:cubicBezTo>
                      <a:pt x="41" y="448"/>
                      <a:pt x="0" y="489"/>
                      <a:pt x="0" y="540"/>
                    </a:cubicBezTo>
                    <a:cubicBezTo>
                      <a:pt x="0" y="590"/>
                      <a:pt x="41" y="631"/>
                      <a:pt x="92" y="631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5" name="Freeform 110"/>
              <p:cNvSpPr>
                <a:spLocks noEditPoints="1"/>
              </p:cNvSpPr>
              <p:nvPr/>
            </p:nvSpPr>
            <p:spPr bwMode="auto">
              <a:xfrm>
                <a:off x="2273300" y="942975"/>
                <a:ext cx="466725" cy="315913"/>
              </a:xfrm>
              <a:custGeom>
                <a:avLst/>
                <a:gdLst>
                  <a:gd name="T0" fmla="*/ 2147483646 w 1110"/>
                  <a:gd name="T1" fmla="*/ 2147483646 h 753"/>
                  <a:gd name="T2" fmla="*/ 2147483646 w 1110"/>
                  <a:gd name="T3" fmla="*/ 2147483646 h 753"/>
                  <a:gd name="T4" fmla="*/ 2147483646 w 1110"/>
                  <a:gd name="T5" fmla="*/ 2147483646 h 753"/>
                  <a:gd name="T6" fmla="*/ 2147483646 w 1110"/>
                  <a:gd name="T7" fmla="*/ 2147483646 h 753"/>
                  <a:gd name="T8" fmla="*/ 2147483646 w 1110"/>
                  <a:gd name="T9" fmla="*/ 2147483646 h 753"/>
                  <a:gd name="T10" fmla="*/ 2147483646 w 1110"/>
                  <a:gd name="T11" fmla="*/ 2147483646 h 753"/>
                  <a:gd name="T12" fmla="*/ 0 w 1110"/>
                  <a:gd name="T13" fmla="*/ 2147483646 h 753"/>
                  <a:gd name="T14" fmla="*/ 0 w 1110"/>
                  <a:gd name="T15" fmla="*/ 2147483646 h 753"/>
                  <a:gd name="T16" fmla="*/ 0 w 1110"/>
                  <a:gd name="T17" fmla="*/ 2147483646 h 753"/>
                  <a:gd name="T18" fmla="*/ 2147483646 w 1110"/>
                  <a:gd name="T19" fmla="*/ 2147483646 h 753"/>
                  <a:gd name="T20" fmla="*/ 2147483646 w 1110"/>
                  <a:gd name="T21" fmla="*/ 2147483646 h 753"/>
                  <a:gd name="T22" fmla="*/ 2147483646 w 1110"/>
                  <a:gd name="T23" fmla="*/ 2147483646 h 753"/>
                  <a:gd name="T24" fmla="*/ 2147483646 w 1110"/>
                  <a:gd name="T25" fmla="*/ 2147483646 h 753"/>
                  <a:gd name="T26" fmla="*/ 2147483646 w 1110"/>
                  <a:gd name="T27" fmla="*/ 0 h 753"/>
                  <a:gd name="T28" fmla="*/ 2147483646 w 1110"/>
                  <a:gd name="T29" fmla="*/ 0 h 753"/>
                  <a:gd name="T30" fmla="*/ 0 w 1110"/>
                  <a:gd name="T31" fmla="*/ 2147483646 h 7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10"/>
                  <a:gd name="T49" fmla="*/ 0 h 753"/>
                  <a:gd name="T50" fmla="*/ 1110 w 1110"/>
                  <a:gd name="T51" fmla="*/ 753 h 7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10" h="753">
                    <a:moveTo>
                      <a:pt x="1083" y="727"/>
                    </a:moveTo>
                    <a:lnTo>
                      <a:pt x="1083" y="727"/>
                    </a:lnTo>
                    <a:lnTo>
                      <a:pt x="26" y="727"/>
                    </a:lnTo>
                    <a:lnTo>
                      <a:pt x="26" y="27"/>
                    </a:lnTo>
                    <a:lnTo>
                      <a:pt x="1083" y="27"/>
                    </a:lnTo>
                    <a:lnTo>
                      <a:pt x="1083" y="727"/>
                    </a:lnTo>
                    <a:close/>
                    <a:moveTo>
                      <a:pt x="0" y="27"/>
                    </a:moveTo>
                    <a:lnTo>
                      <a:pt x="0" y="27"/>
                    </a:lnTo>
                    <a:lnTo>
                      <a:pt x="0" y="727"/>
                    </a:lnTo>
                    <a:cubicBezTo>
                      <a:pt x="0" y="741"/>
                      <a:pt x="12" y="753"/>
                      <a:pt x="26" y="753"/>
                    </a:cubicBezTo>
                    <a:lnTo>
                      <a:pt x="1083" y="753"/>
                    </a:lnTo>
                    <a:cubicBezTo>
                      <a:pt x="1098" y="753"/>
                      <a:pt x="1110" y="741"/>
                      <a:pt x="1110" y="727"/>
                    </a:cubicBezTo>
                    <a:lnTo>
                      <a:pt x="1110" y="27"/>
                    </a:lnTo>
                    <a:cubicBezTo>
                      <a:pt x="1110" y="12"/>
                      <a:pt x="1098" y="0"/>
                      <a:pt x="1083" y="0"/>
                    </a:cubicBezTo>
                    <a:lnTo>
                      <a:pt x="26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6" name="Freeform 111"/>
              <p:cNvSpPr>
                <a:spLocks noEditPoints="1"/>
              </p:cNvSpPr>
              <p:nvPr/>
            </p:nvSpPr>
            <p:spPr bwMode="auto">
              <a:xfrm>
                <a:off x="2228850" y="779463"/>
                <a:ext cx="739775" cy="622300"/>
              </a:xfrm>
              <a:custGeom>
                <a:avLst/>
                <a:gdLst>
                  <a:gd name="T0" fmla="*/ 2147483646 w 1764"/>
                  <a:gd name="T1" fmla="*/ 2147483646 h 1483"/>
                  <a:gd name="T2" fmla="*/ 2147483646 w 1764"/>
                  <a:gd name="T3" fmla="*/ 2147483646 h 1483"/>
                  <a:gd name="T4" fmla="*/ 2147483646 w 1764"/>
                  <a:gd name="T5" fmla="*/ 2147483646 h 1483"/>
                  <a:gd name="T6" fmla="*/ 2147483646 w 1764"/>
                  <a:gd name="T7" fmla="*/ 2147483646 h 1483"/>
                  <a:gd name="T8" fmla="*/ 2147483646 w 1764"/>
                  <a:gd name="T9" fmla="*/ 2147483646 h 1483"/>
                  <a:gd name="T10" fmla="*/ 2147483646 w 1764"/>
                  <a:gd name="T11" fmla="*/ 2147483646 h 1483"/>
                  <a:gd name="T12" fmla="*/ 2147483646 w 1764"/>
                  <a:gd name="T13" fmla="*/ 2147483646 h 1483"/>
                  <a:gd name="T14" fmla="*/ 2147483646 w 1764"/>
                  <a:gd name="T15" fmla="*/ 2147483646 h 1483"/>
                  <a:gd name="T16" fmla="*/ 2147483646 w 1764"/>
                  <a:gd name="T17" fmla="*/ 0 h 1483"/>
                  <a:gd name="T18" fmla="*/ 2147483646 w 1764"/>
                  <a:gd name="T19" fmla="*/ 2147483646 h 1483"/>
                  <a:gd name="T20" fmla="*/ 0 w 1764"/>
                  <a:gd name="T21" fmla="*/ 2147483646 h 1483"/>
                  <a:gd name="T22" fmla="*/ 2147483646 w 1764"/>
                  <a:gd name="T23" fmla="*/ 2147483646 h 1483"/>
                  <a:gd name="T24" fmla="*/ 2147483646 w 1764"/>
                  <a:gd name="T25" fmla="*/ 2147483646 h 1483"/>
                  <a:gd name="T26" fmla="*/ 2147483646 w 1764"/>
                  <a:gd name="T27" fmla="*/ 2147483646 h 1483"/>
                  <a:gd name="T28" fmla="*/ 2147483646 w 1764"/>
                  <a:gd name="T29" fmla="*/ 2147483646 h 1483"/>
                  <a:gd name="T30" fmla="*/ 2147483646 w 1764"/>
                  <a:gd name="T31" fmla="*/ 2147483646 h 1483"/>
                  <a:gd name="T32" fmla="*/ 2147483646 w 1764"/>
                  <a:gd name="T33" fmla="*/ 2147483646 h 1483"/>
                  <a:gd name="T34" fmla="*/ 2147483646 w 1764"/>
                  <a:gd name="T35" fmla="*/ 2147483646 h 1483"/>
                  <a:gd name="T36" fmla="*/ 2147483646 w 1764"/>
                  <a:gd name="T37" fmla="*/ 2147483646 h 1483"/>
                  <a:gd name="T38" fmla="*/ 2147483646 w 1764"/>
                  <a:gd name="T39" fmla="*/ 2147483646 h 1483"/>
                  <a:gd name="T40" fmla="*/ 2147483646 w 1764"/>
                  <a:gd name="T41" fmla="*/ 2147483646 h 1483"/>
                  <a:gd name="T42" fmla="*/ 2147483646 w 1764"/>
                  <a:gd name="T43" fmla="*/ 2147483646 h 1483"/>
                  <a:gd name="T44" fmla="*/ 2147483646 w 1764"/>
                  <a:gd name="T45" fmla="*/ 2147483646 h 1483"/>
                  <a:gd name="T46" fmla="*/ 2147483646 w 1764"/>
                  <a:gd name="T47" fmla="*/ 2147483646 h 1483"/>
                  <a:gd name="T48" fmla="*/ 2147483646 w 1764"/>
                  <a:gd name="T49" fmla="*/ 2147483646 h 1483"/>
                  <a:gd name="T50" fmla="*/ 2147483646 w 1764"/>
                  <a:gd name="T51" fmla="*/ 2147483646 h 1483"/>
                  <a:gd name="T52" fmla="*/ 2147483646 w 1764"/>
                  <a:gd name="T53" fmla="*/ 2147483646 h 1483"/>
                  <a:gd name="T54" fmla="*/ 2147483646 w 1764"/>
                  <a:gd name="T55" fmla="*/ 2147483646 h 1483"/>
                  <a:gd name="T56" fmla="*/ 2147483646 w 1764"/>
                  <a:gd name="T57" fmla="*/ 2147483646 h 1483"/>
                  <a:gd name="T58" fmla="*/ 2147483646 w 1764"/>
                  <a:gd name="T59" fmla="*/ 2147483646 h 1483"/>
                  <a:gd name="T60" fmla="*/ 2147483646 w 1764"/>
                  <a:gd name="T61" fmla="*/ 2147483646 h 1483"/>
                  <a:gd name="T62" fmla="*/ 2147483646 w 1764"/>
                  <a:gd name="T63" fmla="*/ 2147483646 h 1483"/>
                  <a:gd name="T64" fmla="*/ 2147483646 w 1764"/>
                  <a:gd name="T65" fmla="*/ 2147483646 h 1483"/>
                  <a:gd name="T66" fmla="*/ 2147483646 w 1764"/>
                  <a:gd name="T67" fmla="*/ 2147483646 h 14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64"/>
                  <a:gd name="T103" fmla="*/ 0 h 1483"/>
                  <a:gd name="T104" fmla="*/ 1764 w 1764"/>
                  <a:gd name="T105" fmla="*/ 1483 h 14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64" h="1483">
                    <a:moveTo>
                      <a:pt x="1257" y="374"/>
                    </a:moveTo>
                    <a:lnTo>
                      <a:pt x="1257" y="374"/>
                    </a:lnTo>
                    <a:lnTo>
                      <a:pt x="1257" y="1164"/>
                    </a:lnTo>
                    <a:cubicBezTo>
                      <a:pt x="1257" y="1176"/>
                      <a:pt x="1248" y="1184"/>
                      <a:pt x="1237" y="1184"/>
                    </a:cubicBezTo>
                    <a:lnTo>
                      <a:pt x="87" y="1184"/>
                    </a:lnTo>
                    <a:cubicBezTo>
                      <a:pt x="76" y="1184"/>
                      <a:pt x="67" y="1176"/>
                      <a:pt x="67" y="1164"/>
                    </a:cubicBezTo>
                    <a:lnTo>
                      <a:pt x="67" y="374"/>
                    </a:lnTo>
                    <a:cubicBezTo>
                      <a:pt x="67" y="363"/>
                      <a:pt x="76" y="354"/>
                      <a:pt x="87" y="354"/>
                    </a:cubicBezTo>
                    <a:lnTo>
                      <a:pt x="1237" y="354"/>
                    </a:lnTo>
                    <a:cubicBezTo>
                      <a:pt x="1248" y="354"/>
                      <a:pt x="1257" y="363"/>
                      <a:pt x="1257" y="374"/>
                    </a:cubicBezTo>
                    <a:close/>
                    <a:moveTo>
                      <a:pt x="744" y="1381"/>
                    </a:moveTo>
                    <a:lnTo>
                      <a:pt x="744" y="1381"/>
                    </a:lnTo>
                    <a:lnTo>
                      <a:pt x="580" y="1381"/>
                    </a:lnTo>
                    <a:lnTo>
                      <a:pt x="580" y="1251"/>
                    </a:lnTo>
                    <a:lnTo>
                      <a:pt x="744" y="1251"/>
                    </a:lnTo>
                    <a:lnTo>
                      <a:pt x="744" y="1381"/>
                    </a:lnTo>
                    <a:close/>
                    <a:moveTo>
                      <a:pt x="1764" y="0"/>
                    </a:moveTo>
                    <a:lnTo>
                      <a:pt x="1764" y="0"/>
                    </a:lnTo>
                    <a:lnTo>
                      <a:pt x="1083" y="0"/>
                    </a:lnTo>
                    <a:lnTo>
                      <a:pt x="1083" y="287"/>
                    </a:lnTo>
                    <a:lnTo>
                      <a:pt x="87" y="287"/>
                    </a:lnTo>
                    <a:cubicBezTo>
                      <a:pt x="39" y="287"/>
                      <a:pt x="0" y="326"/>
                      <a:pt x="0" y="374"/>
                    </a:cubicBezTo>
                    <a:lnTo>
                      <a:pt x="0" y="1164"/>
                    </a:lnTo>
                    <a:cubicBezTo>
                      <a:pt x="0" y="1212"/>
                      <a:pt x="39" y="1251"/>
                      <a:pt x="87" y="1251"/>
                    </a:cubicBezTo>
                    <a:lnTo>
                      <a:pt x="513" y="1251"/>
                    </a:lnTo>
                    <a:lnTo>
                      <a:pt x="513" y="1381"/>
                    </a:lnTo>
                    <a:lnTo>
                      <a:pt x="324" y="1381"/>
                    </a:lnTo>
                    <a:cubicBezTo>
                      <a:pt x="306" y="1381"/>
                      <a:pt x="291" y="1395"/>
                      <a:pt x="291" y="1414"/>
                    </a:cubicBezTo>
                    <a:cubicBezTo>
                      <a:pt x="291" y="1432"/>
                      <a:pt x="306" y="1447"/>
                      <a:pt x="324" y="1447"/>
                    </a:cubicBezTo>
                    <a:lnTo>
                      <a:pt x="1000" y="1447"/>
                    </a:lnTo>
                    <a:cubicBezTo>
                      <a:pt x="1018" y="1447"/>
                      <a:pt x="1033" y="1432"/>
                      <a:pt x="1033" y="1414"/>
                    </a:cubicBezTo>
                    <a:cubicBezTo>
                      <a:pt x="1033" y="1395"/>
                      <a:pt x="1018" y="1381"/>
                      <a:pt x="1000" y="1381"/>
                    </a:cubicBezTo>
                    <a:lnTo>
                      <a:pt x="811" y="1381"/>
                    </a:lnTo>
                    <a:lnTo>
                      <a:pt x="811" y="1251"/>
                    </a:lnTo>
                    <a:lnTo>
                      <a:pt x="1083" y="1251"/>
                    </a:lnTo>
                    <a:lnTo>
                      <a:pt x="1083" y="1446"/>
                    </a:lnTo>
                    <a:lnTo>
                      <a:pt x="1256" y="1446"/>
                    </a:lnTo>
                    <a:cubicBezTo>
                      <a:pt x="1268" y="1468"/>
                      <a:pt x="1291" y="1483"/>
                      <a:pt x="1317" y="1483"/>
                    </a:cubicBezTo>
                    <a:cubicBezTo>
                      <a:pt x="1356" y="1483"/>
                      <a:pt x="1387" y="1452"/>
                      <a:pt x="1387" y="1414"/>
                    </a:cubicBezTo>
                    <a:cubicBezTo>
                      <a:pt x="1387" y="1376"/>
                      <a:pt x="1356" y="1344"/>
                      <a:pt x="1317" y="1344"/>
                    </a:cubicBezTo>
                    <a:cubicBezTo>
                      <a:pt x="1291" y="1344"/>
                      <a:pt x="1269" y="1359"/>
                      <a:pt x="1257" y="1380"/>
                    </a:cubicBezTo>
                    <a:lnTo>
                      <a:pt x="1150" y="1380"/>
                    </a:lnTo>
                    <a:lnTo>
                      <a:pt x="1150" y="1251"/>
                    </a:lnTo>
                    <a:lnTo>
                      <a:pt x="1237" y="1251"/>
                    </a:lnTo>
                    <a:cubicBezTo>
                      <a:pt x="1285" y="1251"/>
                      <a:pt x="1324" y="1212"/>
                      <a:pt x="1324" y="1164"/>
                    </a:cubicBezTo>
                    <a:lnTo>
                      <a:pt x="1324" y="757"/>
                    </a:lnTo>
                    <a:lnTo>
                      <a:pt x="1629" y="757"/>
                    </a:lnTo>
                    <a:lnTo>
                      <a:pt x="1629" y="690"/>
                    </a:lnTo>
                    <a:lnTo>
                      <a:pt x="1324" y="690"/>
                    </a:lnTo>
                    <a:lnTo>
                      <a:pt x="1324" y="581"/>
                    </a:lnTo>
                    <a:lnTo>
                      <a:pt x="1629" y="581"/>
                    </a:lnTo>
                    <a:lnTo>
                      <a:pt x="1629" y="515"/>
                    </a:lnTo>
                    <a:lnTo>
                      <a:pt x="1324" y="515"/>
                    </a:lnTo>
                    <a:lnTo>
                      <a:pt x="1324" y="406"/>
                    </a:lnTo>
                    <a:lnTo>
                      <a:pt x="1629" y="406"/>
                    </a:lnTo>
                    <a:lnTo>
                      <a:pt x="1629" y="340"/>
                    </a:lnTo>
                    <a:lnTo>
                      <a:pt x="1317" y="340"/>
                    </a:lnTo>
                    <a:cubicBezTo>
                      <a:pt x="1304" y="309"/>
                      <a:pt x="1273" y="287"/>
                      <a:pt x="1237" y="287"/>
                    </a:cubicBezTo>
                    <a:lnTo>
                      <a:pt x="1150" y="287"/>
                    </a:lnTo>
                    <a:lnTo>
                      <a:pt x="1150" y="67"/>
                    </a:lnTo>
                    <a:lnTo>
                      <a:pt x="1697" y="67"/>
                    </a:lnTo>
                    <a:lnTo>
                      <a:pt x="1697" y="1380"/>
                    </a:lnTo>
                    <a:lnTo>
                      <a:pt x="1590" y="1380"/>
                    </a:lnTo>
                    <a:cubicBezTo>
                      <a:pt x="1578" y="1359"/>
                      <a:pt x="1556" y="1344"/>
                      <a:pt x="1530" y="1344"/>
                    </a:cubicBezTo>
                    <a:cubicBezTo>
                      <a:pt x="1492" y="1344"/>
                      <a:pt x="1461" y="1376"/>
                      <a:pt x="1461" y="1414"/>
                    </a:cubicBezTo>
                    <a:cubicBezTo>
                      <a:pt x="1461" y="1452"/>
                      <a:pt x="1492" y="1483"/>
                      <a:pt x="1530" y="1483"/>
                    </a:cubicBezTo>
                    <a:cubicBezTo>
                      <a:pt x="1557" y="1483"/>
                      <a:pt x="1579" y="1468"/>
                      <a:pt x="1591" y="1446"/>
                    </a:cubicBezTo>
                    <a:lnTo>
                      <a:pt x="1764" y="1446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7" name="Freeform 112"/>
              <p:cNvSpPr>
                <a:spLocks/>
              </p:cNvSpPr>
              <p:nvPr/>
            </p:nvSpPr>
            <p:spPr bwMode="auto">
              <a:xfrm>
                <a:off x="2870200" y="1141413"/>
                <a:ext cx="41275" cy="26988"/>
              </a:xfrm>
              <a:custGeom>
                <a:avLst/>
                <a:gdLst>
                  <a:gd name="T0" fmla="*/ 2147483646 w 99"/>
                  <a:gd name="T1" fmla="*/ 0 h 67"/>
                  <a:gd name="T2" fmla="*/ 2147483646 w 99"/>
                  <a:gd name="T3" fmla="*/ 0 h 67"/>
                  <a:gd name="T4" fmla="*/ 0 w 99"/>
                  <a:gd name="T5" fmla="*/ 0 h 67"/>
                  <a:gd name="T6" fmla="*/ 0 w 99"/>
                  <a:gd name="T7" fmla="*/ 2147483646 h 67"/>
                  <a:gd name="T8" fmla="*/ 2147483646 w 99"/>
                  <a:gd name="T9" fmla="*/ 2147483646 h 67"/>
                  <a:gd name="T10" fmla="*/ 2147483646 w 99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99" y="0"/>
                    </a:move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8" name="Freeform 113"/>
              <p:cNvSpPr>
                <a:spLocks/>
              </p:cNvSpPr>
              <p:nvPr/>
            </p:nvSpPr>
            <p:spPr bwMode="auto">
              <a:xfrm>
                <a:off x="2870200" y="1187450"/>
                <a:ext cx="41275" cy="28575"/>
              </a:xfrm>
              <a:custGeom>
                <a:avLst/>
                <a:gdLst>
                  <a:gd name="T0" fmla="*/ 0 w 99"/>
                  <a:gd name="T1" fmla="*/ 2147483646 h 67"/>
                  <a:gd name="T2" fmla="*/ 0 w 99"/>
                  <a:gd name="T3" fmla="*/ 2147483646 h 67"/>
                  <a:gd name="T4" fmla="*/ 2147483646 w 99"/>
                  <a:gd name="T5" fmla="*/ 2147483646 h 67"/>
                  <a:gd name="T6" fmla="*/ 2147483646 w 99"/>
                  <a:gd name="T7" fmla="*/ 0 h 67"/>
                  <a:gd name="T8" fmla="*/ 0 w 99"/>
                  <a:gd name="T9" fmla="*/ 0 h 67"/>
                  <a:gd name="T10" fmla="*/ 0 w 99"/>
                  <a:gd name="T11" fmla="*/ 21474836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0" y="67"/>
                    </a:move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3" name="文本框 542"/>
            <p:cNvSpPr txBox="1"/>
            <p:nvPr/>
          </p:nvSpPr>
          <p:spPr>
            <a:xfrm>
              <a:off x="9813736" y="4961510"/>
              <a:ext cx="54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900" b="1" dirty="0">
                  <a:solidFill>
                    <a:prstClr val="black"/>
                  </a:solidFill>
                  <a:ea typeface="宋体" panose="02010600030101010101" pitchFamily="2" charset="-122"/>
                </a:rPr>
                <a:t>Client4</a:t>
              </a:r>
              <a:endParaRPr lang="zh-CN" altLang="en-US" sz="900" b="1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49" name="组合 548"/>
          <p:cNvGrpSpPr/>
          <p:nvPr/>
        </p:nvGrpSpPr>
        <p:grpSpPr>
          <a:xfrm>
            <a:off x="8372087" y="235151"/>
            <a:ext cx="539789" cy="398579"/>
            <a:chOff x="7452719" y="233903"/>
            <a:chExt cx="540000" cy="398735"/>
          </a:xfrm>
        </p:grpSpPr>
        <p:grpSp>
          <p:nvGrpSpPr>
            <p:cNvPr id="550" name="组合 35958"/>
            <p:cNvGrpSpPr>
              <a:grpSpLocks/>
            </p:cNvGrpSpPr>
            <p:nvPr/>
          </p:nvGrpSpPr>
          <p:grpSpPr bwMode="auto">
            <a:xfrm>
              <a:off x="7594438" y="233903"/>
              <a:ext cx="250189" cy="210006"/>
              <a:chOff x="2228850" y="779463"/>
              <a:chExt cx="739775" cy="622300"/>
            </a:xfrm>
          </p:grpSpPr>
          <p:sp>
            <p:nvSpPr>
              <p:cNvPr id="552" name="Freeform 109"/>
              <p:cNvSpPr>
                <a:spLocks noEditPoints="1"/>
              </p:cNvSpPr>
              <p:nvPr/>
            </p:nvSpPr>
            <p:spPr bwMode="auto">
              <a:xfrm>
                <a:off x="2382838" y="968375"/>
                <a:ext cx="250825" cy="265113"/>
              </a:xfrm>
              <a:custGeom>
                <a:avLst/>
                <a:gdLst>
                  <a:gd name="T0" fmla="*/ 2147483646 w 597"/>
                  <a:gd name="T1" fmla="*/ 2147483646 h 631"/>
                  <a:gd name="T2" fmla="*/ 2147483646 w 597"/>
                  <a:gd name="T3" fmla="*/ 2147483646 h 631"/>
                  <a:gd name="T4" fmla="*/ 2147483646 w 597"/>
                  <a:gd name="T5" fmla="*/ 2147483646 h 631"/>
                  <a:gd name="T6" fmla="*/ 2147483646 w 597"/>
                  <a:gd name="T7" fmla="*/ 2147483646 h 631"/>
                  <a:gd name="T8" fmla="*/ 2147483646 w 597"/>
                  <a:gd name="T9" fmla="*/ 2147483646 h 631"/>
                  <a:gd name="T10" fmla="*/ 2147483646 w 597"/>
                  <a:gd name="T11" fmla="*/ 2147483646 h 631"/>
                  <a:gd name="T12" fmla="*/ 2147483646 w 597"/>
                  <a:gd name="T13" fmla="*/ 2147483646 h 631"/>
                  <a:gd name="T14" fmla="*/ 2147483646 w 597"/>
                  <a:gd name="T15" fmla="*/ 2147483646 h 631"/>
                  <a:gd name="T16" fmla="*/ 2147483646 w 597"/>
                  <a:gd name="T17" fmla="*/ 2147483646 h 631"/>
                  <a:gd name="T18" fmla="*/ 2147483646 w 597"/>
                  <a:gd name="T19" fmla="*/ 2147483646 h 631"/>
                  <a:gd name="T20" fmla="*/ 2147483646 w 597"/>
                  <a:gd name="T21" fmla="*/ 2147483646 h 631"/>
                  <a:gd name="T22" fmla="*/ 2147483646 w 597"/>
                  <a:gd name="T23" fmla="*/ 2147483646 h 631"/>
                  <a:gd name="T24" fmla="*/ 2147483646 w 597"/>
                  <a:gd name="T25" fmla="*/ 2147483646 h 631"/>
                  <a:gd name="T26" fmla="*/ 2147483646 w 597"/>
                  <a:gd name="T27" fmla="*/ 2147483646 h 631"/>
                  <a:gd name="T28" fmla="*/ 2147483646 w 597"/>
                  <a:gd name="T29" fmla="*/ 2147483646 h 631"/>
                  <a:gd name="T30" fmla="*/ 2147483646 w 597"/>
                  <a:gd name="T31" fmla="*/ 2147483646 h 631"/>
                  <a:gd name="T32" fmla="*/ 2147483646 w 597"/>
                  <a:gd name="T33" fmla="*/ 2147483646 h 631"/>
                  <a:gd name="T34" fmla="*/ 2147483646 w 597"/>
                  <a:gd name="T35" fmla="*/ 2147483646 h 631"/>
                  <a:gd name="T36" fmla="*/ 2147483646 w 597"/>
                  <a:gd name="T37" fmla="*/ 2147483646 h 631"/>
                  <a:gd name="T38" fmla="*/ 2147483646 w 597"/>
                  <a:gd name="T39" fmla="*/ 2147483646 h 631"/>
                  <a:gd name="T40" fmla="*/ 2147483646 w 597"/>
                  <a:gd name="T41" fmla="*/ 2147483646 h 631"/>
                  <a:gd name="T42" fmla="*/ 2147483646 w 597"/>
                  <a:gd name="T43" fmla="*/ 2147483646 h 631"/>
                  <a:gd name="T44" fmla="*/ 2147483646 w 597"/>
                  <a:gd name="T45" fmla="*/ 2147483646 h 631"/>
                  <a:gd name="T46" fmla="*/ 2147483646 w 597"/>
                  <a:gd name="T47" fmla="*/ 2147483646 h 631"/>
                  <a:gd name="T48" fmla="*/ 2147483646 w 597"/>
                  <a:gd name="T49" fmla="*/ 2147483646 h 631"/>
                  <a:gd name="T50" fmla="*/ 2147483646 w 597"/>
                  <a:gd name="T51" fmla="*/ 2147483646 h 631"/>
                  <a:gd name="T52" fmla="*/ 2147483646 w 597"/>
                  <a:gd name="T53" fmla="*/ 2147483646 h 631"/>
                  <a:gd name="T54" fmla="*/ 2147483646 w 597"/>
                  <a:gd name="T55" fmla="*/ 2147483646 h 631"/>
                  <a:gd name="T56" fmla="*/ 2147483646 w 597"/>
                  <a:gd name="T57" fmla="*/ 2147483646 h 631"/>
                  <a:gd name="T58" fmla="*/ 2147483646 w 597"/>
                  <a:gd name="T59" fmla="*/ 2147483646 h 631"/>
                  <a:gd name="T60" fmla="*/ 2147483646 w 597"/>
                  <a:gd name="T61" fmla="*/ 2147483646 h 631"/>
                  <a:gd name="T62" fmla="*/ 2147483646 w 597"/>
                  <a:gd name="T63" fmla="*/ 2147483646 h 631"/>
                  <a:gd name="T64" fmla="*/ 2147483646 w 597"/>
                  <a:gd name="T65" fmla="*/ 2147483646 h 631"/>
                  <a:gd name="T66" fmla="*/ 2147483646 w 597"/>
                  <a:gd name="T67" fmla="*/ 2147483646 h 631"/>
                  <a:gd name="T68" fmla="*/ 2147483646 w 597"/>
                  <a:gd name="T69" fmla="*/ 2147483646 h 631"/>
                  <a:gd name="T70" fmla="*/ 2147483646 w 597"/>
                  <a:gd name="T71" fmla="*/ 2147483646 h 631"/>
                  <a:gd name="T72" fmla="*/ 2147483646 w 597"/>
                  <a:gd name="T73" fmla="*/ 2147483646 h 631"/>
                  <a:gd name="T74" fmla="*/ 2147483646 w 597"/>
                  <a:gd name="T75" fmla="*/ 2147483646 h 631"/>
                  <a:gd name="T76" fmla="*/ 2147483646 w 597"/>
                  <a:gd name="T77" fmla="*/ 2147483646 h 631"/>
                  <a:gd name="T78" fmla="*/ 2147483646 w 597"/>
                  <a:gd name="T79" fmla="*/ 2147483646 h 631"/>
                  <a:gd name="T80" fmla="*/ 2147483646 w 597"/>
                  <a:gd name="T81" fmla="*/ 2147483646 h 631"/>
                  <a:gd name="T82" fmla="*/ 2147483646 w 597"/>
                  <a:gd name="T83" fmla="*/ 2147483646 h 631"/>
                  <a:gd name="T84" fmla="*/ 2147483646 w 597"/>
                  <a:gd name="T85" fmla="*/ 0 h 631"/>
                  <a:gd name="T86" fmla="*/ 2147483646 w 597"/>
                  <a:gd name="T87" fmla="*/ 2147483646 h 631"/>
                  <a:gd name="T88" fmla="*/ 2147483646 w 597"/>
                  <a:gd name="T89" fmla="*/ 2147483646 h 631"/>
                  <a:gd name="T90" fmla="*/ 2147483646 w 597"/>
                  <a:gd name="T91" fmla="*/ 2147483646 h 631"/>
                  <a:gd name="T92" fmla="*/ 2147483646 w 597"/>
                  <a:gd name="T93" fmla="*/ 2147483646 h 631"/>
                  <a:gd name="T94" fmla="*/ 2147483646 w 597"/>
                  <a:gd name="T95" fmla="*/ 2147483646 h 631"/>
                  <a:gd name="T96" fmla="*/ 2147483646 w 597"/>
                  <a:gd name="T97" fmla="*/ 2147483646 h 631"/>
                  <a:gd name="T98" fmla="*/ 2147483646 w 597"/>
                  <a:gd name="T99" fmla="*/ 2147483646 h 631"/>
                  <a:gd name="T100" fmla="*/ 0 w 597"/>
                  <a:gd name="T101" fmla="*/ 2147483646 h 631"/>
                  <a:gd name="T102" fmla="*/ 2147483646 w 597"/>
                  <a:gd name="T103" fmla="*/ 2147483646 h 6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7"/>
                  <a:gd name="T157" fmla="*/ 0 h 631"/>
                  <a:gd name="T158" fmla="*/ 597 w 597"/>
                  <a:gd name="T159" fmla="*/ 631 h 6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7" h="631">
                    <a:moveTo>
                      <a:pt x="92" y="488"/>
                    </a:moveTo>
                    <a:lnTo>
                      <a:pt x="92" y="488"/>
                    </a:lnTo>
                    <a:cubicBezTo>
                      <a:pt x="120" y="488"/>
                      <a:pt x="143" y="511"/>
                      <a:pt x="143" y="540"/>
                    </a:cubicBezTo>
                    <a:cubicBezTo>
                      <a:pt x="143" y="568"/>
                      <a:pt x="120" y="591"/>
                      <a:pt x="92" y="591"/>
                    </a:cubicBezTo>
                    <a:cubicBezTo>
                      <a:pt x="63" y="591"/>
                      <a:pt x="40" y="568"/>
                      <a:pt x="40" y="540"/>
                    </a:cubicBezTo>
                    <a:cubicBezTo>
                      <a:pt x="40" y="511"/>
                      <a:pt x="63" y="488"/>
                      <a:pt x="92" y="488"/>
                    </a:cubicBezTo>
                    <a:close/>
                    <a:moveTo>
                      <a:pt x="299" y="278"/>
                    </a:moveTo>
                    <a:lnTo>
                      <a:pt x="299" y="278"/>
                    </a:lnTo>
                    <a:cubicBezTo>
                      <a:pt x="327" y="278"/>
                      <a:pt x="350" y="301"/>
                      <a:pt x="350" y="329"/>
                    </a:cubicBezTo>
                    <a:cubicBezTo>
                      <a:pt x="350" y="357"/>
                      <a:pt x="327" y="380"/>
                      <a:pt x="299" y="380"/>
                    </a:cubicBezTo>
                    <a:cubicBezTo>
                      <a:pt x="270" y="380"/>
                      <a:pt x="247" y="357"/>
                      <a:pt x="247" y="329"/>
                    </a:cubicBezTo>
                    <a:cubicBezTo>
                      <a:pt x="247" y="301"/>
                      <a:pt x="270" y="278"/>
                      <a:pt x="299" y="278"/>
                    </a:cubicBezTo>
                    <a:close/>
                    <a:moveTo>
                      <a:pt x="247" y="91"/>
                    </a:moveTo>
                    <a:lnTo>
                      <a:pt x="247" y="91"/>
                    </a:lnTo>
                    <a:cubicBezTo>
                      <a:pt x="247" y="63"/>
                      <a:pt x="270" y="40"/>
                      <a:pt x="299" y="40"/>
                    </a:cubicBezTo>
                    <a:cubicBezTo>
                      <a:pt x="327" y="40"/>
                      <a:pt x="350" y="63"/>
                      <a:pt x="350" y="91"/>
                    </a:cubicBezTo>
                    <a:cubicBezTo>
                      <a:pt x="350" y="120"/>
                      <a:pt x="327" y="143"/>
                      <a:pt x="299" y="143"/>
                    </a:cubicBezTo>
                    <a:cubicBezTo>
                      <a:pt x="270" y="143"/>
                      <a:pt x="247" y="120"/>
                      <a:pt x="247" y="91"/>
                    </a:cubicBezTo>
                    <a:close/>
                    <a:moveTo>
                      <a:pt x="557" y="540"/>
                    </a:moveTo>
                    <a:lnTo>
                      <a:pt x="557" y="540"/>
                    </a:lnTo>
                    <a:cubicBezTo>
                      <a:pt x="557" y="568"/>
                      <a:pt x="534" y="591"/>
                      <a:pt x="505" y="591"/>
                    </a:cubicBezTo>
                    <a:cubicBezTo>
                      <a:pt x="477" y="591"/>
                      <a:pt x="454" y="568"/>
                      <a:pt x="454" y="540"/>
                    </a:cubicBezTo>
                    <a:cubicBezTo>
                      <a:pt x="454" y="511"/>
                      <a:pt x="477" y="488"/>
                      <a:pt x="505" y="488"/>
                    </a:cubicBezTo>
                    <a:cubicBezTo>
                      <a:pt x="534" y="488"/>
                      <a:pt x="557" y="511"/>
                      <a:pt x="557" y="540"/>
                    </a:cubicBezTo>
                    <a:close/>
                    <a:moveTo>
                      <a:pt x="92" y="631"/>
                    </a:moveTo>
                    <a:lnTo>
                      <a:pt x="92" y="631"/>
                    </a:lnTo>
                    <a:cubicBezTo>
                      <a:pt x="142" y="631"/>
                      <a:pt x="183" y="590"/>
                      <a:pt x="183" y="540"/>
                    </a:cubicBezTo>
                    <a:cubicBezTo>
                      <a:pt x="183" y="521"/>
                      <a:pt x="177" y="504"/>
                      <a:pt x="168" y="490"/>
                    </a:cubicBezTo>
                    <a:lnTo>
                      <a:pt x="250" y="406"/>
                    </a:lnTo>
                    <a:cubicBezTo>
                      <a:pt x="264" y="415"/>
                      <a:pt x="281" y="420"/>
                      <a:pt x="299" y="420"/>
                    </a:cubicBezTo>
                    <a:cubicBezTo>
                      <a:pt x="316" y="420"/>
                      <a:pt x="333" y="415"/>
                      <a:pt x="347" y="406"/>
                    </a:cubicBezTo>
                    <a:lnTo>
                      <a:pt x="429" y="490"/>
                    </a:lnTo>
                    <a:cubicBezTo>
                      <a:pt x="420" y="504"/>
                      <a:pt x="414" y="521"/>
                      <a:pt x="414" y="540"/>
                    </a:cubicBezTo>
                    <a:cubicBezTo>
                      <a:pt x="414" y="590"/>
                      <a:pt x="455" y="631"/>
                      <a:pt x="505" y="631"/>
                    </a:cubicBezTo>
                    <a:cubicBezTo>
                      <a:pt x="556" y="631"/>
                      <a:pt x="597" y="590"/>
                      <a:pt x="597" y="540"/>
                    </a:cubicBezTo>
                    <a:cubicBezTo>
                      <a:pt x="597" y="489"/>
                      <a:pt x="556" y="448"/>
                      <a:pt x="505" y="448"/>
                    </a:cubicBezTo>
                    <a:cubicBezTo>
                      <a:pt x="488" y="448"/>
                      <a:pt x="471" y="453"/>
                      <a:pt x="457" y="462"/>
                    </a:cubicBezTo>
                    <a:lnTo>
                      <a:pt x="375" y="378"/>
                    </a:lnTo>
                    <a:cubicBezTo>
                      <a:pt x="384" y="364"/>
                      <a:pt x="390" y="347"/>
                      <a:pt x="390" y="329"/>
                    </a:cubicBezTo>
                    <a:cubicBezTo>
                      <a:pt x="390" y="285"/>
                      <a:pt x="359" y="249"/>
                      <a:pt x="319" y="240"/>
                    </a:cubicBezTo>
                    <a:lnTo>
                      <a:pt x="319" y="181"/>
                    </a:lnTo>
                    <a:cubicBezTo>
                      <a:pt x="359" y="171"/>
                      <a:pt x="390" y="135"/>
                      <a:pt x="390" y="91"/>
                    </a:cubicBezTo>
                    <a:cubicBezTo>
                      <a:pt x="390" y="41"/>
                      <a:pt x="349" y="0"/>
                      <a:pt x="299" y="0"/>
                    </a:cubicBezTo>
                    <a:cubicBezTo>
                      <a:pt x="248" y="0"/>
                      <a:pt x="207" y="41"/>
                      <a:pt x="207" y="91"/>
                    </a:cubicBezTo>
                    <a:cubicBezTo>
                      <a:pt x="207" y="135"/>
                      <a:pt x="238" y="171"/>
                      <a:pt x="279" y="181"/>
                    </a:cubicBezTo>
                    <a:lnTo>
                      <a:pt x="279" y="240"/>
                    </a:lnTo>
                    <a:cubicBezTo>
                      <a:pt x="238" y="249"/>
                      <a:pt x="207" y="285"/>
                      <a:pt x="207" y="329"/>
                    </a:cubicBezTo>
                    <a:cubicBezTo>
                      <a:pt x="207" y="347"/>
                      <a:pt x="213" y="364"/>
                      <a:pt x="222" y="378"/>
                    </a:cubicBezTo>
                    <a:lnTo>
                      <a:pt x="140" y="462"/>
                    </a:lnTo>
                    <a:cubicBezTo>
                      <a:pt x="126" y="453"/>
                      <a:pt x="109" y="448"/>
                      <a:pt x="92" y="448"/>
                    </a:cubicBezTo>
                    <a:cubicBezTo>
                      <a:pt x="41" y="448"/>
                      <a:pt x="0" y="489"/>
                      <a:pt x="0" y="540"/>
                    </a:cubicBezTo>
                    <a:cubicBezTo>
                      <a:pt x="0" y="590"/>
                      <a:pt x="41" y="631"/>
                      <a:pt x="92" y="631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3" name="Freeform 110"/>
              <p:cNvSpPr>
                <a:spLocks noEditPoints="1"/>
              </p:cNvSpPr>
              <p:nvPr/>
            </p:nvSpPr>
            <p:spPr bwMode="auto">
              <a:xfrm>
                <a:off x="2273300" y="942975"/>
                <a:ext cx="466725" cy="315913"/>
              </a:xfrm>
              <a:custGeom>
                <a:avLst/>
                <a:gdLst>
                  <a:gd name="T0" fmla="*/ 2147483646 w 1110"/>
                  <a:gd name="T1" fmla="*/ 2147483646 h 753"/>
                  <a:gd name="T2" fmla="*/ 2147483646 w 1110"/>
                  <a:gd name="T3" fmla="*/ 2147483646 h 753"/>
                  <a:gd name="T4" fmla="*/ 2147483646 w 1110"/>
                  <a:gd name="T5" fmla="*/ 2147483646 h 753"/>
                  <a:gd name="T6" fmla="*/ 2147483646 w 1110"/>
                  <a:gd name="T7" fmla="*/ 2147483646 h 753"/>
                  <a:gd name="T8" fmla="*/ 2147483646 w 1110"/>
                  <a:gd name="T9" fmla="*/ 2147483646 h 753"/>
                  <a:gd name="T10" fmla="*/ 2147483646 w 1110"/>
                  <a:gd name="T11" fmla="*/ 2147483646 h 753"/>
                  <a:gd name="T12" fmla="*/ 0 w 1110"/>
                  <a:gd name="T13" fmla="*/ 2147483646 h 753"/>
                  <a:gd name="T14" fmla="*/ 0 w 1110"/>
                  <a:gd name="T15" fmla="*/ 2147483646 h 753"/>
                  <a:gd name="T16" fmla="*/ 0 w 1110"/>
                  <a:gd name="T17" fmla="*/ 2147483646 h 753"/>
                  <a:gd name="T18" fmla="*/ 2147483646 w 1110"/>
                  <a:gd name="T19" fmla="*/ 2147483646 h 753"/>
                  <a:gd name="T20" fmla="*/ 2147483646 w 1110"/>
                  <a:gd name="T21" fmla="*/ 2147483646 h 753"/>
                  <a:gd name="T22" fmla="*/ 2147483646 w 1110"/>
                  <a:gd name="T23" fmla="*/ 2147483646 h 753"/>
                  <a:gd name="T24" fmla="*/ 2147483646 w 1110"/>
                  <a:gd name="T25" fmla="*/ 2147483646 h 753"/>
                  <a:gd name="T26" fmla="*/ 2147483646 w 1110"/>
                  <a:gd name="T27" fmla="*/ 0 h 753"/>
                  <a:gd name="T28" fmla="*/ 2147483646 w 1110"/>
                  <a:gd name="T29" fmla="*/ 0 h 753"/>
                  <a:gd name="T30" fmla="*/ 0 w 1110"/>
                  <a:gd name="T31" fmla="*/ 2147483646 h 7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10"/>
                  <a:gd name="T49" fmla="*/ 0 h 753"/>
                  <a:gd name="T50" fmla="*/ 1110 w 1110"/>
                  <a:gd name="T51" fmla="*/ 753 h 7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10" h="753">
                    <a:moveTo>
                      <a:pt x="1083" y="727"/>
                    </a:moveTo>
                    <a:lnTo>
                      <a:pt x="1083" y="727"/>
                    </a:lnTo>
                    <a:lnTo>
                      <a:pt x="26" y="727"/>
                    </a:lnTo>
                    <a:lnTo>
                      <a:pt x="26" y="27"/>
                    </a:lnTo>
                    <a:lnTo>
                      <a:pt x="1083" y="27"/>
                    </a:lnTo>
                    <a:lnTo>
                      <a:pt x="1083" y="727"/>
                    </a:lnTo>
                    <a:close/>
                    <a:moveTo>
                      <a:pt x="0" y="27"/>
                    </a:moveTo>
                    <a:lnTo>
                      <a:pt x="0" y="27"/>
                    </a:lnTo>
                    <a:lnTo>
                      <a:pt x="0" y="727"/>
                    </a:lnTo>
                    <a:cubicBezTo>
                      <a:pt x="0" y="741"/>
                      <a:pt x="12" y="753"/>
                      <a:pt x="26" y="753"/>
                    </a:cubicBezTo>
                    <a:lnTo>
                      <a:pt x="1083" y="753"/>
                    </a:lnTo>
                    <a:cubicBezTo>
                      <a:pt x="1098" y="753"/>
                      <a:pt x="1110" y="741"/>
                      <a:pt x="1110" y="727"/>
                    </a:cubicBezTo>
                    <a:lnTo>
                      <a:pt x="1110" y="27"/>
                    </a:lnTo>
                    <a:cubicBezTo>
                      <a:pt x="1110" y="12"/>
                      <a:pt x="1098" y="0"/>
                      <a:pt x="1083" y="0"/>
                    </a:cubicBezTo>
                    <a:lnTo>
                      <a:pt x="26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4" name="Freeform 111"/>
              <p:cNvSpPr>
                <a:spLocks noEditPoints="1"/>
              </p:cNvSpPr>
              <p:nvPr/>
            </p:nvSpPr>
            <p:spPr bwMode="auto">
              <a:xfrm>
                <a:off x="2228850" y="779463"/>
                <a:ext cx="739775" cy="622300"/>
              </a:xfrm>
              <a:custGeom>
                <a:avLst/>
                <a:gdLst>
                  <a:gd name="T0" fmla="*/ 2147483646 w 1764"/>
                  <a:gd name="T1" fmla="*/ 2147483646 h 1483"/>
                  <a:gd name="T2" fmla="*/ 2147483646 w 1764"/>
                  <a:gd name="T3" fmla="*/ 2147483646 h 1483"/>
                  <a:gd name="T4" fmla="*/ 2147483646 w 1764"/>
                  <a:gd name="T5" fmla="*/ 2147483646 h 1483"/>
                  <a:gd name="T6" fmla="*/ 2147483646 w 1764"/>
                  <a:gd name="T7" fmla="*/ 2147483646 h 1483"/>
                  <a:gd name="T8" fmla="*/ 2147483646 w 1764"/>
                  <a:gd name="T9" fmla="*/ 2147483646 h 1483"/>
                  <a:gd name="T10" fmla="*/ 2147483646 w 1764"/>
                  <a:gd name="T11" fmla="*/ 2147483646 h 1483"/>
                  <a:gd name="T12" fmla="*/ 2147483646 w 1764"/>
                  <a:gd name="T13" fmla="*/ 2147483646 h 1483"/>
                  <a:gd name="T14" fmla="*/ 2147483646 w 1764"/>
                  <a:gd name="T15" fmla="*/ 2147483646 h 1483"/>
                  <a:gd name="T16" fmla="*/ 2147483646 w 1764"/>
                  <a:gd name="T17" fmla="*/ 0 h 1483"/>
                  <a:gd name="T18" fmla="*/ 2147483646 w 1764"/>
                  <a:gd name="T19" fmla="*/ 2147483646 h 1483"/>
                  <a:gd name="T20" fmla="*/ 0 w 1764"/>
                  <a:gd name="T21" fmla="*/ 2147483646 h 1483"/>
                  <a:gd name="T22" fmla="*/ 2147483646 w 1764"/>
                  <a:gd name="T23" fmla="*/ 2147483646 h 1483"/>
                  <a:gd name="T24" fmla="*/ 2147483646 w 1764"/>
                  <a:gd name="T25" fmla="*/ 2147483646 h 1483"/>
                  <a:gd name="T26" fmla="*/ 2147483646 w 1764"/>
                  <a:gd name="T27" fmla="*/ 2147483646 h 1483"/>
                  <a:gd name="T28" fmla="*/ 2147483646 w 1764"/>
                  <a:gd name="T29" fmla="*/ 2147483646 h 1483"/>
                  <a:gd name="T30" fmla="*/ 2147483646 w 1764"/>
                  <a:gd name="T31" fmla="*/ 2147483646 h 1483"/>
                  <a:gd name="T32" fmla="*/ 2147483646 w 1764"/>
                  <a:gd name="T33" fmla="*/ 2147483646 h 1483"/>
                  <a:gd name="T34" fmla="*/ 2147483646 w 1764"/>
                  <a:gd name="T35" fmla="*/ 2147483646 h 1483"/>
                  <a:gd name="T36" fmla="*/ 2147483646 w 1764"/>
                  <a:gd name="T37" fmla="*/ 2147483646 h 1483"/>
                  <a:gd name="T38" fmla="*/ 2147483646 w 1764"/>
                  <a:gd name="T39" fmla="*/ 2147483646 h 1483"/>
                  <a:gd name="T40" fmla="*/ 2147483646 w 1764"/>
                  <a:gd name="T41" fmla="*/ 2147483646 h 1483"/>
                  <a:gd name="T42" fmla="*/ 2147483646 w 1764"/>
                  <a:gd name="T43" fmla="*/ 2147483646 h 1483"/>
                  <a:gd name="T44" fmla="*/ 2147483646 w 1764"/>
                  <a:gd name="T45" fmla="*/ 2147483646 h 1483"/>
                  <a:gd name="T46" fmla="*/ 2147483646 w 1764"/>
                  <a:gd name="T47" fmla="*/ 2147483646 h 1483"/>
                  <a:gd name="T48" fmla="*/ 2147483646 w 1764"/>
                  <a:gd name="T49" fmla="*/ 2147483646 h 1483"/>
                  <a:gd name="T50" fmla="*/ 2147483646 w 1764"/>
                  <a:gd name="T51" fmla="*/ 2147483646 h 1483"/>
                  <a:gd name="T52" fmla="*/ 2147483646 w 1764"/>
                  <a:gd name="T53" fmla="*/ 2147483646 h 1483"/>
                  <a:gd name="T54" fmla="*/ 2147483646 w 1764"/>
                  <a:gd name="T55" fmla="*/ 2147483646 h 1483"/>
                  <a:gd name="T56" fmla="*/ 2147483646 w 1764"/>
                  <a:gd name="T57" fmla="*/ 2147483646 h 1483"/>
                  <a:gd name="T58" fmla="*/ 2147483646 w 1764"/>
                  <a:gd name="T59" fmla="*/ 2147483646 h 1483"/>
                  <a:gd name="T60" fmla="*/ 2147483646 w 1764"/>
                  <a:gd name="T61" fmla="*/ 2147483646 h 1483"/>
                  <a:gd name="T62" fmla="*/ 2147483646 w 1764"/>
                  <a:gd name="T63" fmla="*/ 2147483646 h 1483"/>
                  <a:gd name="T64" fmla="*/ 2147483646 w 1764"/>
                  <a:gd name="T65" fmla="*/ 2147483646 h 1483"/>
                  <a:gd name="T66" fmla="*/ 2147483646 w 1764"/>
                  <a:gd name="T67" fmla="*/ 2147483646 h 14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64"/>
                  <a:gd name="T103" fmla="*/ 0 h 1483"/>
                  <a:gd name="T104" fmla="*/ 1764 w 1764"/>
                  <a:gd name="T105" fmla="*/ 1483 h 14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64" h="1483">
                    <a:moveTo>
                      <a:pt x="1257" y="374"/>
                    </a:moveTo>
                    <a:lnTo>
                      <a:pt x="1257" y="374"/>
                    </a:lnTo>
                    <a:lnTo>
                      <a:pt x="1257" y="1164"/>
                    </a:lnTo>
                    <a:cubicBezTo>
                      <a:pt x="1257" y="1176"/>
                      <a:pt x="1248" y="1184"/>
                      <a:pt x="1237" y="1184"/>
                    </a:cubicBezTo>
                    <a:lnTo>
                      <a:pt x="87" y="1184"/>
                    </a:lnTo>
                    <a:cubicBezTo>
                      <a:pt x="76" y="1184"/>
                      <a:pt x="67" y="1176"/>
                      <a:pt x="67" y="1164"/>
                    </a:cubicBezTo>
                    <a:lnTo>
                      <a:pt x="67" y="374"/>
                    </a:lnTo>
                    <a:cubicBezTo>
                      <a:pt x="67" y="363"/>
                      <a:pt x="76" y="354"/>
                      <a:pt x="87" y="354"/>
                    </a:cubicBezTo>
                    <a:lnTo>
                      <a:pt x="1237" y="354"/>
                    </a:lnTo>
                    <a:cubicBezTo>
                      <a:pt x="1248" y="354"/>
                      <a:pt x="1257" y="363"/>
                      <a:pt x="1257" y="374"/>
                    </a:cubicBezTo>
                    <a:close/>
                    <a:moveTo>
                      <a:pt x="744" y="1381"/>
                    </a:moveTo>
                    <a:lnTo>
                      <a:pt x="744" y="1381"/>
                    </a:lnTo>
                    <a:lnTo>
                      <a:pt x="580" y="1381"/>
                    </a:lnTo>
                    <a:lnTo>
                      <a:pt x="580" y="1251"/>
                    </a:lnTo>
                    <a:lnTo>
                      <a:pt x="744" y="1251"/>
                    </a:lnTo>
                    <a:lnTo>
                      <a:pt x="744" y="1381"/>
                    </a:lnTo>
                    <a:close/>
                    <a:moveTo>
                      <a:pt x="1764" y="0"/>
                    </a:moveTo>
                    <a:lnTo>
                      <a:pt x="1764" y="0"/>
                    </a:lnTo>
                    <a:lnTo>
                      <a:pt x="1083" y="0"/>
                    </a:lnTo>
                    <a:lnTo>
                      <a:pt x="1083" y="287"/>
                    </a:lnTo>
                    <a:lnTo>
                      <a:pt x="87" y="287"/>
                    </a:lnTo>
                    <a:cubicBezTo>
                      <a:pt x="39" y="287"/>
                      <a:pt x="0" y="326"/>
                      <a:pt x="0" y="374"/>
                    </a:cubicBezTo>
                    <a:lnTo>
                      <a:pt x="0" y="1164"/>
                    </a:lnTo>
                    <a:cubicBezTo>
                      <a:pt x="0" y="1212"/>
                      <a:pt x="39" y="1251"/>
                      <a:pt x="87" y="1251"/>
                    </a:cubicBezTo>
                    <a:lnTo>
                      <a:pt x="513" y="1251"/>
                    </a:lnTo>
                    <a:lnTo>
                      <a:pt x="513" y="1381"/>
                    </a:lnTo>
                    <a:lnTo>
                      <a:pt x="324" y="1381"/>
                    </a:lnTo>
                    <a:cubicBezTo>
                      <a:pt x="306" y="1381"/>
                      <a:pt x="291" y="1395"/>
                      <a:pt x="291" y="1414"/>
                    </a:cubicBezTo>
                    <a:cubicBezTo>
                      <a:pt x="291" y="1432"/>
                      <a:pt x="306" y="1447"/>
                      <a:pt x="324" y="1447"/>
                    </a:cubicBezTo>
                    <a:lnTo>
                      <a:pt x="1000" y="1447"/>
                    </a:lnTo>
                    <a:cubicBezTo>
                      <a:pt x="1018" y="1447"/>
                      <a:pt x="1033" y="1432"/>
                      <a:pt x="1033" y="1414"/>
                    </a:cubicBezTo>
                    <a:cubicBezTo>
                      <a:pt x="1033" y="1395"/>
                      <a:pt x="1018" y="1381"/>
                      <a:pt x="1000" y="1381"/>
                    </a:cubicBezTo>
                    <a:lnTo>
                      <a:pt x="811" y="1381"/>
                    </a:lnTo>
                    <a:lnTo>
                      <a:pt x="811" y="1251"/>
                    </a:lnTo>
                    <a:lnTo>
                      <a:pt x="1083" y="1251"/>
                    </a:lnTo>
                    <a:lnTo>
                      <a:pt x="1083" y="1446"/>
                    </a:lnTo>
                    <a:lnTo>
                      <a:pt x="1256" y="1446"/>
                    </a:lnTo>
                    <a:cubicBezTo>
                      <a:pt x="1268" y="1468"/>
                      <a:pt x="1291" y="1483"/>
                      <a:pt x="1317" y="1483"/>
                    </a:cubicBezTo>
                    <a:cubicBezTo>
                      <a:pt x="1356" y="1483"/>
                      <a:pt x="1387" y="1452"/>
                      <a:pt x="1387" y="1414"/>
                    </a:cubicBezTo>
                    <a:cubicBezTo>
                      <a:pt x="1387" y="1376"/>
                      <a:pt x="1356" y="1344"/>
                      <a:pt x="1317" y="1344"/>
                    </a:cubicBezTo>
                    <a:cubicBezTo>
                      <a:pt x="1291" y="1344"/>
                      <a:pt x="1269" y="1359"/>
                      <a:pt x="1257" y="1380"/>
                    </a:cubicBezTo>
                    <a:lnTo>
                      <a:pt x="1150" y="1380"/>
                    </a:lnTo>
                    <a:lnTo>
                      <a:pt x="1150" y="1251"/>
                    </a:lnTo>
                    <a:lnTo>
                      <a:pt x="1237" y="1251"/>
                    </a:lnTo>
                    <a:cubicBezTo>
                      <a:pt x="1285" y="1251"/>
                      <a:pt x="1324" y="1212"/>
                      <a:pt x="1324" y="1164"/>
                    </a:cubicBezTo>
                    <a:lnTo>
                      <a:pt x="1324" y="757"/>
                    </a:lnTo>
                    <a:lnTo>
                      <a:pt x="1629" y="757"/>
                    </a:lnTo>
                    <a:lnTo>
                      <a:pt x="1629" y="690"/>
                    </a:lnTo>
                    <a:lnTo>
                      <a:pt x="1324" y="690"/>
                    </a:lnTo>
                    <a:lnTo>
                      <a:pt x="1324" y="581"/>
                    </a:lnTo>
                    <a:lnTo>
                      <a:pt x="1629" y="581"/>
                    </a:lnTo>
                    <a:lnTo>
                      <a:pt x="1629" y="515"/>
                    </a:lnTo>
                    <a:lnTo>
                      <a:pt x="1324" y="515"/>
                    </a:lnTo>
                    <a:lnTo>
                      <a:pt x="1324" y="406"/>
                    </a:lnTo>
                    <a:lnTo>
                      <a:pt x="1629" y="406"/>
                    </a:lnTo>
                    <a:lnTo>
                      <a:pt x="1629" y="340"/>
                    </a:lnTo>
                    <a:lnTo>
                      <a:pt x="1317" y="340"/>
                    </a:lnTo>
                    <a:cubicBezTo>
                      <a:pt x="1304" y="309"/>
                      <a:pt x="1273" y="287"/>
                      <a:pt x="1237" y="287"/>
                    </a:cubicBezTo>
                    <a:lnTo>
                      <a:pt x="1150" y="287"/>
                    </a:lnTo>
                    <a:lnTo>
                      <a:pt x="1150" y="67"/>
                    </a:lnTo>
                    <a:lnTo>
                      <a:pt x="1697" y="67"/>
                    </a:lnTo>
                    <a:lnTo>
                      <a:pt x="1697" y="1380"/>
                    </a:lnTo>
                    <a:lnTo>
                      <a:pt x="1590" y="1380"/>
                    </a:lnTo>
                    <a:cubicBezTo>
                      <a:pt x="1578" y="1359"/>
                      <a:pt x="1556" y="1344"/>
                      <a:pt x="1530" y="1344"/>
                    </a:cubicBezTo>
                    <a:cubicBezTo>
                      <a:pt x="1492" y="1344"/>
                      <a:pt x="1461" y="1376"/>
                      <a:pt x="1461" y="1414"/>
                    </a:cubicBezTo>
                    <a:cubicBezTo>
                      <a:pt x="1461" y="1452"/>
                      <a:pt x="1492" y="1483"/>
                      <a:pt x="1530" y="1483"/>
                    </a:cubicBezTo>
                    <a:cubicBezTo>
                      <a:pt x="1557" y="1483"/>
                      <a:pt x="1579" y="1468"/>
                      <a:pt x="1591" y="1446"/>
                    </a:cubicBezTo>
                    <a:lnTo>
                      <a:pt x="1764" y="1446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5" name="Freeform 112"/>
              <p:cNvSpPr>
                <a:spLocks/>
              </p:cNvSpPr>
              <p:nvPr/>
            </p:nvSpPr>
            <p:spPr bwMode="auto">
              <a:xfrm>
                <a:off x="2870200" y="1141413"/>
                <a:ext cx="41275" cy="26988"/>
              </a:xfrm>
              <a:custGeom>
                <a:avLst/>
                <a:gdLst>
                  <a:gd name="T0" fmla="*/ 2147483646 w 99"/>
                  <a:gd name="T1" fmla="*/ 0 h 67"/>
                  <a:gd name="T2" fmla="*/ 2147483646 w 99"/>
                  <a:gd name="T3" fmla="*/ 0 h 67"/>
                  <a:gd name="T4" fmla="*/ 0 w 99"/>
                  <a:gd name="T5" fmla="*/ 0 h 67"/>
                  <a:gd name="T6" fmla="*/ 0 w 99"/>
                  <a:gd name="T7" fmla="*/ 2147483646 h 67"/>
                  <a:gd name="T8" fmla="*/ 2147483646 w 99"/>
                  <a:gd name="T9" fmla="*/ 2147483646 h 67"/>
                  <a:gd name="T10" fmla="*/ 2147483646 w 99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99" y="0"/>
                    </a:move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6" name="Freeform 113"/>
              <p:cNvSpPr>
                <a:spLocks/>
              </p:cNvSpPr>
              <p:nvPr/>
            </p:nvSpPr>
            <p:spPr bwMode="auto">
              <a:xfrm>
                <a:off x="2870200" y="1187450"/>
                <a:ext cx="41275" cy="28575"/>
              </a:xfrm>
              <a:custGeom>
                <a:avLst/>
                <a:gdLst>
                  <a:gd name="T0" fmla="*/ 0 w 99"/>
                  <a:gd name="T1" fmla="*/ 2147483646 h 67"/>
                  <a:gd name="T2" fmla="*/ 0 w 99"/>
                  <a:gd name="T3" fmla="*/ 2147483646 h 67"/>
                  <a:gd name="T4" fmla="*/ 2147483646 w 99"/>
                  <a:gd name="T5" fmla="*/ 2147483646 h 67"/>
                  <a:gd name="T6" fmla="*/ 2147483646 w 99"/>
                  <a:gd name="T7" fmla="*/ 0 h 67"/>
                  <a:gd name="T8" fmla="*/ 0 w 99"/>
                  <a:gd name="T9" fmla="*/ 0 h 67"/>
                  <a:gd name="T10" fmla="*/ 0 w 99"/>
                  <a:gd name="T11" fmla="*/ 21474836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67"/>
                  <a:gd name="T20" fmla="*/ 99 w 99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67">
                    <a:moveTo>
                      <a:pt x="0" y="67"/>
                    </a:moveTo>
                    <a:lnTo>
                      <a:pt x="0" y="67"/>
                    </a:lnTo>
                    <a:lnTo>
                      <a:pt x="99" y="67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599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1" name="文本框 550"/>
            <p:cNvSpPr txBox="1"/>
            <p:nvPr/>
          </p:nvSpPr>
          <p:spPr>
            <a:xfrm>
              <a:off x="7452719" y="401806"/>
              <a:ext cx="54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/>
              <a:r>
                <a:rPr lang="en-US" altLang="zh-CN" sz="900" b="1" dirty="0">
                  <a:solidFill>
                    <a:prstClr val="black"/>
                  </a:solidFill>
                  <a:ea typeface="宋体" panose="02010600030101010101" pitchFamily="2" charset="-122"/>
                </a:rPr>
                <a:t>Client1</a:t>
              </a:r>
              <a:endParaRPr lang="zh-CN" altLang="en-US" sz="900" b="1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57" name="左箭头 556"/>
          <p:cNvSpPr/>
          <p:nvPr/>
        </p:nvSpPr>
        <p:spPr>
          <a:xfrm rot="16200000">
            <a:off x="8514585" y="507317"/>
            <a:ext cx="150770" cy="386674"/>
          </a:xfrm>
          <a:prstGeom prst="lef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58" name="矩形 557"/>
          <p:cNvSpPr/>
          <p:nvPr/>
        </p:nvSpPr>
        <p:spPr>
          <a:xfrm>
            <a:off x="4220592" y="1003687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59" name="矩形 558"/>
          <p:cNvSpPr/>
          <p:nvPr/>
        </p:nvSpPr>
        <p:spPr>
          <a:xfrm>
            <a:off x="4220592" y="1255565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aphicFrame>
        <p:nvGraphicFramePr>
          <p:cNvPr id="560" name="表格 5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15039"/>
              </p:ext>
            </p:extLst>
          </p:nvPr>
        </p:nvGraphicFramePr>
        <p:xfrm>
          <a:off x="4204504" y="721559"/>
          <a:ext cx="1334359" cy="776952"/>
        </p:xfrm>
        <a:graphic>
          <a:graphicData uri="http://schemas.openxmlformats.org/drawingml/2006/table">
            <a:tbl>
              <a:tblPr firstRow="1" bandRow="1"/>
              <a:tblGrid>
                <a:gridCol w="627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/>
                          </a:solidFill>
                        </a:rPr>
                        <a:t>Index</a:t>
                      </a:r>
                      <a:endParaRPr lang="zh-CN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000" dirty="0">
                          <a:solidFill>
                            <a:schemeClr val="tx2"/>
                          </a:solidFill>
                        </a:rPr>
                        <a:t>Next hop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dirty="0"/>
                        <a:t>client1</a:t>
                      </a:r>
                      <a:endParaRPr lang="zh-CN" altLang="en-US" sz="1100" dirty="0"/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61" name="肘形连接符 560"/>
          <p:cNvCxnSpPr>
            <a:stCxn id="566" idx="0"/>
            <a:endCxn id="559" idx="1"/>
          </p:cNvCxnSpPr>
          <p:nvPr/>
        </p:nvCxnSpPr>
        <p:spPr>
          <a:xfrm rot="16200000" flipH="1">
            <a:off x="3901187" y="1047834"/>
            <a:ext cx="127770" cy="511038"/>
          </a:xfrm>
          <a:prstGeom prst="bentConnector4">
            <a:avLst>
              <a:gd name="adj1" fmla="val -178845"/>
              <a:gd name="adj2" fmla="val 5781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2" name="文本框 561"/>
          <p:cNvSpPr txBox="1"/>
          <p:nvPr/>
        </p:nvSpPr>
        <p:spPr>
          <a:xfrm>
            <a:off x="3106057" y="1602777"/>
            <a:ext cx="1074137" cy="2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Bitmap(B)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" name="文本框 562"/>
          <p:cNvSpPr txBox="1"/>
          <p:nvPr/>
        </p:nvSpPr>
        <p:spPr>
          <a:xfrm>
            <a:off x="3949558" y="1534427"/>
            <a:ext cx="1703612" cy="2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Forwarding table(B)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4" name="组合 563"/>
          <p:cNvGrpSpPr/>
          <p:nvPr/>
        </p:nvGrpSpPr>
        <p:grpSpPr>
          <a:xfrm>
            <a:off x="3477374" y="1239469"/>
            <a:ext cx="312017" cy="254274"/>
            <a:chOff x="2120845" y="1767628"/>
            <a:chExt cx="312139" cy="254373"/>
          </a:xfrm>
        </p:grpSpPr>
        <p:sp>
          <p:nvSpPr>
            <p:cNvPr id="565" name="矩形 564"/>
            <p:cNvSpPr/>
            <p:nvPr/>
          </p:nvSpPr>
          <p:spPr>
            <a:xfrm>
              <a:off x="21208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0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66" name="矩形 565"/>
            <p:cNvSpPr/>
            <p:nvPr/>
          </p:nvSpPr>
          <p:spPr>
            <a:xfrm>
              <a:off x="22732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1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sp>
        <p:nvSpPr>
          <p:cNvPr id="567" name="矩形 566"/>
          <p:cNvSpPr/>
          <p:nvPr/>
        </p:nvSpPr>
        <p:spPr>
          <a:xfrm>
            <a:off x="4227294" y="2805924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68" name="矩形 567"/>
          <p:cNvSpPr/>
          <p:nvPr/>
        </p:nvSpPr>
        <p:spPr>
          <a:xfrm>
            <a:off x="4227294" y="2301816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69" name="矩形 568"/>
          <p:cNvSpPr/>
          <p:nvPr/>
        </p:nvSpPr>
        <p:spPr>
          <a:xfrm>
            <a:off x="4227294" y="2553694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70" name="矩形 569"/>
          <p:cNvSpPr/>
          <p:nvPr/>
        </p:nvSpPr>
        <p:spPr>
          <a:xfrm>
            <a:off x="4227294" y="2813139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571" name="肘形连接符 570"/>
          <p:cNvCxnSpPr>
            <a:stCxn id="578" idx="2"/>
            <a:endCxn id="567" idx="1"/>
          </p:cNvCxnSpPr>
          <p:nvPr/>
        </p:nvCxnSpPr>
        <p:spPr>
          <a:xfrm rot="16200000" flipH="1">
            <a:off x="3860931" y="2551235"/>
            <a:ext cx="178862" cy="55386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2" name="肘形连接符 571"/>
          <p:cNvCxnSpPr>
            <a:stCxn id="577" idx="0"/>
            <a:endCxn id="569" idx="1"/>
          </p:cNvCxnSpPr>
          <p:nvPr/>
        </p:nvCxnSpPr>
        <p:spPr>
          <a:xfrm rot="16200000" flipH="1">
            <a:off x="3783739" y="2221813"/>
            <a:ext cx="180905" cy="706204"/>
          </a:xfrm>
          <a:prstGeom prst="bentConnector4">
            <a:avLst>
              <a:gd name="adj1" fmla="val -126315"/>
              <a:gd name="adj2" fmla="val 5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3" name="文本框 572"/>
          <p:cNvSpPr txBox="1"/>
          <p:nvPr/>
        </p:nvSpPr>
        <p:spPr>
          <a:xfrm>
            <a:off x="3013919" y="3030982"/>
            <a:ext cx="1074137" cy="2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Bitmap(R)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" name="文本框 573"/>
          <p:cNvSpPr txBox="1"/>
          <p:nvPr/>
        </p:nvSpPr>
        <p:spPr>
          <a:xfrm>
            <a:off x="3971161" y="3027421"/>
            <a:ext cx="1703612" cy="2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Forwarding table(R)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5" name="组合 574"/>
          <p:cNvGrpSpPr/>
          <p:nvPr/>
        </p:nvGrpSpPr>
        <p:grpSpPr>
          <a:xfrm>
            <a:off x="3288911" y="2484462"/>
            <a:ext cx="464358" cy="254274"/>
            <a:chOff x="2120845" y="1767628"/>
            <a:chExt cx="464539" cy="254373"/>
          </a:xfrm>
        </p:grpSpPr>
        <p:sp>
          <p:nvSpPr>
            <p:cNvPr id="576" name="矩形 575"/>
            <p:cNvSpPr/>
            <p:nvPr/>
          </p:nvSpPr>
          <p:spPr>
            <a:xfrm>
              <a:off x="21208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0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77" name="矩形 576"/>
            <p:cNvSpPr/>
            <p:nvPr/>
          </p:nvSpPr>
          <p:spPr>
            <a:xfrm>
              <a:off x="22732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1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78" name="矩形 577"/>
            <p:cNvSpPr/>
            <p:nvPr/>
          </p:nvSpPr>
          <p:spPr>
            <a:xfrm>
              <a:off x="24256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1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579" name="表格 578"/>
          <p:cNvGraphicFramePr>
            <a:graphicFrameLocks noGrp="1"/>
          </p:cNvGraphicFramePr>
          <p:nvPr>
            <p:extLst/>
          </p:nvPr>
        </p:nvGraphicFramePr>
        <p:xfrm>
          <a:off x="4211206" y="2019688"/>
          <a:ext cx="1327656" cy="1035972"/>
        </p:xfrm>
        <a:graphic>
          <a:graphicData uri="http://schemas.openxmlformats.org/drawingml/2006/table">
            <a:tbl>
              <a:tblPr firstRow="1" bandRow="1"/>
              <a:tblGrid>
                <a:gridCol w="62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/>
                          </a:solidFill>
                        </a:rPr>
                        <a:t>Index</a:t>
                      </a:r>
                      <a:endParaRPr lang="zh-CN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000" dirty="0">
                          <a:solidFill>
                            <a:schemeClr val="tx2"/>
                          </a:solidFill>
                        </a:rPr>
                        <a:t>Next hop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dirty="0"/>
                        <a:t>B</a:t>
                      </a:r>
                      <a:endParaRPr lang="zh-CN" altLang="en-US" sz="1100" dirty="0"/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380" marR="91380" marT="45690" marB="4569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矩形 579"/>
          <p:cNvSpPr/>
          <p:nvPr/>
        </p:nvSpPr>
        <p:spPr>
          <a:xfrm>
            <a:off x="3746235" y="3723763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81" name="矩形 580"/>
          <p:cNvSpPr/>
          <p:nvPr/>
        </p:nvSpPr>
        <p:spPr>
          <a:xfrm>
            <a:off x="3746235" y="3975640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3746235" y="4235086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aphicFrame>
        <p:nvGraphicFramePr>
          <p:cNvPr id="583" name="表格 5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66944"/>
              </p:ext>
            </p:extLst>
          </p:nvPr>
        </p:nvGraphicFramePr>
        <p:xfrm>
          <a:off x="3730147" y="3441635"/>
          <a:ext cx="1361119" cy="1035972"/>
        </p:xfrm>
        <a:graphic>
          <a:graphicData uri="http://schemas.openxmlformats.org/drawingml/2006/table">
            <a:tbl>
              <a:tblPr firstRow="1" bandRow="1"/>
              <a:tblGrid>
                <a:gridCol w="64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Next hop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4" name="肘形连接符 583"/>
          <p:cNvCxnSpPr>
            <a:stCxn id="591" idx="2"/>
            <a:endCxn id="582" idx="1"/>
          </p:cNvCxnSpPr>
          <p:nvPr/>
        </p:nvCxnSpPr>
        <p:spPr>
          <a:xfrm rot="16200000" flipH="1">
            <a:off x="3315678" y="3916203"/>
            <a:ext cx="132942" cy="728171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5" name="肘形连接符 584"/>
          <p:cNvCxnSpPr>
            <a:stCxn id="590" idx="0"/>
            <a:endCxn id="581" idx="1"/>
          </p:cNvCxnSpPr>
          <p:nvPr/>
        </p:nvCxnSpPr>
        <p:spPr>
          <a:xfrm rot="16200000" flipH="1">
            <a:off x="3242094" y="3583174"/>
            <a:ext cx="127770" cy="880511"/>
          </a:xfrm>
          <a:prstGeom prst="bentConnector4">
            <a:avLst>
              <a:gd name="adj1" fmla="val -178845"/>
              <a:gd name="adj2" fmla="val 5453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6" name="文本框 585"/>
          <p:cNvSpPr txBox="1"/>
          <p:nvPr/>
        </p:nvSpPr>
        <p:spPr>
          <a:xfrm>
            <a:off x="2325784" y="4322852"/>
            <a:ext cx="1074137" cy="2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Bitmap(S)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7" name="文本框 586"/>
          <p:cNvSpPr txBox="1"/>
          <p:nvPr/>
        </p:nvSpPr>
        <p:spPr>
          <a:xfrm>
            <a:off x="3475201" y="4479703"/>
            <a:ext cx="1703612" cy="2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Forwarding table(S)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8" name="组合 587"/>
          <p:cNvGrpSpPr/>
          <p:nvPr/>
        </p:nvGrpSpPr>
        <p:grpSpPr>
          <a:xfrm>
            <a:off x="2633545" y="3959544"/>
            <a:ext cx="464358" cy="254274"/>
            <a:chOff x="2120845" y="1767628"/>
            <a:chExt cx="464539" cy="254373"/>
          </a:xfrm>
        </p:grpSpPr>
        <p:sp>
          <p:nvSpPr>
            <p:cNvPr id="589" name="矩形 588"/>
            <p:cNvSpPr/>
            <p:nvPr/>
          </p:nvSpPr>
          <p:spPr>
            <a:xfrm>
              <a:off x="21208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0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90" name="矩形 589"/>
            <p:cNvSpPr/>
            <p:nvPr/>
          </p:nvSpPr>
          <p:spPr>
            <a:xfrm>
              <a:off x="22732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1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91" name="矩形 590"/>
            <p:cNvSpPr/>
            <p:nvPr/>
          </p:nvSpPr>
          <p:spPr>
            <a:xfrm>
              <a:off x="24256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1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sp>
        <p:nvSpPr>
          <p:cNvPr id="592" name="矩形 591"/>
          <p:cNvSpPr/>
          <p:nvPr/>
        </p:nvSpPr>
        <p:spPr>
          <a:xfrm>
            <a:off x="3743365" y="5178337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3743365" y="5430214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94" name="矩形 593"/>
          <p:cNvSpPr/>
          <p:nvPr/>
        </p:nvSpPr>
        <p:spPr>
          <a:xfrm>
            <a:off x="3743365" y="5687917"/>
            <a:ext cx="159677" cy="223347"/>
          </a:xfrm>
          <a:prstGeom prst="rect">
            <a:avLst/>
          </a:prstGeom>
          <a:solidFill>
            <a:srgbClr val="D2DEEF"/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1799" kern="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aphicFrame>
        <p:nvGraphicFramePr>
          <p:cNvPr id="595" name="表格 5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77909"/>
              </p:ext>
            </p:extLst>
          </p:nvPr>
        </p:nvGraphicFramePr>
        <p:xfrm>
          <a:off x="3727277" y="4896209"/>
          <a:ext cx="1303702" cy="1035972"/>
        </p:xfrm>
        <a:graphic>
          <a:graphicData uri="http://schemas.openxmlformats.org/drawingml/2006/table">
            <a:tbl>
              <a:tblPr firstRow="1" bandRow="1"/>
              <a:tblGrid>
                <a:gridCol w="61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Next hop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client2</a:t>
                      </a: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96" name="肘形连接符 595"/>
          <p:cNvCxnSpPr>
            <a:stCxn id="602" idx="2"/>
            <a:endCxn id="594" idx="1"/>
          </p:cNvCxnSpPr>
          <p:nvPr/>
        </p:nvCxnSpPr>
        <p:spPr>
          <a:xfrm rot="16200000" flipH="1">
            <a:off x="3313680" y="5369905"/>
            <a:ext cx="131200" cy="728171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7" name="文本框 596"/>
          <p:cNvSpPr txBox="1"/>
          <p:nvPr/>
        </p:nvSpPr>
        <p:spPr>
          <a:xfrm>
            <a:off x="2325784" y="5777426"/>
            <a:ext cx="1074137" cy="2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Bitmap(C)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8" name="文本框 597"/>
          <p:cNvSpPr txBox="1"/>
          <p:nvPr/>
        </p:nvSpPr>
        <p:spPr>
          <a:xfrm>
            <a:off x="3487527" y="5937338"/>
            <a:ext cx="1703612" cy="2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Forwarding table(C)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9" name="组合 598"/>
          <p:cNvGrpSpPr/>
          <p:nvPr/>
        </p:nvGrpSpPr>
        <p:grpSpPr>
          <a:xfrm>
            <a:off x="2630675" y="5414118"/>
            <a:ext cx="464358" cy="254274"/>
            <a:chOff x="2120845" y="1767628"/>
            <a:chExt cx="464539" cy="254373"/>
          </a:xfrm>
        </p:grpSpPr>
        <p:sp>
          <p:nvSpPr>
            <p:cNvPr id="600" name="矩形 599"/>
            <p:cNvSpPr/>
            <p:nvPr/>
          </p:nvSpPr>
          <p:spPr>
            <a:xfrm>
              <a:off x="21208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0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22732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0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602" name="矩形 601"/>
            <p:cNvSpPr/>
            <p:nvPr/>
          </p:nvSpPr>
          <p:spPr>
            <a:xfrm>
              <a:off x="2425645" y="1767628"/>
              <a:ext cx="159739" cy="254373"/>
            </a:xfrm>
            <a:prstGeom prst="rect">
              <a:avLst/>
            </a:prstGeom>
            <a:solidFill>
              <a:srgbClr val="D2DEEF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</a:rPr>
                <a:t>1</a:t>
              </a:r>
              <a:endParaRPr lang="zh-CN" altLang="en-US" sz="1799" kern="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sp>
        <p:nvSpPr>
          <p:cNvPr id="603" name="矩形 602"/>
          <p:cNvSpPr/>
          <p:nvPr/>
        </p:nvSpPr>
        <p:spPr>
          <a:xfrm>
            <a:off x="39266" y="2536237"/>
            <a:ext cx="2465555" cy="343190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indent="-228509" defTabSz="914034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Multicast route identifier</a:t>
            </a:r>
            <a:r>
              <a:rPr lang="zh-CN" altLang="en-US" sz="1200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</a:p>
          <a:p>
            <a:pPr marL="457017" lvl="1" indent="-228509" defTabSz="914034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Define the local bitmap</a:t>
            </a:r>
            <a:r>
              <a:rPr lang="zh-CN" altLang="en-US" sz="1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11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017" lvl="1" indent="-228509" defTabSz="914034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Each bit corresponds to a multicast object, which denote the direct delivery destination of multicast packet.</a:t>
            </a:r>
          </a:p>
          <a:p>
            <a:pPr indent="-228509" defTabSz="914034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Forwarding table</a:t>
            </a:r>
            <a:r>
              <a:rPr lang="zh-CN" altLang="en-US" sz="1200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</a:p>
          <a:p>
            <a:pPr marL="457017" lvl="1" indent="-228509" defTabSz="914034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Each table entry corresponds to a bit in the bitmap.</a:t>
            </a:r>
          </a:p>
          <a:p>
            <a:pPr marL="457017" lvl="1" indent="-228509" defTabSz="914034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Instruct the forwarding method to the corresponding multicast object (outgoing interface, next hop address, etc.)</a:t>
            </a:r>
            <a:endParaRPr lang="zh-CN" altLang="en-US" sz="11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4" name="文本框 603"/>
          <p:cNvSpPr txBox="1"/>
          <p:nvPr/>
        </p:nvSpPr>
        <p:spPr>
          <a:xfrm>
            <a:off x="6460783" y="5732041"/>
            <a:ext cx="842356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100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Unicast Packet</a:t>
            </a:r>
            <a:endParaRPr lang="zh-CN" altLang="en-US" sz="1100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5" name="文本框 604"/>
          <p:cNvSpPr txBox="1"/>
          <p:nvPr/>
        </p:nvSpPr>
        <p:spPr>
          <a:xfrm>
            <a:off x="8768590" y="5732041"/>
            <a:ext cx="842356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100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Unicast Packet</a:t>
            </a:r>
            <a:endParaRPr lang="zh-CN" altLang="en-US" sz="1100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6" name="文本框 605"/>
          <p:cNvSpPr txBox="1"/>
          <p:nvPr/>
        </p:nvSpPr>
        <p:spPr>
          <a:xfrm>
            <a:off x="11148642" y="4415314"/>
            <a:ext cx="842356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altLang="zh-CN" sz="1100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Unicast Packet</a:t>
            </a:r>
            <a:endParaRPr lang="zh-CN" altLang="en-US" sz="1100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7" name="副标题 1"/>
          <p:cNvSpPr txBox="1">
            <a:spLocks/>
          </p:cNvSpPr>
          <p:nvPr/>
        </p:nvSpPr>
        <p:spPr>
          <a:xfrm>
            <a:off x="284042" y="183426"/>
            <a:ext cx="10988270" cy="58948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399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Example:</a:t>
            </a:r>
            <a:endParaRPr lang="zh-CN" altLang="en-US" sz="2399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4" name="Slide Number Placeholder 3">
            <a:extLst>
              <a:ext uri="{FF2B5EF4-FFF2-40B4-BE49-F238E27FC236}">
                <a16:creationId xmlns:a16="http://schemas.microsoft.com/office/drawing/2014/main" id="{AE2654CE-1D62-7B44-A4D8-5488D347F0B0}"/>
              </a:ext>
            </a:extLst>
          </p:cNvPr>
          <p:cNvSpPr txBox="1">
            <a:spLocks/>
          </p:cNvSpPr>
          <p:nvPr/>
        </p:nvSpPr>
        <p:spPr>
          <a:xfrm>
            <a:off x="11440390" y="6384636"/>
            <a:ext cx="599209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8" indent="0" algn="ctr">
              <a:buNone/>
            </a:pPr>
            <a:fld id="{5A922B3B-C959-464A-9404-96A8CB760C03}" type="slidenum">
              <a:rPr lang="en-US" smtClean="0"/>
              <a:pPr marL="11108" indent="0" algn="ctr">
                <a:buNone/>
              </a:pPr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1AE75-46A6-8D4E-A7C1-AC15A566550C}"/>
              </a:ext>
            </a:extLst>
          </p:cNvPr>
          <p:cNvSpPr txBox="1"/>
          <p:nvPr/>
        </p:nvSpPr>
        <p:spPr>
          <a:xfrm>
            <a:off x="174399" y="6467539"/>
            <a:ext cx="4367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The bug in this example is left as an exercise to the reader</a:t>
            </a:r>
          </a:p>
        </p:txBody>
      </p:sp>
    </p:spTree>
    <p:extLst>
      <p:ext uri="{BB962C8B-B14F-4D97-AF65-F5344CB8AC3E}">
        <p14:creationId xmlns:p14="http://schemas.microsoft.com/office/powerpoint/2010/main" val="173003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44BFE16-3BB8-154D-AAB5-47646C736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Simplifications / Performance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A002-EBF9-A342-9648-68B59CD692A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25738" y="914400"/>
            <a:ext cx="10729365" cy="5288935"/>
          </a:xfrm>
        </p:spPr>
        <p:txBody>
          <a:bodyPr/>
          <a:lstStyle/>
          <a:p>
            <a:endParaRPr lang="en-US" dirty="0"/>
          </a:p>
          <a:p>
            <a:pPr marL="11108" indent="0">
              <a:buNone/>
            </a:pPr>
            <a:r>
              <a:rPr lang="en-US" dirty="0"/>
              <a:t>Naturally no need for loop prevention measures (as in BIER/BIER-TE) (no clear bits)</a:t>
            </a:r>
          </a:p>
          <a:p>
            <a:pPr marL="11108" indent="0">
              <a:buNone/>
            </a:pPr>
            <a:endParaRPr lang="en-US" dirty="0"/>
          </a:p>
          <a:p>
            <a:pPr marL="11108" indent="0">
              <a:buNone/>
            </a:pPr>
            <a:r>
              <a:rPr lang="en-US" dirty="0"/>
              <a:t>No need to split up topology into different SI and/or multiple SD </a:t>
            </a:r>
            <a:r>
              <a:rPr lang="en-US" dirty="0" err="1"/>
              <a:t>bitstrings</a:t>
            </a:r>
            <a:endParaRPr lang="en-US" dirty="0"/>
          </a:p>
          <a:p>
            <a:pPr marL="11108" indent="0">
              <a:buNone/>
            </a:pPr>
            <a:endParaRPr lang="en-US" dirty="0"/>
          </a:p>
          <a:p>
            <a:pPr marL="11108" indent="0">
              <a:buNone/>
            </a:pPr>
            <a:r>
              <a:rPr lang="en-US" dirty="0"/>
              <a:t>No (or much smaller) need to create optimized bit semantics.</a:t>
            </a:r>
          </a:p>
          <a:p>
            <a:pPr marL="160686" lvl="1" indent="0">
              <a:buNone/>
            </a:pPr>
            <a:r>
              <a:rPr lang="en-US" dirty="0"/>
              <a:t>Just use all adjacencies of topology and/or shortest tunnel adjacencies over unicast-routers.</a:t>
            </a:r>
          </a:p>
          <a:p>
            <a:pPr marL="160686" lvl="1" indent="0">
              <a:buNone/>
            </a:pPr>
            <a:endParaRPr lang="en-US" dirty="0"/>
          </a:p>
          <a:p>
            <a:pPr marL="11108" indent="0">
              <a:buNone/>
            </a:pPr>
            <a:r>
              <a:rPr lang="en-US" dirty="0"/>
              <a:t>Especially for ‘sparse’ (small number of BFER) distributions</a:t>
            </a:r>
          </a:p>
          <a:p>
            <a:pPr marL="160686" lvl="1" indent="0">
              <a:buNone/>
            </a:pPr>
            <a:r>
              <a:rPr lang="en-US" dirty="0"/>
              <a:t>Can encode any subset and steering in single RBS address == single packet packet</a:t>
            </a:r>
          </a:p>
          <a:p>
            <a:pPr marL="160686" lvl="1" indent="0">
              <a:buNone/>
            </a:pPr>
            <a:r>
              <a:rPr lang="en-US" dirty="0"/>
              <a:t>If majority of packet have sparse receiver sets. Duplicate packet reduction maximized.</a:t>
            </a:r>
          </a:p>
          <a:p>
            <a:pPr marL="11108" indent="0">
              <a:buNone/>
            </a:pPr>
            <a:endParaRPr lang="en-US" dirty="0"/>
          </a:p>
          <a:p>
            <a:pPr marL="11108" indent="0">
              <a:buNone/>
            </a:pPr>
            <a:r>
              <a:rPr lang="en-US" dirty="0"/>
              <a:t>When total number of BFR too large for desired max RBS address structure (</a:t>
            </a:r>
            <a:r>
              <a:rPr lang="en-US" dirty="0" err="1"/>
              <a:t>eg</a:t>
            </a:r>
            <a:r>
              <a:rPr lang="en-US" dirty="0"/>
              <a:t>: &gt; 512 bit ?)</a:t>
            </a:r>
          </a:p>
          <a:p>
            <a:pPr marL="160686" lvl="1" indent="0">
              <a:buNone/>
            </a:pPr>
            <a:r>
              <a:rPr lang="en-US" dirty="0"/>
              <a:t>Controller can arbitrary duplicate/split distribution tree to create multiple packets for ‘sub-trees’.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4EF7F-F8C8-3F45-B8B1-25A86223572E}"/>
              </a:ext>
            </a:extLst>
          </p:cNvPr>
          <p:cNvSpPr txBox="1">
            <a:spLocks/>
          </p:cNvSpPr>
          <p:nvPr/>
        </p:nvSpPr>
        <p:spPr>
          <a:xfrm>
            <a:off x="11440390" y="6384636"/>
            <a:ext cx="599209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8" indent="0" algn="ctr">
              <a:buNone/>
            </a:pPr>
            <a:fld id="{5A922B3B-C959-464A-9404-96A8CB760C03}" type="slidenum">
              <a:rPr lang="en-US" smtClean="0"/>
              <a:pPr marL="11108" indent="0" algn="ctr">
                <a:buNone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7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901134B-F1D1-044B-9793-114C7AF9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90" y="456134"/>
            <a:ext cx="10736446" cy="645302"/>
          </a:xfrm>
        </p:spPr>
        <p:txBody>
          <a:bodyPr/>
          <a:lstStyle/>
          <a:p>
            <a:r>
              <a:rPr lang="en-US" dirty="0"/>
              <a:t>Forwarding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7043-BD42-3A4F-9D39-C59992503C2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793" y="1512876"/>
            <a:ext cx="5830925" cy="4690459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>
                <a:latin typeface="Courier" pitchFamily="2" charset="0"/>
              </a:rPr>
              <a:t>void </a:t>
            </a:r>
            <a:r>
              <a:rPr lang="en-US" sz="2800" dirty="0" err="1">
                <a:latin typeface="Courier" pitchFamily="2" charset="0"/>
              </a:rPr>
              <a:t>ForwardRBSPacket</a:t>
            </a:r>
            <a:r>
              <a:rPr lang="en-US" sz="2800" dirty="0">
                <a:latin typeface="Courier" pitchFamily="2" charset="0"/>
              </a:rPr>
              <a:t> (Packet)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>
                <a:latin typeface="Courier" pitchFamily="2" charset="0"/>
              </a:rPr>
              <a:t>  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>
                <a:latin typeface="Courier" pitchFamily="2" charset="0"/>
              </a:rPr>
              <a:t>RBS = </a:t>
            </a:r>
            <a:r>
              <a:rPr lang="en-US" sz="2800" dirty="0" err="1">
                <a:latin typeface="Courier" pitchFamily="2" charset="0"/>
              </a:rPr>
              <a:t>GetPacketMulticastAddr</a:t>
            </a:r>
            <a:r>
              <a:rPr lang="en-US" sz="2800" dirty="0">
                <a:latin typeface="Courier" pitchFamily="2" charset="0"/>
              </a:rPr>
              <a:t>(Packet);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 err="1">
                <a:latin typeface="Courier" pitchFamily="2" charset="0"/>
              </a:rPr>
              <a:t>Total_len</a:t>
            </a:r>
            <a:r>
              <a:rPr lang="en-US" sz="2800" dirty="0">
                <a:latin typeface="Courier" pitchFamily="2" charset="0"/>
              </a:rPr>
              <a:t> = RBS;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 err="1">
                <a:latin typeface="Courier" pitchFamily="2" charset="0"/>
              </a:rPr>
              <a:t>Rsv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Total_len</a:t>
            </a:r>
            <a:r>
              <a:rPr lang="en-US" sz="2800" dirty="0">
                <a:latin typeface="Courier" pitchFamily="2" charset="0"/>
              </a:rPr>
              <a:t> + length(</a:t>
            </a:r>
            <a:r>
              <a:rPr lang="en-US" sz="2800" dirty="0" err="1">
                <a:latin typeface="Courier" pitchFamily="2" charset="0"/>
              </a:rPr>
              <a:t>Total_Len</a:t>
            </a:r>
            <a:r>
              <a:rPr lang="en-US" sz="2800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 err="1">
                <a:latin typeface="Courier" pitchFamily="2" charset="0"/>
              </a:rPr>
              <a:t>BitStringA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Rsv</a:t>
            </a:r>
            <a:r>
              <a:rPr lang="en-US" sz="2800" dirty="0">
                <a:latin typeface="Courier" pitchFamily="2" charset="0"/>
              </a:rPr>
              <a:t> + length(</a:t>
            </a:r>
            <a:r>
              <a:rPr lang="en-US" sz="2800" dirty="0" err="1">
                <a:latin typeface="Courier" pitchFamily="2" charset="0"/>
              </a:rPr>
              <a:t>Rsv</a:t>
            </a:r>
            <a:r>
              <a:rPr lang="en-US" sz="2800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 err="1">
                <a:latin typeface="Courier" pitchFamily="2" charset="0"/>
              </a:rPr>
              <a:t>AddressingField</a:t>
            </a:r>
            <a:r>
              <a:rPr lang="en-US" sz="2800" dirty="0">
                <a:latin typeface="Courier" pitchFamily="2" charset="0"/>
              </a:rPr>
              <a:t> =  </a:t>
            </a:r>
            <a:r>
              <a:rPr lang="en-US" sz="2800" dirty="0" err="1">
                <a:latin typeface="Courier" pitchFamily="2" charset="0"/>
              </a:rPr>
              <a:t>BitStringA</a:t>
            </a:r>
            <a:r>
              <a:rPr lang="en-US" sz="2800" dirty="0">
                <a:latin typeface="Courier" pitchFamily="2" charset="0"/>
              </a:rPr>
              <a:t> + </a:t>
            </a:r>
            <a:r>
              <a:rPr lang="en-US" sz="2800" dirty="0" err="1">
                <a:latin typeface="Courier" pitchFamily="2" charset="0"/>
              </a:rPr>
              <a:t>BIFT.entries</a:t>
            </a:r>
            <a:r>
              <a:rPr lang="en-US" sz="2800" dirty="0"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latin typeface="Courier" pitchFamily="2" charset="0"/>
              </a:rPr>
              <a:t>// [1] calculate number of recursive bits set in </a:t>
            </a:r>
            <a:r>
              <a:rPr lang="en-US" sz="2800" dirty="0" err="1">
                <a:latin typeface="Courier" pitchFamily="2" charset="0"/>
              </a:rPr>
              <a:t>BitString</a:t>
            </a:r>
            <a:endParaRPr lang="en-US" sz="28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 err="1">
                <a:latin typeface="Courier" pitchFamily="2" charset="0"/>
              </a:rPr>
              <a:t>CopyBitString</a:t>
            </a:r>
            <a:r>
              <a:rPr lang="en-US" sz="2800" dirty="0">
                <a:latin typeface="Courier" pitchFamily="2" charset="0"/>
              </a:rPr>
              <a:t>(*</a:t>
            </a:r>
            <a:r>
              <a:rPr lang="en-US" sz="2800" dirty="0" err="1">
                <a:latin typeface="Courier" pitchFamily="2" charset="0"/>
              </a:rPr>
              <a:t>BitStringA</a:t>
            </a:r>
            <a:r>
              <a:rPr lang="en-US" sz="2800" dirty="0">
                <a:latin typeface="Courier" pitchFamily="2" charset="0"/>
              </a:rPr>
              <a:t>, *</a:t>
            </a:r>
            <a:r>
              <a:rPr lang="en-US" sz="2800" dirty="0" err="1">
                <a:latin typeface="Courier" pitchFamily="2" charset="0"/>
              </a:rPr>
              <a:t>RecursiveBits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latin typeface="Courier" pitchFamily="2" charset="0"/>
              </a:rPr>
              <a:t>BIFT.entries</a:t>
            </a:r>
            <a:r>
              <a:rPr lang="en-US" sz="2800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>
                <a:latin typeface="Courier" pitchFamily="2" charset="0"/>
              </a:rPr>
              <a:t>And(*</a:t>
            </a:r>
            <a:r>
              <a:rPr lang="en-US" sz="2800" dirty="0" err="1">
                <a:latin typeface="Courier" pitchFamily="2" charset="0"/>
              </a:rPr>
              <a:t>RecursiveBits</a:t>
            </a:r>
            <a:r>
              <a:rPr lang="en-US" sz="2800" dirty="0">
                <a:latin typeface="Courier" pitchFamily="2" charset="0"/>
              </a:rPr>
              <a:t>,*</a:t>
            </a:r>
            <a:r>
              <a:rPr lang="en-US" sz="2800" dirty="0" err="1">
                <a:latin typeface="Courier" pitchFamily="2" charset="0"/>
              </a:rPr>
              <a:t>BIFTRecursiveBits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latin typeface="Courier" pitchFamily="2" charset="0"/>
              </a:rPr>
              <a:t>BIFT.entries</a:t>
            </a:r>
            <a:r>
              <a:rPr lang="en-US" sz="2800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>
                <a:latin typeface="Courier" pitchFamily="2" charset="0"/>
              </a:rPr>
              <a:t>N = </a:t>
            </a:r>
            <a:r>
              <a:rPr lang="en-US" sz="2800" dirty="0" err="1">
                <a:latin typeface="Courier" pitchFamily="2" charset="0"/>
              </a:rPr>
              <a:t>CountBits</a:t>
            </a:r>
            <a:r>
              <a:rPr lang="en-US" sz="2800" dirty="0">
                <a:latin typeface="Courier" pitchFamily="2" charset="0"/>
              </a:rPr>
              <a:t>(*</a:t>
            </a:r>
            <a:r>
              <a:rPr lang="en-US" sz="2800" dirty="0" err="1">
                <a:latin typeface="Courier" pitchFamily="2" charset="0"/>
              </a:rPr>
              <a:t>RecursiveBits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latin typeface="Courier" pitchFamily="2" charset="0"/>
              </a:rPr>
              <a:t>BIFT.entries</a:t>
            </a:r>
            <a:r>
              <a:rPr lang="en-US" sz="2800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br>
              <a:rPr lang="en-US" sz="2800" dirty="0">
                <a:latin typeface="Courier" pitchFamily="2" charset="0"/>
              </a:rPr>
            </a:br>
            <a:endParaRPr lang="en-US" sz="28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>
                <a:latin typeface="Courier" pitchFamily="2" charset="0"/>
              </a:rPr>
              <a:t>// Start of first </a:t>
            </a:r>
            <a:r>
              <a:rPr lang="en-US" sz="2800" dirty="0" err="1">
                <a:latin typeface="Courier" pitchFamily="2" charset="0"/>
              </a:rPr>
              <a:t>RecursiveUnit</a:t>
            </a:r>
            <a:r>
              <a:rPr lang="en-US" sz="2800" dirty="0">
                <a:latin typeface="Courier" pitchFamily="2" charset="0"/>
              </a:rPr>
              <a:t> in RBS address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>
                <a:latin typeface="Courier" pitchFamily="2" charset="0"/>
              </a:rPr>
              <a:t>// After </a:t>
            </a:r>
            <a:r>
              <a:rPr lang="en-US" sz="2800" dirty="0" err="1">
                <a:latin typeface="Courier" pitchFamily="2" charset="0"/>
              </a:rPr>
              <a:t>AddressingField</a:t>
            </a:r>
            <a:r>
              <a:rPr lang="en-US" sz="2800" dirty="0">
                <a:latin typeface="Courier" pitchFamily="2" charset="0"/>
              </a:rPr>
              <a:t> array with 8-bit length fields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 err="1">
                <a:latin typeface="Courier" pitchFamily="2" charset="0"/>
              </a:rPr>
              <a:t>RecursiveUnit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AddressingField</a:t>
            </a:r>
            <a:r>
              <a:rPr lang="en-US" sz="2800" dirty="0">
                <a:latin typeface="Courier" pitchFamily="2" charset="0"/>
              </a:rPr>
              <a:t> + (N - 1) * 8;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br>
              <a:rPr lang="en-US" sz="2800" dirty="0">
                <a:latin typeface="Courier" pitchFamily="2" charset="0"/>
              </a:rPr>
            </a:br>
            <a:endParaRPr lang="en-US" sz="28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 err="1">
                <a:latin typeface="Courier" pitchFamily="2" charset="0"/>
              </a:rPr>
              <a:t>RemainLength</a:t>
            </a:r>
            <a:r>
              <a:rPr lang="en-US" sz="2800" dirty="0">
                <a:latin typeface="Courier" pitchFamily="2" charset="0"/>
              </a:rPr>
              <a:t> = *</a:t>
            </a:r>
            <a:r>
              <a:rPr lang="en-US" sz="2800" dirty="0" err="1">
                <a:latin typeface="Courier" pitchFamily="2" charset="0"/>
              </a:rPr>
              <a:t>Total_len</a:t>
            </a:r>
            <a:r>
              <a:rPr lang="en-US" sz="2800" dirty="0">
                <a:latin typeface="Courier" pitchFamily="2" charset="0"/>
              </a:rPr>
              <a:t> - length(</a:t>
            </a:r>
            <a:r>
              <a:rPr lang="en-US" sz="2800" dirty="0" err="1">
                <a:latin typeface="Courier" pitchFamily="2" charset="0"/>
              </a:rPr>
              <a:t>Rsv</a:t>
            </a:r>
            <a:r>
              <a:rPr lang="en-US" sz="2800" dirty="0">
                <a:latin typeface="Courier" pitchFamily="2" charset="0"/>
              </a:rPr>
              <a:t>) - </a:t>
            </a:r>
            <a:r>
              <a:rPr lang="en-US" sz="2800" dirty="0" err="1">
                <a:latin typeface="Courier" pitchFamily="2" charset="0"/>
              </a:rPr>
              <a:t>BIFT.entries</a:t>
            </a:r>
            <a:r>
              <a:rPr lang="en-US" sz="2800" dirty="0"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latin typeface="Courier" pitchFamily="2" charset="0"/>
              </a:rPr>
              <a:t>Index = </a:t>
            </a:r>
            <a:r>
              <a:rPr lang="en-US" sz="2800" dirty="0" err="1">
                <a:latin typeface="Courier" pitchFamily="2" charset="0"/>
              </a:rPr>
              <a:t>GetFirstBitPosition</a:t>
            </a:r>
            <a:r>
              <a:rPr lang="en-US" sz="2800" dirty="0">
                <a:latin typeface="Courier" pitchFamily="2" charset="0"/>
              </a:rPr>
              <a:t>(*</a:t>
            </a:r>
            <a:r>
              <a:rPr lang="en-US" sz="2800" dirty="0" err="1">
                <a:latin typeface="Courier" pitchFamily="2" charset="0"/>
              </a:rPr>
              <a:t>BitStringA</a:t>
            </a:r>
            <a:r>
              <a:rPr lang="en-US" sz="2800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80713-CC93-C84E-B9E5-E506674B7576}"/>
              </a:ext>
            </a:extLst>
          </p:cNvPr>
          <p:cNvSpPr txBox="1">
            <a:spLocks/>
          </p:cNvSpPr>
          <p:nvPr/>
        </p:nvSpPr>
        <p:spPr>
          <a:xfrm>
            <a:off x="6421581" y="1512876"/>
            <a:ext cx="5559137" cy="46904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>
            <a:normAutofit fontScale="47500" lnSpcReduction="20000"/>
          </a:bodyPr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" pitchFamily="2" charset="0"/>
              </a:rPr>
              <a:t> </a:t>
            </a:r>
            <a:r>
              <a:rPr lang="en-US" sz="2500" dirty="0">
                <a:latin typeface="Courier" pitchFamily="2" charset="0"/>
              </a:rPr>
              <a:t>while (Index)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</a:t>
            </a:r>
            <a:r>
              <a:rPr lang="en-US" sz="2500" dirty="0" err="1">
                <a:latin typeface="Courier" pitchFamily="2" charset="0"/>
              </a:rPr>
              <a:t>PacketCopy</a:t>
            </a:r>
            <a:r>
              <a:rPr lang="en-US" sz="2500" dirty="0">
                <a:latin typeface="Courier" pitchFamily="2" charset="0"/>
              </a:rPr>
              <a:t> = Copy(Packet);</a:t>
            </a:r>
            <a:br>
              <a:rPr lang="en-US" sz="2500" dirty="0">
                <a:latin typeface="Courier" pitchFamily="2" charset="0"/>
              </a:rPr>
            </a:br>
            <a:endParaRPr lang="en-US" sz="25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if (BIFT.BP[Index].recursive)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if(N == 1)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  </a:t>
            </a:r>
            <a:r>
              <a:rPr lang="en-US" sz="2500" dirty="0" err="1">
                <a:latin typeface="Courier" pitchFamily="2" charset="0"/>
              </a:rPr>
              <a:t>RecursiveUnitLength</a:t>
            </a:r>
            <a:r>
              <a:rPr lang="en-US" sz="2500" dirty="0">
                <a:latin typeface="Courier" pitchFamily="2" charset="0"/>
              </a:rPr>
              <a:t> = </a:t>
            </a:r>
            <a:r>
              <a:rPr lang="en-US" sz="2500" dirty="0" err="1">
                <a:latin typeface="Courier" pitchFamily="2" charset="0"/>
              </a:rPr>
              <a:t>RemainLength</a:t>
            </a:r>
            <a:r>
              <a:rPr lang="en-US" sz="2500" dirty="0"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} else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  </a:t>
            </a:r>
            <a:r>
              <a:rPr lang="en-US" sz="2500" dirty="0" err="1">
                <a:latin typeface="Courier" pitchFamily="2" charset="0"/>
              </a:rPr>
              <a:t>RecursiveUnitLength</a:t>
            </a:r>
            <a:r>
              <a:rPr lang="en-US" sz="2500" dirty="0">
                <a:latin typeface="Courier" pitchFamily="2" charset="0"/>
              </a:rPr>
              <a:t> = *</a:t>
            </a:r>
            <a:r>
              <a:rPr lang="en-US" sz="2500" dirty="0" err="1">
                <a:latin typeface="Courier" pitchFamily="2" charset="0"/>
              </a:rPr>
              <a:t>AddressingField</a:t>
            </a:r>
            <a:r>
              <a:rPr lang="en-US" sz="2500" dirty="0"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  N--;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  </a:t>
            </a:r>
            <a:r>
              <a:rPr lang="en-US" sz="2500" dirty="0" err="1">
                <a:latin typeface="Courier" pitchFamily="2" charset="0"/>
              </a:rPr>
              <a:t>AddressingField</a:t>
            </a:r>
            <a:r>
              <a:rPr lang="en-US" sz="2500" dirty="0">
                <a:latin typeface="Courier" pitchFamily="2" charset="0"/>
              </a:rPr>
              <a:t> += 8;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  </a:t>
            </a:r>
            <a:r>
              <a:rPr lang="en-US" sz="2500" dirty="0" err="1">
                <a:latin typeface="Courier" pitchFamily="2" charset="0"/>
              </a:rPr>
              <a:t>RemainLength</a:t>
            </a:r>
            <a:r>
              <a:rPr lang="en-US" sz="2500" dirty="0">
                <a:latin typeface="Courier" pitchFamily="2" charset="0"/>
              </a:rPr>
              <a:t> -= </a:t>
            </a:r>
            <a:r>
              <a:rPr lang="en-US" sz="2500" dirty="0" err="1">
                <a:latin typeface="Courier" pitchFamily="2" charset="0"/>
              </a:rPr>
              <a:t>RecursiveUnitLength</a:t>
            </a:r>
            <a:r>
              <a:rPr lang="en-US" sz="2500" dirty="0"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  </a:t>
            </a:r>
            <a:r>
              <a:rPr lang="en-US" sz="2500" dirty="0" err="1">
                <a:latin typeface="Courier" pitchFamily="2" charset="0"/>
              </a:rPr>
              <a:t>RemainLength</a:t>
            </a:r>
            <a:r>
              <a:rPr lang="en-US" sz="2500" dirty="0">
                <a:latin typeface="Courier" pitchFamily="2" charset="0"/>
              </a:rPr>
              <a:t> -= 8; // 8 bit of </a:t>
            </a:r>
            <a:r>
              <a:rPr lang="en-US" sz="2500" dirty="0" err="1">
                <a:latin typeface="Courier" pitchFamily="2" charset="0"/>
              </a:rPr>
              <a:t>AddressingField</a:t>
            </a:r>
            <a:endParaRPr lang="en-US" sz="25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</a:t>
            </a:r>
            <a:r>
              <a:rPr lang="en-US" sz="2500" dirty="0" err="1">
                <a:latin typeface="Courier" pitchFamily="2" charset="0"/>
              </a:rPr>
              <a:t>RewriteRBS</a:t>
            </a:r>
            <a:r>
              <a:rPr lang="en-US" sz="2500" dirty="0">
                <a:latin typeface="Courier" pitchFamily="2" charset="0"/>
              </a:rPr>
              <a:t>(</a:t>
            </a:r>
            <a:r>
              <a:rPr lang="en-US" sz="2500" dirty="0" err="1">
                <a:latin typeface="Courier" pitchFamily="2" charset="0"/>
              </a:rPr>
              <a:t>PacketCopy</a:t>
            </a:r>
            <a:r>
              <a:rPr lang="en-US" sz="2500" dirty="0">
                <a:latin typeface="Courier" pitchFamily="2" charset="0"/>
              </a:rPr>
              <a:t>, </a:t>
            </a:r>
            <a:r>
              <a:rPr lang="en-US" sz="2500" dirty="0" err="1">
                <a:latin typeface="Courier" pitchFamily="2" charset="0"/>
              </a:rPr>
              <a:t>RecursiveUnit</a:t>
            </a:r>
            <a:r>
              <a:rPr lang="en-US" sz="2500" dirty="0">
                <a:latin typeface="Courier" pitchFamily="2" charset="0"/>
              </a:rPr>
              <a:t>,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                            </a:t>
            </a:r>
            <a:r>
              <a:rPr lang="en-US" sz="2500" dirty="0" err="1">
                <a:latin typeface="Courier" pitchFamily="2" charset="0"/>
              </a:rPr>
              <a:t>RecursiveUnitLength</a:t>
            </a:r>
            <a:r>
              <a:rPr lang="en-US" sz="2500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</a:t>
            </a:r>
            <a:r>
              <a:rPr lang="en-US" sz="2500" dirty="0" err="1">
                <a:latin typeface="Courier" pitchFamily="2" charset="0"/>
              </a:rPr>
              <a:t>SendTo</a:t>
            </a:r>
            <a:r>
              <a:rPr lang="en-US" sz="2500" dirty="0">
                <a:latin typeface="Courier" pitchFamily="2" charset="0"/>
              </a:rPr>
              <a:t>(</a:t>
            </a:r>
            <a:r>
              <a:rPr lang="en-US" sz="2500" dirty="0" err="1">
                <a:latin typeface="Courier" pitchFamily="2" charset="0"/>
              </a:rPr>
              <a:t>PacketCopy</a:t>
            </a:r>
            <a:r>
              <a:rPr lang="en-US" sz="2500" dirty="0">
                <a:latin typeface="Courier" pitchFamily="2" charset="0"/>
              </a:rPr>
              <a:t>, BIFT.BP[Index].adjacency)</a:t>
            </a:r>
            <a:br>
              <a:rPr lang="en-US" sz="2500" dirty="0">
                <a:latin typeface="Courier" pitchFamily="2" charset="0"/>
              </a:rPr>
            </a:br>
            <a:endParaRPr lang="en-US" sz="25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</a:t>
            </a:r>
            <a:r>
              <a:rPr lang="en-US" sz="2500" dirty="0" err="1">
                <a:latin typeface="Courier" pitchFamily="2" charset="0"/>
              </a:rPr>
              <a:t>RecursiveUnit</a:t>
            </a:r>
            <a:r>
              <a:rPr lang="en-US" sz="2500" dirty="0">
                <a:latin typeface="Courier" pitchFamily="2" charset="0"/>
              </a:rPr>
              <a:t> += </a:t>
            </a:r>
            <a:r>
              <a:rPr lang="en-US" sz="2500" dirty="0" err="1">
                <a:latin typeface="Courier" pitchFamily="2" charset="0"/>
              </a:rPr>
              <a:t>RecursiveUnitLength</a:t>
            </a:r>
            <a:r>
              <a:rPr lang="en-US" sz="2500" dirty="0"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} else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</a:t>
            </a:r>
            <a:r>
              <a:rPr lang="en-US" sz="2500" dirty="0" err="1">
                <a:latin typeface="Courier" pitchFamily="2" charset="0"/>
              </a:rPr>
              <a:t>DisposeRBSheader</a:t>
            </a:r>
            <a:r>
              <a:rPr lang="en-US" sz="2500" dirty="0">
                <a:latin typeface="Courier" pitchFamily="2" charset="0"/>
              </a:rPr>
              <a:t>(</a:t>
            </a:r>
            <a:r>
              <a:rPr lang="en-US" sz="2500" dirty="0" err="1">
                <a:latin typeface="Courier" pitchFamily="2" charset="0"/>
              </a:rPr>
              <a:t>PacketCopy</a:t>
            </a:r>
            <a:r>
              <a:rPr lang="en-US" sz="2500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  </a:t>
            </a:r>
            <a:r>
              <a:rPr lang="en-US" sz="2500" dirty="0" err="1">
                <a:latin typeface="Courier" pitchFamily="2" charset="0"/>
              </a:rPr>
              <a:t>SendTo</a:t>
            </a:r>
            <a:r>
              <a:rPr lang="en-US" sz="2500" dirty="0">
                <a:latin typeface="Courier" pitchFamily="2" charset="0"/>
              </a:rPr>
              <a:t>(</a:t>
            </a:r>
            <a:r>
              <a:rPr lang="en-US" sz="2500" dirty="0" err="1">
                <a:latin typeface="Courier" pitchFamily="2" charset="0"/>
              </a:rPr>
              <a:t>PacketCopy</a:t>
            </a:r>
            <a:r>
              <a:rPr lang="en-US" sz="2500" dirty="0">
                <a:latin typeface="Courier" pitchFamily="2" charset="0"/>
              </a:rPr>
              <a:t>, BIFT.BP[Index].adjacency);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  Index = </a:t>
            </a:r>
            <a:r>
              <a:rPr lang="en-US" sz="2500" dirty="0" err="1">
                <a:latin typeface="Courier" pitchFamily="2" charset="0"/>
              </a:rPr>
              <a:t>GetNextBitPosition</a:t>
            </a:r>
            <a:r>
              <a:rPr lang="en-US" sz="2500" dirty="0">
                <a:latin typeface="Courier" pitchFamily="2" charset="0"/>
              </a:rPr>
              <a:t>(*</a:t>
            </a:r>
            <a:r>
              <a:rPr lang="en-US" sz="2500" dirty="0" err="1">
                <a:latin typeface="Courier" pitchFamily="2" charset="0"/>
              </a:rPr>
              <a:t>BitStringA</a:t>
            </a:r>
            <a:r>
              <a:rPr lang="en-US" sz="2500" dirty="0">
                <a:latin typeface="Courier" pitchFamily="2" charset="0"/>
              </a:rPr>
              <a:t>, Index);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latin typeface="Courier" pitchFamily="2" charset="0"/>
              </a:rPr>
              <a:t> }                                                      </a:t>
            </a:r>
          </a:p>
          <a:p>
            <a:pPr marL="11108" indent="0">
              <a:buFont typeface="Arial" panose="020B0604020202020204" pitchFamily="34" charset="0"/>
              <a:buNone/>
            </a:pPr>
            <a:endParaRPr lang="en-US" sz="2100" dirty="0"/>
          </a:p>
          <a:p>
            <a:pPr marL="11108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9B387DE-D1A1-8B40-ABAC-BE8D890B98DA}"/>
              </a:ext>
            </a:extLst>
          </p:cNvPr>
          <p:cNvSpPr txBox="1">
            <a:spLocks/>
          </p:cNvSpPr>
          <p:nvPr/>
        </p:nvSpPr>
        <p:spPr>
          <a:xfrm>
            <a:off x="11440390" y="6384636"/>
            <a:ext cx="599209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8" indent="0" algn="ctr">
              <a:buNone/>
            </a:pPr>
            <a:fld id="{5A922B3B-C959-464A-9404-96A8CB760C03}" type="slidenum">
              <a:rPr lang="en-US" smtClean="0"/>
              <a:pPr marL="11108" indent="0" algn="ctr">
                <a:buNone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1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507E6A-EDAA-124F-A4DE-B247932BB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B035-9785-634E-AB49-5AA1CBC2214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25738" y="1172584"/>
            <a:ext cx="10729365" cy="5030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Natural variable length address (structure)</a:t>
            </a:r>
          </a:p>
          <a:p>
            <a:pPr lvl="1"/>
            <a:r>
              <a:rPr lang="en-US" dirty="0"/>
              <a:t>Compared to naturally fixed-size in BIER/BIER-TE</a:t>
            </a:r>
          </a:p>
          <a:p>
            <a:endParaRPr lang="en-US" dirty="0"/>
          </a:p>
          <a:p>
            <a:r>
              <a:rPr lang="en-US" dirty="0"/>
              <a:t>Forwarding plane complexity</a:t>
            </a:r>
          </a:p>
          <a:p>
            <a:pPr lvl="1"/>
            <a:r>
              <a:rPr lang="en-US" dirty="0"/>
              <a:t>Basic </a:t>
            </a:r>
            <a:r>
              <a:rPr lang="en-US" dirty="0" err="1"/>
              <a:t>Bitstring</a:t>
            </a:r>
            <a:r>
              <a:rPr lang="en-US" dirty="0"/>
              <a:t> replication the same as BIER-TE (only simple subset of adjacencies required)</a:t>
            </a:r>
          </a:p>
          <a:p>
            <a:pPr lvl="1"/>
            <a:r>
              <a:rPr lang="en-US" dirty="0"/>
              <a:t>Main added work:</a:t>
            </a:r>
          </a:p>
          <a:p>
            <a:pPr lvl="2"/>
            <a:r>
              <a:rPr lang="en-US" sz="1600" dirty="0"/>
              <a:t>For each R)</a:t>
            </a:r>
            <a:r>
              <a:rPr lang="en-US" sz="1600" dirty="0" err="1"/>
              <a:t>eplicating</a:t>
            </a:r>
            <a:r>
              <a:rPr lang="en-US" sz="1600" dirty="0"/>
              <a:t> adjacency: </a:t>
            </a:r>
            <a:br>
              <a:rPr lang="en-US" sz="1600" dirty="0"/>
            </a:br>
            <a:r>
              <a:rPr lang="en-US" sz="1600" dirty="0"/>
              <a:t>locate offset/length of Recursive Unit for adjacency, rewrite RBS to that Recursive Unit</a:t>
            </a:r>
          </a:p>
          <a:p>
            <a:pPr lvl="1"/>
            <a:endParaRPr lang="en-US" dirty="0"/>
          </a:p>
          <a:p>
            <a:r>
              <a:rPr lang="en-US" dirty="0"/>
              <a:t>TBD: </a:t>
            </a:r>
            <a:r>
              <a:rPr lang="en-US" dirty="0" err="1"/>
              <a:t>stochastical</a:t>
            </a:r>
            <a:r>
              <a:rPr lang="en-US" dirty="0"/>
              <a:t> analysis/comparison of efficiency (#copies), compared to BIER/BIER-TE</a:t>
            </a:r>
          </a:p>
          <a:p>
            <a:pPr lvl="1"/>
            <a:r>
              <a:rPr lang="en-US" dirty="0"/>
              <a:t>Wide comparison space… </a:t>
            </a:r>
          </a:p>
          <a:p>
            <a:endParaRPr lang="en-US" dirty="0"/>
          </a:p>
          <a:p>
            <a:r>
              <a:rPr lang="en-US" dirty="0"/>
              <a:t>Packet encoding</a:t>
            </a:r>
          </a:p>
          <a:p>
            <a:pPr lvl="1"/>
            <a:r>
              <a:rPr lang="en-US" dirty="0"/>
              <a:t>Not purpose of this draft</a:t>
            </a:r>
          </a:p>
          <a:p>
            <a:pPr lvl="1"/>
            <a:r>
              <a:rPr lang="en-US" dirty="0"/>
              <a:t>Could just use RFC8296 and be considered ‘yet another BIFT mode’ (BIER, BIER-TE, BIER-RBS)</a:t>
            </a:r>
          </a:p>
          <a:p>
            <a:pPr lvl="1"/>
            <a:r>
              <a:rPr lang="en-US" dirty="0"/>
              <a:t>Or any other encap if more desirable / applicable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21079</TotalTime>
  <Words>1629</Words>
  <Application>Microsoft Macintosh PowerPoint</Application>
  <PresentationFormat>Widescreen</PresentationFormat>
  <Paragraphs>319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 Unicode MS</vt:lpstr>
      <vt:lpstr>DengXian</vt:lpstr>
      <vt:lpstr>微软雅黑</vt:lpstr>
      <vt:lpstr>微软雅黑</vt:lpstr>
      <vt:lpstr>黑体</vt:lpstr>
      <vt:lpstr>宋体</vt:lpstr>
      <vt:lpstr>.AppleSystemUIFont</vt:lpstr>
      <vt:lpstr>Arial</vt:lpstr>
      <vt:lpstr>Calibri</vt:lpstr>
      <vt:lpstr>Calibri Light</vt:lpstr>
      <vt:lpstr>Courier</vt:lpstr>
      <vt:lpstr>华文细黑</vt:lpstr>
      <vt:lpstr>Wingdings</vt:lpstr>
      <vt:lpstr>Office Theme</vt:lpstr>
      <vt:lpstr>Carrier Grade Minimalist Multicast (CGM2)  using Bit Index Explicit Replication (BIER)  with Recursive BitString Structure (RBS) Addresses  IETF 112 / INTAREA</vt:lpstr>
      <vt:lpstr>Why INTAREA</vt:lpstr>
      <vt:lpstr>What is wrong with BIER-TE ?</vt:lpstr>
      <vt:lpstr> Carrier-Grade Minimalist Multicast (CGM2) Deployment Simplicity 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198</cp:revision>
  <cp:lastPrinted>2021-07-25T15:03:01Z</cp:lastPrinted>
  <dcterms:created xsi:type="dcterms:W3CDTF">2017-10-31T18:52:32Z</dcterms:created>
  <dcterms:modified xsi:type="dcterms:W3CDTF">2021-11-09T03:40:49Z</dcterms:modified>
</cp:coreProperties>
</file>