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341" r:id="rId2"/>
    <p:sldId id="513" r:id="rId3"/>
    <p:sldId id="514" r:id="rId4"/>
    <p:sldId id="515" r:id="rId5"/>
    <p:sldId id="516" r:id="rId6"/>
    <p:sldId id="517" r:id="rId7"/>
    <p:sldId id="518" r:id="rId8"/>
    <p:sldId id="519" r:id="rId9"/>
    <p:sldId id="520" r:id="rId10"/>
    <p:sldId id="521" r:id="rId11"/>
    <p:sldId id="522" r:id="rId12"/>
    <p:sldId id="523" r:id="rId13"/>
    <p:sldId id="524" r:id="rId14"/>
    <p:sldId id="525" r:id="rId15"/>
    <p:sldId id="526" r:id="rId16"/>
    <p:sldId id="527" r:id="rId17"/>
    <p:sldId id="528" r:id="rId18"/>
    <p:sldId id="529" r:id="rId19"/>
    <p:sldId id="530" r:id="rId20"/>
    <p:sldId id="531" r:id="rId21"/>
    <p:sldId id="532" r:id="rId22"/>
    <p:sldId id="533" r:id="rId23"/>
    <p:sldId id="534" r:id="rId24"/>
    <p:sldId id="535" r:id="rId25"/>
    <p:sldId id="536" r:id="rId26"/>
    <p:sldId id="537" r:id="rId27"/>
    <p:sldId id="538" r:id="rId28"/>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5"/>
    <p:restoredTop sz="87840" autoAdjust="0"/>
  </p:normalViewPr>
  <p:slideViewPr>
    <p:cSldViewPr>
      <p:cViewPr varScale="1">
        <p:scale>
          <a:sx n="99" d="100"/>
          <a:sy n="99" d="100"/>
        </p:scale>
        <p:origin x="-1360" y="-104"/>
      </p:cViewPr>
      <p:guideLst>
        <p:guide orient="horz" pos="2160"/>
        <p:guide pos="288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DE9121C1-E2BF-E745-B860-78422DD9843C}" type="datetime1">
              <a:rPr lang="en-US"/>
              <a:pPr>
                <a:defRPr/>
              </a:pPr>
              <a:t>11/12/18</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78E0C042-AF95-A94D-832D-10E1E8C542D1}" type="slidenum">
              <a:rPr lang="en-US"/>
              <a:pPr>
                <a:defRPr/>
              </a:pPr>
              <a:t>‹#›</a:t>
            </a:fld>
            <a:endParaRPr lang="en-US"/>
          </a:p>
        </p:txBody>
      </p:sp>
    </p:spTree>
    <p:extLst>
      <p:ext uri="{BB962C8B-B14F-4D97-AF65-F5344CB8AC3E}">
        <p14:creationId xmlns:p14="http://schemas.microsoft.com/office/powerpoint/2010/main" val="352026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35287995-21E9-BA49-A2F5-7D67D447DBDA}" type="datetime1">
              <a:rPr lang="en-US"/>
              <a:pPr>
                <a:defRPr/>
              </a:pPr>
              <a:t>11/12/18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58FBEE90-0CDA-3447-B595-4F8759630F3A}" type="slidenum">
              <a:rPr lang="en-US"/>
              <a:pPr>
                <a:defRPr/>
              </a:pPr>
              <a:t>‹#›</a:t>
            </a:fld>
            <a:endParaRPr lang="en-US"/>
          </a:p>
        </p:txBody>
      </p:sp>
    </p:spTree>
    <p:extLst>
      <p:ext uri="{BB962C8B-B14F-4D97-AF65-F5344CB8AC3E}">
        <p14:creationId xmlns:p14="http://schemas.microsoft.com/office/powerpoint/2010/main" val="2390151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F8F477-1C66-7642-A3DF-D62E308FE274}" type="slidenum">
              <a:rPr lang="en-US" sz="1300">
                <a:latin typeface="Calibri" charset="0"/>
              </a:rPr>
              <a:pPr eaLnBrk="1" hangingPunct="1"/>
              <a:t>4</a:t>
            </a:fld>
            <a:endParaRPr lang="en-US" sz="1300">
              <a:latin typeface="Calibri"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A3F428-FFD0-9B48-B3EB-B3ADDF093787}" type="slidenum">
              <a:rPr lang="en-US" sz="1300">
                <a:latin typeface="Calibri" charset="0"/>
              </a:rPr>
              <a:pPr eaLnBrk="1" hangingPunct="1"/>
              <a:t>17</a:t>
            </a:fld>
            <a:endParaRPr lang="en-US" sz="1300">
              <a:latin typeface="Calibri" charset="0"/>
            </a:endParaRPr>
          </a:p>
        </p:txBody>
      </p:sp>
      <p:sp>
        <p:nvSpPr>
          <p:cNvPr id="3072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072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9EA7C15-AE53-4748-B00A-0F58CCD81A12}" type="slidenum">
              <a:rPr lang="en-US" sz="1300">
                <a:latin typeface="Calibri" charset="0"/>
              </a:rPr>
              <a:pPr eaLnBrk="1" hangingPunct="1"/>
              <a:t>18</a:t>
            </a:fld>
            <a:endParaRPr lang="en-US" sz="1300">
              <a:latin typeface="Calibri" charset="0"/>
            </a:endParaRPr>
          </a:p>
        </p:txBody>
      </p:sp>
      <p:sp>
        <p:nvSpPr>
          <p:cNvPr id="3277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277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76BF016-1E7C-3C4A-993E-737B795E1553}" type="slidenum">
              <a:rPr lang="en-US" sz="1300">
                <a:latin typeface="Calibri" charset="0"/>
              </a:rPr>
              <a:pPr eaLnBrk="1" hangingPunct="1"/>
              <a:t>20</a:t>
            </a:fld>
            <a:endParaRPr lang="en-US" sz="1300">
              <a:latin typeface="Calibri" charset="0"/>
            </a:endParaRPr>
          </a:p>
        </p:txBody>
      </p:sp>
      <p:sp>
        <p:nvSpPr>
          <p:cNvPr id="3789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789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7078982-65E0-D74B-8290-CAE56C8C911A}" type="slidenum">
              <a:rPr lang="en-US" sz="1300">
                <a:latin typeface="Calibri" charset="0"/>
              </a:rPr>
              <a:pPr eaLnBrk="1" hangingPunct="1"/>
              <a:t>21</a:t>
            </a:fld>
            <a:endParaRPr lang="en-US" sz="1300">
              <a:latin typeface="Calibri" charset="0"/>
            </a:endParaRPr>
          </a:p>
        </p:txBody>
      </p:sp>
      <p:sp>
        <p:nvSpPr>
          <p:cNvPr id="39938"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993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3ABE008-912B-BF46-9B27-77FA7D4FD07E}" type="slidenum">
              <a:rPr lang="en-US" sz="1300">
                <a:latin typeface="Calibri" charset="0"/>
              </a:rPr>
              <a:pPr eaLnBrk="1" hangingPunct="1"/>
              <a:t>22</a:t>
            </a:fld>
            <a:endParaRPr lang="en-US" sz="1300">
              <a:latin typeface="Calibri" charset="0"/>
            </a:endParaRPr>
          </a:p>
        </p:txBody>
      </p:sp>
      <p:sp>
        <p:nvSpPr>
          <p:cNvPr id="4198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419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0F42F1B-9D7F-084C-98CF-CFED1A4AF441}" type="slidenum">
              <a:rPr lang="en-US" sz="1300">
                <a:latin typeface="Calibri" charset="0"/>
              </a:rPr>
              <a:pPr eaLnBrk="1" hangingPunct="1"/>
              <a:t>5</a:t>
            </a:fld>
            <a:endParaRPr lang="en-US" sz="1300">
              <a:latin typeface="Calibri" charset="0"/>
            </a:endParaRPr>
          </a:p>
        </p:txBody>
      </p:sp>
      <p:sp>
        <p:nvSpPr>
          <p:cNvPr id="1638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63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E8601D-4A47-5645-9B6B-3F360C258DC7}" type="slidenum">
              <a:rPr lang="en-US" sz="1300">
                <a:latin typeface="Calibri" charset="0"/>
              </a:rPr>
              <a:pPr eaLnBrk="1" hangingPunct="1"/>
              <a:t>6</a:t>
            </a:fld>
            <a:endParaRPr lang="en-US" sz="1300">
              <a:latin typeface="Calibri" charset="0"/>
            </a:endParaRPr>
          </a:p>
        </p:txBody>
      </p:sp>
      <p:sp>
        <p:nvSpPr>
          <p:cNvPr id="18434"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8435"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r>
              <a:rPr lang="en-US" dirty="0" smtClean="0">
                <a:latin typeface="Calibri" charset="0"/>
                <a:ea typeface="ＭＳ Ｐゴシック" charset="0"/>
                <a:cs typeface="ＭＳ Ｐゴシック" charset="0"/>
              </a:rPr>
              <a:t>Notes on paired</a:t>
            </a:r>
            <a:r>
              <a:rPr lang="en-US" baseline="0" dirty="0" smtClean="0">
                <a:latin typeface="Calibri" charset="0"/>
                <a:ea typeface="ＭＳ Ｐゴシック" charset="0"/>
                <a:cs typeface="ＭＳ Ｐゴシック" charset="0"/>
              </a:rPr>
              <a:t> end read depiction:</a:t>
            </a:r>
            <a:endParaRPr lang="en-US" dirty="0" smtClean="0">
              <a:latin typeface="Calibri" charset="0"/>
              <a:ea typeface="ＭＳ Ｐゴシック" charset="0"/>
              <a:cs typeface="ＭＳ Ｐゴシック" charset="0"/>
            </a:endParaRPr>
          </a:p>
          <a:p>
            <a:pPr marL="171450" indent="-171450" eaLnBrk="1" hangingPunct="1">
              <a:buFontTx/>
              <a:buChar char="-"/>
            </a:pPr>
            <a:r>
              <a:rPr lang="en-US" baseline="0" dirty="0" smtClean="0">
                <a:latin typeface="Calibri" charset="0"/>
                <a:ea typeface="ＭＳ Ｐゴシック" charset="0"/>
                <a:cs typeface="ＭＳ Ｐゴシック" charset="0"/>
              </a:rPr>
              <a:t>Each line depicts a sequenced fragment. These consist of adapters, and portions sequenced from each end</a:t>
            </a:r>
          </a:p>
          <a:p>
            <a:pPr marL="171450" indent="-171450" eaLnBrk="1" hangingPunct="1">
              <a:buFontTx/>
              <a:buChar char="-"/>
            </a:pPr>
            <a:r>
              <a:rPr lang="en-US" baseline="0" dirty="0" smtClean="0">
                <a:latin typeface="Calibri" charset="0"/>
                <a:ea typeface="ＭＳ Ｐゴシック" charset="0"/>
                <a:cs typeface="ＭＳ Ｐゴシック" charset="0"/>
              </a:rPr>
              <a:t>Blue is being used to indicated read 1, and red for read 2</a:t>
            </a:r>
          </a:p>
          <a:p>
            <a:pPr marL="171450" indent="-171450" eaLnBrk="1" hangingPunct="1">
              <a:buFontTx/>
              <a:buChar char="-"/>
            </a:pPr>
            <a:r>
              <a:rPr lang="en-US" baseline="0" dirty="0" smtClean="0">
                <a:latin typeface="Calibri" charset="0"/>
                <a:ea typeface="ＭＳ Ｐゴシック" charset="0"/>
                <a:cs typeface="ＭＳ Ｐゴシック" charset="0"/>
              </a:rPr>
              <a:t>If the fragment is long enough relative to the read sequence length, there will be a portion in the middle that is not sequenced</a:t>
            </a:r>
          </a:p>
          <a:p>
            <a:pPr marL="171450" indent="-171450" eaLnBrk="1" hangingPunct="1">
              <a:buFontTx/>
              <a:buChar char="-"/>
            </a:pPr>
            <a:r>
              <a:rPr lang="en-US" baseline="0" dirty="0" smtClean="0">
                <a:latin typeface="Calibri" charset="0"/>
                <a:ea typeface="ＭＳ Ｐゴシック" charset="0"/>
                <a:cs typeface="ＭＳ Ｐゴシック" charset="0"/>
              </a:rPr>
              <a:t>Read1 and Read2 can also overlap</a:t>
            </a:r>
          </a:p>
          <a:p>
            <a:pPr marL="171450" indent="-171450" eaLnBrk="1" hangingPunct="1">
              <a:buFontTx/>
              <a:buChar char="-"/>
            </a:pPr>
            <a:endParaRPr lang="en-US" dirty="0" smtClean="0">
              <a:latin typeface="Calibri" charset="0"/>
              <a:ea typeface="ＭＳ Ｐゴシック" charset="0"/>
              <a:cs typeface="ＭＳ Ｐゴシック" charset="0"/>
            </a:endParaRPr>
          </a:p>
          <a:p>
            <a:pPr eaLnBrk="1" hangingPunct="1"/>
            <a:r>
              <a:rPr lang="en-US" dirty="0" smtClean="0">
                <a:latin typeface="Calibri" charset="0"/>
                <a:ea typeface="ＭＳ Ｐゴシック" charset="0"/>
                <a:cs typeface="ＭＳ Ｐゴシック" charset="0"/>
              </a:rPr>
              <a:t>Note the portio</a:t>
            </a:r>
            <a:r>
              <a:rPr lang="en-US" baseline="0" dirty="0" smtClean="0">
                <a:latin typeface="Calibri" charset="0"/>
                <a:ea typeface="ＭＳ Ｐゴシック" charset="0"/>
                <a:cs typeface="ＭＳ Ｐゴシック" charset="0"/>
              </a:rPr>
              <a:t>n </a:t>
            </a:r>
            <a:endParaRPr lang="en-US" dirty="0">
              <a:latin typeface="Calibri"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D7944F4-F5C7-5E4C-83AD-FBAC8BD6727E}" type="slidenum">
              <a:rPr lang="en-US" sz="1300">
                <a:latin typeface="Calibri" charset="0"/>
              </a:rPr>
              <a:pPr eaLnBrk="1" hangingPunct="1"/>
              <a:t>7</a:t>
            </a:fld>
            <a:endParaRPr lang="en-US" sz="1300">
              <a:latin typeface="Calibri" charset="0"/>
            </a:endParaRPr>
          </a:p>
        </p:txBody>
      </p:sp>
      <p:sp>
        <p:nvSpPr>
          <p:cNvPr id="2048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048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42D274C-6A4C-3642-A752-85F6FA955545}" type="slidenum">
              <a:rPr lang="en-US" sz="1300">
                <a:latin typeface="Calibri" charset="0"/>
              </a:rPr>
              <a:pPr eaLnBrk="1" hangingPunct="1"/>
              <a:t>8</a:t>
            </a:fld>
            <a:endParaRPr lang="en-US" sz="1300">
              <a:latin typeface="Calibri" charset="0"/>
            </a:endParaRPr>
          </a:p>
        </p:txBody>
      </p:sp>
      <p:sp>
        <p:nvSpPr>
          <p:cNvPr id="2253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253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706A3C7-404B-AB4E-A027-2C72448AD7C0}" type="slidenum">
              <a:rPr lang="en-US" sz="1300">
                <a:latin typeface="Calibri" charset="0"/>
              </a:rPr>
              <a:pPr eaLnBrk="1" hangingPunct="1"/>
              <a:t>9</a:t>
            </a:fld>
            <a:endParaRPr lang="en-US" sz="1300">
              <a:latin typeface="Calibri" charset="0"/>
            </a:endParaRPr>
          </a:p>
        </p:txBody>
      </p:sp>
      <p:sp>
        <p:nvSpPr>
          <p:cNvPr id="24578"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45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t>
            </a:r>
            <a:r>
              <a:rPr lang="en-US" baseline="0" dirty="0" smtClean="0"/>
              <a:t> </a:t>
            </a:r>
            <a:r>
              <a:rPr lang="en-US" dirty="0" smtClean="0"/>
              <a:t>RNA-seq library construction may</a:t>
            </a:r>
            <a:r>
              <a:rPr lang="en-US" baseline="0" dirty="0" smtClean="0"/>
              <a:t> </a:t>
            </a:r>
            <a:r>
              <a:rPr lang="en-US" dirty="0" smtClean="0"/>
              <a:t>involve both fragmentation and size selection. These procedures may be modified according to the integrity and amount of starting total RNA. The</a:t>
            </a:r>
            <a:r>
              <a:rPr lang="en-US" baseline="0" dirty="0" smtClean="0"/>
              <a:t> </a:t>
            </a:r>
            <a:r>
              <a:rPr lang="en-US" dirty="0" smtClean="0"/>
              <a:t>distributions of RNA molecule sizes are depicted for input total RNA and at various stages during the process of RNA/cDNA fragmentation and size selection.</a:t>
            </a:r>
            <a:r>
              <a:rPr lang="en-US" baseline="0" dirty="0" smtClean="0"/>
              <a:t> </a:t>
            </a:r>
            <a:r>
              <a:rPr lang="en-US" dirty="0" smtClean="0"/>
              <a:t>Commonly used methods for fragmentation and size selection are</a:t>
            </a:r>
            <a:r>
              <a:rPr lang="en-US" baseline="0" dirty="0" smtClean="0"/>
              <a:t> </a:t>
            </a:r>
            <a:r>
              <a:rPr lang="en-US" dirty="0" smtClean="0"/>
              <a:t>depicted along with the expected output of a quality-control assay at each stage (in the</a:t>
            </a:r>
            <a:r>
              <a:rPr lang="en-US" baseline="0" dirty="0" smtClean="0"/>
              <a:t> </a:t>
            </a:r>
            <a:r>
              <a:rPr lang="en-US" dirty="0" smtClean="0"/>
              <a:t>form of a capillary electrophoresis trace). Note that in the final library, it is typical that the majority of RNAs below a certain</a:t>
            </a:r>
            <a:r>
              <a:rPr lang="en-US" baseline="0" dirty="0" smtClean="0"/>
              <a:t> </a:t>
            </a:r>
            <a:r>
              <a:rPr lang="en-US" dirty="0" smtClean="0"/>
              <a:t>size (typically &lt;150–200 </a:t>
            </a:r>
            <a:r>
              <a:rPr lang="en-US" dirty="0" err="1" smtClean="0"/>
              <a:t>bp</a:t>
            </a:r>
            <a:r>
              <a:rPr lang="en-US" dirty="0" smtClean="0"/>
              <a:t>) are</a:t>
            </a:r>
            <a:r>
              <a:rPr lang="en-US" baseline="0" dirty="0" smtClean="0"/>
              <a:t> </a:t>
            </a:r>
            <a:r>
              <a:rPr lang="en-US" dirty="0" smtClean="0"/>
              <a:t>underrepresented. Refer to S3 Table and S7 Table for more details on many of the concepts depicted in this figure.</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13</a:t>
            </a:fld>
            <a:endParaRPr lang="en-US"/>
          </a:p>
        </p:txBody>
      </p:sp>
    </p:spTree>
    <p:extLst>
      <p:ext uri="{BB962C8B-B14F-4D97-AF65-F5344CB8AC3E}">
        <p14:creationId xmlns:p14="http://schemas.microsoft.com/office/powerpoint/2010/main" val="185660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RNA-seq library enrichment strategies that influence interpretation and analysis. RNA-seq library construction protocols differ widely, and these</a:t>
            </a:r>
            <a:r>
              <a:rPr lang="en-US" baseline="0" dirty="0" smtClean="0"/>
              <a:t> </a:t>
            </a:r>
            <a:r>
              <a:rPr lang="en-US" dirty="0" smtClean="0"/>
              <a:t>differences have significant consequences for data interpretation and analysis. The figure above illustrates representative alignment results for either total</a:t>
            </a:r>
            <a:r>
              <a:rPr lang="en-US" baseline="0" dirty="0" smtClean="0"/>
              <a:t> </a:t>
            </a:r>
            <a:r>
              <a:rPr lang="en-US" dirty="0" smtClean="0"/>
              <a:t>RNA or one of three commonly used enrichment strategies at a hypothetical genomic locus with very highly expressed ribosomal RNA (pink), highly</a:t>
            </a:r>
            <a:r>
              <a:rPr lang="en-US" baseline="0" dirty="0" smtClean="0"/>
              <a:t> </a:t>
            </a:r>
            <a:r>
              <a:rPr lang="en-US" dirty="0" smtClean="0"/>
              <a:t>expressed protein coding (green), lowly expressed protein coding (brown) and lowly expressed noncoding RNA (blue) genes. (A) If total RNA is sequenced without enrichment, the vast majority of reads correspond to a small number of very highly expressed RNA species such as ribosomal RNAs (rRNAs). In</a:t>
            </a:r>
            <a:r>
              <a:rPr lang="en-US" baseline="0" dirty="0" smtClean="0"/>
              <a:t> </a:t>
            </a:r>
            <a:r>
              <a:rPr lang="en-US" dirty="0" smtClean="0"/>
              <a:t>humans, ~95%–98% of all RNA molecules may be rRNAs. A significant amount of genomic DNA (</a:t>
            </a:r>
            <a:r>
              <a:rPr lang="en-US" dirty="0" err="1" smtClean="0"/>
              <a:t>gDNA</a:t>
            </a:r>
            <a:r>
              <a:rPr lang="en-US" dirty="0" smtClean="0"/>
              <a:t>) and unprocessed </a:t>
            </a:r>
            <a:r>
              <a:rPr lang="en-US" dirty="0" err="1" smtClean="0"/>
              <a:t>heteronuclear</a:t>
            </a:r>
            <a:r>
              <a:rPr lang="en-US" dirty="0" smtClean="0"/>
              <a:t> RNA (</a:t>
            </a:r>
            <a:r>
              <a:rPr lang="en-US" dirty="0" err="1" smtClean="0"/>
              <a:t>hnRNA</a:t>
            </a:r>
            <a:r>
              <a:rPr lang="en-US" dirty="0" smtClean="0"/>
              <a:t>, also</a:t>
            </a:r>
            <a:r>
              <a:rPr lang="en-US" baseline="0" dirty="0" smtClean="0"/>
              <a:t> </a:t>
            </a:r>
            <a:r>
              <a:rPr lang="en-US" dirty="0" smtClean="0"/>
              <a:t>known as pre-mRNA) contamination may also remain after typical RNA isolation procedures. As a result, most reads will align to intronic, intergenic, and</a:t>
            </a:r>
            <a:r>
              <a:rPr lang="en-US" baseline="0" dirty="0" smtClean="0"/>
              <a:t> </a:t>
            </a:r>
            <a:r>
              <a:rPr lang="en-US" dirty="0" smtClean="0"/>
              <a:t>especially to ribosomal gene regions. Since analysis of these molecules is rarely the target of RNA-seq, various enrichment strategies are commonly</a:t>
            </a:r>
            <a:r>
              <a:rPr lang="en-US" baseline="0" dirty="0" smtClean="0"/>
              <a:t> </a:t>
            </a:r>
            <a:r>
              <a:rPr lang="en-US" dirty="0" smtClean="0"/>
              <a:t>employed. The amount of </a:t>
            </a:r>
            <a:r>
              <a:rPr lang="en-US" dirty="0" err="1" smtClean="0"/>
              <a:t>gDNA</a:t>
            </a:r>
            <a:r>
              <a:rPr lang="en-US" dirty="0" smtClean="0"/>
              <a:t> contamination in total RNA can be reduced, but not entirely eliminated, by use of a </a:t>
            </a:r>
            <a:r>
              <a:rPr lang="en-US" dirty="0" err="1" smtClean="0"/>
              <a:t>deoxyribonuclease</a:t>
            </a:r>
            <a:r>
              <a:rPr lang="en-US" dirty="0" smtClean="0"/>
              <a:t> (</a:t>
            </a:r>
            <a:r>
              <a:rPr lang="en-US" dirty="0" err="1" smtClean="0"/>
              <a:t>DNase</a:t>
            </a:r>
            <a:r>
              <a:rPr lang="en-US" dirty="0" smtClean="0"/>
              <a:t>) treatment.</a:t>
            </a:r>
            <a:r>
              <a:rPr lang="en-US" baseline="0" dirty="0" smtClean="0"/>
              <a:t> </a:t>
            </a:r>
            <a:r>
              <a:rPr lang="en-US" dirty="0" smtClean="0"/>
              <a:t>The amount of unprocessed RNA can be reduced, but not entirely eliminated, by employing an RNA isolation method that attempts to keep nuclei intact and</a:t>
            </a:r>
            <a:r>
              <a:rPr lang="en-US" baseline="0" dirty="0" smtClean="0"/>
              <a:t> </a:t>
            </a:r>
            <a:r>
              <a:rPr lang="en-US" dirty="0" smtClean="0"/>
              <a:t>removing these to enrich for mature mRNAs present in the cytoplasmic compartment. Additional strategies are discussed in S3 Table. </a:t>
            </a:r>
          </a:p>
          <a:p>
            <a:endParaRPr lang="en-US" dirty="0" smtClean="0"/>
          </a:p>
          <a:p>
            <a:r>
              <a:rPr lang="en-US" dirty="0" smtClean="0"/>
              <a:t>*</a:t>
            </a:r>
            <a:r>
              <a:rPr lang="en-US" baseline="0" dirty="0" smtClean="0"/>
              <a:t> </a:t>
            </a:r>
            <a:r>
              <a:rPr lang="en-US" dirty="0" smtClean="0"/>
              <a:t>When sequencing</a:t>
            </a:r>
            <a:r>
              <a:rPr lang="en-US" baseline="0" dirty="0" smtClean="0"/>
              <a:t> </a:t>
            </a:r>
            <a:r>
              <a:rPr lang="en-US" dirty="0" smtClean="0"/>
              <a:t>total RNA, a complete representation of the transcriptome is theoretically present, but in practical terms, insufficient sequence reads are obtained to</a:t>
            </a:r>
            <a:r>
              <a:rPr lang="en-US" baseline="0" dirty="0" smtClean="0"/>
              <a:t> </a:t>
            </a:r>
            <a:r>
              <a:rPr lang="en-US" dirty="0" smtClean="0"/>
              <a:t>sufficiently sample all transcripts of all types, and some enrichment strategy is required to reduce extremely abundant rRNA species. (B) Selective rRNA</a:t>
            </a:r>
            <a:r>
              <a:rPr lang="en-US" baseline="0" dirty="0" smtClean="0"/>
              <a:t> </a:t>
            </a:r>
            <a:r>
              <a:rPr lang="en-US" dirty="0" smtClean="0"/>
              <a:t>reduction kits use oligonucleotides complementary to ribosomal sequences to specifically reduce the abundance of rRNAs while maintaining a broad</a:t>
            </a:r>
            <a:r>
              <a:rPr lang="en-US" baseline="0" dirty="0" smtClean="0"/>
              <a:t> </a:t>
            </a:r>
            <a:r>
              <a:rPr lang="en-US" dirty="0" smtClean="0"/>
              <a:t>representation of transcript species. Since the oligonucleotide probes used in these kits are only designed to bind to and deplete rRNA sequences, a</a:t>
            </a:r>
            <a:r>
              <a:rPr lang="en-US" baseline="0" dirty="0" smtClean="0"/>
              <a:t> </a:t>
            </a:r>
            <a:r>
              <a:rPr lang="en-US" dirty="0" smtClean="0"/>
              <a:t>significant amount of unprocessed RNA and </a:t>
            </a:r>
            <a:r>
              <a:rPr lang="en-US" dirty="0" err="1" smtClean="0"/>
              <a:t>gDNA</a:t>
            </a:r>
            <a:r>
              <a:rPr lang="en-US" dirty="0" smtClean="0"/>
              <a:t> contamination may remain. (C) Poly(A) selection and (D) cDNA capture methods specifically enrich for</a:t>
            </a:r>
            <a:r>
              <a:rPr lang="en-US" baseline="0" dirty="0" smtClean="0"/>
              <a:t> </a:t>
            </a:r>
            <a:r>
              <a:rPr lang="en-US" dirty="0" smtClean="0"/>
              <a:t>(primarily) mature </a:t>
            </a:r>
            <a:r>
              <a:rPr lang="en-US" dirty="0" err="1" smtClean="0"/>
              <a:t>polyadenylated</a:t>
            </a:r>
            <a:r>
              <a:rPr lang="en-US" dirty="0" smtClean="0"/>
              <a:t> RNA species or specific targets (e.g., all known transcript exons), respectively. Since poly(A) selection specifically targets</a:t>
            </a:r>
            <a:r>
              <a:rPr lang="en-US" baseline="0" dirty="0" smtClean="0"/>
              <a:t> </a:t>
            </a:r>
            <a:r>
              <a:rPr lang="en-US" dirty="0" smtClean="0"/>
              <a:t>RNAs that have been </a:t>
            </a:r>
            <a:r>
              <a:rPr lang="en-US" dirty="0" err="1" smtClean="0"/>
              <a:t>polyadenylated</a:t>
            </a:r>
            <a:r>
              <a:rPr lang="en-US" dirty="0" smtClean="0"/>
              <a:t>—a modification that happens at the end of the transcription process—poly(A) selection results in an enrichment for</a:t>
            </a:r>
            <a:r>
              <a:rPr lang="en-US" baseline="0" dirty="0" smtClean="0"/>
              <a:t> </a:t>
            </a:r>
            <a:r>
              <a:rPr lang="en-US" dirty="0" smtClean="0"/>
              <a:t>mature, completely processed RNAs. Poly(A) selection and cDNA capture methods sacrifice some transcriptome representation for increased signal to noise</a:t>
            </a:r>
            <a:r>
              <a:rPr lang="en-US" baseline="0" dirty="0" smtClean="0"/>
              <a:t> </a:t>
            </a:r>
            <a:r>
              <a:rPr lang="en-US" dirty="0" smtClean="0"/>
              <a:t>for transcripts of greater interest. Poly(A) methods will fail to represent most noncoding and other </a:t>
            </a:r>
            <a:r>
              <a:rPr lang="en-US" dirty="0" err="1" smtClean="0"/>
              <a:t>nonpolyadenylated</a:t>
            </a:r>
            <a:r>
              <a:rPr lang="en-US" dirty="0" smtClean="0"/>
              <a:t> RNAs. Capture methods on the other</a:t>
            </a:r>
            <a:r>
              <a:rPr lang="en-US" baseline="0" dirty="0" smtClean="0"/>
              <a:t> </a:t>
            </a:r>
            <a:r>
              <a:rPr lang="en-US" dirty="0" smtClean="0"/>
              <a:t>hand will under-represent any loci not specifically included in the capture design. For example, in this case the brown gene was not included in the design, and</a:t>
            </a:r>
            <a:r>
              <a:rPr lang="en-US" baseline="0" dirty="0" smtClean="0"/>
              <a:t> </a:t>
            </a:r>
            <a:r>
              <a:rPr lang="en-US" dirty="0" smtClean="0"/>
              <a:t>therefore, expression of this gene would be underestimated. Each of the methods depicted here has advantages and disadvantages (S3 Table and S7 Table).</a:t>
            </a:r>
            <a:r>
              <a:rPr lang="en-US" baseline="0" dirty="0" smtClean="0"/>
              <a:t> </a:t>
            </a:r>
            <a:r>
              <a:rPr lang="en-US" dirty="0" smtClean="0"/>
              <a:t>Furthermore, the relative amounts of each class of RNA depicted in each panel are hypothetical examples meant to demonstrate the goals and principles of</a:t>
            </a:r>
            <a:r>
              <a:rPr lang="en-US" baseline="0" dirty="0" smtClean="0"/>
              <a:t> </a:t>
            </a:r>
            <a:r>
              <a:rPr lang="en-US" dirty="0" smtClean="0"/>
              <a:t>each enrichment strategy and should not be interpreted quantitatively. Refer to S4 Table for additional information on the effect of each enrichment strategy.</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14</a:t>
            </a:fld>
            <a:endParaRPr lang="en-US"/>
          </a:p>
        </p:txBody>
      </p:sp>
    </p:spTree>
    <p:extLst>
      <p:ext uri="{BB962C8B-B14F-4D97-AF65-F5344CB8AC3E}">
        <p14:creationId xmlns:p14="http://schemas.microsoft.com/office/powerpoint/2010/main" val="1805905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Comparison of stranded and </a:t>
            </a:r>
            <a:r>
              <a:rPr lang="en-US" dirty="0" err="1" smtClean="0"/>
              <a:t>unstranded</a:t>
            </a:r>
            <a:r>
              <a:rPr lang="en-US" dirty="0" smtClean="0"/>
              <a:t> RNA-seq library methods and their influence on interpretation and analysis. (A) Many RNA-seq</a:t>
            </a:r>
            <a:r>
              <a:rPr lang="en-US" baseline="0" dirty="0" smtClean="0"/>
              <a:t> </a:t>
            </a:r>
            <a:r>
              <a:rPr lang="en-US" dirty="0" smtClean="0"/>
              <a:t>library construction protocols do not maintain the strand identity of RNA transcripts in the sequence data (S1 Table). In these “</a:t>
            </a:r>
            <a:r>
              <a:rPr lang="en-US" dirty="0" err="1" smtClean="0"/>
              <a:t>unstranded</a:t>
            </a:r>
            <a:r>
              <a:rPr lang="en-US" dirty="0" smtClean="0"/>
              <a:t>” strategies, </a:t>
            </a:r>
            <a:r>
              <a:rPr lang="en-US" dirty="0" err="1" smtClean="0"/>
              <a:t>doublestranded</a:t>
            </a:r>
            <a:r>
              <a:rPr lang="en-US" baseline="0" dirty="0" smtClean="0"/>
              <a:t> </a:t>
            </a:r>
            <a:r>
              <a:rPr lang="en-US" dirty="0" smtClean="0"/>
              <a:t>cDNA is sequenced, and knowledge of the transcription strand of the RNA molecule is lost. This results in an even mix of reads from both strands.</a:t>
            </a:r>
            <a:r>
              <a:rPr lang="en-US" baseline="0" dirty="0" smtClean="0"/>
              <a:t> </a:t>
            </a:r>
            <a:r>
              <a:rPr lang="en-US" dirty="0" smtClean="0"/>
              <a:t>In panel A, a gene transcribed on the positive strand is shown in green, a second gene transcribed on the negative strand is shown in brown, and a third gene</a:t>
            </a:r>
            <a:r>
              <a:rPr lang="en-US" baseline="0" dirty="0" smtClean="0"/>
              <a:t> </a:t>
            </a:r>
            <a:r>
              <a:rPr lang="en-US" dirty="0" smtClean="0"/>
              <a:t>transcribed on the positive strand (partially overlapping the second gene) is shown in yellow. The first two genes are protein coding with the open reading frame (ORF) portion depicted as thick rectangles and the UTRs depicted as thin rectangles. The third gene is a noncoding RNA gene. Aligned paired-end</a:t>
            </a:r>
            <a:r>
              <a:rPr lang="en-US" baseline="0" dirty="0" smtClean="0"/>
              <a:t> </a:t>
            </a:r>
            <a:r>
              <a:rPr lang="en-US" dirty="0" smtClean="0"/>
              <a:t>read sequences (read 1 and read 2) are depicted as short colored bars connected by thin lines. The thin connecting line in each read pair depicts the portion</a:t>
            </a:r>
            <a:r>
              <a:rPr lang="en-US" baseline="0" dirty="0" smtClean="0"/>
              <a:t> </a:t>
            </a:r>
            <a:r>
              <a:rPr lang="en-US" dirty="0" smtClean="0"/>
              <a:t>of the cDNA fragment that remains </a:t>
            </a:r>
            <a:r>
              <a:rPr lang="en-US" dirty="0" err="1" smtClean="0"/>
              <a:t>unsequenced</a:t>
            </a:r>
            <a:r>
              <a:rPr lang="en-US" dirty="0" smtClean="0"/>
              <a:t> when the cDNA fragment is larger than two times the read length. Each read is colored according to the</a:t>
            </a:r>
            <a:r>
              <a:rPr lang="en-US" baseline="0" dirty="0" smtClean="0"/>
              <a:t> </a:t>
            </a:r>
            <a:r>
              <a:rPr lang="en-US" dirty="0" smtClean="0"/>
              <a:t>strand sequenced, blue for the positive (forward/sense) strand and red for the negative (reverse/antisense) strand. Using known annotations, the mapped</a:t>
            </a:r>
            <a:r>
              <a:rPr lang="en-US" baseline="0" dirty="0" smtClean="0"/>
              <a:t> </a:t>
            </a:r>
            <a:r>
              <a:rPr lang="en-US" dirty="0" smtClean="0"/>
              <a:t>position of each read, and knowledge of exon splicing patterns, the likely transcription strand of some reads can be inferred. However, for many aligned reads</a:t>
            </a:r>
            <a:r>
              <a:rPr lang="en-US" baseline="0" dirty="0" smtClean="0"/>
              <a:t> </a:t>
            </a:r>
            <a:r>
              <a:rPr lang="en-US" dirty="0" smtClean="0"/>
              <a:t>the transcription strand cannot be inferred and sense-antisense expression analysis is not possible. Note that for each gene, an approximately equal</a:t>
            </a:r>
            <a:r>
              <a:rPr lang="en-US" baseline="0" dirty="0" smtClean="0"/>
              <a:t> </a:t>
            </a:r>
            <a:r>
              <a:rPr lang="en-US" dirty="0" smtClean="0"/>
              <a:t>proportion of reads corresponding to each strand are observed. Also note that read pairing information can sometimes be used to infer which gene a read</a:t>
            </a:r>
            <a:r>
              <a:rPr lang="en-US" baseline="0" dirty="0" smtClean="0"/>
              <a:t> </a:t>
            </a:r>
            <a:r>
              <a:rPr lang="en-US" dirty="0" smtClean="0"/>
              <a:t>was likely derived from. These reads are referred to as “encompassing” read pairs, in which one read of a pair aligns within one exon and the second read of</a:t>
            </a:r>
            <a:r>
              <a:rPr lang="en-US" baseline="0" dirty="0" smtClean="0"/>
              <a:t> </a:t>
            </a:r>
            <a:r>
              <a:rPr lang="en-US" dirty="0" smtClean="0"/>
              <a:t>a pair aligns within another exon. However, reads that align within a region corresponding to overlapping genes cannot be unambiguously assigned to either</a:t>
            </a:r>
            <a:r>
              <a:rPr lang="en-US" baseline="0" dirty="0" smtClean="0"/>
              <a:t> </a:t>
            </a:r>
            <a:r>
              <a:rPr lang="en-US" dirty="0" smtClean="0"/>
              <a:t>gene (e.g., the portion of the brown and yellow genes that overlap). Note that in this figure we are not depicting any reads in which a single read of a read pair</a:t>
            </a:r>
            <a:r>
              <a:rPr lang="en-US" baseline="0" dirty="0" smtClean="0"/>
              <a:t> </a:t>
            </a:r>
            <a:r>
              <a:rPr lang="en-US" dirty="0" smtClean="0"/>
              <a:t>spans across an intron. These exon–exon “spanning” reads can usually be matched unambiguously to a transcript, even in an </a:t>
            </a:r>
            <a:r>
              <a:rPr lang="en-US" dirty="0" err="1" smtClean="0"/>
              <a:t>unstranded</a:t>
            </a:r>
            <a:r>
              <a:rPr lang="en-US" dirty="0" smtClean="0"/>
              <a:t> library, because</a:t>
            </a:r>
            <a:r>
              <a:rPr lang="en-US" baseline="0" dirty="0" smtClean="0"/>
              <a:t> </a:t>
            </a:r>
            <a:r>
              <a:rPr lang="en-US" dirty="0" smtClean="0"/>
              <a:t>the exon–exon junction alignments line up with known splice sites and exon boundaries. (B) More recent “stranded” RNA-seq library strategies allow the</a:t>
            </a:r>
            <a:r>
              <a:rPr lang="en-US" baseline="0" dirty="0" smtClean="0"/>
              <a:t> </a:t>
            </a:r>
            <a:r>
              <a:rPr lang="en-US" dirty="0" smtClean="0"/>
              <a:t>strand information to be retained. In the resulting alignments, depicted in panel B, the strand of the alignment corresponds in a predictable way to the</a:t>
            </a:r>
            <a:r>
              <a:rPr lang="en-US" baseline="0" dirty="0" smtClean="0"/>
              <a:t> </a:t>
            </a:r>
            <a:r>
              <a:rPr lang="en-US" dirty="0" smtClean="0"/>
              <a:t>transcription strand of the sequenced RNA molecule. Now we see that reads aligning within a gene are indicated as being derived from the expected</a:t>
            </a:r>
            <a:r>
              <a:rPr lang="en-US" baseline="0" dirty="0" smtClean="0"/>
              <a:t> </a:t>
            </a:r>
            <a:r>
              <a:rPr lang="en-US" dirty="0" smtClean="0"/>
              <a:t>transcription strand for that gene. Furthermore, in regions where two genes overlap on opposite strands, we can now unambiguously assign reads to each</a:t>
            </a:r>
            <a:r>
              <a:rPr lang="en-US" baseline="0" dirty="0" smtClean="0"/>
              <a:t> </a:t>
            </a:r>
            <a:r>
              <a:rPr lang="en-US" dirty="0" smtClean="0"/>
              <a:t>gene. (C) When strand</a:t>
            </a:r>
            <a:r>
              <a:rPr lang="en-US" baseline="0" dirty="0" smtClean="0"/>
              <a:t> </a:t>
            </a:r>
            <a:r>
              <a:rPr lang="en-US" dirty="0" smtClean="0"/>
              <a:t>information is maintained by the RNA-seq protocol, it can be visualized in genome browsers such as IGV [62]. For example, to make</a:t>
            </a:r>
            <a:r>
              <a:rPr lang="en-US" baseline="0" dirty="0" smtClean="0"/>
              <a:t> </a:t>
            </a:r>
            <a:r>
              <a:rPr lang="en-US" dirty="0" smtClean="0"/>
              <a:t>IGV color read alignments according to strand, use the “Color alignments” by “First-of-pair strand” setting (refer to S5 Table for more strand-related software</a:t>
            </a:r>
            <a:r>
              <a:rPr lang="en-US" baseline="0" dirty="0" smtClean="0"/>
              <a:t> </a:t>
            </a:r>
            <a:r>
              <a:rPr lang="en-US" dirty="0" smtClean="0"/>
              <a:t>settings).</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15</a:t>
            </a:fld>
            <a:endParaRPr lang="en-US"/>
          </a:p>
        </p:txBody>
      </p:sp>
    </p:spTree>
    <p:extLst>
      <p:ext uri="{BB962C8B-B14F-4D97-AF65-F5344CB8AC3E}">
        <p14:creationId xmlns:p14="http://schemas.microsoft.com/office/powerpoint/2010/main" val="4228216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9144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91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88392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0380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4" name="TextBox 3"/>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5" name="TextBox 4"/>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964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7" name="TextBox 6"/>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8" name="TextBox 7"/>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0"/>
          </p:nvPr>
        </p:nvSpPr>
        <p:spPr>
          <a:xfrm>
            <a:off x="46482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0279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3" name="Content Placeholder 2"/>
          <p:cNvSpPr>
            <a:spLocks noGrp="1"/>
          </p:cNvSpPr>
          <p:nvPr>
            <p:ph idx="1"/>
          </p:nvPr>
        </p:nvSpPr>
        <p:spPr>
          <a:xfrm>
            <a:off x="152400" y="152400"/>
            <a:ext cx="88392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49620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Segoe UI" charset="0"/>
              </a:defRPr>
            </a:lvl1pPr>
          </a:lstStyle>
          <a:p>
            <a:pPr>
              <a:defRPr/>
            </a:pPr>
            <a:fld id="{CF3FDDA8-DFE2-794D-9469-18250F189BBE}" type="datetime1">
              <a:rPr lang="en-US"/>
              <a:pPr>
                <a:defRPr/>
              </a:pPr>
              <a:t>11/12/18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Segoe UI"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Segoe UI" charset="0"/>
              </a:defRPr>
            </a:lvl1pPr>
          </a:lstStyle>
          <a:p>
            <a:pPr>
              <a:defRPr/>
            </a:pPr>
            <a:fld id="{D133E7D2-33FF-EC4A-AE37-9A522B04AD5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hyperlink" Target="https://goo.gl/uC5a3C"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oo.gl/6LePBW"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stars.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griffithlab/rnaseq_tutorial/blob/master/manuscript/supplementary_tables/supplementary_table_2_urls.md" TargetMode="External"/><Relationship Id="rId3" Type="http://schemas.openxmlformats.org/officeDocument/2006/relationships/hyperlink" Target="https://github.com/griffithlab/rnaseq_tutorial/wiki/Kallisto"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griffithlab/rnaseq_tutorial/blob/master/manuscript/supplementary_tables/supplementary_table_7.md" TargetMode="External"/><Relationship Id="rId3" Type="http://schemas.openxmlformats.org/officeDocument/2006/relationships/hyperlink" Target="http://journals.plos.org/ploscompbiol/article?id=10.1371/journal.pcbi.1004393"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ctrTitle" idx="4294967295"/>
          </p:nvPr>
        </p:nvSpPr>
        <p:spPr>
          <a:xfrm>
            <a:off x="685800" y="2819400"/>
            <a:ext cx="7772400" cy="1447800"/>
          </a:xfrm>
        </p:spPr>
        <p:txBody>
          <a:bodyPr/>
          <a:lstStyle/>
          <a:p>
            <a:pPr eaLnBrk="1" hangingPunct="1"/>
            <a:r>
              <a:rPr lang="en-US" b="0">
                <a:solidFill>
                  <a:srgbClr val="CA0000"/>
                </a:solidFill>
                <a:latin typeface="Calibri" charset="0"/>
                <a:ea typeface="ＭＳ Ｐゴシック" charset="0"/>
                <a:cs typeface="ＭＳ Ｐゴシック" charset="0"/>
              </a:rPr>
              <a:t>Advanced Sequencing Technologies &amp; Applications</a:t>
            </a:r>
          </a:p>
        </p:txBody>
      </p:sp>
      <p:sp>
        <p:nvSpPr>
          <p:cNvPr id="9218" name="Rectangle 3"/>
          <p:cNvSpPr txBox="1">
            <a:spLocks noChangeArrowheads="1"/>
          </p:cNvSpPr>
          <p:nvPr/>
        </p:nvSpPr>
        <p:spPr bwMode="auto">
          <a:xfrm>
            <a:off x="1182688" y="4549775"/>
            <a:ext cx="6778625" cy="192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20000"/>
              </a:spcBef>
              <a:buFont typeface="Arial" charset="0"/>
              <a:buNone/>
            </a:pPr>
            <a:r>
              <a:rPr lang="en-US" sz="2800">
                <a:latin typeface="Calibri" charset="0"/>
              </a:rPr>
              <a:t>http://meetings.cshl.edu/courses.html</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52400" y="76200"/>
            <a:ext cx="8839200" cy="1143000"/>
          </a:xfrm>
        </p:spPr>
        <p:txBody>
          <a:bodyPr/>
          <a:lstStyle/>
          <a:p>
            <a:r>
              <a:rPr lang="en-US">
                <a:latin typeface="Calibri" charset="0"/>
                <a:ea typeface="ＭＳ Ｐゴシック" charset="0"/>
              </a:rPr>
              <a:t>Agilent example / interpretation</a:t>
            </a:r>
          </a:p>
        </p:txBody>
      </p:sp>
      <p:sp>
        <p:nvSpPr>
          <p:cNvPr id="25602" name="Content Placeholder 2"/>
          <p:cNvSpPr>
            <a:spLocks noGrp="1"/>
          </p:cNvSpPr>
          <p:nvPr>
            <p:ph idx="1"/>
          </p:nvPr>
        </p:nvSpPr>
        <p:spPr>
          <a:xfrm>
            <a:off x="152400" y="1600200"/>
            <a:ext cx="8839200" cy="1676400"/>
          </a:xfrm>
        </p:spPr>
        <p:txBody>
          <a:bodyPr/>
          <a:lstStyle/>
          <a:p>
            <a:r>
              <a:rPr lang="en-US" altLang="ja-JP" sz="1800" dirty="0">
                <a:latin typeface="Calibri" charset="0"/>
                <a:ea typeface="ＭＳ Ｐゴシック" charset="0"/>
                <a:hlinkClick r:id="rId2"/>
              </a:rPr>
              <a:t>https://goo.gl/</a:t>
            </a:r>
            <a:r>
              <a:rPr lang="en-US" altLang="ja-JP" sz="1800" dirty="0" smtClean="0">
                <a:latin typeface="Calibri" charset="0"/>
                <a:ea typeface="ＭＳ Ｐゴシック" charset="0"/>
                <a:hlinkClick r:id="rId2"/>
              </a:rPr>
              <a:t>uC5a3C</a:t>
            </a:r>
            <a:r>
              <a:rPr lang="en-US" altLang="ja-JP" sz="1800" dirty="0" smtClean="0">
                <a:latin typeface="Calibri" charset="0"/>
                <a:ea typeface="ＭＳ Ｐゴシック" charset="0"/>
              </a:rPr>
              <a:t> </a:t>
            </a:r>
          </a:p>
          <a:p>
            <a:r>
              <a:rPr lang="ja-JP" altLang="en-US" sz="2400" dirty="0" smtClean="0">
                <a:latin typeface="Calibri" charset="0"/>
                <a:ea typeface="ＭＳ Ｐゴシック" charset="0"/>
              </a:rPr>
              <a:t>‘</a:t>
            </a:r>
            <a:r>
              <a:rPr lang="en-US" altLang="ja-JP" sz="2400" dirty="0" smtClean="0">
                <a:latin typeface="Calibri" charset="0"/>
                <a:ea typeface="ＭＳ Ｐゴシック" charset="0"/>
              </a:rPr>
              <a:t>RIN</a:t>
            </a:r>
            <a:r>
              <a:rPr lang="ja-JP" altLang="en-US" sz="2400" dirty="0" smtClean="0">
                <a:latin typeface="Calibri" charset="0"/>
                <a:ea typeface="ＭＳ Ｐゴシック" charset="0"/>
              </a:rPr>
              <a:t>’</a:t>
            </a:r>
            <a:r>
              <a:rPr lang="en-US" altLang="ja-JP" sz="2400" dirty="0" smtClean="0">
                <a:latin typeface="Calibri" charset="0"/>
                <a:ea typeface="ＭＳ Ｐゴシック" charset="0"/>
              </a:rPr>
              <a:t> = RNA integrity number</a:t>
            </a:r>
          </a:p>
          <a:p>
            <a:pPr lvl="1"/>
            <a:r>
              <a:rPr lang="en-US" sz="2000" dirty="0" smtClean="0">
                <a:latin typeface="Calibri" charset="0"/>
                <a:ea typeface="ＭＳ Ｐゴシック" charset="0"/>
              </a:rPr>
              <a:t>0 </a:t>
            </a:r>
            <a:r>
              <a:rPr lang="en-US" sz="2000" dirty="0">
                <a:latin typeface="Calibri" charset="0"/>
                <a:ea typeface="ＭＳ Ｐゴシック" charset="0"/>
              </a:rPr>
              <a:t>(bad) to 10 (good)</a:t>
            </a:r>
          </a:p>
          <a:p>
            <a:endParaRPr lang="en-US" dirty="0">
              <a:latin typeface="Calibri" charset="0"/>
              <a:ea typeface="ＭＳ Ｐゴシック" charset="0"/>
            </a:endParaRPr>
          </a:p>
        </p:txBody>
      </p:sp>
      <p:pic>
        <p:nvPicPr>
          <p:cNvPr id="2560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581400"/>
            <a:ext cx="3886200"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1950" y="3505200"/>
            <a:ext cx="3981450" cy="207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TextBox 5"/>
          <p:cNvSpPr txBox="1">
            <a:spLocks noChangeArrowheads="1"/>
          </p:cNvSpPr>
          <p:nvPr/>
        </p:nvSpPr>
        <p:spPr bwMode="auto">
          <a:xfrm>
            <a:off x="1477963" y="5486400"/>
            <a:ext cx="14938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6.0</a:t>
            </a:r>
          </a:p>
        </p:txBody>
      </p:sp>
      <p:sp>
        <p:nvSpPr>
          <p:cNvPr id="25606" name="TextBox 6"/>
          <p:cNvSpPr txBox="1">
            <a:spLocks noChangeArrowheads="1"/>
          </p:cNvSpPr>
          <p:nvPr/>
        </p:nvSpPr>
        <p:spPr bwMode="auto">
          <a:xfrm>
            <a:off x="5973763" y="5486400"/>
            <a:ext cx="14081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10</a:t>
            </a:r>
          </a:p>
        </p:txBody>
      </p:sp>
    </p:spTree>
    <p:extLst>
      <p:ext uri="{BB962C8B-B14F-4D97-AF65-F5344CB8AC3E}">
        <p14:creationId xmlns:p14="http://schemas.microsoft.com/office/powerpoint/2010/main" val="122327096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latin typeface="Calibri" charset="0"/>
                <a:ea typeface="ＭＳ Ｐゴシック" charset="0"/>
              </a:rPr>
              <a:t>Design considerations</a:t>
            </a:r>
          </a:p>
        </p:txBody>
      </p:sp>
      <p:sp>
        <p:nvSpPr>
          <p:cNvPr id="25602" name="Content Placeholder 2"/>
          <p:cNvSpPr>
            <a:spLocks noGrp="1"/>
          </p:cNvSpPr>
          <p:nvPr>
            <p:ph idx="1"/>
          </p:nvPr>
        </p:nvSpPr>
        <p:spPr/>
        <p:txBody>
          <a:bodyPr/>
          <a:lstStyle/>
          <a:p>
            <a:pPr>
              <a:defRPr/>
            </a:pPr>
            <a:r>
              <a:rPr lang="en-US" dirty="0">
                <a:latin typeface="Calibri" charset="0"/>
                <a:ea typeface="ＭＳ Ｐゴシック" charset="0"/>
              </a:rPr>
              <a:t>Standards, Guidelines and Best Practices for RNA-</a:t>
            </a:r>
            <a:r>
              <a:rPr lang="en-US" dirty="0" err="1">
                <a:latin typeface="Calibri" charset="0"/>
                <a:ea typeface="ＭＳ Ｐゴシック" charset="0"/>
              </a:rPr>
              <a:t>seq</a:t>
            </a:r>
            <a:endParaRPr lang="en-US" dirty="0">
              <a:latin typeface="Calibri" charset="0"/>
              <a:ea typeface="ＭＳ Ｐゴシック" charset="0"/>
            </a:endParaRPr>
          </a:p>
          <a:p>
            <a:pPr lvl="1">
              <a:defRPr/>
            </a:pPr>
            <a:r>
              <a:rPr lang="en-US" dirty="0">
                <a:latin typeface="Calibri" charset="0"/>
                <a:ea typeface="ＭＳ Ｐゴシック" charset="0"/>
              </a:rPr>
              <a:t>The ENCODE Consortium</a:t>
            </a:r>
          </a:p>
          <a:p>
            <a:pPr lvl="1">
              <a:defRPr/>
            </a:pPr>
            <a:r>
              <a:rPr lang="en-US" dirty="0">
                <a:latin typeface="Calibri" charset="0"/>
                <a:ea typeface="ＭＳ Ｐゴシック" charset="0"/>
              </a:rPr>
              <a:t>Download from the Course Wiki</a:t>
            </a:r>
          </a:p>
          <a:p>
            <a:pPr lvl="1">
              <a:defRPr/>
            </a:pPr>
            <a:r>
              <a:rPr lang="en-US" dirty="0">
                <a:latin typeface="Calibri" charset="0"/>
                <a:ea typeface="ＭＳ Ｐゴシック" charset="0"/>
              </a:rPr>
              <a:t>Meta data to supply, replicates, sequencing depth, control experiments, reporting standards, etc. </a:t>
            </a:r>
          </a:p>
          <a:p>
            <a:pPr>
              <a:defRPr/>
            </a:pPr>
            <a:r>
              <a:rPr lang="en-US" sz="1500" dirty="0">
                <a:latin typeface="Calibri" charset="0"/>
                <a:ea typeface="ＭＳ Ｐゴシック" charset="0"/>
                <a:hlinkClick r:id="rId2"/>
              </a:rPr>
              <a:t>https://goo.gl</a:t>
            </a:r>
            <a:r>
              <a:rPr lang="en-US" sz="1500">
                <a:latin typeface="Calibri" charset="0"/>
                <a:ea typeface="ＭＳ Ｐゴシック" charset="0"/>
                <a:hlinkClick r:id="rId2"/>
              </a:rPr>
              <a:t>/</a:t>
            </a:r>
            <a:r>
              <a:rPr lang="en-US" sz="1500" smtClean="0">
                <a:latin typeface="Calibri" charset="0"/>
                <a:ea typeface="ＭＳ Ｐゴシック" charset="0"/>
                <a:hlinkClick r:id="rId2"/>
              </a:rPr>
              <a:t>6LePBW</a:t>
            </a:r>
            <a:r>
              <a:rPr lang="en-US" sz="1500" smtClean="0">
                <a:latin typeface="Calibri" charset="0"/>
                <a:ea typeface="ＭＳ Ｐゴシック" charset="0"/>
              </a:rPr>
              <a:t> </a:t>
            </a:r>
            <a:endParaRPr lang="en-US" sz="1500" dirty="0" smtClean="0">
              <a:latin typeface="Calibri" charset="0"/>
              <a:ea typeface="ＭＳ Ｐゴシック" charset="0"/>
            </a:endParaRPr>
          </a:p>
          <a:p>
            <a:pPr>
              <a:defRPr/>
            </a:pPr>
            <a:endParaRPr lang="en-US" sz="1500" dirty="0">
              <a:latin typeface="Calibri" charset="0"/>
              <a:ea typeface="ＭＳ Ｐゴシック" charset="0"/>
            </a:endParaRPr>
          </a:p>
          <a:p>
            <a:pPr>
              <a:defRPr/>
            </a:pPr>
            <a:r>
              <a:rPr lang="en-US" sz="2400" dirty="0">
                <a:latin typeface="Calibri" charset="0"/>
                <a:ea typeface="ＭＳ Ｐゴシック" charset="0"/>
              </a:rPr>
              <a:t>Several </a:t>
            </a:r>
            <a:r>
              <a:rPr lang="en-US" sz="2400" dirty="0" smtClean="0">
                <a:latin typeface="Calibri" charset="0"/>
                <a:ea typeface="ＭＳ Ｐゴシック" charset="0"/>
              </a:rPr>
              <a:t>additional initiatives </a:t>
            </a:r>
            <a:r>
              <a:rPr lang="en-US" sz="2400" dirty="0">
                <a:latin typeface="Calibri" charset="0"/>
                <a:ea typeface="ＭＳ Ｐゴシック" charset="0"/>
              </a:rPr>
              <a:t>are underway to develop standards and best practices that cover many of these concepts. These include: the Sequencing Quality Control (SEQC) </a:t>
            </a:r>
            <a:r>
              <a:rPr lang="en-US" sz="2400" dirty="0" smtClean="0">
                <a:latin typeface="Calibri" charset="0"/>
                <a:ea typeface="ＭＳ Ｐゴシック" charset="0"/>
              </a:rPr>
              <a:t>consortium, </a:t>
            </a:r>
            <a:r>
              <a:rPr lang="en-US" sz="2400" dirty="0">
                <a:latin typeface="Calibri" charset="0"/>
                <a:ea typeface="ＭＳ Ｐゴシック" charset="0"/>
              </a:rPr>
              <a:t>the Roadmap Epigenomics Mapping Consortium (REMC), and the Beta Cell Biology Consortium (BCBC).</a:t>
            </a:r>
            <a:endParaRPr lang="en-US" sz="2400" dirty="0" smtClean="0">
              <a:latin typeface="Calibri" charset="0"/>
              <a:ea typeface="ＭＳ Ｐゴシック" charset="0"/>
            </a:endParaRPr>
          </a:p>
        </p:txBody>
      </p:sp>
    </p:spTree>
    <p:extLst>
      <p:ext uri="{BB962C8B-B14F-4D97-AF65-F5344CB8AC3E}">
        <p14:creationId xmlns:p14="http://schemas.microsoft.com/office/powerpoint/2010/main" val="321580865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52400" y="44450"/>
            <a:ext cx="8839200" cy="1143000"/>
          </a:xfrm>
        </p:spPr>
        <p:txBody>
          <a:bodyPr/>
          <a:lstStyle/>
          <a:p>
            <a:r>
              <a:rPr lang="en-US" dirty="0">
                <a:latin typeface="Calibri" charset="0"/>
                <a:ea typeface="ＭＳ Ｐゴシック" charset="0"/>
              </a:rPr>
              <a:t>There are many RNA-</a:t>
            </a:r>
            <a:r>
              <a:rPr lang="en-US" dirty="0" err="1">
                <a:latin typeface="Calibri" charset="0"/>
                <a:ea typeface="ＭＳ Ｐゴシック" charset="0"/>
              </a:rPr>
              <a:t>seq</a:t>
            </a:r>
            <a:r>
              <a:rPr lang="en-US" dirty="0">
                <a:latin typeface="Calibri" charset="0"/>
                <a:ea typeface="ＭＳ Ｐゴシック" charset="0"/>
              </a:rPr>
              <a:t> library construction strategies</a:t>
            </a:r>
          </a:p>
        </p:txBody>
      </p:sp>
      <p:sp>
        <p:nvSpPr>
          <p:cNvPr id="3" name="Content Placeholder 2"/>
          <p:cNvSpPr>
            <a:spLocks noGrp="1"/>
          </p:cNvSpPr>
          <p:nvPr>
            <p:ph idx="1"/>
          </p:nvPr>
        </p:nvSpPr>
        <p:spPr/>
        <p:txBody>
          <a:bodyPr>
            <a:normAutofit fontScale="92500" lnSpcReduction="20000"/>
          </a:bodyPr>
          <a:lstStyle/>
          <a:p>
            <a:pPr>
              <a:defRPr/>
            </a:pPr>
            <a:r>
              <a:rPr lang="en-US" dirty="0" smtClean="0"/>
              <a:t>Total RNA versus </a:t>
            </a:r>
            <a:r>
              <a:rPr lang="en-US" dirty="0" err="1" smtClean="0"/>
              <a:t>polyA</a:t>
            </a:r>
            <a:r>
              <a:rPr lang="en-US" dirty="0" smtClean="0"/>
              <a:t>+ RNA?</a:t>
            </a:r>
          </a:p>
          <a:p>
            <a:pPr>
              <a:defRPr/>
            </a:pPr>
            <a:r>
              <a:rPr lang="en-US" dirty="0" err="1" smtClean="0"/>
              <a:t>Ribo</a:t>
            </a:r>
            <a:r>
              <a:rPr lang="en-US" dirty="0" smtClean="0"/>
              <a:t>-reduction?</a:t>
            </a:r>
          </a:p>
          <a:p>
            <a:pPr>
              <a:defRPr/>
            </a:pPr>
            <a:r>
              <a:rPr lang="en-US" dirty="0" smtClean="0"/>
              <a:t>Size selection (before and/or after </a:t>
            </a:r>
            <a:r>
              <a:rPr lang="en-US" dirty="0" err="1" smtClean="0"/>
              <a:t>cDNA</a:t>
            </a:r>
            <a:r>
              <a:rPr lang="en-US" dirty="0" smtClean="0"/>
              <a:t> synthesis)</a:t>
            </a:r>
          </a:p>
          <a:p>
            <a:pPr lvl="1">
              <a:defRPr/>
            </a:pPr>
            <a:r>
              <a:rPr lang="en-US" dirty="0" smtClean="0"/>
              <a:t>Small RNAs (microRNAs) vs. large RNAs?</a:t>
            </a:r>
          </a:p>
          <a:p>
            <a:pPr lvl="1">
              <a:defRPr/>
            </a:pPr>
            <a:r>
              <a:rPr lang="en-US" dirty="0" smtClean="0"/>
              <a:t>A narrow fragment size distribution vs. a broad one?</a:t>
            </a:r>
          </a:p>
          <a:p>
            <a:pPr>
              <a:defRPr/>
            </a:pPr>
            <a:r>
              <a:rPr lang="en-US" dirty="0" smtClean="0"/>
              <a:t>Linear amplification?</a:t>
            </a:r>
            <a:endParaRPr lang="en-US" dirty="0"/>
          </a:p>
          <a:p>
            <a:pPr>
              <a:defRPr/>
            </a:pPr>
            <a:r>
              <a:rPr lang="en-US" dirty="0" smtClean="0"/>
              <a:t>Stranded vs. un-stranded libraries</a:t>
            </a:r>
          </a:p>
          <a:p>
            <a:pPr>
              <a:defRPr/>
            </a:pPr>
            <a:r>
              <a:rPr lang="en-US" dirty="0" smtClean="0"/>
              <a:t>Exome captured vs. un-captured</a:t>
            </a:r>
          </a:p>
          <a:p>
            <a:pPr>
              <a:defRPr/>
            </a:pPr>
            <a:r>
              <a:rPr lang="en-US" dirty="0" smtClean="0"/>
              <a:t>Library normalization?</a:t>
            </a:r>
          </a:p>
          <a:p>
            <a:pPr>
              <a:defRPr/>
            </a:pPr>
            <a:endParaRPr lang="en-US" dirty="0" smtClean="0"/>
          </a:p>
          <a:p>
            <a:pPr>
              <a:defRPr/>
            </a:pPr>
            <a:r>
              <a:rPr lang="en-US" dirty="0" smtClean="0"/>
              <a:t>These details can affect analysis strategy</a:t>
            </a:r>
          </a:p>
          <a:p>
            <a:pPr lvl="1">
              <a:defRPr/>
            </a:pPr>
            <a:r>
              <a:rPr lang="en-US" dirty="0" smtClean="0"/>
              <a:t>Especially comparisons between libraries</a:t>
            </a:r>
            <a:endParaRPr lang="en-US" dirty="0"/>
          </a:p>
        </p:txBody>
      </p:sp>
    </p:spTree>
    <p:extLst>
      <p:ext uri="{BB962C8B-B14F-4D97-AF65-F5344CB8AC3E}">
        <p14:creationId xmlns:p14="http://schemas.microsoft.com/office/powerpoint/2010/main" val="406014607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592" y="188640"/>
            <a:ext cx="7272808" cy="6133334"/>
          </a:xfrm>
          <a:prstGeom prst="rect">
            <a:avLst/>
          </a:prstGeom>
        </p:spPr>
      </p:pic>
      <p:sp>
        <p:nvSpPr>
          <p:cNvPr id="7" name="Title 1"/>
          <p:cNvSpPr>
            <a:spLocks noGrp="1"/>
          </p:cNvSpPr>
          <p:nvPr>
            <p:ph type="title"/>
          </p:nvPr>
        </p:nvSpPr>
        <p:spPr>
          <a:xfrm>
            <a:off x="35496" y="44450"/>
            <a:ext cx="3456384" cy="864270"/>
          </a:xfrm>
        </p:spPr>
        <p:txBody>
          <a:bodyPr/>
          <a:lstStyle/>
          <a:p>
            <a:r>
              <a:rPr lang="en-US" sz="2800" dirty="0" smtClean="0">
                <a:latin typeface="Calibri" charset="0"/>
                <a:ea typeface="ＭＳ Ｐゴシック" charset="0"/>
              </a:rPr>
              <a:t>Fragmentation and size selection</a:t>
            </a:r>
            <a:endParaRPr lang="en-US" sz="2800" dirty="0">
              <a:latin typeface="Calibri" charset="0"/>
              <a:ea typeface="ＭＳ Ｐゴシック" charset="0"/>
            </a:endParaRPr>
          </a:p>
        </p:txBody>
      </p:sp>
    </p:spTree>
    <p:extLst>
      <p:ext uri="{BB962C8B-B14F-4D97-AF65-F5344CB8AC3E}">
        <p14:creationId xmlns:p14="http://schemas.microsoft.com/office/powerpoint/2010/main" val="198001803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170605"/>
            <a:ext cx="5904656" cy="6138715"/>
          </a:xfrm>
          <a:prstGeom prst="rect">
            <a:avLst/>
          </a:prstGeom>
        </p:spPr>
      </p:pic>
      <p:sp>
        <p:nvSpPr>
          <p:cNvPr id="7" name="Title 1"/>
          <p:cNvSpPr>
            <a:spLocks noGrp="1"/>
          </p:cNvSpPr>
          <p:nvPr>
            <p:ph type="title"/>
          </p:nvPr>
        </p:nvSpPr>
        <p:spPr>
          <a:xfrm>
            <a:off x="5652120" y="27692"/>
            <a:ext cx="3456384" cy="864270"/>
          </a:xfrm>
        </p:spPr>
        <p:txBody>
          <a:bodyPr/>
          <a:lstStyle/>
          <a:p>
            <a:r>
              <a:rPr lang="en-US" sz="2800" dirty="0" smtClean="0">
                <a:latin typeface="Calibri" charset="0"/>
                <a:ea typeface="ＭＳ Ｐゴシック" charset="0"/>
              </a:rPr>
              <a:t>RNA sequence selection/depletion</a:t>
            </a:r>
            <a:endParaRPr lang="en-US" sz="2800" dirty="0">
              <a:latin typeface="Calibri" charset="0"/>
              <a:ea typeface="ＭＳ Ｐゴシック" charset="0"/>
            </a:endParaRPr>
          </a:p>
        </p:txBody>
      </p:sp>
    </p:spTree>
    <p:extLst>
      <p:ext uri="{BB962C8B-B14F-4D97-AF65-F5344CB8AC3E}">
        <p14:creationId xmlns:p14="http://schemas.microsoft.com/office/powerpoint/2010/main" val="255824838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660232" y="0"/>
            <a:ext cx="2483768" cy="864270"/>
          </a:xfrm>
        </p:spPr>
        <p:txBody>
          <a:bodyPr/>
          <a:lstStyle/>
          <a:p>
            <a:r>
              <a:rPr lang="en-US" sz="2800" dirty="0" smtClean="0">
                <a:latin typeface="Calibri" charset="0"/>
                <a:ea typeface="ＭＳ Ｐゴシック" charset="0"/>
              </a:rPr>
              <a:t>Stranded vs. </a:t>
            </a:r>
            <a:r>
              <a:rPr lang="en-US" sz="2800" dirty="0" err="1" smtClean="0">
                <a:latin typeface="Calibri" charset="0"/>
                <a:ea typeface="ＭＳ Ｐゴシック" charset="0"/>
              </a:rPr>
              <a:t>unstranded</a:t>
            </a:r>
            <a:endParaRPr lang="en-US" sz="2800" dirty="0">
              <a:latin typeface="Calibri" charset="0"/>
              <a:ea typeface="ＭＳ Ｐゴシック" charset="0"/>
            </a:endParaRPr>
          </a:p>
        </p:txBody>
      </p:sp>
      <p:pic>
        <p:nvPicPr>
          <p:cNvPr id="4" name="Picture 3"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b="34849"/>
          <a:stretch/>
        </p:blipFill>
        <p:spPr>
          <a:xfrm>
            <a:off x="251520" y="1052736"/>
            <a:ext cx="4143053" cy="4468027"/>
          </a:xfrm>
          <a:prstGeom prst="rect">
            <a:avLst/>
          </a:prstGeom>
        </p:spPr>
      </p:pic>
      <p:pic>
        <p:nvPicPr>
          <p:cNvPr id="7" name="Picture 6"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t="65559"/>
          <a:stretch/>
        </p:blipFill>
        <p:spPr>
          <a:xfrm>
            <a:off x="4644008" y="2132856"/>
            <a:ext cx="4143053" cy="2361921"/>
          </a:xfrm>
          <a:prstGeom prst="rect">
            <a:avLst/>
          </a:prstGeom>
        </p:spPr>
      </p:pic>
    </p:spTree>
    <p:extLst>
      <p:ext uri="{BB962C8B-B14F-4D97-AF65-F5344CB8AC3E}">
        <p14:creationId xmlns:p14="http://schemas.microsoft.com/office/powerpoint/2010/main" val="35523862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52400" y="0"/>
            <a:ext cx="8839200" cy="1143000"/>
          </a:xfrm>
        </p:spPr>
        <p:txBody>
          <a:bodyPr/>
          <a:lstStyle/>
          <a:p>
            <a:r>
              <a:rPr lang="en-US">
                <a:latin typeface="Calibri" charset="0"/>
                <a:ea typeface="ＭＳ Ｐゴシック" charset="0"/>
              </a:rPr>
              <a:t>Replicates</a:t>
            </a:r>
          </a:p>
        </p:txBody>
      </p:sp>
      <p:sp>
        <p:nvSpPr>
          <p:cNvPr id="28674" name="Content Placeholder 2"/>
          <p:cNvSpPr>
            <a:spLocks noGrp="1"/>
          </p:cNvSpPr>
          <p:nvPr>
            <p:ph sz="half" idx="1"/>
          </p:nvPr>
        </p:nvSpPr>
        <p:spPr>
          <a:xfrm>
            <a:off x="227013" y="1006475"/>
            <a:ext cx="4197350" cy="5119688"/>
          </a:xfrm>
        </p:spPr>
        <p:txBody>
          <a:bodyPr/>
          <a:lstStyle/>
          <a:p>
            <a:pPr>
              <a:lnSpc>
                <a:spcPct val="90000"/>
              </a:lnSpc>
            </a:pPr>
            <a:r>
              <a:rPr lang="en-US" sz="2600">
                <a:latin typeface="Calibri" charset="0"/>
                <a:ea typeface="ＭＳ Ｐゴシック" charset="0"/>
              </a:rPr>
              <a:t>Technical Replicate</a:t>
            </a:r>
          </a:p>
          <a:p>
            <a:pPr lvl="1">
              <a:lnSpc>
                <a:spcPct val="90000"/>
              </a:lnSpc>
            </a:pPr>
            <a:r>
              <a:rPr lang="en-US" sz="2200">
                <a:latin typeface="Calibri" charset="0"/>
                <a:ea typeface="ＭＳ Ｐゴシック" charset="0"/>
              </a:rPr>
              <a:t>Multiple instances of sequence generation</a:t>
            </a:r>
          </a:p>
          <a:p>
            <a:pPr lvl="2">
              <a:lnSpc>
                <a:spcPct val="90000"/>
              </a:lnSpc>
            </a:pPr>
            <a:r>
              <a:rPr lang="en-US" sz="1900">
                <a:latin typeface="Calibri" charset="0"/>
                <a:ea typeface="ＭＳ Ｐゴシック" charset="0"/>
              </a:rPr>
              <a:t>Flow Cells, Lanes, Indexes</a:t>
            </a:r>
          </a:p>
          <a:p>
            <a:pPr>
              <a:lnSpc>
                <a:spcPct val="90000"/>
              </a:lnSpc>
            </a:pPr>
            <a:r>
              <a:rPr lang="en-US" sz="2600">
                <a:latin typeface="Calibri" charset="0"/>
                <a:ea typeface="ＭＳ Ｐゴシック" charset="0"/>
              </a:rPr>
              <a:t>Biological Replicate</a:t>
            </a:r>
          </a:p>
          <a:p>
            <a:pPr lvl="1">
              <a:lnSpc>
                <a:spcPct val="90000"/>
              </a:lnSpc>
            </a:pPr>
            <a:r>
              <a:rPr lang="en-US" sz="2200">
                <a:latin typeface="Calibri" charset="0"/>
                <a:ea typeface="ＭＳ Ｐゴシック" charset="0"/>
              </a:rPr>
              <a:t>Multiple isolations of cells showing the same phenotype, stage or other experimental condition</a:t>
            </a:r>
          </a:p>
          <a:p>
            <a:pPr lvl="1">
              <a:lnSpc>
                <a:spcPct val="90000"/>
              </a:lnSpc>
            </a:pPr>
            <a:r>
              <a:rPr lang="en-US" sz="2200">
                <a:latin typeface="Calibri" charset="0"/>
                <a:ea typeface="ＭＳ Ｐゴシック" charset="0"/>
              </a:rPr>
              <a:t>Some example concerns/challenges:</a:t>
            </a:r>
          </a:p>
          <a:p>
            <a:pPr lvl="2">
              <a:lnSpc>
                <a:spcPct val="90000"/>
              </a:lnSpc>
            </a:pPr>
            <a:r>
              <a:rPr lang="en-US" sz="1900">
                <a:latin typeface="Calibri" charset="0"/>
                <a:ea typeface="ＭＳ Ｐゴシック" charset="0"/>
              </a:rPr>
              <a:t>Environmental Factors, Growth Conditions, Time</a:t>
            </a:r>
          </a:p>
          <a:p>
            <a:pPr lvl="1">
              <a:lnSpc>
                <a:spcPct val="90000"/>
              </a:lnSpc>
            </a:pPr>
            <a:r>
              <a:rPr lang="en-US" sz="2200">
                <a:latin typeface="Calibri" charset="0"/>
                <a:ea typeface="ＭＳ Ｐゴシック" charset="0"/>
              </a:rPr>
              <a:t>Correlation Coefficient 0.92-0.98</a:t>
            </a:r>
          </a:p>
          <a:p>
            <a:pPr lvl="1">
              <a:lnSpc>
                <a:spcPct val="90000"/>
              </a:lnSpc>
            </a:pPr>
            <a:endParaRPr lang="en-US" sz="2200">
              <a:latin typeface="Calibri" charset="0"/>
              <a:ea typeface="ＭＳ Ｐゴシック" charset="0"/>
            </a:endParaRPr>
          </a:p>
          <a:p>
            <a:pPr>
              <a:lnSpc>
                <a:spcPct val="90000"/>
              </a:lnSpc>
            </a:pPr>
            <a:endParaRPr lang="en-US" sz="2600">
              <a:latin typeface="Calibri" charset="0"/>
              <a:ea typeface="ＭＳ Ｐゴシック" charset="0"/>
            </a:endParaRPr>
          </a:p>
        </p:txBody>
      </p:sp>
      <p:pic>
        <p:nvPicPr>
          <p:cNvPr id="28675" name="Content Placeholder 4" descr="Picture 37.png"/>
          <p:cNvPicPr>
            <a:picLocks noChangeAspect="1"/>
          </p:cNvPicPr>
          <p:nvPr/>
        </p:nvPicPr>
        <p:blipFill>
          <a:blip r:embed="rId2">
            <a:extLst>
              <a:ext uri="{28A0092B-C50C-407E-A947-70E740481C1C}">
                <a14:useLocalDpi xmlns:a14="http://schemas.microsoft.com/office/drawing/2010/main" val="0"/>
              </a:ext>
            </a:extLst>
          </a:blip>
          <a:srcRect t="-12621" b="-12621"/>
          <a:stretch>
            <a:fillRect/>
          </a:stretch>
        </p:blipFill>
        <p:spPr bwMode="auto">
          <a:xfrm>
            <a:off x="4648200" y="1006475"/>
            <a:ext cx="4214813" cy="511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135781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analysis goals of RNA-Seq  analysis (what can you ask of the data?)</a:t>
            </a:r>
          </a:p>
        </p:txBody>
      </p:sp>
      <p:sp>
        <p:nvSpPr>
          <p:cNvPr id="29698" name="Content Placeholder 6"/>
          <p:cNvSpPr>
            <a:spLocks noGrp="1"/>
          </p:cNvSpPr>
          <p:nvPr>
            <p:ph idx="1"/>
          </p:nvPr>
        </p:nvSpPr>
        <p:spPr>
          <a:xfrm>
            <a:off x="152400" y="1600200"/>
            <a:ext cx="8839200" cy="4648200"/>
          </a:xfrm>
        </p:spPr>
        <p:txBody>
          <a:bodyPr/>
          <a:lstStyle/>
          <a:p>
            <a:r>
              <a:rPr lang="en-US">
                <a:latin typeface="Calibri" charset="0"/>
                <a:ea typeface="ＭＳ Ｐゴシック" charset="0"/>
              </a:rPr>
              <a:t>Gene expression and differential expression</a:t>
            </a:r>
          </a:p>
          <a:p>
            <a:r>
              <a:rPr lang="en-US">
                <a:latin typeface="Calibri" charset="0"/>
                <a:ea typeface="ＭＳ Ｐゴシック" charset="0"/>
              </a:rPr>
              <a:t>Alternative expression analysis</a:t>
            </a:r>
          </a:p>
          <a:p>
            <a:r>
              <a:rPr lang="en-US">
                <a:latin typeface="Calibri" charset="0"/>
                <a:ea typeface="ＭＳ Ｐゴシック" charset="0"/>
              </a:rPr>
              <a:t>Transcript discovery and annotation</a:t>
            </a:r>
          </a:p>
          <a:p>
            <a:r>
              <a:rPr lang="en-US">
                <a:latin typeface="Calibri" charset="0"/>
                <a:ea typeface="ＭＳ Ｐゴシック" charset="0"/>
              </a:rPr>
              <a:t>Allele specific expression</a:t>
            </a:r>
          </a:p>
          <a:p>
            <a:pPr lvl="1"/>
            <a:r>
              <a:rPr lang="en-US">
                <a:latin typeface="Calibri" charset="0"/>
                <a:ea typeface="ＭＳ Ｐゴシック" charset="0"/>
              </a:rPr>
              <a:t>Relating to SNPs or mutations</a:t>
            </a:r>
          </a:p>
          <a:p>
            <a:r>
              <a:rPr lang="en-US">
                <a:latin typeface="Calibri" charset="0"/>
                <a:ea typeface="ＭＳ Ｐゴシック" charset="0"/>
              </a:rPr>
              <a:t>Mutation discovery</a:t>
            </a:r>
          </a:p>
          <a:p>
            <a:r>
              <a:rPr lang="en-US">
                <a:latin typeface="Calibri" charset="0"/>
                <a:ea typeface="ＭＳ Ｐゴシック" charset="0"/>
              </a:rPr>
              <a:t>Fusion detection</a:t>
            </a:r>
          </a:p>
          <a:p>
            <a:r>
              <a:rPr lang="en-US">
                <a:latin typeface="Calibri" charset="0"/>
                <a:ea typeface="ＭＳ Ｐゴシック" charset="0"/>
              </a:rPr>
              <a:t>RNA editing</a:t>
            </a:r>
          </a:p>
        </p:txBody>
      </p:sp>
    </p:spTree>
    <p:extLst>
      <p:ext uri="{BB962C8B-B14F-4D97-AF65-F5344CB8AC3E}">
        <p14:creationId xmlns:p14="http://schemas.microsoft.com/office/powerpoint/2010/main" val="282963500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General themes of RNA-seq workflows</a:t>
            </a:r>
          </a:p>
        </p:txBody>
      </p:sp>
      <p:sp>
        <p:nvSpPr>
          <p:cNvPr id="31746" name="Content Placeholder 6"/>
          <p:cNvSpPr>
            <a:spLocks noGrp="1"/>
          </p:cNvSpPr>
          <p:nvPr>
            <p:ph idx="1"/>
          </p:nvPr>
        </p:nvSpPr>
        <p:spPr>
          <a:xfrm>
            <a:off x="152400" y="1301750"/>
            <a:ext cx="8839200" cy="4648200"/>
          </a:xfrm>
        </p:spPr>
        <p:txBody>
          <a:bodyPr/>
          <a:lstStyle/>
          <a:p>
            <a:r>
              <a:rPr lang="en-US" sz="2500">
                <a:latin typeface="Calibri" charset="0"/>
                <a:ea typeface="ＭＳ Ｐゴシック" charset="0"/>
              </a:rPr>
              <a:t>Each type of RNA-seq analysis has distinct requirements and challenges but also a common theme:</a:t>
            </a:r>
          </a:p>
          <a:p>
            <a:pPr>
              <a:buFont typeface="Segoe UI" charset="0"/>
              <a:buAutoNum type="arabicPeriod"/>
            </a:pPr>
            <a:r>
              <a:rPr lang="en-US" sz="2500">
                <a:latin typeface="Calibri" charset="0"/>
                <a:ea typeface="ＭＳ Ｐゴシック" charset="0"/>
              </a:rPr>
              <a:t>Obtain raw data (convert format)</a:t>
            </a:r>
          </a:p>
          <a:p>
            <a:pPr>
              <a:buFont typeface="Segoe UI" charset="0"/>
              <a:buAutoNum type="arabicPeriod"/>
            </a:pPr>
            <a:r>
              <a:rPr lang="en-US" sz="2500">
                <a:latin typeface="Calibri" charset="0"/>
                <a:ea typeface="ＭＳ Ｐゴシック" charset="0"/>
              </a:rPr>
              <a:t>Align/assemble reads</a:t>
            </a:r>
          </a:p>
          <a:p>
            <a:pPr>
              <a:buFont typeface="Segoe UI" charset="0"/>
              <a:buAutoNum type="arabicPeriod"/>
            </a:pPr>
            <a:r>
              <a:rPr lang="en-US" sz="2500">
                <a:latin typeface="Calibri" charset="0"/>
                <a:ea typeface="ＭＳ Ｐゴシック" charset="0"/>
              </a:rPr>
              <a:t>Process alignment with a tool specific to the goal </a:t>
            </a:r>
          </a:p>
          <a:p>
            <a:pPr marL="914400" lvl="1" indent="-514350">
              <a:buFont typeface="Arial" charset="0"/>
              <a:buChar char="•"/>
            </a:pPr>
            <a:r>
              <a:rPr lang="en-US" sz="2100">
                <a:latin typeface="Calibri" charset="0"/>
                <a:ea typeface="ＭＳ Ｐゴシック" charset="0"/>
              </a:rPr>
              <a:t>e.g. </a:t>
            </a:r>
            <a:r>
              <a:rPr lang="ja-JP" altLang="en-US" sz="2100">
                <a:latin typeface="Calibri" charset="0"/>
                <a:ea typeface="ＭＳ Ｐゴシック" charset="0"/>
              </a:rPr>
              <a:t>‘</a:t>
            </a:r>
            <a:r>
              <a:rPr lang="en-US" altLang="ja-JP" sz="2100">
                <a:latin typeface="Calibri" charset="0"/>
                <a:ea typeface="ＭＳ Ｐゴシック" charset="0"/>
              </a:rPr>
              <a:t>cufflinks</a:t>
            </a:r>
            <a:r>
              <a:rPr lang="ja-JP" altLang="en-US" sz="2100">
                <a:latin typeface="Calibri" charset="0"/>
                <a:ea typeface="ＭＳ Ｐゴシック" charset="0"/>
              </a:rPr>
              <a:t>’</a:t>
            </a:r>
            <a:r>
              <a:rPr lang="en-US" altLang="ja-JP" sz="2100">
                <a:latin typeface="Calibri" charset="0"/>
                <a:ea typeface="ＭＳ Ｐゴシック" charset="0"/>
              </a:rPr>
              <a:t> for expression analysis, </a:t>
            </a:r>
            <a:r>
              <a:rPr lang="ja-JP" altLang="en-US" sz="2100">
                <a:latin typeface="Calibri" charset="0"/>
                <a:ea typeface="ＭＳ Ｐゴシック" charset="0"/>
              </a:rPr>
              <a:t>‘</a:t>
            </a:r>
            <a:r>
              <a:rPr lang="en-US" altLang="ja-JP" sz="2100">
                <a:latin typeface="Calibri" charset="0"/>
                <a:ea typeface="ＭＳ Ｐゴシック" charset="0"/>
              </a:rPr>
              <a:t>defuse</a:t>
            </a:r>
            <a:r>
              <a:rPr lang="ja-JP" altLang="en-US" sz="2100">
                <a:latin typeface="Calibri" charset="0"/>
                <a:ea typeface="ＭＳ Ｐゴシック" charset="0"/>
              </a:rPr>
              <a:t>’</a:t>
            </a:r>
            <a:r>
              <a:rPr lang="en-US" altLang="ja-JP" sz="2100">
                <a:latin typeface="Calibri" charset="0"/>
                <a:ea typeface="ＭＳ Ｐゴシック" charset="0"/>
              </a:rPr>
              <a:t> for fusion detection, etc.</a:t>
            </a:r>
          </a:p>
          <a:p>
            <a:pPr>
              <a:buFont typeface="Segoe UI" charset="0"/>
              <a:buAutoNum type="arabicPeriod"/>
            </a:pPr>
            <a:r>
              <a:rPr lang="en-US" sz="2500">
                <a:latin typeface="Calibri" charset="0"/>
                <a:ea typeface="ＭＳ Ｐゴシック" charset="0"/>
              </a:rPr>
              <a:t>Post process</a:t>
            </a:r>
          </a:p>
          <a:p>
            <a:pPr marL="914400" lvl="1" indent="-514350">
              <a:buFont typeface="Arial" charset="0"/>
              <a:buChar char="•"/>
            </a:pPr>
            <a:r>
              <a:rPr lang="en-US" sz="2100">
                <a:latin typeface="Calibri" charset="0"/>
                <a:ea typeface="ＭＳ Ｐゴシック" charset="0"/>
              </a:rPr>
              <a:t>Import into downstream software (R, Matlab, Cytoscape, Ingenuity, etc.)</a:t>
            </a:r>
          </a:p>
          <a:p>
            <a:pPr>
              <a:buFont typeface="Segoe UI" charset="0"/>
              <a:buAutoNum type="arabicPeriod"/>
            </a:pPr>
            <a:r>
              <a:rPr lang="en-US" sz="2500">
                <a:latin typeface="Calibri" charset="0"/>
                <a:ea typeface="ＭＳ Ｐゴシック" charset="0"/>
              </a:rPr>
              <a:t>Summarize and visualize</a:t>
            </a:r>
          </a:p>
          <a:p>
            <a:pPr marL="914400" lvl="1" indent="-514350">
              <a:buFont typeface="Arial" charset="0"/>
              <a:buChar char="•"/>
            </a:pPr>
            <a:r>
              <a:rPr lang="en-US" sz="2100">
                <a:latin typeface="Calibri" charset="0"/>
                <a:ea typeface="ＭＳ Ｐゴシック" charset="0"/>
              </a:rPr>
              <a:t>Create gene lists, prioritize candidates for validation, etc.</a:t>
            </a:r>
          </a:p>
        </p:txBody>
      </p:sp>
    </p:spTree>
    <p:extLst>
      <p:ext uri="{BB962C8B-B14F-4D97-AF65-F5344CB8AC3E}">
        <p14:creationId xmlns:p14="http://schemas.microsoft.com/office/powerpoint/2010/main" val="352699671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152400" y="0"/>
            <a:ext cx="8839200" cy="1143000"/>
          </a:xfrm>
        </p:spPr>
        <p:txBody>
          <a:bodyPr/>
          <a:lstStyle/>
          <a:p>
            <a:r>
              <a:rPr lang="en-US">
                <a:latin typeface="Calibri" charset="0"/>
                <a:ea typeface="ＭＳ Ｐゴシック" charset="0"/>
              </a:rPr>
              <a:t>BioStar exercise</a:t>
            </a:r>
          </a:p>
        </p:txBody>
      </p:sp>
      <p:sp>
        <p:nvSpPr>
          <p:cNvPr id="47106" name="Content Placeholder 2"/>
          <p:cNvSpPr>
            <a:spLocks noGrp="1"/>
          </p:cNvSpPr>
          <p:nvPr>
            <p:ph idx="1"/>
          </p:nvPr>
        </p:nvSpPr>
        <p:spPr>
          <a:xfrm>
            <a:off x="152400" y="1066800"/>
            <a:ext cx="8839200" cy="5105400"/>
          </a:xfrm>
        </p:spPr>
        <p:txBody>
          <a:bodyPr/>
          <a:lstStyle/>
          <a:p>
            <a:r>
              <a:rPr lang="en-US">
                <a:latin typeface="Calibri" charset="0"/>
                <a:ea typeface="ＭＳ Ｐゴシック" charset="0"/>
              </a:rPr>
              <a:t>Go to the BioStar website:</a:t>
            </a:r>
          </a:p>
          <a:p>
            <a:pPr lvl="1"/>
            <a:r>
              <a:rPr lang="en-US">
                <a:latin typeface="Calibri" charset="0"/>
                <a:ea typeface="ＭＳ Ｐゴシック" charset="0"/>
                <a:hlinkClick r:id="rId2"/>
              </a:rPr>
              <a:t>http://www.biostars.org/</a:t>
            </a:r>
            <a:endParaRPr lang="en-US">
              <a:latin typeface="Calibri" charset="0"/>
              <a:ea typeface="ＭＳ Ｐゴシック" charset="0"/>
            </a:endParaRPr>
          </a:p>
          <a:p>
            <a:pPr lvl="1"/>
            <a:r>
              <a:rPr lang="en-US">
                <a:latin typeface="Calibri" charset="0"/>
                <a:ea typeface="ＭＳ Ｐゴシック" charset="0"/>
              </a:rPr>
              <a:t>If you do not already have an OpenID (e.g. Google, Yahoo, etc.)</a:t>
            </a:r>
          </a:p>
          <a:p>
            <a:pPr lvl="1"/>
            <a:r>
              <a:rPr lang="en-US">
                <a:latin typeface="Calibri" charset="0"/>
                <a:ea typeface="ＭＳ Ｐゴシック" charset="0"/>
              </a:rPr>
              <a:t>Login -&gt; </a:t>
            </a:r>
            <a:r>
              <a:rPr lang="ja-JP" altLang="en-US">
                <a:latin typeface="Calibri" charset="0"/>
                <a:ea typeface="ＭＳ Ｐゴシック" charset="0"/>
              </a:rPr>
              <a:t>‘</a:t>
            </a:r>
            <a:r>
              <a:rPr lang="en-US" altLang="ja-JP">
                <a:latin typeface="Calibri" charset="0"/>
                <a:ea typeface="ＭＳ Ｐゴシック" charset="0"/>
              </a:rPr>
              <a:t>get one</a:t>
            </a:r>
            <a:r>
              <a:rPr lang="ja-JP" altLang="en-US">
                <a:latin typeface="Calibri" charset="0"/>
                <a:ea typeface="ＭＳ Ｐゴシック" charset="0"/>
              </a:rPr>
              <a:t>’</a:t>
            </a:r>
            <a:endParaRPr lang="en-US" altLang="ja-JP">
              <a:latin typeface="Calibri" charset="0"/>
              <a:ea typeface="ＭＳ Ｐゴシック" charset="0"/>
            </a:endParaRPr>
          </a:p>
          <a:p>
            <a:r>
              <a:rPr lang="en-US">
                <a:latin typeface="Calibri" charset="0"/>
                <a:ea typeface="ＭＳ Ｐゴシック" charset="0"/>
              </a:rPr>
              <a:t>Login and set up your user profile</a:t>
            </a:r>
          </a:p>
          <a:p>
            <a:r>
              <a:rPr lang="en-US">
                <a:latin typeface="Calibri" charset="0"/>
                <a:ea typeface="ＭＳ Ｐゴシック" charset="0"/>
              </a:rPr>
              <a:t>Tasks:</a:t>
            </a:r>
          </a:p>
          <a:p>
            <a:pPr lvl="1"/>
            <a:r>
              <a:rPr lang="en-US">
                <a:latin typeface="Calibri" charset="0"/>
                <a:ea typeface="ＭＳ Ｐゴシック" charset="0"/>
              </a:rPr>
              <a:t>Find a question that seems useful and </a:t>
            </a:r>
            <a:r>
              <a:rPr lang="ja-JP" altLang="en-US">
                <a:latin typeface="Calibri" charset="0"/>
                <a:ea typeface="ＭＳ Ｐゴシック" charset="0"/>
              </a:rPr>
              <a:t>‘</a:t>
            </a:r>
            <a:r>
              <a:rPr lang="en-US" altLang="ja-JP">
                <a:latin typeface="Calibri" charset="0"/>
                <a:ea typeface="ＭＳ Ｐゴシック" charset="0"/>
              </a:rPr>
              <a:t>vote it up</a:t>
            </a:r>
            <a:r>
              <a:rPr lang="ja-JP" altLang="en-US">
                <a:latin typeface="Calibri" charset="0"/>
                <a:ea typeface="ＭＳ Ｐゴシック" charset="0"/>
              </a:rPr>
              <a:t>’</a:t>
            </a:r>
            <a:endParaRPr lang="en-US" altLang="ja-JP">
              <a:latin typeface="Calibri" charset="0"/>
              <a:ea typeface="ＭＳ Ｐゴシック" charset="0"/>
            </a:endParaRPr>
          </a:p>
          <a:p>
            <a:pPr lvl="1"/>
            <a:r>
              <a:rPr lang="en-US">
                <a:latin typeface="Calibri" charset="0"/>
                <a:ea typeface="ＭＳ Ｐゴシック" charset="0"/>
              </a:rPr>
              <a:t>Answer a question [optional]</a:t>
            </a:r>
          </a:p>
          <a:p>
            <a:pPr lvl="1"/>
            <a:r>
              <a:rPr lang="en-US">
                <a:latin typeface="Calibri" charset="0"/>
                <a:ea typeface="ＭＳ Ｐゴシック" charset="0"/>
              </a:rPr>
              <a:t>Search for a topic area of interest and ask a question that has not already been asked [optional]</a:t>
            </a:r>
          </a:p>
        </p:txBody>
      </p:sp>
    </p:spTree>
    <p:extLst>
      <p:ext uri="{BB962C8B-B14F-4D97-AF65-F5344CB8AC3E}">
        <p14:creationId xmlns:p14="http://schemas.microsoft.com/office/powerpoint/2010/main" val="285013281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0" y="2514600"/>
            <a:ext cx="6172200" cy="4343400"/>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srgbClr val="FFFFFF"/>
              </a:solidFill>
              <a:latin typeface="Calibri" charset="0"/>
              <a:ea typeface="ＭＳ Ｐゴシック" charset="0"/>
              <a:cs typeface="Calibri" charset="0"/>
            </a:endParaRPr>
          </a:p>
        </p:txBody>
      </p:sp>
      <p:pic>
        <p:nvPicPr>
          <p:cNvPr id="10242" name="Picture 4" descr="TGI_logo_V_2color_bevel.tiff"/>
          <p:cNvPicPr>
            <a:picLocks noChangeAspect="1"/>
          </p:cNvPicPr>
          <p:nvPr/>
        </p:nvPicPr>
        <p:blipFill>
          <a:blip r:embed="rId2">
            <a:extLst>
              <a:ext uri="{28A0092B-C50C-407E-A947-70E740481C1C}">
                <a14:useLocalDpi xmlns:a14="http://schemas.microsoft.com/office/drawing/2010/main" val="0"/>
              </a:ext>
            </a:extLst>
          </a:blip>
          <a:srcRect l="31865" t="30911" r="32492" b="27831"/>
          <a:stretch>
            <a:fillRect/>
          </a:stretch>
        </p:blipFill>
        <p:spPr bwMode="auto">
          <a:xfrm>
            <a:off x="6588125" y="3744913"/>
            <a:ext cx="2181225"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descr="RNA-Seq-alignmen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636838"/>
            <a:ext cx="4248150" cy="406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itle 1"/>
          <p:cNvSpPr txBox="1">
            <a:spLocks/>
          </p:cNvSpPr>
          <p:nvPr/>
        </p:nvSpPr>
        <p:spPr bwMode="auto">
          <a:xfrm>
            <a:off x="2943225" y="365125"/>
            <a:ext cx="6019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2000" dirty="0" smtClean="0">
                <a:solidFill>
                  <a:schemeClr val="bg1"/>
                </a:solidFill>
                <a:latin typeface="Calibri" charset="0"/>
                <a:cs typeface="Segoe UI" charset="0"/>
              </a:rPr>
              <a:t>RNA-</a:t>
            </a:r>
            <a:r>
              <a:rPr lang="en-US" sz="2000" dirty="0" err="1">
                <a:solidFill>
                  <a:schemeClr val="bg1"/>
                </a:solidFill>
                <a:latin typeface="Calibri" charset="0"/>
                <a:cs typeface="Segoe UI" charset="0"/>
              </a:rPr>
              <a:t>S</a:t>
            </a:r>
            <a:r>
              <a:rPr lang="en-US" sz="2000" dirty="0" err="1" smtClean="0">
                <a:solidFill>
                  <a:schemeClr val="bg1"/>
                </a:solidFill>
                <a:latin typeface="Calibri" charset="0"/>
                <a:cs typeface="Segoe UI" charset="0"/>
              </a:rPr>
              <a:t>eq</a:t>
            </a:r>
            <a:r>
              <a:rPr lang="en-US" sz="2000" dirty="0" smtClean="0">
                <a:solidFill>
                  <a:schemeClr val="bg1"/>
                </a:solidFill>
                <a:latin typeface="Calibri" charset="0"/>
                <a:cs typeface="Segoe UI" charset="0"/>
              </a:rPr>
              <a:t> Module </a:t>
            </a:r>
            <a:r>
              <a:rPr lang="en-US" sz="2000" dirty="0">
                <a:solidFill>
                  <a:schemeClr val="bg1"/>
                </a:solidFill>
                <a:latin typeface="Calibri" charset="0"/>
                <a:cs typeface="Segoe UI" charset="0"/>
              </a:rPr>
              <a:t>1</a:t>
            </a:r>
            <a:br>
              <a:rPr lang="en-US" sz="2000" dirty="0">
                <a:solidFill>
                  <a:schemeClr val="bg1"/>
                </a:solidFill>
                <a:latin typeface="Calibri" charset="0"/>
                <a:cs typeface="Segoe UI" charset="0"/>
              </a:rPr>
            </a:br>
            <a:r>
              <a:rPr lang="en-US" sz="2000" dirty="0">
                <a:solidFill>
                  <a:schemeClr val="bg1"/>
                </a:solidFill>
                <a:latin typeface="Calibri" charset="0"/>
                <a:cs typeface="Segoe UI" charset="0"/>
              </a:rPr>
              <a:t>Introduction to RNA sequencing (lecture)</a:t>
            </a:r>
            <a:endParaRPr lang="en-US" sz="1800" b="1" dirty="0">
              <a:solidFill>
                <a:schemeClr val="bg1"/>
              </a:solidFill>
              <a:latin typeface="Calibri" charset="0"/>
              <a:cs typeface="Segoe UI" charset="0"/>
            </a:endParaRPr>
          </a:p>
        </p:txBody>
      </p:sp>
      <p:sp>
        <p:nvSpPr>
          <p:cNvPr id="8" name="Title 1"/>
          <p:cNvSpPr txBox="1">
            <a:spLocks/>
          </p:cNvSpPr>
          <p:nvPr/>
        </p:nvSpPr>
        <p:spPr>
          <a:xfrm>
            <a:off x="3854897" y="1412776"/>
            <a:ext cx="5181599" cy="936104"/>
          </a:xfrm>
          <a:prstGeom prst="rect">
            <a:avLst/>
          </a:prstGeom>
        </p:spPr>
        <p:txBody>
          <a:bodyPr anchor="ctr"/>
          <a:lstStyle>
            <a:lvl1pPr algn="r">
              <a:defRPr sz="3200" baseline="0">
                <a:solidFill>
                  <a:schemeClr val="bg1"/>
                </a:solidFill>
                <a:latin typeface="Adobe Jenson Pro" pitchFamily="18" charset="0"/>
              </a:defRPr>
            </a:lvl1pPr>
          </a:lstStyle>
          <a:p>
            <a:pPr fontAlgn="auto">
              <a:spcAft>
                <a:spcPts val="0"/>
              </a:spcAft>
              <a:defRPr/>
            </a:pPr>
            <a:r>
              <a:rPr lang="en-US" sz="1600" dirty="0" smtClean="0">
                <a:latin typeface="Calibri"/>
                <a:ea typeface="+mj-ea"/>
                <a:cs typeface="Calibri"/>
              </a:rPr>
              <a:t>Malachi Griffith, Obi Griffith, Jason Walker, Alex Wagner</a:t>
            </a:r>
          </a:p>
          <a:p>
            <a:pPr fontAlgn="auto">
              <a:spcAft>
                <a:spcPts val="0"/>
              </a:spcAft>
              <a:buFont typeface="Arial" pitchFamily="34" charset="0"/>
              <a:buNone/>
              <a:defRPr/>
            </a:pPr>
            <a:r>
              <a:rPr lang="en-US" sz="1600" dirty="0">
                <a:ln w="1270">
                  <a:solidFill>
                    <a:schemeClr val="tx1">
                      <a:alpha val="38000"/>
                    </a:schemeClr>
                  </a:solidFill>
                </a:ln>
                <a:latin typeface="Calibri"/>
                <a:cs typeface="Calibri"/>
              </a:rPr>
              <a:t>Advanced Sequencing Technologies &amp; Applications</a:t>
            </a:r>
          </a:p>
          <a:p>
            <a:pPr fontAlgn="auto">
              <a:spcAft>
                <a:spcPts val="0"/>
              </a:spcAft>
              <a:defRPr/>
            </a:pPr>
            <a:r>
              <a:rPr lang="en-US" sz="1400" dirty="0">
                <a:ln w="1270">
                  <a:solidFill>
                    <a:schemeClr val="tx1">
                      <a:alpha val="38000"/>
                    </a:schemeClr>
                  </a:solidFill>
                </a:ln>
                <a:latin typeface="Calibri"/>
                <a:ea typeface="+mn-ea"/>
                <a:cs typeface="Calibri"/>
              </a:rPr>
              <a:t>November </a:t>
            </a:r>
            <a:r>
              <a:rPr lang="en-US" sz="1400" dirty="0" smtClean="0">
                <a:ln w="1270">
                  <a:solidFill>
                    <a:schemeClr val="tx1">
                      <a:alpha val="38000"/>
                    </a:schemeClr>
                  </a:solidFill>
                </a:ln>
                <a:latin typeface="Calibri"/>
                <a:ea typeface="+mn-ea"/>
                <a:cs typeface="Calibri"/>
              </a:rPr>
              <a:t>5 </a:t>
            </a:r>
            <a:r>
              <a:rPr lang="en-US" sz="1400" dirty="0" smtClean="0">
                <a:ln w="1270">
                  <a:solidFill>
                    <a:schemeClr val="tx1">
                      <a:alpha val="38000"/>
                    </a:schemeClr>
                  </a:solidFill>
                </a:ln>
                <a:latin typeface="Calibri"/>
                <a:ea typeface="+mn-ea"/>
                <a:cs typeface="Calibri"/>
              </a:rPr>
              <a:t> </a:t>
            </a:r>
            <a:r>
              <a:rPr lang="en-US" sz="1400" dirty="0">
                <a:ln w="1270">
                  <a:solidFill>
                    <a:schemeClr val="tx1">
                      <a:alpha val="38000"/>
                    </a:schemeClr>
                  </a:solidFill>
                </a:ln>
                <a:latin typeface="Calibri"/>
                <a:ea typeface="+mn-ea"/>
                <a:cs typeface="Calibri"/>
              </a:rPr>
              <a:t>- </a:t>
            </a:r>
            <a:r>
              <a:rPr lang="en-US" sz="1400" dirty="0" smtClean="0">
                <a:ln w="1270">
                  <a:solidFill>
                    <a:schemeClr val="tx1">
                      <a:alpha val="38000"/>
                    </a:schemeClr>
                  </a:solidFill>
                </a:ln>
                <a:latin typeface="Calibri"/>
                <a:ea typeface="+mn-ea"/>
                <a:cs typeface="Calibri"/>
              </a:rPr>
              <a:t>18, </a:t>
            </a:r>
            <a:r>
              <a:rPr lang="en-US" sz="1400" dirty="0" smtClean="0">
                <a:ln w="1270">
                  <a:solidFill>
                    <a:schemeClr val="tx1">
                      <a:alpha val="38000"/>
                    </a:schemeClr>
                  </a:solidFill>
                </a:ln>
                <a:latin typeface="Calibri"/>
                <a:ea typeface="+mn-ea"/>
                <a:cs typeface="Calibri"/>
              </a:rPr>
              <a:t>2018</a:t>
            </a:r>
            <a:endParaRPr lang="en-US" sz="1400" dirty="0" smtClean="0">
              <a:ln w="1270">
                <a:solidFill>
                  <a:schemeClr val="tx1">
                    <a:alpha val="38000"/>
                  </a:schemeClr>
                </a:solidFill>
              </a:ln>
              <a:latin typeface="Calibri"/>
              <a:ea typeface="+mn-ea"/>
              <a:cs typeface="Calibri"/>
            </a:endParaRPr>
          </a:p>
        </p:txBody>
      </p:sp>
    </p:spTree>
    <p:extLst>
      <p:ext uri="{BB962C8B-B14F-4D97-AF65-F5344CB8AC3E}">
        <p14:creationId xmlns:p14="http://schemas.microsoft.com/office/powerpoint/2010/main" val="325060695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questions: Should I remove duplicates for RNA-seq?</a:t>
            </a:r>
          </a:p>
        </p:txBody>
      </p:sp>
      <p:sp>
        <p:nvSpPr>
          <p:cNvPr id="36866" name="Content Placeholder 6"/>
          <p:cNvSpPr>
            <a:spLocks noGrp="1"/>
          </p:cNvSpPr>
          <p:nvPr>
            <p:ph idx="1"/>
          </p:nvPr>
        </p:nvSpPr>
        <p:spPr>
          <a:xfrm>
            <a:off x="152400" y="1905000"/>
            <a:ext cx="8839200" cy="3962400"/>
          </a:xfrm>
        </p:spPr>
        <p:txBody>
          <a:bodyPr/>
          <a:lstStyle/>
          <a:p>
            <a:pPr>
              <a:lnSpc>
                <a:spcPct val="80000"/>
              </a:lnSpc>
            </a:pPr>
            <a:r>
              <a:rPr lang="en-US" sz="2200" dirty="0">
                <a:latin typeface="Calibri" charset="0"/>
                <a:ea typeface="ＭＳ Ｐゴシック" charset="0"/>
              </a:rPr>
              <a:t>Maybe… more complicated question than for DNA</a:t>
            </a:r>
          </a:p>
          <a:p>
            <a:pPr>
              <a:lnSpc>
                <a:spcPct val="80000"/>
              </a:lnSpc>
            </a:pPr>
            <a:endParaRPr lang="en-US" sz="2200" dirty="0" smtClean="0">
              <a:latin typeface="Calibri" charset="0"/>
              <a:ea typeface="ＭＳ Ｐゴシック" charset="0"/>
            </a:endParaRPr>
          </a:p>
          <a:p>
            <a:pPr>
              <a:lnSpc>
                <a:spcPct val="80000"/>
              </a:lnSpc>
            </a:pPr>
            <a:r>
              <a:rPr lang="en-US" sz="2200" dirty="0" smtClean="0">
                <a:latin typeface="Calibri" charset="0"/>
                <a:ea typeface="ＭＳ Ｐゴシック" charset="0"/>
              </a:rPr>
              <a:t>Concern</a:t>
            </a:r>
            <a:r>
              <a:rPr lang="en-US" sz="2200" dirty="0">
                <a:latin typeface="Calibri" charset="0"/>
                <a:ea typeface="ＭＳ Ｐゴシック" charset="0"/>
              </a:rPr>
              <a:t>.  </a:t>
            </a:r>
          </a:p>
          <a:p>
            <a:pPr lvl="1">
              <a:lnSpc>
                <a:spcPct val="80000"/>
              </a:lnSpc>
            </a:pPr>
            <a:r>
              <a:rPr lang="en-US" sz="1900" dirty="0">
                <a:latin typeface="Calibri" charset="0"/>
                <a:ea typeface="ＭＳ Ｐゴシック" charset="0"/>
              </a:rPr>
              <a:t>Duplicates may correspond to biased PCR amplification of particular fragments</a:t>
            </a:r>
          </a:p>
          <a:p>
            <a:pPr lvl="1">
              <a:lnSpc>
                <a:spcPct val="80000"/>
              </a:lnSpc>
            </a:pPr>
            <a:r>
              <a:rPr lang="en-US" sz="1900" dirty="0">
                <a:latin typeface="Calibri" charset="0"/>
                <a:ea typeface="ＭＳ Ｐゴシック" charset="0"/>
              </a:rPr>
              <a:t>For highly expressed, short genes, duplicates are expected even if there is no amplification bias</a:t>
            </a:r>
          </a:p>
          <a:p>
            <a:pPr lvl="1">
              <a:lnSpc>
                <a:spcPct val="80000"/>
              </a:lnSpc>
            </a:pPr>
            <a:r>
              <a:rPr lang="en-US" sz="1900" dirty="0">
                <a:latin typeface="Calibri" charset="0"/>
                <a:ea typeface="ＭＳ Ｐゴシック" charset="0"/>
              </a:rPr>
              <a:t>Removing them may reduce the dynamic range of expression estimates</a:t>
            </a:r>
          </a:p>
          <a:p>
            <a:pPr>
              <a:lnSpc>
                <a:spcPct val="80000"/>
              </a:lnSpc>
            </a:pPr>
            <a:endParaRPr lang="en-US" sz="2200" dirty="0" smtClean="0">
              <a:latin typeface="Calibri" charset="0"/>
              <a:ea typeface="ＭＳ Ｐゴシック" charset="0"/>
            </a:endParaRPr>
          </a:p>
          <a:p>
            <a:pPr>
              <a:lnSpc>
                <a:spcPct val="80000"/>
              </a:lnSpc>
            </a:pPr>
            <a:r>
              <a:rPr lang="en-US" sz="2200" dirty="0" smtClean="0">
                <a:latin typeface="Calibri" charset="0"/>
                <a:ea typeface="ＭＳ Ｐゴシック" charset="0"/>
              </a:rPr>
              <a:t>If </a:t>
            </a:r>
            <a:r>
              <a:rPr lang="en-US" sz="2200" dirty="0">
                <a:latin typeface="Calibri" charset="0"/>
                <a:ea typeface="ＭＳ Ｐゴシック" charset="0"/>
              </a:rPr>
              <a:t>you do remove them, assess duplicates at the level of paired-end reads (fragments) not single end </a:t>
            </a:r>
            <a:r>
              <a:rPr lang="en-US" sz="2200" dirty="0" smtClean="0">
                <a:latin typeface="Calibri" charset="0"/>
                <a:ea typeface="ＭＳ Ｐゴシック" charset="0"/>
              </a:rPr>
              <a:t>reads</a:t>
            </a:r>
          </a:p>
        </p:txBody>
      </p:sp>
    </p:spTree>
    <p:extLst>
      <p:ext uri="{BB962C8B-B14F-4D97-AF65-F5344CB8AC3E}">
        <p14:creationId xmlns:p14="http://schemas.microsoft.com/office/powerpoint/2010/main" val="253413881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questions: How much library depth is needed for RNA-seq?</a:t>
            </a:r>
          </a:p>
        </p:txBody>
      </p:sp>
      <p:sp>
        <p:nvSpPr>
          <p:cNvPr id="38914" name="Content Placeholder 6"/>
          <p:cNvSpPr>
            <a:spLocks noGrp="1"/>
          </p:cNvSpPr>
          <p:nvPr>
            <p:ph idx="1"/>
          </p:nvPr>
        </p:nvSpPr>
        <p:spPr>
          <a:xfrm>
            <a:off x="152400" y="1600200"/>
            <a:ext cx="8839200" cy="4648200"/>
          </a:xfrm>
        </p:spPr>
        <p:txBody>
          <a:bodyPr/>
          <a:lstStyle/>
          <a:p>
            <a:pPr>
              <a:lnSpc>
                <a:spcPct val="80000"/>
              </a:lnSpc>
            </a:pPr>
            <a:r>
              <a:rPr lang="en-US" sz="2600">
                <a:latin typeface="Calibri" charset="0"/>
                <a:ea typeface="ＭＳ Ｐゴシック" charset="0"/>
              </a:rPr>
              <a:t>Depends on a number of factors:</a:t>
            </a:r>
          </a:p>
          <a:p>
            <a:pPr lvl="1">
              <a:lnSpc>
                <a:spcPct val="80000"/>
              </a:lnSpc>
            </a:pPr>
            <a:r>
              <a:rPr lang="en-US" sz="2200">
                <a:latin typeface="Calibri" charset="0"/>
                <a:ea typeface="ＭＳ Ｐゴシック" charset="0"/>
              </a:rPr>
              <a:t>Question being asked of the data.  Gene expression? Alternative expression?  Mutation calling?</a:t>
            </a:r>
          </a:p>
          <a:p>
            <a:pPr lvl="1">
              <a:lnSpc>
                <a:spcPct val="80000"/>
              </a:lnSpc>
            </a:pPr>
            <a:r>
              <a:rPr lang="en-US" sz="2200">
                <a:latin typeface="Calibri" charset="0"/>
                <a:ea typeface="ＭＳ Ｐゴシック" charset="0"/>
              </a:rPr>
              <a:t>Tissue type, RNA preparation, quality of input RNA, library construction method, etc. </a:t>
            </a:r>
          </a:p>
          <a:p>
            <a:pPr lvl="1">
              <a:lnSpc>
                <a:spcPct val="80000"/>
              </a:lnSpc>
            </a:pPr>
            <a:r>
              <a:rPr lang="en-US" sz="2200">
                <a:latin typeface="Calibri" charset="0"/>
                <a:ea typeface="ＭＳ Ｐゴシック" charset="0"/>
              </a:rPr>
              <a:t>Sequencing type: read length, paired vs. unpaired, etc.</a:t>
            </a:r>
          </a:p>
          <a:p>
            <a:pPr lvl="1">
              <a:lnSpc>
                <a:spcPct val="80000"/>
              </a:lnSpc>
            </a:pPr>
            <a:r>
              <a:rPr lang="en-US" sz="2200">
                <a:latin typeface="Calibri" charset="0"/>
                <a:ea typeface="ＭＳ Ｐゴシック" charset="0"/>
              </a:rPr>
              <a:t>Computational approach and resources</a:t>
            </a:r>
          </a:p>
          <a:p>
            <a:pPr>
              <a:lnSpc>
                <a:spcPct val="80000"/>
              </a:lnSpc>
            </a:pPr>
            <a:r>
              <a:rPr lang="en-US" sz="2600">
                <a:latin typeface="Calibri" charset="0"/>
                <a:ea typeface="ＭＳ Ｐゴシック" charset="0"/>
              </a:rPr>
              <a:t>Identify publications with similar goals</a:t>
            </a:r>
          </a:p>
          <a:p>
            <a:pPr>
              <a:lnSpc>
                <a:spcPct val="80000"/>
              </a:lnSpc>
            </a:pPr>
            <a:r>
              <a:rPr lang="en-US" sz="2600">
                <a:latin typeface="Calibri" charset="0"/>
                <a:ea typeface="ＭＳ Ｐゴシック" charset="0"/>
              </a:rPr>
              <a:t>Pilot experiment</a:t>
            </a:r>
          </a:p>
          <a:p>
            <a:pPr>
              <a:lnSpc>
                <a:spcPct val="80000"/>
              </a:lnSpc>
            </a:pPr>
            <a:r>
              <a:rPr lang="en-US" sz="2600">
                <a:latin typeface="Calibri" charset="0"/>
                <a:ea typeface="ＭＳ Ｐゴシック" charset="0"/>
              </a:rPr>
              <a:t>Good news:  1-2 lanes of recent Illumina HiSeq data should be enough for most purposes</a:t>
            </a:r>
          </a:p>
        </p:txBody>
      </p:sp>
    </p:spTree>
    <p:extLst>
      <p:ext uri="{BB962C8B-B14F-4D97-AF65-F5344CB8AC3E}">
        <p14:creationId xmlns:p14="http://schemas.microsoft.com/office/powerpoint/2010/main" val="428748351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questions: What mapping strategy should I use for RNA-seq?</a:t>
            </a:r>
          </a:p>
        </p:txBody>
      </p:sp>
      <p:sp>
        <p:nvSpPr>
          <p:cNvPr id="40962" name="Content Placeholder 6"/>
          <p:cNvSpPr>
            <a:spLocks noGrp="1"/>
          </p:cNvSpPr>
          <p:nvPr>
            <p:ph idx="1"/>
          </p:nvPr>
        </p:nvSpPr>
        <p:spPr>
          <a:xfrm>
            <a:off x="152400" y="1600200"/>
            <a:ext cx="8839200" cy="4648200"/>
          </a:xfrm>
        </p:spPr>
        <p:txBody>
          <a:bodyPr/>
          <a:lstStyle/>
          <a:p>
            <a:r>
              <a:rPr lang="en-US" dirty="0">
                <a:latin typeface="Calibri" charset="0"/>
                <a:ea typeface="ＭＳ Ｐゴシック" charset="0"/>
              </a:rPr>
              <a:t>Depends on read length</a:t>
            </a:r>
          </a:p>
          <a:p>
            <a:r>
              <a:rPr lang="en-US" dirty="0">
                <a:latin typeface="Calibri" charset="0"/>
                <a:ea typeface="ＭＳ Ｐゴシック" charset="0"/>
              </a:rPr>
              <a:t>&lt;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Use aligner like BWA and a genome + junction database</a:t>
            </a:r>
          </a:p>
          <a:p>
            <a:pPr lvl="1"/>
            <a:r>
              <a:rPr lang="en-US" dirty="0">
                <a:latin typeface="Calibri" charset="0"/>
                <a:ea typeface="ＭＳ Ｐゴシック" charset="0"/>
              </a:rPr>
              <a:t>Junction database needs to be tailored to read length</a:t>
            </a:r>
          </a:p>
          <a:p>
            <a:pPr lvl="2"/>
            <a:r>
              <a:rPr lang="en-US" dirty="0">
                <a:latin typeface="Calibri" charset="0"/>
                <a:ea typeface="ＭＳ Ｐゴシック" charset="0"/>
              </a:rPr>
              <a:t>Or you can use a standard junction database for all read lengths and an aligner that allows substring alignments for the junctions only (e.g. BLAST … slow).</a:t>
            </a:r>
          </a:p>
          <a:p>
            <a:pPr lvl="1"/>
            <a:r>
              <a:rPr lang="en-US" dirty="0">
                <a:latin typeface="Calibri" charset="0"/>
                <a:ea typeface="ＭＳ Ｐゴシック" charset="0"/>
              </a:rPr>
              <a:t>Assembly strategy may also work (e.g. Trans-</a:t>
            </a:r>
            <a:r>
              <a:rPr lang="en-US" dirty="0" err="1">
                <a:latin typeface="Calibri" charset="0"/>
                <a:ea typeface="ＭＳ Ｐゴシック" charset="0"/>
              </a:rPr>
              <a:t>ABySS</a:t>
            </a:r>
            <a:r>
              <a:rPr lang="en-US" dirty="0">
                <a:latin typeface="Calibri" charset="0"/>
                <a:ea typeface="ＭＳ Ｐゴシック" charset="0"/>
              </a:rPr>
              <a:t>)</a:t>
            </a:r>
          </a:p>
          <a:p>
            <a:r>
              <a:rPr lang="en-US" dirty="0">
                <a:latin typeface="Calibri" charset="0"/>
                <a:ea typeface="ＭＳ Ｐゴシック" charset="0"/>
              </a:rPr>
              <a:t>&gt;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Spliced aligner such as Bowtie/</a:t>
            </a:r>
            <a:r>
              <a:rPr lang="en-US" dirty="0" err="1" smtClean="0">
                <a:latin typeface="Calibri" charset="0"/>
                <a:ea typeface="ＭＳ Ｐゴシック" charset="0"/>
              </a:rPr>
              <a:t>TopHat</a:t>
            </a:r>
            <a:r>
              <a:rPr lang="en-US" dirty="0" smtClean="0">
                <a:latin typeface="Calibri" charset="0"/>
                <a:ea typeface="ＭＳ Ｐゴシック" charset="0"/>
              </a:rPr>
              <a:t>, STAR, HISAT, etc.</a:t>
            </a:r>
            <a:endParaRPr lang="en-US" dirty="0">
              <a:latin typeface="Calibri" charset="0"/>
              <a:ea typeface="ＭＳ Ｐゴシック" charset="0"/>
            </a:endParaRPr>
          </a:p>
        </p:txBody>
      </p:sp>
    </p:spTree>
    <p:extLst>
      <p:ext uri="{BB962C8B-B14F-4D97-AF65-F5344CB8AC3E}">
        <p14:creationId xmlns:p14="http://schemas.microsoft.com/office/powerpoint/2010/main" val="20676195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152400" y="-26988"/>
            <a:ext cx="8839200" cy="1143001"/>
          </a:xfrm>
        </p:spPr>
        <p:txBody>
          <a:bodyPr/>
          <a:lstStyle/>
          <a:p>
            <a:r>
              <a:rPr lang="en-US" dirty="0">
                <a:latin typeface="Calibri" charset="0"/>
                <a:ea typeface="ＭＳ Ｐゴシック" charset="0"/>
              </a:rPr>
              <a:t>Common questions: What if I don’t have a reference genome for my species?</a:t>
            </a:r>
          </a:p>
        </p:txBody>
      </p:sp>
      <p:sp>
        <p:nvSpPr>
          <p:cNvPr id="3" name="Content Placeholder 2"/>
          <p:cNvSpPr>
            <a:spLocks noGrp="1"/>
          </p:cNvSpPr>
          <p:nvPr>
            <p:ph idx="1"/>
          </p:nvPr>
        </p:nvSpPr>
        <p:spPr/>
        <p:txBody>
          <a:bodyPr>
            <a:normAutofit fontScale="92500" lnSpcReduction="20000"/>
          </a:bodyPr>
          <a:lstStyle/>
          <a:p>
            <a:pPr>
              <a:defRPr/>
            </a:pPr>
            <a:r>
              <a:rPr lang="en-US" dirty="0" smtClean="0"/>
              <a:t>Have you considered sequencing the genome of your species?</a:t>
            </a:r>
          </a:p>
          <a:p>
            <a:pPr>
              <a:defRPr/>
            </a:pPr>
            <a:endParaRPr lang="en-US" dirty="0"/>
          </a:p>
          <a:p>
            <a:pPr>
              <a:defRPr/>
            </a:pPr>
            <a:r>
              <a:rPr lang="en-US" dirty="0" smtClean="0"/>
              <a:t>If that is not practical or you simply prefer a transcript discovery approach that does not rely on prior knowledge of the genome or transcriptome there are some tools available ...</a:t>
            </a:r>
          </a:p>
          <a:p>
            <a:pPr lvl="1">
              <a:defRPr/>
            </a:pPr>
            <a:r>
              <a:rPr lang="en-US" dirty="0" smtClean="0"/>
              <a:t>Unfortunately de novo transcriptome assembly is currently beyond the scope of this workshop</a:t>
            </a:r>
          </a:p>
          <a:p>
            <a:pPr lvl="1">
              <a:defRPr/>
            </a:pPr>
            <a:r>
              <a:rPr lang="en-US" dirty="0" smtClean="0"/>
              <a:t>The good news is that the skills you learn here will help you figure out how to install and run those tools yourself</a:t>
            </a:r>
          </a:p>
          <a:p>
            <a:pPr lvl="1">
              <a:defRPr/>
            </a:pPr>
            <a:r>
              <a:rPr lang="en-US" dirty="0" smtClean="0"/>
              <a:t>Also we provide example tools in </a:t>
            </a:r>
            <a:r>
              <a:rPr lang="en-US" dirty="0" smtClean="0">
                <a:hlinkClick r:id="rId2"/>
              </a:rPr>
              <a:t>Supplementary Table 2</a:t>
            </a:r>
            <a:r>
              <a:rPr lang="en-US" dirty="0" smtClean="0"/>
              <a:t>.</a:t>
            </a:r>
          </a:p>
          <a:p>
            <a:pPr lvl="1">
              <a:defRPr/>
            </a:pPr>
            <a:r>
              <a:rPr lang="en-US" dirty="0">
                <a:hlinkClick r:id="rId3"/>
              </a:rPr>
              <a:t>https://github.com/griffithlab/rnaseq_tutorial/wiki/</a:t>
            </a:r>
            <a:r>
              <a:rPr lang="en-US" dirty="0" smtClean="0">
                <a:hlinkClick r:id="rId3"/>
              </a:rPr>
              <a:t>Kallisto</a:t>
            </a:r>
            <a:r>
              <a:rPr lang="en-US" dirty="0" smtClean="0"/>
              <a:t> </a:t>
            </a:r>
            <a:endParaRPr lang="en-US" dirty="0"/>
          </a:p>
        </p:txBody>
      </p:sp>
    </p:spTree>
    <p:extLst>
      <p:ext uri="{BB962C8B-B14F-4D97-AF65-F5344CB8AC3E}">
        <p14:creationId xmlns:p14="http://schemas.microsoft.com/office/powerpoint/2010/main" val="3286463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384"/>
            <a:ext cx="8839200" cy="1143000"/>
          </a:xfrm>
        </p:spPr>
        <p:txBody>
          <a:bodyPr/>
          <a:lstStyle/>
          <a:p>
            <a:r>
              <a:rPr lang="en-US" dirty="0" smtClean="0"/>
              <a:t>More common questions (and answers)</a:t>
            </a:r>
            <a:endParaRPr lang="en-US" dirty="0"/>
          </a:p>
        </p:txBody>
      </p:sp>
      <p:sp>
        <p:nvSpPr>
          <p:cNvPr id="3" name="Content Placeholder 2"/>
          <p:cNvSpPr>
            <a:spLocks noGrp="1"/>
          </p:cNvSpPr>
          <p:nvPr>
            <p:ph idx="1"/>
          </p:nvPr>
        </p:nvSpPr>
        <p:spPr/>
        <p:txBody>
          <a:bodyPr/>
          <a:lstStyle/>
          <a:p>
            <a:r>
              <a:rPr lang="en-US" dirty="0" smtClean="0">
                <a:hlinkClick r:id="rId2"/>
              </a:rPr>
              <a:t>Supplementary Table 7</a:t>
            </a:r>
            <a:endParaRPr lang="en-US" dirty="0" smtClean="0"/>
          </a:p>
          <a:p>
            <a:endParaRPr lang="en-US" dirty="0" smtClean="0"/>
          </a:p>
          <a:p>
            <a:r>
              <a:rPr lang="en-US" dirty="0" smtClean="0"/>
              <a:t>Malachi Griffith*, Jason R. Walker, Nicholas C. Spies, Benjamin J. Ainscough, Obi L. Griffith*. 2015. Informatics </a:t>
            </a:r>
            <a:r>
              <a:rPr lang="en-US" dirty="0"/>
              <a:t>for RNA-seq: A web resource for analysis on the cloud. 11(8):e1004393</a:t>
            </a:r>
            <a:r>
              <a:rPr lang="en-US" dirty="0" smtClean="0"/>
              <a:t>. 2015.</a:t>
            </a:r>
          </a:p>
          <a:p>
            <a:pPr lvl="1"/>
            <a:r>
              <a:rPr lang="en-US" dirty="0">
                <a:hlinkClick r:id="rId3"/>
              </a:rPr>
              <a:t>http://journals.plos.org/ploscompbiol/article?id=10.1371/journal.pcbi.</a:t>
            </a:r>
            <a:r>
              <a:rPr lang="en-US" dirty="0" smtClean="0">
                <a:hlinkClick r:id="rId3"/>
              </a:rPr>
              <a:t>1004393</a:t>
            </a:r>
            <a:endParaRPr lang="en-US" dirty="0" smtClean="0"/>
          </a:p>
        </p:txBody>
      </p:sp>
    </p:spTree>
    <p:extLst>
      <p:ext uri="{BB962C8B-B14F-4D97-AF65-F5344CB8AC3E}">
        <p14:creationId xmlns:p14="http://schemas.microsoft.com/office/powerpoint/2010/main" val="1175293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3"/>
          <p:cNvSpPr>
            <a:spLocks noGrp="1"/>
          </p:cNvSpPr>
          <p:nvPr>
            <p:ph idx="1"/>
          </p:nvPr>
        </p:nvSpPr>
        <p:spPr>
          <a:xfrm>
            <a:off x="152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a:t>
            </a:r>
            <a:r>
              <a:rPr lang="en-US" sz="4400" b="1" dirty="0" smtClean="0">
                <a:latin typeface="Calibri" charset="0"/>
                <a:ea typeface="ＭＳ Ｐゴシック" charset="0"/>
              </a:rPr>
              <a:t>1)</a:t>
            </a:r>
            <a:endParaRPr lang="en-US" sz="4400" b="1" dirty="0">
              <a:latin typeface="Calibri" charset="0"/>
              <a:ea typeface="ＭＳ Ｐゴシック" charset="0"/>
            </a:endParaRPr>
          </a:p>
        </p:txBody>
      </p:sp>
    </p:spTree>
    <p:extLst>
      <p:ext uri="{BB962C8B-B14F-4D97-AF65-F5344CB8AC3E}">
        <p14:creationId xmlns:p14="http://schemas.microsoft.com/office/powerpoint/2010/main" val="428861003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4"/>
          <p:cNvSpPr>
            <a:spLocks noGrp="1"/>
          </p:cNvSpPr>
          <p:nvPr>
            <p:ph type="title"/>
          </p:nvPr>
        </p:nvSpPr>
        <p:spPr>
          <a:xfrm>
            <a:off x="152400" y="0"/>
            <a:ext cx="8839200" cy="1143000"/>
          </a:xfrm>
        </p:spPr>
        <p:txBody>
          <a:bodyPr/>
          <a:lstStyle/>
          <a:p>
            <a:r>
              <a:rPr lang="en-US" dirty="0" smtClean="0">
                <a:latin typeface="Calibri" charset="0"/>
                <a:ea typeface="ＭＳ Ｐゴシック" charset="0"/>
              </a:rPr>
              <a:t>HISAT2/</a:t>
            </a:r>
            <a:r>
              <a:rPr lang="en-US" dirty="0" err="1" smtClean="0">
                <a:latin typeface="Calibri" charset="0"/>
                <a:ea typeface="ＭＳ Ｐゴシック" charset="0"/>
              </a:rPr>
              <a:t>StringTie</a:t>
            </a:r>
            <a:r>
              <a:rPr lang="en-US" dirty="0" smtClean="0">
                <a:latin typeface="Calibri" charset="0"/>
                <a:ea typeface="ＭＳ Ｐゴシック" charset="0"/>
              </a:rPr>
              <a:t>/</a:t>
            </a:r>
            <a:r>
              <a:rPr lang="en-US" dirty="0" err="1" smtClean="0">
                <a:latin typeface="Calibri" charset="0"/>
                <a:ea typeface="ＭＳ Ｐゴシック" charset="0"/>
              </a:rPr>
              <a:t>Ballgown</a:t>
            </a:r>
            <a:r>
              <a:rPr lang="en-US" dirty="0" smtClean="0">
                <a:latin typeface="Calibri" charset="0"/>
                <a:ea typeface="ＭＳ Ｐゴシック" charset="0"/>
              </a:rPr>
              <a:t> </a:t>
            </a:r>
            <a:r>
              <a:rPr lang="en-US" dirty="0">
                <a:latin typeface="Calibri" charset="0"/>
                <a:ea typeface="ＭＳ Ｐゴシック" charset="0"/>
              </a:rPr>
              <a:t/>
            </a:r>
            <a:br>
              <a:rPr lang="en-US" dirty="0">
                <a:latin typeface="Calibri" charset="0"/>
                <a:ea typeface="ＭＳ Ｐゴシック" charset="0"/>
              </a:rPr>
            </a:br>
            <a:r>
              <a:rPr lang="en-US" dirty="0">
                <a:latin typeface="Calibri" charset="0"/>
                <a:ea typeface="ＭＳ Ｐゴシック" charset="0"/>
              </a:rPr>
              <a:t>RNA-seq Pipeline</a:t>
            </a:r>
          </a:p>
        </p:txBody>
      </p:sp>
      <p:pic>
        <p:nvPicPr>
          <p:cNvPr id="6" name="Picture 5" descr="RNA-seq_Flowchar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628" y="1628800"/>
            <a:ext cx="8783860" cy="3996688"/>
          </a:xfrm>
          <a:prstGeom prst="rect">
            <a:avLst/>
          </a:prstGeom>
        </p:spPr>
      </p:pic>
      <p:sp>
        <p:nvSpPr>
          <p:cNvPr id="41" name="TextBox 3"/>
          <p:cNvSpPr txBox="1">
            <a:spLocks noChangeArrowheads="1"/>
          </p:cNvSpPr>
          <p:nvPr/>
        </p:nvSpPr>
        <p:spPr bwMode="auto">
          <a:xfrm>
            <a:off x="2267744" y="5538788"/>
            <a:ext cx="10738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a:t>
            </a:r>
            <a:r>
              <a:rPr lang="en-US" sz="1600" b="1" dirty="0" smtClean="0"/>
              <a:t>1</a:t>
            </a:r>
            <a:endParaRPr lang="en-US" sz="1600" b="1" dirty="0"/>
          </a:p>
        </p:txBody>
      </p:sp>
    </p:spTree>
    <p:extLst>
      <p:ext uri="{BB962C8B-B14F-4D97-AF65-F5344CB8AC3E}">
        <p14:creationId xmlns:p14="http://schemas.microsoft.com/office/powerpoint/2010/main" val="344682497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Content Placeholder 3"/>
          <p:cNvSpPr>
            <a:spLocks noGrp="1"/>
          </p:cNvSpPr>
          <p:nvPr>
            <p:ph idx="1"/>
          </p:nvPr>
        </p:nvSpPr>
        <p:spPr>
          <a:xfrm>
            <a:off x="152400" y="2667000"/>
            <a:ext cx="8839200" cy="1600200"/>
          </a:xfrm>
        </p:spPr>
        <p:txBody>
          <a:bodyPr/>
          <a:lstStyle/>
          <a:p>
            <a:pPr algn="ctr">
              <a:buFont typeface="Arial" charset="0"/>
              <a:buNone/>
            </a:pPr>
            <a:r>
              <a:rPr lang="en-US" sz="4400">
                <a:latin typeface="Calibri" charset="0"/>
                <a:ea typeface="ＭＳ Ｐゴシック" charset="0"/>
              </a:rPr>
              <a:t>We are on a Coffee Break &amp; Networking Session</a:t>
            </a:r>
          </a:p>
        </p:txBody>
      </p:sp>
    </p:spTree>
    <p:extLst>
      <p:ext uri="{BB962C8B-B14F-4D97-AF65-F5344CB8AC3E}">
        <p14:creationId xmlns:p14="http://schemas.microsoft.com/office/powerpoint/2010/main" val="401995161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52400" y="-26988"/>
            <a:ext cx="8839200" cy="1143001"/>
          </a:xfrm>
        </p:spPr>
        <p:txBody>
          <a:bodyPr/>
          <a:lstStyle/>
          <a:p>
            <a:r>
              <a:rPr lang="en-US">
                <a:latin typeface="Calibri" charset="0"/>
                <a:ea typeface="ＭＳ Ｐゴシック" charset="0"/>
              </a:rPr>
              <a:t>Learning objectives of the course</a:t>
            </a:r>
          </a:p>
        </p:txBody>
      </p:sp>
      <p:sp>
        <p:nvSpPr>
          <p:cNvPr id="3" name="Content Placeholder 2"/>
          <p:cNvSpPr>
            <a:spLocks noGrp="1"/>
          </p:cNvSpPr>
          <p:nvPr>
            <p:ph idx="1"/>
          </p:nvPr>
        </p:nvSpPr>
        <p:spPr/>
        <p:txBody>
          <a:bodyPr>
            <a:normAutofit lnSpcReduction="10000"/>
          </a:bodyPr>
          <a:lstStyle/>
          <a:p>
            <a:pPr>
              <a:defRPr/>
            </a:pPr>
            <a:r>
              <a:rPr lang="en-US" b="1" dirty="0" smtClean="0"/>
              <a:t>Module 1: </a:t>
            </a:r>
            <a:r>
              <a:rPr lang="en-US" b="1" dirty="0"/>
              <a:t>Introduction to RNA </a:t>
            </a:r>
            <a:r>
              <a:rPr lang="en-US" b="1" dirty="0" smtClean="0"/>
              <a:t>Sequencing</a:t>
            </a:r>
            <a:endParaRPr lang="en-US" b="1" dirty="0"/>
          </a:p>
          <a:p>
            <a:pPr>
              <a:defRPr/>
            </a:pPr>
            <a:r>
              <a:rPr lang="en-US" dirty="0"/>
              <a:t>Module </a:t>
            </a:r>
            <a:r>
              <a:rPr lang="en-US" dirty="0" smtClean="0"/>
              <a:t>2: </a:t>
            </a:r>
            <a:r>
              <a:rPr lang="en-US" dirty="0"/>
              <a:t>A</a:t>
            </a:r>
            <a:r>
              <a:rPr lang="en-US" dirty="0" smtClean="0"/>
              <a:t>lignment </a:t>
            </a:r>
            <a:r>
              <a:rPr lang="en-US" dirty="0"/>
              <a:t>and </a:t>
            </a:r>
            <a:r>
              <a:rPr lang="en-US" dirty="0" smtClean="0"/>
              <a:t>Visualization</a:t>
            </a:r>
            <a:endParaRPr lang="en-US" dirty="0"/>
          </a:p>
          <a:p>
            <a:pPr>
              <a:defRPr/>
            </a:pPr>
            <a:r>
              <a:rPr lang="en-US" dirty="0"/>
              <a:t>Module </a:t>
            </a:r>
            <a:r>
              <a:rPr lang="en-US" dirty="0" smtClean="0"/>
              <a:t>3: </a:t>
            </a:r>
            <a:r>
              <a:rPr lang="en-US" dirty="0"/>
              <a:t>Expression and Differential Expression</a:t>
            </a:r>
          </a:p>
          <a:p>
            <a:pPr>
              <a:defRPr/>
            </a:pPr>
            <a:r>
              <a:rPr lang="en-US" dirty="0"/>
              <a:t>Module </a:t>
            </a:r>
            <a:r>
              <a:rPr lang="en-US" dirty="0" smtClean="0"/>
              <a:t>4: </a:t>
            </a:r>
            <a:r>
              <a:rPr lang="en-US" dirty="0"/>
              <a:t>Isoform </a:t>
            </a:r>
            <a:r>
              <a:rPr lang="en-US" dirty="0" smtClean="0"/>
              <a:t>Discovery </a:t>
            </a:r>
            <a:r>
              <a:rPr lang="en-US" dirty="0"/>
              <a:t>and </a:t>
            </a:r>
            <a:r>
              <a:rPr lang="en-US" dirty="0" smtClean="0"/>
              <a:t>Alternative </a:t>
            </a:r>
            <a:r>
              <a:rPr lang="en-US" dirty="0"/>
              <a:t>E</a:t>
            </a:r>
            <a:r>
              <a:rPr lang="en-US" dirty="0" smtClean="0"/>
              <a:t>xpression</a:t>
            </a:r>
            <a:endParaRPr lang="en-US" dirty="0"/>
          </a:p>
          <a:p>
            <a:pPr marL="0" indent="0">
              <a:buFont typeface="Arial" charset="0"/>
              <a:buNone/>
              <a:defRPr/>
            </a:pPr>
            <a:endParaRPr lang="en-US" dirty="0"/>
          </a:p>
          <a:p>
            <a:pPr>
              <a:defRPr/>
            </a:pPr>
            <a:r>
              <a:rPr lang="en-US" dirty="0" smtClean="0"/>
              <a:t>Tutorials</a:t>
            </a:r>
          </a:p>
          <a:p>
            <a:pPr lvl="1">
              <a:defRPr/>
            </a:pPr>
            <a:r>
              <a:rPr lang="en-US" dirty="0" smtClean="0">
                <a:latin typeface="Calibri" charset="0"/>
                <a:ea typeface="ＭＳ Ｐゴシック" charset="0"/>
              </a:rPr>
              <a:t>Provide </a:t>
            </a:r>
            <a:r>
              <a:rPr lang="en-US" dirty="0">
                <a:latin typeface="Calibri" charset="0"/>
                <a:ea typeface="ＭＳ Ｐゴシック" charset="0"/>
              </a:rPr>
              <a:t>a working example of an RNA-</a:t>
            </a:r>
            <a:r>
              <a:rPr lang="en-US" dirty="0" err="1">
                <a:latin typeface="Calibri" charset="0"/>
                <a:ea typeface="ＭＳ Ｐゴシック" charset="0"/>
              </a:rPr>
              <a:t>seq</a:t>
            </a:r>
            <a:r>
              <a:rPr lang="en-US" dirty="0">
                <a:latin typeface="Calibri" charset="0"/>
                <a:ea typeface="ＭＳ Ｐゴシック" charset="0"/>
              </a:rPr>
              <a:t> analysis </a:t>
            </a:r>
            <a:r>
              <a:rPr lang="en-US" dirty="0" smtClean="0">
                <a:latin typeface="Calibri" charset="0"/>
                <a:ea typeface="ＭＳ Ｐゴシック" charset="0"/>
              </a:rPr>
              <a:t>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a:t>
            </a:r>
            <a:r>
              <a:rPr lang="en-US" altLang="ja-JP" dirty="0" smtClean="0">
                <a:latin typeface="Calibri" charset="0"/>
                <a:ea typeface="ＭＳ Ｐゴシック" charset="0"/>
              </a:rPr>
              <a:t>resources</a:t>
            </a:r>
          </a:p>
          <a:p>
            <a:pPr lvl="1">
              <a:defRPr/>
            </a:pPr>
            <a:r>
              <a:rPr lang="en-US" dirty="0">
                <a:latin typeface="Calibri" charset="0"/>
                <a:ea typeface="ＭＳ Ｐゴシック" charset="0"/>
              </a:rPr>
              <a:t>Self contained, self explanatory, </a:t>
            </a:r>
            <a:r>
              <a:rPr lang="en-US" dirty="0" smtClean="0">
                <a:latin typeface="Calibri" charset="0"/>
                <a:ea typeface="ＭＳ Ｐゴシック" charset="0"/>
              </a:rPr>
              <a:t>portable</a:t>
            </a:r>
            <a:endParaRPr lang="en-US" dirty="0">
              <a:latin typeface="Calibri" charset="0"/>
              <a:ea typeface="ＭＳ Ｐゴシック" charset="0"/>
            </a:endParaRPr>
          </a:p>
        </p:txBody>
      </p:sp>
    </p:spTree>
    <p:extLst>
      <p:ext uri="{BB962C8B-B14F-4D97-AF65-F5344CB8AC3E}">
        <p14:creationId xmlns:p14="http://schemas.microsoft.com/office/powerpoint/2010/main" val="349470634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52400" y="115888"/>
            <a:ext cx="8839200" cy="1143000"/>
          </a:xfrm>
        </p:spPr>
        <p:txBody>
          <a:bodyPr/>
          <a:lstStyle/>
          <a:p>
            <a:r>
              <a:rPr lang="en-US" dirty="0">
                <a:latin typeface="Calibri" charset="0"/>
                <a:ea typeface="ＭＳ Ｐゴシック" charset="0"/>
              </a:rPr>
              <a:t>Learning objectives of module </a:t>
            </a:r>
            <a:r>
              <a:rPr lang="en-US" dirty="0" smtClean="0">
                <a:latin typeface="Calibri" charset="0"/>
                <a:ea typeface="ＭＳ Ｐゴシック" charset="0"/>
              </a:rPr>
              <a:t>1</a:t>
            </a:r>
            <a:endParaRPr lang="en-US" dirty="0">
              <a:latin typeface="Calibri" charset="0"/>
              <a:ea typeface="ＭＳ Ｐゴシック" charset="0"/>
            </a:endParaRPr>
          </a:p>
        </p:txBody>
      </p:sp>
      <p:sp>
        <p:nvSpPr>
          <p:cNvPr id="13314" name="Content Placeholder 2"/>
          <p:cNvSpPr>
            <a:spLocks noGrp="1"/>
          </p:cNvSpPr>
          <p:nvPr>
            <p:ph idx="1"/>
          </p:nvPr>
        </p:nvSpPr>
        <p:spPr/>
        <p:txBody>
          <a:bodyPr/>
          <a:lstStyle/>
          <a:p>
            <a:r>
              <a:rPr lang="en-US">
                <a:latin typeface="Calibri" charset="0"/>
                <a:ea typeface="ＭＳ Ｐゴシック" charset="0"/>
              </a:rPr>
              <a:t>Introduction to the theory and practice of RNA sequencing (RNA-seq) analysis</a:t>
            </a:r>
          </a:p>
          <a:p>
            <a:pPr lvl="1"/>
            <a:r>
              <a:rPr lang="en-US">
                <a:latin typeface="Calibri" charset="0"/>
                <a:ea typeface="ＭＳ Ｐゴシック" charset="0"/>
              </a:rPr>
              <a:t>Rationale for sequencing RNA</a:t>
            </a:r>
          </a:p>
          <a:p>
            <a:pPr lvl="1"/>
            <a:r>
              <a:rPr lang="en-US">
                <a:latin typeface="Calibri" charset="0"/>
                <a:ea typeface="ＭＳ Ｐゴシック" charset="0"/>
              </a:rPr>
              <a:t>Challenges specific to RNA-seq</a:t>
            </a:r>
          </a:p>
          <a:p>
            <a:pPr lvl="1"/>
            <a:r>
              <a:rPr lang="en-US">
                <a:latin typeface="Calibri" charset="0"/>
                <a:ea typeface="ＭＳ Ｐゴシック" charset="0"/>
              </a:rPr>
              <a:t>General goals and themes of RNA-seq analysis work flows</a:t>
            </a:r>
          </a:p>
          <a:p>
            <a:pPr lvl="1"/>
            <a:r>
              <a:rPr lang="en-US">
                <a:latin typeface="Calibri" charset="0"/>
                <a:ea typeface="ＭＳ Ｐゴシック" charset="0"/>
              </a:rPr>
              <a:t>Common technical questions related to RNA-seq analysis</a:t>
            </a:r>
          </a:p>
          <a:p>
            <a:pPr lvl="1"/>
            <a:r>
              <a:rPr lang="en-US">
                <a:latin typeface="Calibri" charset="0"/>
                <a:ea typeface="ＭＳ Ｐゴシック" charset="0"/>
              </a:rPr>
              <a:t>Getting help outside of this course</a:t>
            </a:r>
          </a:p>
          <a:p>
            <a:pPr lvl="1"/>
            <a:r>
              <a:rPr lang="en-US">
                <a:latin typeface="Calibri" charset="0"/>
                <a:ea typeface="ＭＳ Ｐゴシック" charset="0"/>
              </a:rPr>
              <a:t>Introduction to the RNA-seq hands on tutorial</a:t>
            </a:r>
          </a:p>
        </p:txBody>
      </p:sp>
    </p:spTree>
    <p:extLst>
      <p:ext uri="{BB962C8B-B14F-4D97-AF65-F5344CB8AC3E}">
        <p14:creationId xmlns:p14="http://schemas.microsoft.com/office/powerpoint/2010/main" val="375818811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52400" y="269875"/>
            <a:ext cx="3051175" cy="1143000"/>
          </a:xfrm>
        </p:spPr>
        <p:txBody>
          <a:bodyPr/>
          <a:lstStyle/>
          <a:p>
            <a:pPr eaLnBrk="1" hangingPunct="1"/>
            <a:r>
              <a:rPr lang="en-US" altLang="ko-KR">
                <a:latin typeface="Calibri" charset="0"/>
                <a:ea typeface="ＭＳ Ｐゴシック" charset="0"/>
                <a:cs typeface="ＭＳ Ｐゴシック" charset="0"/>
              </a:rPr>
              <a:t>Gene expression</a:t>
            </a:r>
          </a:p>
        </p:txBody>
      </p:sp>
      <p:pic>
        <p:nvPicPr>
          <p:cNvPr id="2" name="Picture 1" descr="Figure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35896" y="116632"/>
            <a:ext cx="4890740" cy="6115475"/>
          </a:xfrm>
          <a:prstGeom prst="rect">
            <a:avLst/>
          </a:prstGeom>
        </p:spPr>
      </p:pic>
    </p:spTree>
    <p:extLst>
      <p:ext uri="{BB962C8B-B14F-4D97-AF65-F5344CB8AC3E}">
        <p14:creationId xmlns:p14="http://schemas.microsoft.com/office/powerpoint/2010/main" val="2389567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52400" y="44450"/>
            <a:ext cx="8839200" cy="1143000"/>
          </a:xfrm>
        </p:spPr>
        <p:txBody>
          <a:bodyPr/>
          <a:lstStyle/>
          <a:p>
            <a:pPr eaLnBrk="1" hangingPunct="1"/>
            <a:r>
              <a:rPr lang="en-US" altLang="ko-KR">
                <a:latin typeface="Calibri" charset="0"/>
                <a:ea typeface="ＭＳ Ｐゴシック" charset="0"/>
                <a:cs typeface="ＭＳ Ｐゴシック" charset="0"/>
              </a:rPr>
              <a:t>RNA sequencing</a:t>
            </a:r>
          </a:p>
        </p:txBody>
      </p:sp>
      <p:pic>
        <p:nvPicPr>
          <p:cNvPr id="3" name="Picture 2" descr="Fig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1124744"/>
            <a:ext cx="8300547" cy="4824536"/>
          </a:xfrm>
          <a:prstGeom prst="rect">
            <a:avLst/>
          </a:prstGeom>
        </p:spPr>
      </p:pic>
    </p:spTree>
    <p:extLst>
      <p:ext uri="{BB962C8B-B14F-4D97-AF65-F5344CB8AC3E}">
        <p14:creationId xmlns:p14="http://schemas.microsoft.com/office/powerpoint/2010/main" val="96940312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152400" y="44450"/>
            <a:ext cx="8839200" cy="1143000"/>
          </a:xfrm>
        </p:spPr>
        <p:txBody>
          <a:bodyPr/>
          <a:lstStyle/>
          <a:p>
            <a:pPr eaLnBrk="1" hangingPunct="1"/>
            <a:r>
              <a:rPr lang="en-US" altLang="ko-KR">
                <a:latin typeface="Calibri" charset="0"/>
                <a:ea typeface="ＭＳ Ｐゴシック" charset="0"/>
                <a:cs typeface="ＭＳ Ｐゴシック" charset="0"/>
              </a:rPr>
              <a:t>Why sequence RNA (versus DNA)?</a:t>
            </a:r>
          </a:p>
        </p:txBody>
      </p:sp>
      <p:sp>
        <p:nvSpPr>
          <p:cNvPr id="19458" name="Content Placeholder 6"/>
          <p:cNvSpPr>
            <a:spLocks noGrp="1"/>
          </p:cNvSpPr>
          <p:nvPr>
            <p:ph idx="1"/>
          </p:nvPr>
        </p:nvSpPr>
        <p:spPr>
          <a:xfrm>
            <a:off x="152400" y="1341438"/>
            <a:ext cx="8839200" cy="4906962"/>
          </a:xfrm>
        </p:spPr>
        <p:txBody>
          <a:bodyPr/>
          <a:lstStyle/>
          <a:p>
            <a:r>
              <a:rPr lang="en-US" dirty="0">
                <a:latin typeface="Calibri" charset="0"/>
                <a:ea typeface="ＭＳ Ｐゴシック" charset="0"/>
              </a:rPr>
              <a:t>Functional studies</a:t>
            </a:r>
          </a:p>
          <a:p>
            <a:pPr lvl="1"/>
            <a:r>
              <a:rPr lang="en-US" dirty="0">
                <a:latin typeface="Calibri" charset="0"/>
                <a:ea typeface="ＭＳ Ｐゴシック" charset="0"/>
              </a:rPr>
              <a:t>Genome may be constant but an experimental condition has a pronounced effect on gene expression</a:t>
            </a:r>
          </a:p>
          <a:p>
            <a:pPr lvl="2"/>
            <a:r>
              <a:rPr lang="en-US" dirty="0">
                <a:latin typeface="Calibri" charset="0"/>
                <a:ea typeface="ＭＳ Ｐゴシック" charset="0"/>
              </a:rPr>
              <a:t>e.g. Drug treated vs. untreated cell line</a:t>
            </a:r>
          </a:p>
          <a:p>
            <a:pPr lvl="2"/>
            <a:r>
              <a:rPr lang="en-US" dirty="0">
                <a:latin typeface="Calibri" charset="0"/>
                <a:ea typeface="ＭＳ Ｐゴシック" charset="0"/>
              </a:rPr>
              <a:t>e.g. Wild type versus knock out mice</a:t>
            </a:r>
          </a:p>
          <a:p>
            <a:r>
              <a:rPr lang="en-US" dirty="0">
                <a:latin typeface="Calibri" charset="0"/>
                <a:ea typeface="ＭＳ Ｐゴシック" charset="0"/>
              </a:rPr>
              <a:t>Predicting transcript sequence from genome sequence is </a:t>
            </a:r>
            <a:r>
              <a:rPr lang="en-US" dirty="0" smtClean="0">
                <a:latin typeface="Calibri" charset="0"/>
                <a:ea typeface="ＭＳ Ｐゴシック" charset="0"/>
              </a:rPr>
              <a:t>difficult</a:t>
            </a:r>
          </a:p>
          <a:p>
            <a:pPr lvl="1"/>
            <a:r>
              <a:rPr lang="en-US" dirty="0" smtClean="0">
                <a:latin typeface="Calibri" charset="0"/>
                <a:ea typeface="ＭＳ Ｐゴシック" charset="0"/>
              </a:rPr>
              <a:t>Gene annotation is revolutionized by RNA-seq</a:t>
            </a:r>
          </a:p>
          <a:p>
            <a:r>
              <a:rPr lang="en-US" dirty="0" smtClean="0">
                <a:latin typeface="Calibri" charset="0"/>
                <a:ea typeface="ＭＳ Ｐゴシック" charset="0"/>
              </a:rPr>
              <a:t>Some </a:t>
            </a:r>
            <a:r>
              <a:rPr lang="en-US" dirty="0">
                <a:latin typeface="Calibri" charset="0"/>
                <a:ea typeface="ＭＳ Ｐゴシック" charset="0"/>
              </a:rPr>
              <a:t>molecular features can only be observed at the RNA level</a:t>
            </a:r>
          </a:p>
          <a:p>
            <a:pPr lvl="1"/>
            <a:r>
              <a:rPr lang="en-US" dirty="0">
                <a:latin typeface="Calibri" charset="0"/>
                <a:ea typeface="ＭＳ Ｐゴシック" charset="0"/>
              </a:rPr>
              <a:t>Alternative isoforms, fusion transcripts, RNA </a:t>
            </a:r>
            <a:r>
              <a:rPr lang="en-US" dirty="0" smtClean="0">
                <a:latin typeface="Calibri" charset="0"/>
                <a:ea typeface="ＭＳ Ｐゴシック" charset="0"/>
              </a:rPr>
              <a:t>editing</a:t>
            </a:r>
            <a:endParaRPr lang="en-US" dirty="0">
              <a:latin typeface="Calibri" charset="0"/>
              <a:ea typeface="ＭＳ Ｐゴシック" charset="0"/>
            </a:endParaRPr>
          </a:p>
        </p:txBody>
      </p:sp>
    </p:spTree>
    <p:extLst>
      <p:ext uri="{BB962C8B-B14F-4D97-AF65-F5344CB8AC3E}">
        <p14:creationId xmlns:p14="http://schemas.microsoft.com/office/powerpoint/2010/main" val="376970054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52400" y="44450"/>
            <a:ext cx="8839200" cy="1143000"/>
          </a:xfrm>
        </p:spPr>
        <p:txBody>
          <a:bodyPr/>
          <a:lstStyle/>
          <a:p>
            <a:pPr eaLnBrk="1" hangingPunct="1"/>
            <a:r>
              <a:rPr lang="en-US" altLang="ko-KR">
                <a:latin typeface="Calibri" charset="0"/>
                <a:ea typeface="ＭＳ Ｐゴシック" charset="0"/>
                <a:cs typeface="ＭＳ Ｐゴシック" charset="0"/>
              </a:rPr>
              <a:t>Why sequence RNA (versus DNA)?</a:t>
            </a:r>
          </a:p>
        </p:txBody>
      </p:sp>
      <p:sp>
        <p:nvSpPr>
          <p:cNvPr id="21506" name="Content Placeholder 6"/>
          <p:cNvSpPr>
            <a:spLocks noGrp="1"/>
          </p:cNvSpPr>
          <p:nvPr>
            <p:ph idx="1"/>
          </p:nvPr>
        </p:nvSpPr>
        <p:spPr>
          <a:xfrm>
            <a:off x="152400" y="1341438"/>
            <a:ext cx="8839200" cy="4906962"/>
          </a:xfrm>
        </p:spPr>
        <p:txBody>
          <a:bodyPr/>
          <a:lstStyle/>
          <a:p>
            <a:pPr>
              <a:lnSpc>
                <a:spcPct val="90000"/>
              </a:lnSpc>
            </a:pPr>
            <a:r>
              <a:rPr lang="en-US" sz="2600" dirty="0">
                <a:latin typeface="Calibri" charset="0"/>
                <a:ea typeface="ＭＳ Ｐゴシック" charset="0"/>
              </a:rPr>
              <a:t>Interpreting mutations that do not have an obvious effect on protein sequence</a:t>
            </a:r>
          </a:p>
          <a:p>
            <a:pPr lvl="1">
              <a:lnSpc>
                <a:spcPct val="90000"/>
              </a:lnSpc>
            </a:pPr>
            <a:r>
              <a:rPr lang="ja-JP" altLang="en-US" sz="2200" dirty="0">
                <a:latin typeface="Calibri" charset="0"/>
                <a:ea typeface="ＭＳ Ｐゴシック" charset="0"/>
              </a:rPr>
              <a:t>‘</a:t>
            </a:r>
            <a:r>
              <a:rPr lang="en-US" altLang="ja-JP" sz="2200" dirty="0">
                <a:latin typeface="Calibri" charset="0"/>
                <a:ea typeface="ＭＳ Ｐゴシック" charset="0"/>
              </a:rPr>
              <a:t>Regulatory</a:t>
            </a:r>
            <a:r>
              <a:rPr lang="ja-JP" altLang="en-US" sz="2200" dirty="0" smtClean="0">
                <a:latin typeface="Calibri" charset="0"/>
                <a:ea typeface="ＭＳ Ｐゴシック" charset="0"/>
              </a:rPr>
              <a:t>’</a:t>
            </a:r>
            <a:r>
              <a:rPr lang="en-US" altLang="ja-JP" sz="2200" dirty="0" smtClean="0">
                <a:latin typeface="Calibri" charset="0"/>
                <a:ea typeface="ＭＳ Ｐゴシック" charset="0"/>
              </a:rPr>
              <a:t> mutations </a:t>
            </a:r>
            <a:r>
              <a:rPr lang="en-US" altLang="ja-JP" sz="2200" dirty="0">
                <a:latin typeface="Calibri" charset="0"/>
                <a:ea typeface="ＭＳ Ｐゴシック" charset="0"/>
              </a:rPr>
              <a:t>that affect what mRNA isoform is expressed and how much </a:t>
            </a:r>
          </a:p>
          <a:p>
            <a:pPr>
              <a:lnSpc>
                <a:spcPct val="90000"/>
              </a:lnSpc>
            </a:pPr>
            <a:r>
              <a:rPr lang="en-US" sz="2600" dirty="0" smtClean="0">
                <a:latin typeface="Calibri" charset="0"/>
                <a:ea typeface="ＭＳ Ｐゴシック" charset="0"/>
              </a:rPr>
              <a:t>Prioritizing </a:t>
            </a:r>
            <a:r>
              <a:rPr lang="en-US" sz="2600" dirty="0">
                <a:latin typeface="Calibri" charset="0"/>
                <a:ea typeface="ＭＳ Ｐゴシック" charset="0"/>
              </a:rPr>
              <a:t>protein coding somatic mutations (often heterozygous)</a:t>
            </a:r>
          </a:p>
          <a:p>
            <a:pPr lvl="1">
              <a:lnSpc>
                <a:spcPct val="90000"/>
              </a:lnSpc>
            </a:pPr>
            <a:r>
              <a:rPr lang="en-US" sz="2200" dirty="0">
                <a:latin typeface="Calibri" charset="0"/>
                <a:ea typeface="ＭＳ Ｐゴシック" charset="0"/>
              </a:rPr>
              <a:t>If the gene is not expressed, a mutation in that gene would be less interesting</a:t>
            </a:r>
          </a:p>
          <a:p>
            <a:pPr lvl="1">
              <a:lnSpc>
                <a:spcPct val="90000"/>
              </a:lnSpc>
            </a:pPr>
            <a:r>
              <a:rPr lang="en-US" sz="2200" dirty="0">
                <a:latin typeface="Calibri" charset="0"/>
                <a:ea typeface="ＭＳ Ｐゴシック" charset="0"/>
              </a:rPr>
              <a:t>If the gene is expressed but only from the wild type allele, this might suggest loss-of-function (</a:t>
            </a:r>
            <a:r>
              <a:rPr lang="en-US" sz="2200" dirty="0" err="1">
                <a:latin typeface="Calibri" charset="0"/>
                <a:ea typeface="ＭＳ Ｐゴシック" charset="0"/>
              </a:rPr>
              <a:t>haploinsufficiency</a:t>
            </a:r>
            <a:r>
              <a:rPr lang="en-US" sz="2200" dirty="0">
                <a:latin typeface="Calibri" charset="0"/>
                <a:ea typeface="ＭＳ Ｐゴシック" charset="0"/>
              </a:rPr>
              <a:t>)</a:t>
            </a:r>
          </a:p>
          <a:p>
            <a:pPr lvl="1">
              <a:lnSpc>
                <a:spcPct val="90000"/>
              </a:lnSpc>
            </a:pPr>
            <a:r>
              <a:rPr lang="en-US" sz="2200" dirty="0">
                <a:latin typeface="Calibri" charset="0"/>
                <a:ea typeface="ＭＳ Ｐゴシック" charset="0"/>
              </a:rPr>
              <a:t>If the mutant allele itself is expressed, this might suggest a candidate drug target</a:t>
            </a:r>
          </a:p>
        </p:txBody>
      </p:sp>
    </p:spTree>
    <p:extLst>
      <p:ext uri="{BB962C8B-B14F-4D97-AF65-F5344CB8AC3E}">
        <p14:creationId xmlns:p14="http://schemas.microsoft.com/office/powerpoint/2010/main" val="415107833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52400" y="-76200"/>
            <a:ext cx="8839200" cy="1143000"/>
          </a:xfrm>
        </p:spPr>
        <p:txBody>
          <a:bodyPr/>
          <a:lstStyle/>
          <a:p>
            <a:pPr eaLnBrk="1" hangingPunct="1"/>
            <a:r>
              <a:rPr lang="en-US" altLang="ko-KR">
                <a:latin typeface="Calibri" charset="0"/>
                <a:ea typeface="ＭＳ Ｐゴシック" charset="0"/>
                <a:cs typeface="ＭＳ Ｐゴシック" charset="0"/>
              </a:rPr>
              <a:t>Challenges</a:t>
            </a:r>
          </a:p>
        </p:txBody>
      </p:sp>
      <p:sp>
        <p:nvSpPr>
          <p:cNvPr id="23554" name="Content Placeholder 6"/>
          <p:cNvSpPr>
            <a:spLocks noGrp="1"/>
          </p:cNvSpPr>
          <p:nvPr>
            <p:ph idx="1"/>
          </p:nvPr>
        </p:nvSpPr>
        <p:spPr>
          <a:xfrm>
            <a:off x="152400" y="838200"/>
            <a:ext cx="8839200" cy="4708525"/>
          </a:xfrm>
        </p:spPr>
        <p:txBody>
          <a:bodyPr/>
          <a:lstStyle/>
          <a:p>
            <a:pPr>
              <a:lnSpc>
                <a:spcPct val="90000"/>
              </a:lnSpc>
            </a:pPr>
            <a:r>
              <a:rPr lang="en-US" sz="2600">
                <a:latin typeface="Calibri" charset="0"/>
                <a:ea typeface="ＭＳ Ｐゴシック" charset="0"/>
              </a:rPr>
              <a:t>Sample</a:t>
            </a:r>
          </a:p>
          <a:p>
            <a:pPr lvl="1">
              <a:lnSpc>
                <a:spcPct val="90000"/>
              </a:lnSpc>
            </a:pPr>
            <a:r>
              <a:rPr lang="en-US" sz="2200">
                <a:latin typeface="Calibri" charset="0"/>
                <a:ea typeface="ＭＳ Ｐゴシック" charset="0"/>
              </a:rPr>
              <a:t>Purity?, quantity?, quality?</a:t>
            </a:r>
          </a:p>
          <a:p>
            <a:pPr>
              <a:lnSpc>
                <a:spcPct val="90000"/>
              </a:lnSpc>
            </a:pPr>
            <a:r>
              <a:rPr lang="en-US" sz="2600">
                <a:latin typeface="Calibri" charset="0"/>
                <a:ea typeface="ＭＳ Ｐゴシック" charset="0"/>
              </a:rPr>
              <a:t>RNAs consist of small exons that may be separated by large introns</a:t>
            </a:r>
          </a:p>
          <a:p>
            <a:pPr lvl="1">
              <a:lnSpc>
                <a:spcPct val="90000"/>
              </a:lnSpc>
            </a:pPr>
            <a:r>
              <a:rPr lang="en-US" sz="2200">
                <a:latin typeface="Calibri" charset="0"/>
                <a:ea typeface="ＭＳ Ｐゴシック" charset="0"/>
              </a:rPr>
              <a:t>Mapping reads to genome is challenging</a:t>
            </a:r>
          </a:p>
          <a:p>
            <a:pPr>
              <a:lnSpc>
                <a:spcPct val="90000"/>
              </a:lnSpc>
            </a:pPr>
            <a:r>
              <a:rPr lang="en-US" sz="2600">
                <a:latin typeface="Calibri" charset="0"/>
                <a:ea typeface="ＭＳ Ｐゴシック" charset="0"/>
              </a:rPr>
              <a:t>The relative abundance of RNAs vary wildly</a:t>
            </a:r>
          </a:p>
          <a:p>
            <a:pPr lvl="1">
              <a:lnSpc>
                <a:spcPct val="90000"/>
              </a:lnSpc>
            </a:pPr>
            <a:r>
              <a:rPr lang="en-US" sz="2200">
                <a:latin typeface="Calibri" charset="0"/>
                <a:ea typeface="ＭＳ Ｐゴシック" charset="0"/>
              </a:rPr>
              <a:t>10</a:t>
            </a:r>
            <a:r>
              <a:rPr lang="en-US" sz="2200" baseline="30000">
                <a:latin typeface="Calibri" charset="0"/>
                <a:ea typeface="ＭＳ Ｐゴシック" charset="0"/>
              </a:rPr>
              <a:t>5</a:t>
            </a:r>
            <a:r>
              <a:rPr lang="en-US" sz="2200">
                <a:latin typeface="Calibri" charset="0"/>
                <a:ea typeface="ＭＳ Ｐゴシック" charset="0"/>
              </a:rPr>
              <a:t> – 10</a:t>
            </a:r>
            <a:r>
              <a:rPr lang="en-US" sz="2200" baseline="30000">
                <a:latin typeface="Calibri" charset="0"/>
                <a:ea typeface="ＭＳ Ｐゴシック" charset="0"/>
              </a:rPr>
              <a:t>7</a:t>
            </a:r>
            <a:r>
              <a:rPr lang="en-US" sz="2200">
                <a:latin typeface="Calibri" charset="0"/>
                <a:ea typeface="ＭＳ Ｐゴシック" charset="0"/>
              </a:rPr>
              <a:t> orders of magnitude</a:t>
            </a:r>
          </a:p>
          <a:p>
            <a:pPr lvl="1">
              <a:lnSpc>
                <a:spcPct val="90000"/>
              </a:lnSpc>
            </a:pPr>
            <a:r>
              <a:rPr lang="en-US" sz="2200">
                <a:latin typeface="Calibri" charset="0"/>
                <a:ea typeface="ＭＳ Ｐゴシック" charset="0"/>
              </a:rPr>
              <a:t>Since RNA sequencing works by random sampling, a small fraction of highly expressed genes may consume the majority of reads</a:t>
            </a:r>
          </a:p>
          <a:p>
            <a:pPr lvl="1">
              <a:lnSpc>
                <a:spcPct val="90000"/>
              </a:lnSpc>
            </a:pPr>
            <a:r>
              <a:rPr lang="en-US" sz="2200">
                <a:latin typeface="Calibri" charset="0"/>
                <a:ea typeface="ＭＳ Ｐゴシック" charset="0"/>
              </a:rPr>
              <a:t>Ribosomal and mitochondrial genes</a:t>
            </a:r>
          </a:p>
          <a:p>
            <a:pPr>
              <a:lnSpc>
                <a:spcPct val="90000"/>
              </a:lnSpc>
            </a:pPr>
            <a:r>
              <a:rPr lang="en-US" sz="2600">
                <a:latin typeface="Calibri" charset="0"/>
                <a:ea typeface="ＭＳ Ｐゴシック" charset="0"/>
              </a:rPr>
              <a:t>RNAs come in a wide range of sizes</a:t>
            </a:r>
          </a:p>
          <a:p>
            <a:pPr lvl="1">
              <a:lnSpc>
                <a:spcPct val="90000"/>
              </a:lnSpc>
            </a:pPr>
            <a:r>
              <a:rPr lang="en-US" sz="2200">
                <a:latin typeface="Calibri" charset="0"/>
                <a:ea typeface="ＭＳ Ｐゴシック" charset="0"/>
              </a:rPr>
              <a:t>Small RNAs must be captured separately</a:t>
            </a:r>
          </a:p>
          <a:p>
            <a:pPr lvl="1">
              <a:lnSpc>
                <a:spcPct val="90000"/>
              </a:lnSpc>
            </a:pPr>
            <a:r>
              <a:rPr lang="en-US" sz="2200">
                <a:latin typeface="Calibri" charset="0"/>
                <a:ea typeface="ＭＳ Ｐゴシック" charset="0"/>
              </a:rPr>
              <a:t>PolyA selection of large RNAs may result in 3</a:t>
            </a:r>
            <a:r>
              <a:rPr lang="ja-JP" altLang="en-US" sz="2200">
                <a:latin typeface="Calibri" charset="0"/>
                <a:ea typeface="ＭＳ Ｐゴシック" charset="0"/>
              </a:rPr>
              <a:t>’</a:t>
            </a:r>
            <a:r>
              <a:rPr lang="en-US" altLang="ja-JP" sz="2200">
                <a:latin typeface="Calibri" charset="0"/>
                <a:ea typeface="ＭＳ Ｐゴシック" charset="0"/>
              </a:rPr>
              <a:t> end bias</a:t>
            </a:r>
          </a:p>
          <a:p>
            <a:pPr>
              <a:lnSpc>
                <a:spcPct val="90000"/>
              </a:lnSpc>
            </a:pPr>
            <a:r>
              <a:rPr lang="en-US" sz="2600">
                <a:latin typeface="Calibri" charset="0"/>
                <a:ea typeface="ＭＳ Ｐゴシック" charset="0"/>
              </a:rPr>
              <a:t>RNA is fragile compared to DNA (easily degraded)</a:t>
            </a:r>
          </a:p>
          <a:p>
            <a:pPr>
              <a:lnSpc>
                <a:spcPct val="90000"/>
              </a:lnSpc>
            </a:pPr>
            <a:endParaRPr lang="en-US" sz="2600">
              <a:latin typeface="Calibri" charset="0"/>
              <a:ea typeface="ＭＳ Ｐゴシック" charset="0"/>
            </a:endParaRPr>
          </a:p>
        </p:txBody>
      </p:sp>
    </p:spTree>
    <p:extLst>
      <p:ext uri="{BB962C8B-B14F-4D97-AF65-F5344CB8AC3E}">
        <p14:creationId xmlns:p14="http://schemas.microsoft.com/office/powerpoint/2010/main" val="170382772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9981</TotalTime>
  <Words>2962</Words>
  <Application>Microsoft Macintosh PowerPoint</Application>
  <PresentationFormat>On-screen Show (4:3)</PresentationFormat>
  <Paragraphs>194</Paragraphs>
  <Slides>27</Slides>
  <Notes>14</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Advanced Sequencing Technologies &amp; Applications</vt:lpstr>
      <vt:lpstr>PowerPoint Presentation</vt:lpstr>
      <vt:lpstr>Learning objectives of the course</vt:lpstr>
      <vt:lpstr>Learning objectives of module 1</vt:lpstr>
      <vt:lpstr>Gene expression</vt:lpstr>
      <vt:lpstr>RNA sequencing</vt:lpstr>
      <vt:lpstr>Why sequence RNA (versus DNA)?</vt:lpstr>
      <vt:lpstr>Why sequence RNA (versus DNA)?</vt:lpstr>
      <vt:lpstr>Challenges</vt:lpstr>
      <vt:lpstr>Agilent example / interpretation</vt:lpstr>
      <vt:lpstr>Design considerations</vt:lpstr>
      <vt:lpstr>There are many RNA-seq library construction strategies</vt:lpstr>
      <vt:lpstr>Fragmentation and size selection</vt:lpstr>
      <vt:lpstr>RNA sequence selection/depletion</vt:lpstr>
      <vt:lpstr>Stranded vs. unstranded</vt:lpstr>
      <vt:lpstr>Replicates</vt:lpstr>
      <vt:lpstr>Common analysis goals of RNA-Seq  analysis (what can you ask of the data?)</vt:lpstr>
      <vt:lpstr>General themes of RNA-seq workflows</vt:lpstr>
      <vt:lpstr>BioStar exercise</vt:lpstr>
      <vt:lpstr>Common questions: Should I remove duplicates for RNA-seq?</vt:lpstr>
      <vt:lpstr>Common questions: How much library depth is needed for RNA-seq?</vt:lpstr>
      <vt:lpstr>Common questions: What mapping strategy should I use for RNA-seq?</vt:lpstr>
      <vt:lpstr>Common questions: What if I don’t have a reference genome for my species?</vt:lpstr>
      <vt:lpstr>More common questions (and answers)</vt:lpstr>
      <vt:lpstr>PowerPoint Presentation</vt:lpstr>
      <vt:lpstr>HISAT2/StringTie/Ballgown  RNA-seq Pipeline</vt:lpstr>
      <vt:lpstr>PowerPoint Presentation</vt:lpstr>
    </vt:vector>
  </TitlesOfParts>
  <Company>Boston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Malachi Griffith</cp:lastModifiedBy>
  <cp:revision>663</cp:revision>
  <dcterms:created xsi:type="dcterms:W3CDTF">2011-11-14T19:50:16Z</dcterms:created>
  <dcterms:modified xsi:type="dcterms:W3CDTF">2018-11-12T18:11:02Z</dcterms:modified>
</cp:coreProperties>
</file>