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7" r:id="rId2"/>
    <p:sldId id="258" r:id="rId3"/>
    <p:sldId id="259" r:id="rId4"/>
    <p:sldId id="553"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3"/>
  </p:normalViewPr>
  <p:slideViewPr>
    <p:cSldViewPr snapToGrid="0" snapToObjects="1">
      <p:cViewPr varScale="1">
        <p:scale>
          <a:sx n="107" d="100"/>
          <a:sy n="107" d="100"/>
        </p:scale>
        <p:origin x="20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62183E1-3D03-AA4D-B1B0-8663466EA307}"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162910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157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9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543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03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biostars.org/p/6047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9A3334"/>
                </a:solidFill>
                <a:effectLst/>
                <a:uLnTx/>
                <a:uFillTx/>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charset="0"/>
              <a:buNone/>
              <a:tabLst/>
              <a:defRPr/>
            </a:pPr>
            <a:r>
              <a:rPr kumimoji="0" lang="en-US" sz="2800" b="0" i="0" u="none" strike="noStrike" kern="1200" cap="none" spc="0" normalizeH="0" baseline="0" noProof="0" dirty="0" err="1">
                <a:ln>
                  <a:noFill/>
                </a:ln>
                <a:solidFill>
                  <a:prstClr val="black"/>
                </a:solidFill>
                <a:effectLst/>
                <a:uLnTx/>
                <a:uFillTx/>
                <a:latin typeface="Verdana" panose="020B0604030504040204"/>
                <a:ea typeface="ＭＳ Ｐゴシック" charset="0"/>
                <a:cs typeface="ＭＳ Ｐゴシック" charset="0"/>
              </a:rPr>
              <a:t>www.bioinformatics.ca</a:t>
            </a:r>
            <a:endParaRPr kumimoji="0" lang="en-US" sz="2800" b="0" i="0" u="none" strike="noStrike" kern="1200" cap="none" spc="0" normalizeH="0" baseline="0" noProof="0" dirty="0">
              <a:ln>
                <a:noFill/>
              </a:ln>
              <a:solidFill>
                <a:prstClr val="black"/>
              </a:solidFill>
              <a:effectLst/>
              <a:uLnTx/>
              <a:uFillTx/>
              <a:latin typeface="Verdana" panose="020B0604030504040204"/>
              <a:ea typeface="ＭＳ Ｐゴシック" charset="0"/>
              <a:cs typeface="ＭＳ Ｐゴシック" charset="0"/>
            </a:endParaRPr>
          </a:p>
          <a:p>
            <a:pPr marL="0" marR="0" lvl="0" indent="0" algn="ctr" defTabSz="914400" rtl="0" eaLnBrk="1" fontAlgn="auto" latinLnBrk="0" hangingPunct="1">
              <a:lnSpc>
                <a:spcPct val="90000"/>
              </a:lnSpc>
              <a:spcBef>
                <a:spcPts val="1000"/>
              </a:spcBef>
              <a:spcAft>
                <a:spcPts val="0"/>
              </a:spcAft>
              <a:buClrTx/>
              <a:buSzTx/>
              <a:buFont typeface="Arial" charset="0"/>
              <a:buNone/>
              <a:tabLst/>
              <a:defRPr/>
            </a:pPr>
            <a:r>
              <a:rPr kumimoji="0" lang="en-US" sz="2800" b="0" i="0" u="none" strike="noStrike" kern="1200" cap="none" spc="0" normalizeH="0" baseline="0" noProof="0" dirty="0" err="1">
                <a:ln>
                  <a:noFill/>
                </a:ln>
                <a:solidFill>
                  <a:prstClr val="black"/>
                </a:solidFill>
                <a:effectLst/>
                <a:uLnTx/>
                <a:uFillTx/>
                <a:latin typeface="Verdana" panose="020B0604030504040204"/>
                <a:ea typeface="ＭＳ Ｐゴシック" charset="0"/>
                <a:cs typeface="ＭＳ Ｐゴシック" charset="0"/>
              </a:rPr>
              <a:t>bioinformaticsdotca.github.io</a:t>
            </a:r>
            <a:endParaRPr kumimoji="0" lang="en-US" sz="2800" b="0" i="0" u="none" strike="noStrike" kern="1200" cap="none" spc="0" normalizeH="0" baseline="0" noProof="0" dirty="0">
              <a:ln>
                <a:noFill/>
              </a:ln>
              <a:solidFill>
                <a:prstClr val="black"/>
              </a:solidFill>
              <a:effectLst/>
              <a:uLnTx/>
              <a:uFillTx/>
              <a:latin typeface="Verdana" panose="020B0604030504040204"/>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45411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p:txBody>
          <a:bodyPr>
            <a:normAutofit/>
          </a:bodyPr>
          <a:lstStyle/>
          <a:p>
            <a:pPr>
              <a:defRPr/>
            </a:pPr>
            <a:r>
              <a:rPr lang="en-US" dirty="0"/>
              <a:t>RNA-seq reads may span large introns</a:t>
            </a:r>
          </a:p>
          <a:p>
            <a:pPr>
              <a:defRPr/>
            </a:pPr>
            <a:r>
              <a:rPr lang="en-US" dirty="0"/>
              <a:t>The fragments being sequenced in RNA-seq represent mRNA and therefore the introns are removed</a:t>
            </a:r>
          </a:p>
          <a:p>
            <a:pPr>
              <a:defRPr/>
            </a:pPr>
            <a:r>
              <a:rPr lang="en-US" dirty="0"/>
              <a:t>But we are usually aligning these reads back to the reference genome</a:t>
            </a:r>
          </a:p>
          <a:p>
            <a:pPr>
              <a:defRPr/>
            </a:pPr>
            <a:r>
              <a:rPr lang="en-US" dirty="0"/>
              <a:t>Unless your reads are short (&lt;50bp) you should use a splice-aware aligner</a:t>
            </a:r>
          </a:p>
          <a:p>
            <a:pPr lvl="1">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167439" y="1844676"/>
            <a:ext cx="4014787" cy="309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341438"/>
            <a:ext cx="5181002" cy="4724400"/>
          </a:xfrm>
        </p:spPr>
        <p:txBody>
          <a:bodyPr>
            <a:normAutofit fontScale="85000" lnSpcReduction="20000"/>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66737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24656" y="1341438"/>
            <a:ext cx="5210982" cy="4724400"/>
          </a:xfrm>
        </p:spPr>
        <p:txBody>
          <a:bodyPr>
            <a:normAutofit fontScale="70000" lnSpcReduction="20000"/>
          </a:bodyPr>
          <a:lstStyle/>
          <a:p>
            <a:pPr>
              <a:defRPr/>
            </a:pPr>
            <a:r>
              <a:rPr lang="en-US" dirty="0">
                <a:latin typeface="Calibri" charset="0"/>
                <a:ea typeface="ＭＳ Ｐゴシック" charset="0"/>
              </a:rPr>
              <a:t>Uses hierarchical indexing algorithm and several adaptive strategies, based on the position of a read with respect to splice sites</a:t>
            </a:r>
          </a:p>
          <a:p>
            <a:pPr>
              <a:defRPr/>
            </a:pPr>
            <a:r>
              <a:rPr lang="en-US" dirty="0">
                <a:latin typeface="Calibri" charset="0"/>
                <a:ea typeface="ＭＳ Ｐゴシック" charset="0"/>
              </a:rPr>
              <a:t>First tries to find candidate locations across the target genome from which the read may have originated by mapping part of each read using the global FM index, which in most cases identifies one or a small number of candidates. </a:t>
            </a:r>
          </a:p>
          <a:p>
            <a:pPr>
              <a:defRPr/>
            </a:pPr>
            <a:r>
              <a:rPr lang="en-US" dirty="0">
                <a:latin typeface="Calibri" charset="0"/>
                <a:ea typeface="ＭＳ Ｐゴシック" charset="0"/>
              </a:rPr>
              <a:t>Then selects one of ~48,000 local indexes for each candidate and uses it to align the remainder of the read.</a:t>
            </a:r>
          </a:p>
          <a:p>
            <a:pPr>
              <a:defRPr/>
            </a:pPr>
            <a:r>
              <a:rPr lang="en-US" dirty="0">
                <a:latin typeface="Calibri" charset="0"/>
                <a:ea typeface="ＭＳ Ｐゴシック" charset="0"/>
              </a:rPr>
              <a:t>For paired reads, each mate is separately aligned and the alignments of both mates are combined. </a:t>
            </a:r>
          </a:p>
          <a:p>
            <a:pPr lvl="1">
              <a:defRPr/>
            </a:pPr>
            <a:r>
              <a:rPr lang="en-US" dirty="0">
                <a:latin typeface="Calibri" charset="0"/>
                <a:ea typeface="ＭＳ Ｐゴシック" charset="0"/>
              </a:rPr>
              <a:t>If a read fails to align, then the alignments of its mate are used as anchors to map the unaligned mate</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403188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10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672064" y="2564905"/>
            <a:ext cx="5245101" cy="147732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First align read with global index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Once at least 28bp and exactly one location switch to extension mode against reference genome (faster)</a:t>
            </a:r>
          </a:p>
        </p:txBody>
      </p:sp>
      <p:cxnSp>
        <p:nvCxnSpPr>
          <p:cNvPr id="10" name="Straight Connector 9"/>
          <p:cNvCxnSpPr/>
          <p:nvPr/>
        </p:nvCxnSpPr>
        <p:spPr>
          <a:xfrm>
            <a:off x="2567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86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5" y="2082003"/>
            <a:ext cx="478079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Again use global search until exactly one match of at least 28bp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as before until mismatch at 93bp (faster)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Switch to local FM index to align remaining 8bp</a:t>
            </a:r>
          </a:p>
          <a:p>
            <a:pPr marL="800100" marR="0" lvl="1"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Because the index covers only a small region, in this case we find just one match for the 8-bp segment.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Check for compatibility and combine into single spliced alignment</a:t>
            </a:r>
          </a:p>
        </p:txBody>
      </p:sp>
      <p:cxnSp>
        <p:nvCxnSpPr>
          <p:cNvPr id="3" name="Straight Connector 2"/>
          <p:cNvCxnSpPr/>
          <p:nvPr/>
        </p:nvCxnSpPr>
        <p:spPr>
          <a:xfrm>
            <a:off x="2567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9362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6" y="2156952"/>
            <a:ext cx="3816424"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Again use global search until exactly one match of at least 28bp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as before until mismatch at 51bp (faster)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Switch to local FM index to align first 8bp of remaining read</a:t>
            </a:r>
          </a:p>
          <a:p>
            <a:pPr marL="800100" marR="0" lvl="1"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If too many matches increase prefix size</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again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Check for compatibility and combine into single spliced alignment</a:t>
            </a:r>
          </a:p>
        </p:txBody>
      </p:sp>
      <p:cxnSp>
        <p:nvCxnSpPr>
          <p:cNvPr id="3" name="Straight Connector 2"/>
          <p:cNvCxnSpPr/>
          <p:nvPr/>
        </p:nvCxnSpPr>
        <p:spPr>
          <a:xfrm>
            <a:off x="2567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27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t>Depends on the application</a:t>
            </a:r>
          </a:p>
          <a:p>
            <a:pPr lvl="1">
              <a:defRPr/>
            </a:pPr>
            <a:endParaRPr lang="en-US" dirty="0"/>
          </a:p>
          <a:p>
            <a:pPr>
              <a:defRPr/>
            </a:pPr>
            <a:r>
              <a:rPr lang="en-US" dirty="0"/>
              <a:t>In *DNA* analysis it is common to use a mapper to randomly select alignments from a series of equally good alignments</a:t>
            </a:r>
          </a:p>
          <a:p>
            <a:pPr>
              <a:defRPr/>
            </a:pPr>
            <a:r>
              <a:rPr lang="en-US" dirty="0"/>
              <a:t>In *RNA* analysis this is less common</a:t>
            </a:r>
          </a:p>
          <a:p>
            <a:pPr lvl="1">
              <a:defRPr/>
            </a:pPr>
            <a:r>
              <a:rPr lang="en-US" dirty="0"/>
              <a:t>Perhaps disallow multi-mapped reads if you are variant calling</a:t>
            </a:r>
          </a:p>
          <a:p>
            <a:pPr lvl="1">
              <a:defRPr/>
            </a:pPr>
            <a:r>
              <a:rPr lang="en-US" dirty="0"/>
              <a:t>Definitely should allow multi-mapped reads for expression analysis with Cufflinks (and </a:t>
            </a:r>
            <a:r>
              <a:rPr lang="en-US" dirty="0" err="1"/>
              <a:t>StringTie</a:t>
            </a:r>
            <a:r>
              <a:rPr lang="en-US" dirty="0"/>
              <a:t>?)</a:t>
            </a:r>
          </a:p>
          <a:p>
            <a:pPr lvl="1">
              <a:defRPr/>
            </a:pPr>
            <a:r>
              <a:rPr lang="en-US" dirty="0"/>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33405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2</a:t>
            </a:r>
            <a:br>
              <a:rPr lang="en-US" sz="3600">
                <a:solidFill>
                  <a:schemeClr val="bg1"/>
                </a:solidFill>
                <a:latin typeface="Calibri" charset="0"/>
                <a:cs typeface="Segoe UI" charset="0"/>
              </a:rPr>
            </a:br>
            <a:r>
              <a:rPr lang="en-US" sz="360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94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Learning objectives of the course</a:t>
            </a:r>
          </a:p>
        </p:txBody>
      </p:sp>
      <p:sp>
        <p:nvSpPr>
          <p:cNvPr id="3" name="Content Placeholder 2"/>
          <p:cNvSpPr>
            <a:spLocks noGrp="1"/>
          </p:cNvSpPr>
          <p:nvPr>
            <p:ph idx="1"/>
          </p:nvPr>
        </p:nvSpPr>
        <p:spPr>
          <a:xfrm>
            <a:off x="1676400" y="1584920"/>
            <a:ext cx="8839200" cy="4724400"/>
          </a:xfrm>
        </p:spPr>
        <p:txBody>
          <a:bodyPr>
            <a:normAutofit fontScale="92500" lnSpcReduction="10000"/>
          </a:bodyPr>
          <a:lstStyle/>
          <a:p>
            <a:pPr>
              <a:defRPr/>
            </a:pPr>
            <a:r>
              <a:rPr lang="en-US" dirty="0"/>
              <a:t>Module 1: Introduction to RNA Sequencing</a:t>
            </a:r>
          </a:p>
          <a:p>
            <a:pPr>
              <a:defRPr/>
            </a:pPr>
            <a:r>
              <a:rPr lang="en-US" b="1"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10606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Learning objectives of module 2</a:t>
            </a:r>
          </a:p>
        </p:txBody>
      </p:sp>
      <p:sp>
        <p:nvSpPr>
          <p:cNvPr id="13314" name="Content Placeholder 2"/>
          <p:cNvSpPr>
            <a:spLocks noGrp="1"/>
          </p:cNvSpPr>
          <p:nvPr>
            <p:ph idx="1"/>
          </p:nvPr>
        </p:nvSpPr>
        <p:spPr>
          <a:xfrm>
            <a:off x="1676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a:latin typeface="Calibri" charset="0"/>
                <a:ea typeface="ＭＳ Ｐゴシック" charset="0"/>
              </a:rPr>
              <a:t>HISAT2</a:t>
            </a: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IGV</a:t>
            </a:r>
          </a:p>
          <a:p>
            <a:r>
              <a:rPr lang="en-US" dirty="0">
                <a:latin typeface="Calibri" charset="0"/>
                <a:ea typeface="ＭＳ Ｐゴシック" charset="0"/>
              </a:rPr>
              <a:t>Alignment QC Assessment</a:t>
            </a: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227911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676400" y="1341438"/>
            <a:ext cx="8839200" cy="4724400"/>
          </a:xfrm>
        </p:spPr>
        <p:txBody>
          <a:bodyPr>
            <a:normAutofit fontScale="92500" lnSpcReduction="20000"/>
          </a:bodyPr>
          <a:lstStyle/>
          <a:p>
            <a:pPr>
              <a:defRPr/>
            </a:pPr>
            <a:r>
              <a:rPr lang="en-US" dirty="0">
                <a:latin typeface="Calibri" charset="0"/>
                <a:ea typeface="ＭＳ Ｐゴシック" charset="0"/>
              </a:rPr>
              <a:t>Computational cost</a:t>
            </a:r>
          </a:p>
          <a:p>
            <a:pPr lvl="1">
              <a:defRPr/>
            </a:pPr>
            <a:r>
              <a:rPr lang="en-US" dirty="0">
                <a:latin typeface="Calibri" charset="0"/>
                <a:ea typeface="ＭＳ Ｐゴシック" charset="0"/>
              </a:rPr>
              <a:t>100’s of millions of reads</a:t>
            </a:r>
          </a:p>
          <a:p>
            <a:pPr marL="457200" lvl="1" indent="0">
              <a:buNone/>
              <a:defRPr/>
            </a:pPr>
            <a:endParaRPr lang="en-US" dirty="0">
              <a:latin typeface="Calibri" charset="0"/>
              <a:ea typeface="ＭＳ Ｐゴシック" charset="0"/>
            </a:endParaRPr>
          </a:p>
          <a:p>
            <a:pPr>
              <a:defRPr/>
            </a:pPr>
            <a:r>
              <a:rPr lang="en-US" dirty="0">
                <a:latin typeface="Calibri" charset="0"/>
                <a:ea typeface="ＭＳ Ｐゴシック" charset="0"/>
              </a:rPr>
              <a:t>Introns!</a:t>
            </a:r>
          </a:p>
          <a:p>
            <a:pPr lvl="1">
              <a:defRPr/>
            </a:pPr>
            <a:r>
              <a:rPr lang="en-US" dirty="0">
                <a:latin typeface="Calibri" charset="0"/>
                <a:ea typeface="ＭＳ Ｐゴシック" charset="0"/>
              </a:rPr>
              <a:t>Spliced vs. unspliced alignments</a:t>
            </a:r>
          </a:p>
          <a:p>
            <a:pPr>
              <a:defRPr/>
            </a:pPr>
            <a:endParaRPr lang="en-US" dirty="0">
              <a:latin typeface="Calibri" charset="0"/>
              <a:ea typeface="ＭＳ Ｐゴシック" charset="0"/>
            </a:endParaRPr>
          </a:p>
          <a:p>
            <a:pPr>
              <a:defRPr/>
            </a:pPr>
            <a:r>
              <a:rPr lang="en-US" dirty="0">
                <a:latin typeface="Calibri" charset="0"/>
                <a:ea typeface="ＭＳ Ｐゴシック" charset="0"/>
              </a:rPr>
              <a:t>Can I just align my data once using one approach and be done with it?</a:t>
            </a:r>
          </a:p>
          <a:p>
            <a:pPr lvl="1">
              <a:defRPr/>
            </a:pPr>
            <a:r>
              <a:rPr lang="en-US" dirty="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HISAT2 the only mapper to consider for RNA-seq data?</a:t>
            </a:r>
          </a:p>
          <a:p>
            <a:pPr lvl="1">
              <a:defRPr/>
            </a:pPr>
            <a:r>
              <a:rPr lang="en-US" dirty="0">
                <a:hlinkClick r:id="rId2"/>
              </a:rPr>
              <a:t>http://www.biostars.org/p/60478/</a:t>
            </a:r>
            <a:endParaRPr lang="en-US" dirty="0"/>
          </a:p>
        </p:txBody>
      </p:sp>
    </p:spTree>
    <p:extLst>
      <p:ext uri="{BB962C8B-B14F-4D97-AF65-F5344CB8AC3E}">
        <p14:creationId xmlns:p14="http://schemas.microsoft.com/office/powerpoint/2010/main" val="207221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412875"/>
            <a:ext cx="11422505" cy="4724400"/>
          </a:xfrm>
        </p:spPr>
        <p:txBody>
          <a:bodyPr>
            <a:normAutofit/>
          </a:bodyPr>
          <a:lstStyle/>
          <a:p>
            <a:pPr>
              <a:defRPr/>
            </a:pPr>
            <a:r>
              <a:rPr lang="en-US" dirty="0"/>
              <a:t>De novo assembly</a:t>
            </a:r>
          </a:p>
          <a:p>
            <a:pPr lvl="1">
              <a:defRPr/>
            </a:pPr>
            <a:r>
              <a:rPr lang="en-US" dirty="0"/>
              <a:t>If a reference genome does not exist for the species being studied</a:t>
            </a:r>
          </a:p>
          <a:p>
            <a:pPr lvl="1">
              <a:defRPr/>
            </a:pPr>
            <a:r>
              <a:rPr lang="en-US" dirty="0"/>
              <a:t>If complex polymorphisms/mutations/haplotypes might be missed by comparing to the reference genome</a:t>
            </a:r>
          </a:p>
          <a:p>
            <a:pPr>
              <a:defRPr/>
            </a:pPr>
            <a:r>
              <a:rPr lang="en-US" dirty="0"/>
              <a:t>Align to transcriptome</a:t>
            </a:r>
          </a:p>
          <a:p>
            <a:pPr lvl="1">
              <a:defRPr/>
            </a:pPr>
            <a:r>
              <a:rPr lang="en-US" dirty="0"/>
              <a:t>If you have short reads (&lt; 50bp)</a:t>
            </a:r>
          </a:p>
          <a:p>
            <a:pPr>
              <a:defRPr/>
            </a:pPr>
            <a:r>
              <a:rPr lang="en-US" dirty="0"/>
              <a:t>Align to reference genome</a:t>
            </a:r>
          </a:p>
          <a:p>
            <a:pPr lvl="1">
              <a:defRPr/>
            </a:pPr>
            <a:r>
              <a:rPr lang="en-US" dirty="0"/>
              <a:t>All other cases</a:t>
            </a:r>
          </a:p>
          <a:p>
            <a:pPr>
              <a:defRPr/>
            </a:pPr>
            <a:endParaRPr lang="en-US" dirty="0"/>
          </a:p>
          <a:p>
            <a:pPr>
              <a:defRPr/>
            </a:pPr>
            <a:r>
              <a:rPr lang="en-US" dirty="0"/>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67408" y="635678"/>
            <a:ext cx="10040682" cy="5415880"/>
          </a:xfr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5949950"/>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3431</Words>
  <Application>Microsoft Macintosh PowerPoint</Application>
  <PresentationFormat>Widescreen</PresentationFormat>
  <Paragraphs>155</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UI</vt:lpstr>
      <vt:lpstr>Verdana</vt:lpstr>
      <vt:lpstr>1_Office Theme</vt:lpstr>
      <vt:lpstr>PowerPoint Presentation</vt:lpstr>
      <vt:lpstr>PowerPoint Presentation</vt:lpstr>
      <vt:lpstr>RNA-Seq Module 2 Alignment</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Cotto, Kelsy</cp:lastModifiedBy>
  <cp:revision>2</cp:revision>
  <dcterms:created xsi:type="dcterms:W3CDTF">2019-02-25T20:09:25Z</dcterms:created>
  <dcterms:modified xsi:type="dcterms:W3CDTF">2019-02-25T20:11:23Z</dcterms:modified>
</cp:coreProperties>
</file>