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553" r:id="rId5"/>
    <p:sldId id="515" r:id="rId6"/>
    <p:sldId id="528" r:id="rId7"/>
    <p:sldId id="529" r:id="rId8"/>
    <p:sldId id="530" r:id="rId9"/>
    <p:sldId id="531" r:id="rId10"/>
    <p:sldId id="532" r:id="rId11"/>
    <p:sldId id="533" r:id="rId12"/>
    <p:sldId id="534" r:id="rId13"/>
    <p:sldId id="535" r:id="rId14"/>
    <p:sldId id="53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73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74802-55CA-9B40-9191-B744CF71FA9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17382-AF21-B944-B920-FDC994534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9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183E1-3D03-AA4D-B1B0-8663466EA30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01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65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9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48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473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559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7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2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7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4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1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0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8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bio</a:t>
            </a:r>
            <a:r>
              <a:rPr lang="en-US" dirty="0" err="1">
                <a:cs typeface="Arial" charset="0"/>
              </a:rPr>
              <a:t>informatics</a:t>
            </a:r>
            <a:r>
              <a:rPr lang="en-US" sz="1400" dirty="0" err="1">
                <a:cs typeface="Arial" charset="0"/>
              </a:rPr>
              <a:t>.ca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91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broadinstitute.github.io/picard/explain-flag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enome.ucsc.edu/FAQ/FAQformat.html%23format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amtools.sourceforge.net/SAM1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951701B-699C-D042-8C4F-2B7A911EC7B7}"/>
              </a:ext>
            </a:extLst>
          </p:cNvPr>
          <p:cNvSpPr txBox="1">
            <a:spLocks noChangeArrowheads="1"/>
          </p:cNvSpPr>
          <p:nvPr/>
        </p:nvSpPr>
        <p:spPr>
          <a:xfrm>
            <a:off x="931221" y="2489451"/>
            <a:ext cx="1029492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9A333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Canadian Bioinformatics Workshops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9B358B9-3A44-4642-B0D6-A899FE00280C}"/>
              </a:ext>
            </a:extLst>
          </p:cNvPr>
          <p:cNvSpPr txBox="1">
            <a:spLocks noChangeArrowheads="1"/>
          </p:cNvSpPr>
          <p:nvPr/>
        </p:nvSpPr>
        <p:spPr>
          <a:xfrm>
            <a:off x="2058889" y="3719450"/>
            <a:ext cx="8039584" cy="192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ＭＳ Ｐゴシック" charset="0"/>
                <a:cs typeface="ＭＳ Ｐゴシック" charset="0"/>
              </a:rPr>
              <a:t>www.bioinformatics.ca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ＭＳ Ｐゴシック" charset="0"/>
              <a:cs typeface="ＭＳ Ｐゴシック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ＭＳ Ｐゴシック" charset="0"/>
                <a:cs typeface="ＭＳ Ｐゴシック" charset="0"/>
              </a:rPr>
              <a:t>bioinformaticsdotca.github.io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3CC30E-EF41-4A4B-AD78-53A11C3D8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072" y="5106390"/>
            <a:ext cx="1583928" cy="131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87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SAM/BAM flags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052514"/>
            <a:ext cx="8839200" cy="1798637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dirty="0">
                <a:hlinkClick r:id="rId2"/>
              </a:rPr>
              <a:t>http://broadinstitute.github.io/picard/explain-flags.html</a:t>
            </a:r>
            <a:endParaRPr lang="en-US" dirty="0"/>
          </a:p>
          <a:p>
            <a:pPr>
              <a:defRPr/>
            </a:pPr>
            <a:r>
              <a:rPr lang="en-US" dirty="0"/>
              <a:t>12 bitwise flags describing the alignment</a:t>
            </a:r>
          </a:p>
          <a:p>
            <a:pPr>
              <a:defRPr/>
            </a:pPr>
            <a:r>
              <a:rPr lang="en-US" dirty="0"/>
              <a:t>These flags are stored as a binary string of length 11 instead of 11 columns of data</a:t>
            </a:r>
          </a:p>
          <a:p>
            <a:pPr>
              <a:defRPr/>
            </a:pPr>
            <a:r>
              <a:rPr lang="en-US" dirty="0"/>
              <a:t>Value of ‘1’ indicates the flag is set.  e.g. 00100000000</a:t>
            </a:r>
          </a:p>
          <a:p>
            <a:pPr>
              <a:defRPr/>
            </a:pPr>
            <a:r>
              <a:rPr lang="en-US" dirty="0"/>
              <a:t>All combinations can be represented as a number from 1 to 2048 (i.e. 2</a:t>
            </a:r>
            <a:r>
              <a:rPr lang="en-US" baseline="30000" dirty="0"/>
              <a:t>11</a:t>
            </a:r>
            <a:r>
              <a:rPr lang="en-US" dirty="0"/>
              <a:t>-1).  This number is used in the BAM/SAM file.  You can specify ‘required’ or ‘filter’ flags in samtools view using the ‘-f’ and ‘-F’ options respectively  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1774826" y="5846763"/>
            <a:ext cx="8424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Note that to maximize confusion, each bit is described in the SAM specification using its hexadecimal representation (i.e., '0x10' = 16 and '0x40' = 64).</a:t>
            </a:r>
          </a:p>
        </p:txBody>
      </p:sp>
      <p:pic>
        <p:nvPicPr>
          <p:cNvPr id="4" name="Picture 3" descr="Screen Shot 2015-11-16 at 1.15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2636488"/>
            <a:ext cx="7884368" cy="316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1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676400" y="-10001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CIGAR strings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388" y="4508500"/>
            <a:ext cx="8839200" cy="172878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/>
              <a:t>The CIGAR string is a sequence of base lengths and associated ‘operations’ that are used to indicate which bases align to the reference (either a match or mismatch), are deleted, are inserted, represent introns, etc.</a:t>
            </a:r>
          </a:p>
          <a:p>
            <a:pPr>
              <a:defRPr/>
            </a:pPr>
            <a:r>
              <a:rPr lang="en-US" dirty="0"/>
              <a:t>e.g. 81M859N19M</a:t>
            </a:r>
          </a:p>
          <a:p>
            <a:pPr lvl="1">
              <a:defRPr/>
            </a:pPr>
            <a:r>
              <a:rPr lang="en-US" dirty="0"/>
              <a:t>A 100 bp read consists of:  81 bases of alignment to reference, 859 bases skipped (an intron), 19 bases of alignment</a:t>
            </a:r>
          </a:p>
        </p:txBody>
      </p:sp>
      <p:pic>
        <p:nvPicPr>
          <p:cNvPr id="28675" name="Picture 4" descr="CIGAR op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1257301"/>
            <a:ext cx="8208962" cy="306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790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676400" y="1600200"/>
            <a:ext cx="8839200" cy="44211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When working with BAM files, it is very common to want to examine a focused subset of the reference genome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e.g. the exons of a gene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These subsets are commonly specified in ‘BED’ files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https://genome.ucsc.edu/FAQ/FAQformat.html#format1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Many BAM manipulation tools accept regions of interest in BED format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Basic BED format (tab separated):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Chromosome name, start position, end position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Coordinates in BED format are 0 based</a:t>
            </a:r>
          </a:p>
        </p:txBody>
      </p:sp>
    </p:spTree>
    <p:extLst>
      <p:ext uri="{BB962C8B-B14F-4D97-AF65-F5344CB8AC3E}">
        <p14:creationId xmlns:p14="http://schemas.microsoft.com/office/powerpoint/2010/main" val="341447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Manipulation of SAM/BAM and BED files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676400" y="1412875"/>
            <a:ext cx="8839200" cy="47244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Several tools are used ubiquitously in sequence analysis to manipulate these files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SAM/BAM files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samtools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bamtools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picard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BED files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bedtools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bedops</a:t>
            </a:r>
          </a:p>
        </p:txBody>
      </p:sp>
    </p:spTree>
    <p:extLst>
      <p:ext uri="{BB962C8B-B14F-4D97-AF65-F5344CB8AC3E}">
        <p14:creationId xmlns:p14="http://schemas.microsoft.com/office/powerpoint/2010/main" val="3336316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How should I sort my SAM/BAM file?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676400" y="1341438"/>
            <a:ext cx="8839200" cy="47244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Generally BAM files are sorted by </a:t>
            </a:r>
            <a:r>
              <a:rPr lang="en-US" u="sng">
                <a:latin typeface="Calibri" charset="0"/>
                <a:ea typeface="ＭＳ Ｐゴシック" charset="0"/>
              </a:rPr>
              <a:t>position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This is for performance reasons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When sorted and indexed, arbitrary positions in a massive BAM file can be accessed rapidly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Certain tools require a BAM sorted by </a:t>
            </a:r>
            <a:r>
              <a:rPr lang="en-US" u="sng">
                <a:latin typeface="Calibri" charset="0"/>
                <a:ea typeface="ＭＳ Ｐゴシック" charset="0"/>
              </a:rPr>
              <a:t>read name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Usually this is when we need to easily identify both reads of a pair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The insert size between two reads may be large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In fusion detection we are interested in read pairs that map to different chromosomes…</a:t>
            </a:r>
          </a:p>
        </p:txBody>
      </p:sp>
    </p:spTree>
    <p:extLst>
      <p:ext uri="{BB962C8B-B14F-4D97-AF65-F5344CB8AC3E}">
        <p14:creationId xmlns:p14="http://schemas.microsoft.com/office/powerpoint/2010/main" val="108516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9" descr="Picture 1.png">
            <a:extLst>
              <a:ext uri="{FF2B5EF4-FFF2-40B4-BE49-F238E27FC236}">
                <a16:creationId xmlns:a16="http://schemas.microsoft.com/office/drawing/2014/main" id="{548BE5EC-9575-1847-9F91-986B05624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22576" y="0"/>
            <a:ext cx="651849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98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2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SAM/BAM/BED formats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Chris Miller, Peter </a:t>
            </a:r>
            <a:r>
              <a:rPr lang="en-US" dirty="0" err="1">
                <a:solidFill>
                  <a:schemeClr val="bg1"/>
                </a:solidFill>
              </a:rPr>
              <a:t>Ronning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dirty="0">
                <a:solidFill>
                  <a:schemeClr val="bg1"/>
                </a:solidFill>
              </a:rPr>
              <a:t>High-Throughput Biology: From Sequence to Networks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March 11-17, 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761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584920"/>
            <a:ext cx="8839200" cy="47244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Module 1: Introduction to RNA Sequencing</a:t>
            </a:r>
          </a:p>
          <a:p>
            <a:pPr>
              <a:defRPr/>
            </a:pPr>
            <a:r>
              <a:rPr lang="en-US" b="1" dirty="0"/>
              <a:t>Module 2: Alignment and Visualization</a:t>
            </a:r>
          </a:p>
          <a:p>
            <a:pPr>
              <a:defRPr/>
            </a:pPr>
            <a:r>
              <a:rPr lang="en-US" dirty="0"/>
              <a:t>Module 3: Expression and Differential Expression</a:t>
            </a:r>
          </a:p>
          <a:p>
            <a:pPr>
              <a:defRPr/>
            </a:pPr>
            <a:r>
              <a:rPr lang="en-US" dirty="0"/>
              <a:t>Module 4: Alignment Free Expression Estimation</a:t>
            </a:r>
          </a:p>
          <a:p>
            <a:pPr>
              <a:defRPr/>
            </a:pPr>
            <a:r>
              <a:rPr lang="en-US" dirty="0"/>
              <a:t>Module 5: Isoform Discovery and Alternative Expression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Tutorials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Provide 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portable</a:t>
            </a:r>
          </a:p>
        </p:txBody>
      </p:sp>
    </p:spTree>
    <p:extLst>
      <p:ext uri="{BB962C8B-B14F-4D97-AF65-F5344CB8AC3E}">
        <p14:creationId xmlns:p14="http://schemas.microsoft.com/office/powerpoint/2010/main" val="133384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Learning objectives of module 2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676400" y="1412875"/>
            <a:ext cx="8839200" cy="47244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Introduction to the BAM and BED formats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Basic manipulation of BAMs</a:t>
            </a:r>
          </a:p>
        </p:txBody>
      </p:sp>
    </p:spTree>
    <p:extLst>
      <p:ext uri="{BB962C8B-B14F-4D97-AF65-F5344CB8AC3E}">
        <p14:creationId xmlns:p14="http://schemas.microsoft.com/office/powerpoint/2010/main" val="222529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Example of SAM/BAM file format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1847851" y="3206751"/>
            <a:ext cx="8424863" cy="2817813"/>
          </a:xfrm>
        </p:spPr>
      </p:pic>
      <p:pic>
        <p:nvPicPr>
          <p:cNvPr id="23555" name="Picture 4" descr="BAM File Example Header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549401"/>
            <a:ext cx="84248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1774825" y="1196975"/>
            <a:ext cx="46561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Example SAM/BAM header section (abbreviated)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770063" y="2852739"/>
            <a:ext cx="61960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Example SAM/BAM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4138801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SAM/BAM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412875"/>
            <a:ext cx="11002781" cy="4724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 specification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http://samtools.sourceforge.net/SAM1.pdf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 SAM format consists of two sections: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Header section</a:t>
            </a:r>
          </a:p>
          <a:p>
            <a:pPr lvl="2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Used to describe source of data, reference sequence, method of alignment, etc.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Alignment section</a:t>
            </a:r>
          </a:p>
          <a:p>
            <a:pPr lvl="2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Used to describe the read, quality of the read, and nature alignment of the read to a region of the genome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BAM is a compressed version of SAM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Compressed using lossless BGZF format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Other BAM compression strategies are a subject of research.  See ‘CRAM’ format for example</a:t>
            </a:r>
          </a:p>
          <a:p>
            <a:pPr>
              <a:defRPr/>
            </a:pPr>
            <a:r>
              <a:rPr lang="en-US" dirty="0"/>
              <a:t>BAM files are usually ‘indexed’</a:t>
            </a:r>
          </a:p>
          <a:p>
            <a:pPr lvl="1">
              <a:defRPr/>
            </a:pPr>
            <a:r>
              <a:rPr lang="en-US" dirty="0"/>
              <a:t>A ‘.bai’ file will be found beside the ‘.bam’ file </a:t>
            </a:r>
          </a:p>
          <a:p>
            <a:pPr lvl="1">
              <a:defRPr/>
            </a:pPr>
            <a:r>
              <a:rPr lang="en-US" dirty="0"/>
              <a:t>Indexing aims to achieve fast retrieval of alignments overlapping a specified region without going through the whole alignments. BAM must be sorted by the reference ID and then the leftmost coordinate before indexing</a:t>
            </a:r>
          </a:p>
        </p:txBody>
      </p:sp>
    </p:spTree>
    <p:extLst>
      <p:ext uri="{BB962C8B-B14F-4D97-AF65-F5344CB8AC3E}">
        <p14:creationId xmlns:p14="http://schemas.microsoft.com/office/powerpoint/2010/main" val="337329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SAM/BAM header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616" y="1268413"/>
            <a:ext cx="11152682" cy="48958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Used to describe source of data, reference sequence, method of alignment, etc.</a:t>
            </a:r>
          </a:p>
          <a:p>
            <a:pPr>
              <a:defRPr/>
            </a:pPr>
            <a:r>
              <a:rPr lang="en-US" dirty="0"/>
              <a:t>Each section begins with character ‘@’ followed by a two-letter record type code.  These are followed by two-letter tags and values </a:t>
            </a:r>
          </a:p>
          <a:p>
            <a:pPr lvl="1">
              <a:defRPr/>
            </a:pPr>
            <a:r>
              <a:rPr lang="en-US" dirty="0"/>
              <a:t>@HD  The header line</a:t>
            </a:r>
          </a:p>
          <a:p>
            <a:pPr lvl="2">
              <a:defRPr/>
            </a:pPr>
            <a:r>
              <a:rPr lang="en-US" dirty="0"/>
              <a:t>VN: format version</a:t>
            </a:r>
          </a:p>
          <a:p>
            <a:pPr lvl="2">
              <a:defRPr/>
            </a:pPr>
            <a:r>
              <a:rPr lang="en-US" dirty="0"/>
              <a:t>SO: Sorting order of alignments</a:t>
            </a:r>
          </a:p>
          <a:p>
            <a:pPr lvl="1">
              <a:defRPr/>
            </a:pPr>
            <a:r>
              <a:rPr lang="en-US" dirty="0"/>
              <a:t>@SQ  Reference sequence dictionary</a:t>
            </a:r>
          </a:p>
          <a:p>
            <a:pPr lvl="2">
              <a:defRPr/>
            </a:pPr>
            <a:r>
              <a:rPr lang="en-US" dirty="0"/>
              <a:t>SN: reference sequence name</a:t>
            </a:r>
          </a:p>
          <a:p>
            <a:pPr lvl="2">
              <a:defRPr/>
            </a:pPr>
            <a:r>
              <a:rPr lang="en-US" dirty="0"/>
              <a:t>LN: reference sequence length</a:t>
            </a:r>
          </a:p>
          <a:p>
            <a:pPr lvl="2">
              <a:defRPr/>
            </a:pPr>
            <a:r>
              <a:rPr lang="en-US" dirty="0"/>
              <a:t>SP: species</a:t>
            </a:r>
          </a:p>
          <a:p>
            <a:pPr lvl="1">
              <a:defRPr/>
            </a:pPr>
            <a:r>
              <a:rPr lang="en-US" dirty="0"/>
              <a:t>@RG  Read group</a:t>
            </a:r>
          </a:p>
          <a:p>
            <a:pPr lvl="2">
              <a:defRPr/>
            </a:pPr>
            <a:r>
              <a:rPr lang="en-US" dirty="0"/>
              <a:t>ID: read group identifier</a:t>
            </a:r>
          </a:p>
          <a:p>
            <a:pPr lvl="2">
              <a:defRPr/>
            </a:pPr>
            <a:r>
              <a:rPr lang="en-US" dirty="0"/>
              <a:t>CN: name of sequencing center</a:t>
            </a:r>
          </a:p>
          <a:p>
            <a:pPr lvl="2">
              <a:defRPr/>
            </a:pPr>
            <a:r>
              <a:rPr lang="en-US" dirty="0"/>
              <a:t>SM: sample name</a:t>
            </a:r>
          </a:p>
          <a:p>
            <a:pPr lvl="1">
              <a:defRPr/>
            </a:pPr>
            <a:r>
              <a:rPr lang="en-US" dirty="0"/>
              <a:t>@PG  Program</a:t>
            </a:r>
          </a:p>
          <a:p>
            <a:pPr lvl="2">
              <a:defRPr/>
            </a:pPr>
            <a:r>
              <a:rPr lang="en-US" dirty="0"/>
              <a:t>PN: program name</a:t>
            </a:r>
          </a:p>
          <a:p>
            <a:pPr lvl="2">
              <a:defRPr/>
            </a:pPr>
            <a:r>
              <a:rPr lang="en-US" dirty="0"/>
              <a:t>VN: program version</a:t>
            </a:r>
          </a:p>
        </p:txBody>
      </p:sp>
    </p:spTree>
    <p:extLst>
      <p:ext uri="{BB962C8B-B14F-4D97-AF65-F5344CB8AC3E}">
        <p14:creationId xmlns:p14="http://schemas.microsoft.com/office/powerpoint/2010/main" val="4238056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SAM/BAM alignment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062414"/>
            <a:ext cx="8839200" cy="210343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  <a:defRPr/>
            </a:pPr>
            <a:r>
              <a:rPr lang="en-US" sz="4300" b="1" dirty="0">
                <a:latin typeface="Courier New"/>
                <a:cs typeface="Courier New"/>
              </a:rPr>
              <a:t>Example values</a:t>
            </a:r>
          </a:p>
          <a:p>
            <a:pPr marL="514350" indent="-514350">
              <a:buFont typeface="Wingdings" charset="2"/>
              <a:buAutoNum type="arabicPlain"/>
              <a:defRPr/>
            </a:pPr>
            <a:endParaRPr lang="en-US" dirty="0">
              <a:latin typeface="Courier New"/>
              <a:cs typeface="Courier New"/>
            </a:endParaRP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>
                <a:latin typeface="Courier New"/>
                <a:cs typeface="Courier New"/>
              </a:rPr>
              <a:t>QNAME  e.g.  HWI-ST495_129147882:1:2302:10269:12362 (QNAME)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>
                <a:latin typeface="Courier New"/>
                <a:cs typeface="Courier New"/>
              </a:rPr>
              <a:t>FLAG   e.g.  99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>
                <a:latin typeface="Courier New"/>
                <a:cs typeface="Courier New"/>
              </a:rPr>
              <a:t>RNAME  e.g.  1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>
                <a:latin typeface="Courier New"/>
                <a:cs typeface="Courier New"/>
              </a:rPr>
              <a:t>POS    e.g.  11623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>
                <a:latin typeface="Courier New"/>
                <a:cs typeface="Courier New"/>
              </a:rPr>
              <a:t>MAPQ   e.g.  3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>
                <a:latin typeface="Courier New"/>
                <a:cs typeface="Courier New"/>
              </a:rPr>
              <a:t>CIGAR  e.g.  100M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>
                <a:latin typeface="Courier New"/>
                <a:cs typeface="Courier New"/>
              </a:rPr>
              <a:t>RNEXT  e.g.  = 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>
                <a:latin typeface="Courier New"/>
                <a:cs typeface="Courier New"/>
              </a:rPr>
              <a:t>PNEXT  e.g.  11740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>
                <a:latin typeface="Courier New"/>
                <a:cs typeface="Courier New"/>
              </a:rPr>
              <a:t>TLEN   e.g.  217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>
                <a:latin typeface="Courier New"/>
                <a:cs typeface="Courier New"/>
              </a:rPr>
              <a:t>SEQ    e.g.  CCTGTTTCTCCACAAAGTGTTTACTTTTGGATTTTTGCCAGTCTAACAGGTGAAGCCCTGGAGATTCTTATTAGTGATTTGGGCTGGGGCCTGGCCATGT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>
                <a:latin typeface="Courier New"/>
                <a:cs typeface="Courier New"/>
              </a:rPr>
              <a:t>QUAL   e.g.  CCCFFFFFHHHHHJJIJFIJJJJJJJJJJJHIJJJJJJJIJJJJJGGHIJHIJJJJJJJJJGHGGIJJJJJJIJEEHHHHFFFFCDCDDDDDDDB@ACDD</a:t>
            </a:r>
          </a:p>
        </p:txBody>
      </p:sp>
      <p:pic>
        <p:nvPicPr>
          <p:cNvPr id="26627" name="Picture 3" descr="BAM Alignment Section Colum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063625"/>
            <a:ext cx="8170862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2135188" y="1541463"/>
            <a:ext cx="144462" cy="144462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2135188" y="2406651"/>
            <a:ext cx="144462" cy="142875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9474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924</Words>
  <Application>Microsoft Macintosh PowerPoint</Application>
  <PresentationFormat>Widescreen</PresentationFormat>
  <Paragraphs>108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Consolas</vt:lpstr>
      <vt:lpstr>Courier New</vt:lpstr>
      <vt:lpstr>Segoe UI</vt:lpstr>
      <vt:lpstr>Verdana</vt:lpstr>
      <vt:lpstr>Wingdings</vt:lpstr>
      <vt:lpstr>1_Office Theme</vt:lpstr>
      <vt:lpstr>PowerPoint Presentation</vt:lpstr>
      <vt:lpstr>PowerPoint Presentation</vt:lpstr>
      <vt:lpstr>RNA-Seq Module 2 SAM/BAM/BED formats</vt:lpstr>
      <vt:lpstr>Learning objectives of the course</vt:lpstr>
      <vt:lpstr>Learning objectives of module 2</vt:lpstr>
      <vt:lpstr>Example of SAM/BAM file format</vt:lpstr>
      <vt:lpstr>Introduction to the SAM/BAM format</vt:lpstr>
      <vt:lpstr>SAM/BAM header section</vt:lpstr>
      <vt:lpstr>SAM/BAM alignment section</vt:lpstr>
      <vt:lpstr>SAM/BAM flags explained</vt:lpstr>
      <vt:lpstr>CIGAR strings explained</vt:lpstr>
      <vt:lpstr>Introduction to the BED format</vt:lpstr>
      <vt:lpstr>Manipulation of SAM/BAM and BED files</vt:lpstr>
      <vt:lpstr>How should I sort my SAM/BAM file?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1</cp:revision>
  <dcterms:created xsi:type="dcterms:W3CDTF">2019-02-25T20:11:31Z</dcterms:created>
  <dcterms:modified xsi:type="dcterms:W3CDTF">2019-02-25T20:12:56Z</dcterms:modified>
</cp:coreProperties>
</file>