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17"/>
  </p:notesMasterIdLst>
  <p:sldIdLst>
    <p:sldId id="515" r:id="rId2"/>
    <p:sldId id="404" r:id="rId3"/>
    <p:sldId id="516" r:id="rId4"/>
    <p:sldId id="517" r:id="rId5"/>
    <p:sldId id="518" r:id="rId6"/>
    <p:sldId id="519" r:id="rId7"/>
    <p:sldId id="520" r:id="rId8"/>
    <p:sldId id="521" r:id="rId9"/>
    <p:sldId id="522" r:id="rId10"/>
    <p:sldId id="528" r:id="rId11"/>
    <p:sldId id="529" r:id="rId12"/>
    <p:sldId id="530" r:id="rId13"/>
    <p:sldId id="531" r:id="rId14"/>
    <p:sldId id="526" r:id="rId15"/>
    <p:sldId id="52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74"/>
    <p:restoredTop sz="81319"/>
  </p:normalViewPr>
  <p:slideViewPr>
    <p:cSldViewPr snapToGrid="0" snapToObjects="1">
      <p:cViewPr varScale="1">
        <p:scale>
          <a:sx n="102" d="100"/>
          <a:sy n="102" d="100"/>
        </p:scale>
        <p:origin x="11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65747-E6F5-D94A-981D-658B04DED679}" type="slidenum">
              <a:rPr lang="en-US" smtClean="0"/>
              <a:t>1</a:t>
            </a:fld>
            <a:endParaRPr lang="en-US"/>
          </a:p>
        </p:txBody>
      </p:sp>
    </p:spTree>
    <p:extLst>
      <p:ext uri="{BB962C8B-B14F-4D97-AF65-F5344CB8AC3E}">
        <p14:creationId xmlns:p14="http://schemas.microsoft.com/office/powerpoint/2010/main" val="3415818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7428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6014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7264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3173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dinucleotides on the ends of the intron. From any remaining alignments after this filter, it reports the one with the shortest intron length. HISAT provides several parameters with which users can customize its alignment strategy, including adjustable penalties for mismatches, indels and noncanonical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3953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dinucleotides on the ends of the intron. From any remaining alignments after this filter, it reports the one with the shortest intron length. HISAT provides several parameters with which users can customize its alignment strategy, including adjustable penalties for mismatches, indels and noncanonical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1257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cshl_logo_alternate rgb.png">
            <a:extLst>
              <a:ext uri="{FF2B5EF4-FFF2-40B4-BE49-F238E27FC236}">
                <a16:creationId xmlns:a16="http://schemas.microsoft.com/office/drawing/2014/main" id="{C529B36D-99B0-B547-8CCA-F96115F852F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0264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6268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935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8532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85786AB2-8793-0C47-8E3E-39F0022D3C6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12763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793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9371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9719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39811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3514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0007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619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75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6354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58448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TextBox 11">
            <a:extLst>
              <a:ext uri="{FF2B5EF4-FFF2-40B4-BE49-F238E27FC236}">
                <a16:creationId xmlns:a16="http://schemas.microsoft.com/office/drawing/2014/main" id="{806C3261-88E2-2449-9B05-D108DF9F309F}"/>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2 </a:t>
            </a:r>
          </a:p>
        </p:txBody>
      </p:sp>
      <p:sp>
        <p:nvSpPr>
          <p:cNvPr id="14" name="TextBox 13">
            <a:extLst>
              <a:ext uri="{FF2B5EF4-FFF2-40B4-BE49-F238E27FC236}">
                <a16:creationId xmlns:a16="http://schemas.microsoft.com/office/drawing/2014/main" id="{DCC13E2E-728B-6B43-8E7F-5E043D9CB209}"/>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5" name="TextBox 14">
            <a:extLst>
              <a:ext uri="{FF2B5EF4-FFF2-40B4-BE49-F238E27FC236}">
                <a16:creationId xmlns:a16="http://schemas.microsoft.com/office/drawing/2014/main" id="{0A857B76-24CA-B045-8E10-D5DB11A2E922}"/>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81841464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7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biostars.org/p/60478/" TargetMode="External"/><Relationship Id="rId2" Type="http://schemas.openxmlformats.org/officeDocument/2006/relationships/hyperlink" Target="http://www.biostars.org/p/170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dev.ebi.ac.uk/fg/hts_mappers/"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3048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dirty="0">
                <a:solidFill>
                  <a:schemeClr val="bg1"/>
                </a:solidFill>
                <a:latin typeface="Calibri" charset="0"/>
                <a:cs typeface="Segoe UI" charset="0"/>
              </a:rPr>
              <a:t>RNA-Seq Module 2</a:t>
            </a:r>
            <a:br>
              <a:rPr lang="en-US" sz="3600" dirty="0">
                <a:solidFill>
                  <a:schemeClr val="bg1"/>
                </a:solidFill>
                <a:latin typeface="Calibri" charset="0"/>
                <a:cs typeface="Segoe UI" charset="0"/>
              </a:rPr>
            </a:br>
            <a:r>
              <a:rPr lang="en-US" sz="3600" dirty="0">
                <a:solidFill>
                  <a:schemeClr val="bg1"/>
                </a:solidFill>
                <a:latin typeface="Calibri" charset="0"/>
                <a:cs typeface="Segoe UI" charset="0"/>
              </a:rPr>
              <a:t>Alignment</a:t>
            </a:r>
            <a:endParaRPr lang="en-US" sz="3200" b="1" dirty="0">
              <a:solidFill>
                <a:schemeClr val="bg1"/>
              </a:solidFill>
              <a:latin typeface="Calibri" charset="0"/>
              <a:cs typeface="Segoe UI" charset="0"/>
            </a:endParaRPr>
          </a:p>
        </p:txBody>
      </p:sp>
      <p:sp>
        <p:nvSpPr>
          <p:cNvPr id="9" name="Subtitle 2">
            <a:extLst>
              <a:ext uri="{FF2B5EF4-FFF2-40B4-BE49-F238E27FC236}">
                <a16:creationId xmlns:a16="http://schemas.microsoft.com/office/drawing/2014/main" id="{7C50790C-8D87-CC4F-B926-F48A53F94152}"/>
              </a:ext>
            </a:extLst>
          </p:cNvPr>
          <p:cNvSpPr txBox="1">
            <a:spLocks/>
          </p:cNvSpPr>
          <p:nvPr/>
        </p:nvSpPr>
        <p:spPr>
          <a:xfrm>
            <a:off x="3483428" y="1379500"/>
            <a:ext cx="8708571" cy="13141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0"/>
              </a:spcBef>
              <a:buNone/>
              <a:defRPr/>
            </a:pPr>
            <a:r>
              <a:rPr lang="en-US" sz="1800" dirty="0">
                <a:solidFill>
                  <a:schemeClr val="bg1"/>
                </a:solidFill>
                <a:latin typeface="Calibri"/>
                <a:cs typeface="Calibri"/>
              </a:rPr>
              <a:t>Kelsy Cotto, Felicia Gomez,</a:t>
            </a:r>
          </a:p>
          <a:p>
            <a:pPr marL="0" indent="0" algn="r">
              <a:lnSpc>
                <a:spcPct val="100000"/>
              </a:lnSpc>
              <a:spcBef>
                <a:spcPts val="0"/>
              </a:spcBef>
              <a:buNone/>
              <a:defRPr/>
            </a:pPr>
            <a:r>
              <a:rPr lang="en-US" sz="1800" dirty="0">
                <a:solidFill>
                  <a:schemeClr val="bg1"/>
                </a:solidFill>
                <a:latin typeface="Calibri"/>
                <a:cs typeface="Calibri"/>
              </a:rPr>
              <a:t>Obi Griffith, Malachi Griffith, </a:t>
            </a:r>
            <a:r>
              <a:rPr lang="en-US" sz="1800" dirty="0" err="1">
                <a:solidFill>
                  <a:schemeClr val="bg1"/>
                </a:solidFill>
                <a:latin typeface="Calibri"/>
                <a:cs typeface="Calibri"/>
              </a:rPr>
              <a:t>Huiming</a:t>
            </a:r>
            <a:r>
              <a:rPr lang="en-US" sz="1800" dirty="0">
                <a:solidFill>
                  <a:schemeClr val="bg1"/>
                </a:solidFill>
                <a:latin typeface="Calibri"/>
                <a:cs typeface="Calibri"/>
              </a:rPr>
              <a:t> Xia</a:t>
            </a:r>
          </a:p>
          <a:p>
            <a:pPr marL="0" indent="0" algn="r">
              <a:lnSpc>
                <a:spcPct val="100000"/>
              </a:lnSpc>
              <a:spcBef>
                <a:spcPts val="0"/>
              </a:spcBef>
              <a:buNone/>
              <a:defRPr/>
            </a:pPr>
            <a:r>
              <a:rPr lang="en-US" sz="1800" dirty="0">
                <a:ln w="1270">
                  <a:solidFill>
                    <a:prstClr val="black">
                      <a:alpha val="38000"/>
                    </a:prstClr>
                  </a:solidFill>
                </a:ln>
                <a:solidFill>
                  <a:schemeClr val="bg1"/>
                </a:solidFill>
                <a:latin typeface="Calibri"/>
                <a:cs typeface="Calibri"/>
              </a:rPr>
              <a:t>Advanced Sequencing Technologies &amp; Applications</a:t>
            </a:r>
          </a:p>
          <a:p>
            <a:pPr marL="0" indent="0" algn="r">
              <a:lnSpc>
                <a:spcPct val="100000"/>
              </a:lnSpc>
              <a:spcBef>
                <a:spcPts val="0"/>
              </a:spcBef>
              <a:buNone/>
              <a:defRPr/>
            </a:pPr>
            <a:r>
              <a:rPr lang="en-US" sz="1600" dirty="0">
                <a:ln w="1270">
                  <a:solidFill>
                    <a:prstClr val="black">
                      <a:alpha val="38000"/>
                    </a:prstClr>
                  </a:solidFill>
                </a:ln>
                <a:solidFill>
                  <a:schemeClr val="bg1"/>
                </a:solidFill>
                <a:latin typeface="Calibri"/>
                <a:cs typeface="Calibri"/>
              </a:rPr>
              <a:t>November 5- 16, 2019</a:t>
            </a:r>
            <a:endParaRPr lang="en-US" dirty="0">
              <a:solidFill>
                <a:schemeClr val="bg1"/>
              </a:solidFill>
            </a:endParaRPr>
          </a:p>
        </p:txBody>
      </p:sp>
      <p:grpSp>
        <p:nvGrpSpPr>
          <p:cNvPr id="11" name="Group 10">
            <a:extLst>
              <a:ext uri="{FF2B5EF4-FFF2-40B4-BE49-F238E27FC236}">
                <a16:creationId xmlns:a16="http://schemas.microsoft.com/office/drawing/2014/main" id="{24D093B4-1756-8D43-B84C-99E37317418D}"/>
              </a:ext>
            </a:extLst>
          </p:cNvPr>
          <p:cNvGrpSpPr/>
          <p:nvPr/>
        </p:nvGrpSpPr>
        <p:grpSpPr>
          <a:xfrm>
            <a:off x="367863" y="2514601"/>
            <a:ext cx="11104782" cy="3898557"/>
            <a:chOff x="367863" y="2514601"/>
            <a:chExt cx="11104782" cy="3898557"/>
          </a:xfrm>
        </p:grpSpPr>
        <p:pic>
          <p:nvPicPr>
            <p:cNvPr id="12" name="Picture 4" descr="TGI_logo_V_2color_bevel.tiff">
              <a:extLst>
                <a:ext uri="{FF2B5EF4-FFF2-40B4-BE49-F238E27FC236}">
                  <a16:creationId xmlns:a16="http://schemas.microsoft.com/office/drawing/2014/main" id="{2C888AEA-8B48-CE4E-AF21-FAA0176B0494}"/>
                </a:ext>
              </a:extLst>
            </p:cNvPr>
            <p:cNvPicPr>
              <a:picLocks noChangeAspect="1"/>
            </p:cNvPicPr>
            <p:nvPr/>
          </p:nvPicPr>
          <p:blipFill>
            <a:blip r:embed="rId3">
              <a:extLst>
                <a:ext uri="{28A0092B-C50C-407E-A947-70E740481C1C}">
                  <a14:useLocalDpi xmlns:a14="http://schemas.microsoft.com/office/drawing/2010/main" val="0"/>
                </a:ext>
              </a:extLst>
            </a:blip>
            <a:srcRect l="31865" t="30911" r="32492" b="27831"/>
            <a:stretch>
              <a:fillRect/>
            </a:stretch>
          </p:blipFill>
          <p:spPr bwMode="auto">
            <a:xfrm>
              <a:off x="8916770" y="3326484"/>
              <a:ext cx="2555875" cy="2219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01FBADA8-8419-F241-B44F-EFB58067D8FA}"/>
                </a:ext>
              </a:extLst>
            </p:cNvPr>
            <p:cNvSpPr/>
            <p:nvPr/>
          </p:nvSpPr>
          <p:spPr>
            <a:xfrm>
              <a:off x="367863" y="2514601"/>
              <a:ext cx="7819697" cy="3898557"/>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4" name="Picture 13">
              <a:extLst>
                <a:ext uri="{FF2B5EF4-FFF2-40B4-BE49-F238E27FC236}">
                  <a16:creationId xmlns:a16="http://schemas.microsoft.com/office/drawing/2014/main" id="{2CBF9503-6CB6-FF46-A260-73D610A4E762}"/>
                </a:ext>
              </a:extLst>
            </p:cNvPr>
            <p:cNvPicPr>
              <a:picLocks noChangeAspect="1"/>
            </p:cNvPicPr>
            <p:nvPr/>
          </p:nvPicPr>
          <p:blipFill>
            <a:blip r:embed="rId4"/>
            <a:stretch>
              <a:fillRect/>
            </a:stretch>
          </p:blipFill>
          <p:spPr>
            <a:xfrm>
              <a:off x="488540" y="2640653"/>
              <a:ext cx="3632886" cy="3632886"/>
            </a:xfrm>
            <a:prstGeom prst="rect">
              <a:avLst/>
            </a:prstGeom>
          </p:spPr>
        </p:pic>
        <p:pic>
          <p:nvPicPr>
            <p:cNvPr id="15" name="Picture 1" descr="RNA-Seq-alignment.png">
              <a:extLst>
                <a:ext uri="{FF2B5EF4-FFF2-40B4-BE49-F238E27FC236}">
                  <a16:creationId xmlns:a16="http://schemas.microsoft.com/office/drawing/2014/main" id="{2A88854F-1BEE-0748-B739-FDE6AC0F5A6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53254" y="2640653"/>
              <a:ext cx="3797615" cy="3637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val="1428812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b="76561"/>
          <a:stretch/>
        </p:blipFill>
        <p:spPr>
          <a:xfrm>
            <a:off x="1676400" y="1421338"/>
            <a:ext cx="8144026" cy="2312461"/>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81588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Two exons from chr22</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Three reads</a:t>
            </a: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9" name="TextBox 4">
            <a:extLst>
              <a:ext uri="{FF2B5EF4-FFF2-40B4-BE49-F238E27FC236}">
                <a16:creationId xmlns:a16="http://schemas.microsoft.com/office/drawing/2014/main" id="{0F13B9EF-1D53-A84E-831D-3961BF17E02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60778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l="11415" t="27722" b="55707"/>
          <a:stretch/>
        </p:blipFill>
        <p:spPr>
          <a:xfrm>
            <a:off x="2026920" y="1489366"/>
            <a:ext cx="7214386" cy="1634836"/>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938992"/>
          </a:xfrm>
          <a:prstGeom prst="rect">
            <a:avLst/>
          </a:prstGeom>
          <a:noFill/>
        </p:spPr>
        <p:txBody>
          <a:bodyPr wrap="square" rtlCol="0">
            <a:spAutoFit/>
          </a:bodyPr>
          <a:lstStyle/>
          <a:p>
            <a:pPr lvl="0">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br>
              <a:rPr lang="en-US" sz="2400" dirty="0">
                <a:solidFill>
                  <a:prstClr val="black"/>
                </a:solidFill>
                <a:latin typeface="Calibri" panose="020F0502020204030204" pitchFamily="34" charset="0"/>
                <a:cs typeface="Calibri" panose="020F0502020204030204" pitchFamily="34" charset="0"/>
              </a:rPr>
            </a:br>
            <a:endParaRPr lang="en-US" sz="2400" dirty="0">
              <a:solidFill>
                <a:prstClr val="black"/>
              </a:solidFill>
              <a:latin typeface="Calibri" panose="020F0502020204030204" pitchFamily="34" charset="0"/>
              <a:cs typeface="Calibri" panose="020F0502020204030204" pitchFamily="34" charset="0"/>
            </a:endParaRPr>
          </a:p>
          <a:p>
            <a:pPr lvl="0">
              <a:defRPr/>
            </a:pPr>
            <a:r>
              <a:rPr lang="en-US" sz="2400" dirty="0">
                <a:solidFill>
                  <a:prstClr val="black"/>
                </a:solidFill>
                <a:latin typeface="Calibri" panose="020F0502020204030204" pitchFamily="34" charset="0"/>
                <a:cs typeface="Calibri" panose="020F0502020204030204" pitchFamily="34" charset="0"/>
              </a:rPr>
              <a:t>2) Once at least 28bp and exactly one location switch to extension mode against reference genome (faster)</a:t>
            </a: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EE1A8E4-E7C8-1543-A3AF-0C2896A75339}"/>
              </a:ext>
            </a:extLst>
          </p:cNvPr>
          <p:cNvPicPr>
            <a:picLocks noChangeAspect="1"/>
          </p:cNvPicPr>
          <p:nvPr/>
        </p:nvPicPr>
        <p:blipFill rotWithShape="1">
          <a:blip r:embed="rId3"/>
          <a:srcRect l="1123" t="6601" r="60328" b="81195"/>
          <a:stretch/>
        </p:blipFill>
        <p:spPr>
          <a:xfrm>
            <a:off x="9052560" y="410389"/>
            <a:ext cx="3139440" cy="1203960"/>
          </a:xfrm>
          <a:prstGeom prst="rect">
            <a:avLst/>
          </a:prstGeom>
        </p:spPr>
      </p:pic>
      <p:sp>
        <p:nvSpPr>
          <p:cNvPr id="9" name="TextBox 4">
            <a:extLst>
              <a:ext uri="{FF2B5EF4-FFF2-40B4-BE49-F238E27FC236}">
                <a16:creationId xmlns:a16="http://schemas.microsoft.com/office/drawing/2014/main" id="{4E53ABBF-6EF2-2840-8E57-C40756398CAD}"/>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289426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t="46617" b="40639"/>
          <a:stretch/>
        </p:blipFill>
        <p:spPr>
          <a:xfrm>
            <a:off x="1021080" y="563880"/>
            <a:ext cx="8144026" cy="1257298"/>
          </a:xfrm>
          <a:prstGeom prst="rect">
            <a:avLst/>
          </a:prstGeom>
        </p:spPr>
      </p:pic>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65706" b="13683"/>
          <a:stretch/>
        </p:blipFill>
        <p:spPr>
          <a:xfrm>
            <a:off x="1021080" y="1639429"/>
            <a:ext cx="8144026" cy="2033409"/>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792480" y="3398518"/>
            <a:ext cx="9875520" cy="2718886"/>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93bp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remaining 8bp</a:t>
            </a:r>
          </a:p>
          <a:p>
            <a:pPr marL="800100" lvl="1" indent="-342900">
              <a:lnSpc>
                <a:spcPct val="110000"/>
              </a:lnSpc>
              <a:spcAft>
                <a:spcPts val="1200"/>
              </a:spcAft>
              <a:buFont typeface="Arial"/>
              <a:buChar char="•"/>
              <a:defRPr/>
            </a:pPr>
            <a:r>
              <a:rPr lang="en-US" sz="2400" dirty="0">
                <a:solidFill>
                  <a:prstClr val="black"/>
                </a:solidFill>
                <a:latin typeface="Calibri" panose="020F0502020204030204" pitchFamily="34" charset="0"/>
                <a:cs typeface="Calibri" panose="020F0502020204030204" pitchFamily="34" charset="0"/>
              </a:rPr>
              <a:t>index covers only a small region, so we find just one match</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Check for compatibility and combine into single spliced alignment</a:t>
            </a:r>
          </a:p>
        </p:txBody>
      </p:sp>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9" name="Picture 8">
            <a:extLst>
              <a:ext uri="{FF2B5EF4-FFF2-40B4-BE49-F238E27FC236}">
                <a16:creationId xmlns:a16="http://schemas.microsoft.com/office/drawing/2014/main" id="{44551AB3-C7A6-F54F-AA09-A4738E4567AC}"/>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0" name="TextBox 4">
            <a:extLst>
              <a:ext uri="{FF2B5EF4-FFF2-40B4-BE49-F238E27FC236}">
                <a16:creationId xmlns:a16="http://schemas.microsoft.com/office/drawing/2014/main" id="{56BA5CB6-9B6E-7440-A164-D731E37C03A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2955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88954" b="-540"/>
          <a:stretch/>
        </p:blipFill>
        <p:spPr>
          <a:xfrm>
            <a:off x="1292467" y="1027609"/>
            <a:ext cx="8144026" cy="1143000"/>
          </a:xfrm>
          <a:prstGeom prst="rect">
            <a:avLst/>
          </a:prstGeom>
        </p:spPr>
      </p:pic>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sp>
        <p:nvSpPr>
          <p:cNvPr id="9" name="TextBox 8">
            <a:extLst>
              <a:ext uri="{FF2B5EF4-FFF2-40B4-BE49-F238E27FC236}">
                <a16:creationId xmlns:a16="http://schemas.microsoft.com/office/drawing/2014/main" id="{CE3BE370-E288-EE45-9FA1-3556390359E7}"/>
              </a:ext>
            </a:extLst>
          </p:cNvPr>
          <p:cNvSpPr txBox="1"/>
          <p:nvPr/>
        </p:nvSpPr>
        <p:spPr>
          <a:xfrm>
            <a:off x="810653" y="2557881"/>
            <a:ext cx="9875520" cy="3279039"/>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global search until exactly one match of at least 28bp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51bp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first 8bp of remaining read</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	- If too many matches increase prefix size</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Extend again</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5) Check for compatibility and combine into single spliced alignment</a:t>
            </a:r>
          </a:p>
        </p:txBody>
      </p:sp>
      <p:pic>
        <p:nvPicPr>
          <p:cNvPr id="10" name="Picture 9">
            <a:extLst>
              <a:ext uri="{FF2B5EF4-FFF2-40B4-BE49-F238E27FC236}">
                <a16:creationId xmlns:a16="http://schemas.microsoft.com/office/drawing/2014/main" id="{C1617EAE-51DA-1248-A42A-186D72E37042}"/>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1" name="TextBox 4">
            <a:extLst>
              <a:ext uri="{FF2B5EF4-FFF2-40B4-BE49-F238E27FC236}">
                <a16:creationId xmlns:a16="http://schemas.microsoft.com/office/drawing/2014/main" id="{88C84476-28AF-1148-B5F0-4C9968E4D34C}"/>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547652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Should I allow ‘multi-mapped’ reads?</a:t>
            </a:r>
          </a:p>
        </p:txBody>
      </p:sp>
      <p:sp>
        <p:nvSpPr>
          <p:cNvPr id="3" name="Content Placeholder 2"/>
          <p:cNvSpPr>
            <a:spLocks noGrp="1"/>
          </p:cNvSpPr>
          <p:nvPr>
            <p:ph idx="1"/>
          </p:nvPr>
        </p:nvSpPr>
        <p:spPr>
          <a:xfrm>
            <a:off x="599607" y="1412875"/>
            <a:ext cx="11212642" cy="4724400"/>
          </a:xfrm>
        </p:spPr>
        <p:txBody>
          <a:bodyPr>
            <a:normAutofit/>
          </a:bodyPr>
          <a:lstStyle/>
          <a:p>
            <a:pPr>
              <a:defRPr/>
            </a:pPr>
            <a:r>
              <a:rPr lang="en-US" dirty="0">
                <a:latin typeface="Calibri" panose="020F0502020204030204" pitchFamily="34" charset="0"/>
                <a:cs typeface="Calibri" panose="020F0502020204030204" pitchFamily="34" charset="0"/>
              </a:rPr>
              <a:t>Depends on the application</a:t>
            </a:r>
          </a:p>
          <a:p>
            <a:pPr lvl="1">
              <a:defRPr/>
            </a:pP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*DNA* analysis it is common to use a mapper to randomly select alignments from a series of equally good alignments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*RNA* analysis this is less common</a:t>
            </a:r>
          </a:p>
          <a:p>
            <a:pPr lvl="1">
              <a:defRPr/>
            </a:pPr>
            <a:r>
              <a:rPr lang="en-US" dirty="0">
                <a:latin typeface="Calibri" panose="020F0502020204030204" pitchFamily="34" charset="0"/>
                <a:cs typeface="Calibri" panose="020F0502020204030204" pitchFamily="34" charset="0"/>
              </a:rPr>
              <a:t>Perhaps disallow multi-mapped reads if you are variant calling</a:t>
            </a:r>
          </a:p>
          <a:p>
            <a:pPr lvl="1">
              <a:defRPr/>
            </a:pPr>
            <a:r>
              <a:rPr lang="en-US" dirty="0">
                <a:latin typeface="Calibri" panose="020F0502020204030204" pitchFamily="34" charset="0"/>
                <a:cs typeface="Calibri" panose="020F0502020204030204" pitchFamily="34" charset="0"/>
              </a:rPr>
              <a:t>Definitely should allow multi-mapped reads for expression analysis with Cufflinks (and </a:t>
            </a:r>
            <a:r>
              <a:rPr lang="en-US" dirty="0" err="1">
                <a:latin typeface="Calibri" panose="020F0502020204030204" pitchFamily="34" charset="0"/>
                <a:cs typeface="Calibri" panose="020F0502020204030204" pitchFamily="34" charset="0"/>
              </a:rPr>
              <a:t>StringTie</a:t>
            </a:r>
            <a:r>
              <a:rPr lang="en-US" dirty="0">
                <a:latin typeface="Calibri" panose="020F0502020204030204" pitchFamily="34" charset="0"/>
                <a:cs typeface="Calibri" panose="020F0502020204030204" pitchFamily="34" charset="0"/>
              </a:rPr>
              <a:t>?)</a:t>
            </a:r>
          </a:p>
          <a:p>
            <a:pPr lvl="1">
              <a:defRPr/>
            </a:pPr>
            <a:r>
              <a:rPr lang="en-US" dirty="0">
                <a:latin typeface="Calibri" panose="020F0502020204030204" pitchFamily="34" charset="0"/>
                <a:cs typeface="Calibri" panose="020F0502020204030204" pitchFamily="34" charset="0"/>
              </a:rPr>
              <a:t>Definitely should allow multi-mapped reads for gene fusion discovery</a:t>
            </a:r>
          </a:p>
        </p:txBody>
      </p:sp>
    </p:spTree>
    <p:extLst>
      <p:ext uri="{BB962C8B-B14F-4D97-AF65-F5344CB8AC3E}">
        <p14:creationId xmlns:p14="http://schemas.microsoft.com/office/powerpoint/2010/main" val="2653521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What is the output of HISAT2?</a:t>
            </a:r>
          </a:p>
        </p:txBody>
      </p:sp>
      <p:sp>
        <p:nvSpPr>
          <p:cNvPr id="27650" name="Content Placeholder 2"/>
          <p:cNvSpPr>
            <a:spLocks noGrp="1"/>
          </p:cNvSpPr>
          <p:nvPr>
            <p:ph idx="1"/>
          </p:nvPr>
        </p:nvSpPr>
        <p:spPr>
          <a:xfrm>
            <a:off x="479685" y="1412875"/>
            <a:ext cx="11227633" cy="4724400"/>
          </a:xfrm>
        </p:spPr>
        <p:txBody>
          <a:bodyPr>
            <a:normAutofit lnSpcReduction="10000"/>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files</a:t>
            </a: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lvl="1">
              <a:defRPr/>
            </a:pPr>
            <a:endParaRPr lang="en-US" dirty="0">
              <a:latin typeface="Calibri" charset="0"/>
              <a:ea typeface="ＭＳ Ｐゴシック" charset="0"/>
            </a:endParaRPr>
          </a:p>
          <a:p>
            <a:pPr>
              <a:defRPr/>
            </a:pPr>
            <a:r>
              <a:rPr lang="en-US" dirty="0">
                <a:latin typeface="Calibri" panose="020F0502020204030204" pitchFamily="34" charset="0"/>
                <a:cs typeface="Calibri" panose="020F0502020204030204" pitchFamily="34" charset="0"/>
              </a:rPr>
              <a:t>Is HISAT2 the only mapper to consider for RNA-</a:t>
            </a:r>
            <a:r>
              <a:rPr lang="en-US" dirty="0" err="1">
                <a:latin typeface="Calibri" panose="020F0502020204030204" pitchFamily="34" charset="0"/>
                <a:cs typeface="Calibri" panose="020F0502020204030204" pitchFamily="34" charset="0"/>
              </a:rPr>
              <a:t>seq</a:t>
            </a:r>
            <a:r>
              <a:rPr lang="en-US" dirty="0">
                <a:latin typeface="Calibri" panose="020F0502020204030204" pitchFamily="34" charset="0"/>
                <a:cs typeface="Calibri" panose="020F0502020204030204" pitchFamily="34" charset="0"/>
              </a:rPr>
              <a:t> data?</a:t>
            </a:r>
          </a:p>
          <a:p>
            <a:pPr lvl="1">
              <a:defRPr/>
            </a:pPr>
            <a:r>
              <a:rPr lang="en-US" dirty="0">
                <a:latin typeface="Calibri" panose="020F0502020204030204" pitchFamily="34" charset="0"/>
                <a:cs typeface="Calibri" panose="020F0502020204030204" pitchFamily="34" charset="0"/>
                <a:hlinkClick r:id="rId3"/>
              </a:rPr>
              <a:t>http://www.biostars.org/p/60478/</a:t>
            </a:r>
            <a:endParaRPr lang="en-US" dirty="0">
              <a:latin typeface="Calibri" panose="020F0502020204030204" pitchFamily="34" charset="0"/>
              <a:cs typeface="Calibri" panose="020F0502020204030204" pitchFamily="34" charset="0"/>
            </a:endParaRPr>
          </a:p>
          <a:p>
            <a:pPr lvl="1">
              <a:defRPr/>
            </a:pP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31357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9"/>
            <a:ext cx="10515600" cy="1008205"/>
          </a:xfrm>
        </p:spPr>
        <p:txBody>
          <a:bodyPr>
            <a:noAutofit/>
          </a:bodyPr>
          <a:lstStyle/>
          <a:p>
            <a:r>
              <a:rPr lang="en-US" sz="3600" dirty="0">
                <a:latin typeface="Calibri" panose="020F0502020204030204" pitchFamily="34" charset="0"/>
                <a:cs typeface="Calibri" panose="020F0502020204030204" pitchFamily="34" charset="0"/>
              </a:rPr>
              <a:t>Alignment - How does it work?</a:t>
            </a:r>
          </a:p>
        </p:txBody>
      </p:sp>
      <p:sp>
        <p:nvSpPr>
          <p:cNvPr id="12" name="Content Placeholder 2"/>
          <p:cNvSpPr>
            <a:spLocks noGrp="1"/>
          </p:cNvSpPr>
          <p:nvPr>
            <p:ph idx="1"/>
          </p:nvPr>
        </p:nvSpPr>
        <p:spPr>
          <a:xfrm>
            <a:off x="5744322" y="1017759"/>
            <a:ext cx="4642465" cy="2911511"/>
          </a:xfrm>
        </p:spPr>
        <p:txBody>
          <a:bodyPr>
            <a:noAutofit/>
          </a:bodyPr>
          <a:lstStyle/>
          <a:p>
            <a:pPr marL="285750" indent="-285750"/>
            <a:r>
              <a:rPr lang="en-US" sz="1800" dirty="0">
                <a:latin typeface="Calibri" panose="020F0502020204030204" pitchFamily="34" charset="0"/>
                <a:cs typeface="Calibri" panose="020F0502020204030204" pitchFamily="34" charset="0"/>
              </a:rPr>
              <a:t>Alignment is about fitting individual pieces (reads) into the correct part of the puzzle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The human genome project gave us the picture on the box cover (the reference genome)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Imperfections in how the pieces fit can indicate changes to a copy of the picture</a:t>
            </a:r>
          </a:p>
        </p:txBody>
      </p:sp>
      <p:sp>
        <p:nvSpPr>
          <p:cNvPr id="5" name="TextBox 4"/>
          <p:cNvSpPr txBox="1"/>
          <p:nvPr/>
        </p:nvSpPr>
        <p:spPr>
          <a:xfrm>
            <a:off x="2750629" y="4012250"/>
            <a:ext cx="7437357" cy="1938992"/>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AGCCTGAGACCGTAAAAA</a:t>
            </a:r>
            <a:r>
              <a:rPr lang="en-US" sz="4000" b="1" dirty="0">
                <a:solidFill>
                  <a:srgbClr val="FF0000"/>
                </a:solidFill>
                <a:latin typeface="Calibri" panose="020F0502020204030204" pitchFamily="34" charset="0"/>
                <a:cs typeface="Calibri" panose="020F0502020204030204" pitchFamily="34" charset="0"/>
              </a:rPr>
              <a:t>A</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r>
              <a:rPr lang="en-US" sz="4000" dirty="0">
                <a:latin typeface="Calibri" panose="020F0502020204030204" pitchFamily="34" charset="0"/>
                <a:cs typeface="Calibri" panose="020F0502020204030204" pitchFamily="34" charset="0"/>
              </a:rPr>
              <a:t>AAG</a:t>
            </a:r>
          </a:p>
          <a:p>
            <a:r>
              <a:rPr lang="en-US" sz="4000" dirty="0">
                <a:latin typeface="Calibri" panose="020F0502020204030204" pitchFamily="34" charset="0"/>
                <a:cs typeface="Calibri" panose="020F0502020204030204" pitchFamily="34" charset="0"/>
              </a:rPr>
              <a:t>            |||||||||||||||||</a:t>
            </a:r>
          </a:p>
          <a:p>
            <a:r>
              <a:rPr lang="en-US" sz="4000" dirty="0">
                <a:latin typeface="Calibri" panose="020F0502020204030204" pitchFamily="34" charset="0"/>
                <a:cs typeface="Calibri" panose="020F0502020204030204" pitchFamily="34" charset="0"/>
              </a:rPr>
              <a:t>            GAGACCGTAAAAA</a:t>
            </a:r>
            <a:r>
              <a:rPr lang="en-US" sz="4000" b="1" dirty="0">
                <a:solidFill>
                  <a:srgbClr val="FF0000"/>
                </a:solidFill>
                <a:latin typeface="Calibri" panose="020F0502020204030204" pitchFamily="34" charset="0"/>
                <a:cs typeface="Calibri" panose="020F0502020204030204" pitchFamily="34" charset="0"/>
              </a:rPr>
              <a:t>C</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p>
        </p:txBody>
      </p:sp>
      <p:pic>
        <p:nvPicPr>
          <p:cNvPr id="6" name="Picture 5" descr="Josh Jigsaw.jpg"/>
          <p:cNvPicPr>
            <a:picLocks noChangeAspect="1"/>
          </p:cNvPicPr>
          <p:nvPr/>
        </p:nvPicPr>
        <p:blipFill>
          <a:blip r:embed="rId2" cstate="print"/>
          <a:stretch>
            <a:fillRect/>
          </a:stretch>
        </p:blipFill>
        <p:spPr>
          <a:xfrm>
            <a:off x="3516897" y="985281"/>
            <a:ext cx="2085537" cy="2918196"/>
          </a:xfrm>
          <a:prstGeom prst="rect">
            <a:avLst/>
          </a:prstGeom>
        </p:spPr>
      </p:pic>
      <p:pic>
        <p:nvPicPr>
          <p:cNvPr id="7" name="Picture 6" descr="Josh Jigsaw 3D.png"/>
          <p:cNvPicPr>
            <a:picLocks noChangeAspect="1"/>
          </p:cNvPicPr>
          <p:nvPr/>
        </p:nvPicPr>
        <p:blipFill>
          <a:blip r:embed="rId3" cstate="print"/>
          <a:stretch>
            <a:fillRect/>
          </a:stretch>
        </p:blipFill>
        <p:spPr>
          <a:xfrm>
            <a:off x="1836245" y="1098411"/>
            <a:ext cx="2075252" cy="1989695"/>
          </a:xfrm>
          <a:prstGeom prst="rect">
            <a:avLst/>
          </a:prstGeom>
        </p:spPr>
      </p:pic>
      <p:cxnSp>
        <p:nvCxnSpPr>
          <p:cNvPr id="10" name="Straight Arrow Connector 9"/>
          <p:cNvCxnSpPr/>
          <p:nvPr/>
        </p:nvCxnSpPr>
        <p:spPr>
          <a:xfrm flipV="1">
            <a:off x="8126027" y="5762926"/>
            <a:ext cx="0" cy="2521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14070" y="5952006"/>
            <a:ext cx="1097673"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A variant!</a:t>
            </a:r>
          </a:p>
        </p:txBody>
      </p:sp>
      <p:sp>
        <p:nvSpPr>
          <p:cNvPr id="3" name="TextBox 2"/>
          <p:cNvSpPr txBox="1"/>
          <p:nvPr/>
        </p:nvSpPr>
        <p:spPr>
          <a:xfrm>
            <a:off x="1552542" y="4234554"/>
            <a:ext cx="107715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Reference:</a:t>
            </a:r>
          </a:p>
        </p:txBody>
      </p:sp>
      <p:sp>
        <p:nvSpPr>
          <p:cNvPr id="14" name="TextBox 13"/>
          <p:cNvSpPr txBox="1"/>
          <p:nvPr/>
        </p:nvSpPr>
        <p:spPr>
          <a:xfrm>
            <a:off x="1646040" y="5588807"/>
            <a:ext cx="1624676"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A read sequence:</a:t>
            </a:r>
          </a:p>
        </p:txBody>
      </p:sp>
    </p:spTree>
    <p:extLst>
      <p:ext uri="{BB962C8B-B14F-4D97-AF65-F5344CB8AC3E}">
        <p14:creationId xmlns:p14="http://schemas.microsoft.com/office/powerpoint/2010/main" val="315737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alignment challenges</a:t>
            </a:r>
          </a:p>
        </p:txBody>
      </p:sp>
      <p:sp>
        <p:nvSpPr>
          <p:cNvPr id="3" name="Content Placeholder 2"/>
          <p:cNvSpPr>
            <a:spLocks noGrp="1"/>
          </p:cNvSpPr>
          <p:nvPr>
            <p:ph idx="1"/>
          </p:nvPr>
        </p:nvSpPr>
        <p:spPr>
          <a:xfrm>
            <a:off x="1082040" y="1116013"/>
            <a:ext cx="9433560" cy="4949825"/>
          </a:xfrm>
        </p:spPr>
        <p:txBody>
          <a:bodyPr>
            <a:normAutofit/>
          </a:bodyPr>
          <a:lstStyle/>
          <a:p>
            <a:pPr>
              <a:defRPr/>
            </a:pPr>
            <a:r>
              <a:rPr lang="en-US" dirty="0">
                <a:latin typeface="Calibri" panose="020F0502020204030204" pitchFamily="34" charset="0"/>
                <a:ea typeface="ＭＳ Ｐゴシック" charset="0"/>
                <a:cs typeface="Calibri" panose="020F0502020204030204" pitchFamily="34" charset="0"/>
              </a:rPr>
              <a:t>Computational cost</a:t>
            </a:r>
          </a:p>
          <a:p>
            <a:pPr lvl="1">
              <a:defRPr/>
            </a:pPr>
            <a:r>
              <a:rPr lang="en-US" dirty="0">
                <a:latin typeface="Calibri" panose="020F0502020204030204" pitchFamily="34" charset="0"/>
                <a:ea typeface="ＭＳ Ｐゴシック" charset="0"/>
                <a:cs typeface="Calibri" panose="020F0502020204030204" pitchFamily="34" charset="0"/>
              </a:rPr>
              <a:t>100’s of millions of reads</a:t>
            </a:r>
          </a:p>
          <a:p>
            <a:pPr marL="457200" lvl="1" indent="0">
              <a:buNone/>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Introns!</a:t>
            </a:r>
          </a:p>
          <a:p>
            <a:pPr lvl="1">
              <a:defRPr/>
            </a:pPr>
            <a:r>
              <a:rPr lang="en-US" dirty="0">
                <a:latin typeface="Calibri" panose="020F0502020204030204" pitchFamily="34" charset="0"/>
                <a:ea typeface="ＭＳ Ｐゴシック" charset="0"/>
                <a:cs typeface="Calibri" panose="020F0502020204030204" pitchFamily="34" charset="0"/>
              </a:rPr>
              <a:t>Spliced vs. unspliced alignments</a:t>
            </a:r>
          </a:p>
          <a:p>
            <a:pPr>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Can I just align my data once using one approach and be done with it?</a:t>
            </a:r>
          </a:p>
          <a:p>
            <a:pPr lvl="1">
              <a:defRPr/>
            </a:pPr>
            <a:r>
              <a:rPr lang="en-US" dirty="0">
                <a:latin typeface="Calibri" panose="020F0502020204030204" pitchFamily="34" charset="0"/>
                <a:ea typeface="ＭＳ Ｐゴシック" charset="0"/>
                <a:cs typeface="Calibri" panose="020F0502020204030204" pitchFamily="34" charset="0"/>
              </a:rPr>
              <a:t>Unfortunately probably not</a:t>
            </a:r>
          </a:p>
        </p:txBody>
      </p:sp>
    </p:spTree>
    <p:extLst>
      <p:ext uri="{BB962C8B-B14F-4D97-AF65-F5344CB8AC3E}">
        <p14:creationId xmlns:p14="http://schemas.microsoft.com/office/powerpoint/2010/main" val="207221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Three RNA-</a:t>
            </a:r>
            <a:r>
              <a:rPr lang="en-US" b="1" dirty="0" err="1">
                <a:latin typeface="Calibri" charset="0"/>
                <a:ea typeface="ＭＳ Ｐゴシック" charset="0"/>
              </a:rPr>
              <a:t>seq</a:t>
            </a:r>
            <a:r>
              <a:rPr lang="en-US" b="1" dirty="0">
                <a:latin typeface="Calibri" charset="0"/>
                <a:ea typeface="ＭＳ Ｐゴシック" charset="0"/>
              </a:rPr>
              <a:t>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4440239"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2351088" y="1660526"/>
            <a:ext cx="2665412" cy="154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7032626" y="1581150"/>
            <a:ext cx="2754313" cy="170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6389" name="TextBox 3"/>
          <p:cNvSpPr txBox="1">
            <a:spLocks noChangeArrowheads="1"/>
          </p:cNvSpPr>
          <p:nvPr/>
        </p:nvSpPr>
        <p:spPr bwMode="auto">
          <a:xfrm>
            <a:off x="6167439" y="6021389"/>
            <a:ext cx="4281487"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rPr>
              <a:t>Diagrams from Cloonan &amp; Grimmond, Nature Methods 2010</a:t>
            </a:r>
          </a:p>
        </p:txBody>
      </p:sp>
      <p:sp>
        <p:nvSpPr>
          <p:cNvPr id="16390" name="TextBox 5"/>
          <p:cNvSpPr txBox="1">
            <a:spLocks noChangeArrowheads="1"/>
          </p:cNvSpPr>
          <p:nvPr/>
        </p:nvSpPr>
        <p:spPr bwMode="auto">
          <a:xfrm>
            <a:off x="2279651" y="1239839"/>
            <a:ext cx="2716213"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De novo assembly</a:t>
            </a:r>
          </a:p>
        </p:txBody>
      </p:sp>
      <p:sp>
        <p:nvSpPr>
          <p:cNvPr id="16391" name="TextBox 10"/>
          <p:cNvSpPr txBox="1">
            <a:spLocks noChangeArrowheads="1"/>
          </p:cNvSpPr>
          <p:nvPr/>
        </p:nvSpPr>
        <p:spPr bwMode="auto">
          <a:xfrm>
            <a:off x="6594476" y="1196976"/>
            <a:ext cx="317341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transcriptome</a:t>
            </a:r>
          </a:p>
        </p:txBody>
      </p:sp>
      <p:sp>
        <p:nvSpPr>
          <p:cNvPr id="16392" name="TextBox 11"/>
          <p:cNvSpPr txBox="1">
            <a:spLocks noChangeArrowheads="1"/>
          </p:cNvSpPr>
          <p:nvPr/>
        </p:nvSpPr>
        <p:spPr bwMode="auto">
          <a:xfrm>
            <a:off x="3944939" y="3573463"/>
            <a:ext cx="380682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reference genome</a:t>
            </a:r>
          </a:p>
        </p:txBody>
      </p:sp>
    </p:spTree>
    <p:extLst>
      <p:ext uri="{BB962C8B-B14F-4D97-AF65-F5344CB8AC3E}">
        <p14:creationId xmlns:p14="http://schemas.microsoft.com/office/powerpoint/2010/main" val="342001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Which alignment strategy is best?</a:t>
            </a:r>
          </a:p>
        </p:txBody>
      </p:sp>
      <p:sp>
        <p:nvSpPr>
          <p:cNvPr id="3" name="Content Placeholder 2"/>
          <p:cNvSpPr>
            <a:spLocks noGrp="1"/>
          </p:cNvSpPr>
          <p:nvPr>
            <p:ph idx="1"/>
          </p:nvPr>
        </p:nvSpPr>
        <p:spPr>
          <a:xfrm>
            <a:off x="374753" y="1070118"/>
            <a:ext cx="11422505" cy="5427662"/>
          </a:xfrm>
        </p:spPr>
        <p:txBody>
          <a:bodyPr>
            <a:normAutofit fontScale="92500" lnSpcReduction="20000"/>
          </a:bodyPr>
          <a:lstStyle/>
          <a:p>
            <a:pPr>
              <a:lnSpc>
                <a:spcPct val="120000"/>
              </a:lnSpc>
              <a:defRPr/>
            </a:pPr>
            <a:r>
              <a:rPr lang="en-US" dirty="0">
                <a:latin typeface="Calibri" panose="020F0502020204030204" pitchFamily="34" charset="0"/>
                <a:cs typeface="Calibri" panose="020F0502020204030204" pitchFamily="34" charset="0"/>
              </a:rPr>
              <a:t>De novo assembly</a:t>
            </a:r>
          </a:p>
          <a:p>
            <a:pPr lvl="1">
              <a:lnSpc>
                <a:spcPct val="120000"/>
              </a:lnSpc>
              <a:defRPr/>
            </a:pPr>
            <a:r>
              <a:rPr lang="en-US" dirty="0">
                <a:latin typeface="Calibri" panose="020F0502020204030204" pitchFamily="34" charset="0"/>
                <a:cs typeface="Calibri" panose="020F0502020204030204" pitchFamily="34" charset="0"/>
              </a:rPr>
              <a:t>If a reference genome does not exist for the species being studied</a:t>
            </a:r>
          </a:p>
          <a:p>
            <a:pPr lvl="1">
              <a:lnSpc>
                <a:spcPct val="120000"/>
              </a:lnSpc>
              <a:defRPr/>
            </a:pPr>
            <a:r>
              <a:rPr lang="en-US" dirty="0">
                <a:latin typeface="Calibri" panose="020F0502020204030204" pitchFamily="34" charset="0"/>
                <a:cs typeface="Calibri" panose="020F0502020204030204" pitchFamily="34" charset="0"/>
              </a:rPr>
              <a:t>If complex polymorphisms/mutations/haplotypes might be missed by comparing to the reference genome</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transcriptome</a:t>
            </a:r>
          </a:p>
          <a:p>
            <a:pPr lvl="1">
              <a:lnSpc>
                <a:spcPct val="120000"/>
              </a:lnSpc>
              <a:defRPr/>
            </a:pPr>
            <a:r>
              <a:rPr lang="en-US" dirty="0">
                <a:latin typeface="Calibri" panose="020F0502020204030204" pitchFamily="34" charset="0"/>
                <a:cs typeface="Calibri" panose="020F0502020204030204" pitchFamily="34" charset="0"/>
              </a:rPr>
              <a:t>If you have short reads (&lt; 50bp)</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reference genome</a:t>
            </a:r>
          </a:p>
          <a:p>
            <a:pPr lvl="1">
              <a:lnSpc>
                <a:spcPct val="120000"/>
              </a:lnSpc>
              <a:defRPr/>
            </a:pPr>
            <a:r>
              <a:rPr lang="en-US" dirty="0">
                <a:latin typeface="Calibri" panose="020F0502020204030204" pitchFamily="34" charset="0"/>
                <a:cs typeface="Calibri" panose="020F0502020204030204" pitchFamily="34" charset="0"/>
              </a:rPr>
              <a:t>All other cases</a:t>
            </a:r>
          </a:p>
          <a:p>
            <a:pPr>
              <a:lnSpc>
                <a:spcPct val="120000"/>
              </a:lnSpc>
              <a:defRPr/>
            </a:pP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Each strategy involves different alignment/assembly tools</a:t>
            </a:r>
          </a:p>
        </p:txBody>
      </p:sp>
    </p:spTree>
    <p:extLst>
      <p:ext uri="{BB962C8B-B14F-4D97-AF65-F5344CB8AC3E}">
        <p14:creationId xmlns:p14="http://schemas.microsoft.com/office/powerpoint/2010/main" val="22729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9A34F6-36EA-9E44-BC11-1D109E8813D9}"/>
              </a:ext>
            </a:extLst>
          </p:cNvPr>
          <p:cNvPicPr>
            <a:picLocks noChangeAspect="1"/>
          </p:cNvPicPr>
          <p:nvPr/>
        </p:nvPicPr>
        <p:blipFill rotWithShape="1">
          <a:blip r:embed="rId2"/>
          <a:srcRect b="3789"/>
          <a:stretch/>
        </p:blipFill>
        <p:spPr>
          <a:xfrm>
            <a:off x="2491029" y="520141"/>
            <a:ext cx="6893194" cy="5598878"/>
          </a:xfrm>
          <a:prstGeom prst="rect">
            <a:avLst/>
          </a:prstGeom>
        </p:spPr>
      </p:pic>
      <p:sp>
        <p:nvSpPr>
          <p:cNvPr id="18433"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Which read aligner should I use?</a:t>
            </a:r>
          </a:p>
        </p:txBody>
      </p:sp>
      <p:sp>
        <p:nvSpPr>
          <p:cNvPr id="18435" name="TextBox 6"/>
          <p:cNvSpPr txBox="1">
            <a:spLocks noChangeArrowheads="1"/>
          </p:cNvSpPr>
          <p:nvPr/>
        </p:nvSpPr>
        <p:spPr bwMode="auto">
          <a:xfrm>
            <a:off x="4060826" y="6004193"/>
            <a:ext cx="3979863"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hlinkClick r:id="rId3"/>
              </a:rPr>
              <a:t>http://wwwdev.ebi.ac.uk/fg/hts_mappers/</a:t>
            </a:r>
            <a:endParaRPr kumimoji="0" lang="en-US" sz="1600" b="0" i="0" u="none" strike="noStrike" kern="1200" cap="none" spc="0" normalizeH="0" baseline="0" noProof="0" dirty="0">
              <a:ln>
                <a:noFill/>
              </a:ln>
              <a:solidFill>
                <a:prstClr val="black"/>
              </a:solidFill>
              <a:effectLst/>
              <a:uLnTx/>
              <a:uFillTx/>
              <a:latin typeface="Arial" charset="0"/>
              <a:ea typeface="ＭＳ Ｐゴシック" charset="0"/>
            </a:endParaRPr>
          </a:p>
        </p:txBody>
      </p:sp>
      <p:sp>
        <p:nvSpPr>
          <p:cNvPr id="2" name="TextBox 1"/>
          <p:cNvSpPr txBox="1"/>
          <p:nvPr/>
        </p:nvSpPr>
        <p:spPr>
          <a:xfrm>
            <a:off x="9048751" y="3933825"/>
            <a:ext cx="1199367" cy="107721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Verdana" panose="020B0604030504040204"/>
                <a:ea typeface="+mn-ea"/>
                <a:cs typeface="+mn-cs"/>
              </a:rPr>
              <a:t>RNA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652DA"/>
                </a:solidFill>
                <a:effectLst/>
                <a:uLnTx/>
                <a:uFillTx/>
                <a:latin typeface="Verdana" panose="020B0604030504040204"/>
                <a:ea typeface="+mn-ea"/>
                <a:cs typeface="+mn-cs"/>
              </a:rPr>
              <a:t>Bisulfite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Verdana" panose="020B0604030504040204"/>
                <a:ea typeface="+mn-ea"/>
                <a:cs typeface="+mn-cs"/>
              </a:rPr>
              <a:t>DNA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0FF38"/>
                </a:solidFill>
                <a:effectLst/>
                <a:uLnTx/>
                <a:uFillTx/>
                <a:latin typeface="Verdana" panose="020B0604030504040204"/>
                <a:ea typeface="+mn-ea"/>
                <a:cs typeface="+mn-cs"/>
              </a:rPr>
              <a:t>microRNA</a:t>
            </a:r>
          </a:p>
        </p:txBody>
      </p:sp>
    </p:spTree>
    <p:extLst>
      <p:ext uri="{BB962C8B-B14F-4D97-AF65-F5344CB8AC3E}">
        <p14:creationId xmlns:p14="http://schemas.microsoft.com/office/powerpoint/2010/main" val="2931279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676400" y="-26988"/>
            <a:ext cx="8839200" cy="1143001"/>
          </a:xfrm>
        </p:spPr>
        <p:txBody>
          <a:bodyPr>
            <a:normAutofit fontScale="90000"/>
          </a:bodyPr>
          <a:lstStyle/>
          <a:p>
            <a:pPr algn="ctr"/>
            <a:r>
              <a:rPr lang="en-US" dirty="0">
                <a:latin typeface="Calibri" charset="0"/>
                <a:ea typeface="ＭＳ Ｐゴシック" charset="0"/>
              </a:rPr>
              <a:t>Should I use a splice-aware or </a:t>
            </a:r>
            <a:r>
              <a:rPr lang="en-US" dirty="0" err="1">
                <a:latin typeface="Calibri" charset="0"/>
                <a:ea typeface="ＭＳ Ｐゴシック" charset="0"/>
              </a:rPr>
              <a:t>unspliced</a:t>
            </a:r>
            <a:r>
              <a:rPr lang="en-US" dirty="0">
                <a:latin typeface="Calibri" charset="0"/>
                <a:ea typeface="ＭＳ Ｐゴシック" charset="0"/>
              </a:rPr>
              <a:t> mapper?</a:t>
            </a:r>
          </a:p>
        </p:txBody>
      </p:sp>
      <p:sp>
        <p:nvSpPr>
          <p:cNvPr id="3" name="Content Placeholder 2"/>
          <p:cNvSpPr>
            <a:spLocks noGrp="1"/>
          </p:cNvSpPr>
          <p:nvPr>
            <p:ph idx="1"/>
          </p:nvPr>
        </p:nvSpPr>
        <p:spPr>
          <a:xfrm>
            <a:off x="175491" y="1378528"/>
            <a:ext cx="6156036" cy="4724400"/>
          </a:xfrm>
        </p:spPr>
        <p:txBody>
          <a:bodyPr>
            <a:normAutofit fontScale="92500" lnSpcReduction="20000"/>
          </a:bodyPr>
          <a:lstStyle/>
          <a:p>
            <a:pPr>
              <a:lnSpc>
                <a:spcPct val="110000"/>
              </a:lnSpc>
              <a:defRPr/>
            </a:pPr>
            <a:r>
              <a:rPr lang="en-US" dirty="0"/>
              <a:t>RNA-seq reads may span large introns</a:t>
            </a:r>
            <a:br>
              <a:rPr lang="en-US" dirty="0"/>
            </a:br>
            <a:endParaRPr lang="en-US" dirty="0"/>
          </a:p>
          <a:p>
            <a:pPr>
              <a:lnSpc>
                <a:spcPct val="110000"/>
              </a:lnSpc>
              <a:defRPr/>
            </a:pPr>
            <a:r>
              <a:rPr lang="en-US" dirty="0"/>
              <a:t>The fragments being sequenced in RNA-</a:t>
            </a:r>
            <a:r>
              <a:rPr lang="en-US" dirty="0" err="1"/>
              <a:t>seq</a:t>
            </a:r>
            <a:r>
              <a:rPr lang="en-US" dirty="0"/>
              <a:t> represent mRNA - introns are removed</a:t>
            </a:r>
            <a:br>
              <a:rPr lang="en-US" dirty="0"/>
            </a:br>
            <a:endParaRPr lang="en-US" dirty="0"/>
          </a:p>
          <a:p>
            <a:pPr>
              <a:lnSpc>
                <a:spcPct val="110000"/>
              </a:lnSpc>
              <a:defRPr/>
            </a:pPr>
            <a:r>
              <a:rPr lang="en-US" dirty="0"/>
              <a:t>But we are usually aligning these reads back to the reference genome</a:t>
            </a:r>
            <a:br>
              <a:rPr lang="en-US" dirty="0"/>
            </a:br>
            <a:endParaRPr lang="en-US" dirty="0"/>
          </a:p>
          <a:p>
            <a:pPr>
              <a:lnSpc>
                <a:spcPct val="110000"/>
              </a:lnSpc>
              <a:defRPr/>
            </a:pPr>
            <a:r>
              <a:rPr lang="en-US" dirty="0"/>
              <a:t>Unless your reads are short (&lt;50bp) you should use a splice-aware aligner</a:t>
            </a:r>
          </a:p>
          <a:p>
            <a:pPr lvl="1">
              <a:lnSpc>
                <a:spcPct val="110000"/>
              </a:lnSpc>
              <a:defRPr/>
            </a:pPr>
            <a:r>
              <a:rPr lang="en-US" dirty="0"/>
              <a:t>HISAT2, STAR, MapSplice, etc. </a:t>
            </a:r>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6707766" y="1479256"/>
            <a:ext cx="5054743" cy="3899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465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54636" y="1203960"/>
            <a:ext cx="10814404" cy="4861878"/>
          </a:xfrm>
        </p:spPr>
        <p:txBody>
          <a:bodyPr>
            <a:normAutofit/>
          </a:bodyPr>
          <a:lstStyle/>
          <a:p>
            <a:pPr>
              <a:defRPr/>
            </a:pPr>
            <a:r>
              <a:rPr lang="en-US" dirty="0">
                <a:latin typeface="Calibri" charset="0"/>
                <a:ea typeface="ＭＳ Ｐゴシック" charset="0"/>
              </a:rPr>
              <a:t>HISAT is a ‘splice-aware’ RNA-seq read aligner</a:t>
            </a:r>
          </a:p>
          <a:p>
            <a:pPr>
              <a:defRPr/>
            </a:pPr>
            <a:r>
              <a:rPr lang="en-US" dirty="0">
                <a:latin typeface="Calibri" charset="0"/>
                <a:ea typeface="ＭＳ Ｐゴシック" charset="0"/>
              </a:rPr>
              <a:t>Requires a reference genome</a:t>
            </a:r>
          </a:p>
          <a:p>
            <a:pPr>
              <a:defRPr/>
            </a:pPr>
            <a:r>
              <a:rPr lang="en-US" dirty="0">
                <a:latin typeface="Calibri" charset="0"/>
                <a:ea typeface="ＭＳ Ｐゴシック" charset="0"/>
              </a:rPr>
              <a:t>Very fast</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Uses an indexing scheme based on the Burrows-Wheeler transform and the </a:t>
            </a:r>
            <a:r>
              <a:rPr lang="en-US" dirty="0" err="1">
                <a:latin typeface="Calibri" charset="0"/>
                <a:ea typeface="ＭＳ Ｐゴシック" charset="0"/>
              </a:rPr>
              <a:t>Ferragina</a:t>
            </a:r>
            <a:r>
              <a:rPr lang="en-US" dirty="0">
                <a:latin typeface="Calibri" charset="0"/>
                <a:ea typeface="ＭＳ Ｐゴシック" charset="0"/>
              </a:rPr>
              <a:t>-Manzini (FM) index</a:t>
            </a:r>
          </a:p>
          <a:p>
            <a:pPr>
              <a:defRPr/>
            </a:pPr>
            <a:r>
              <a:rPr lang="en-US" dirty="0">
                <a:latin typeface="Calibri" charset="0"/>
                <a:ea typeface="ＭＳ Ｐゴシック" charset="0"/>
              </a:rPr>
              <a:t>Multiple types of indexes for alignment</a:t>
            </a:r>
          </a:p>
          <a:p>
            <a:pPr lvl="1">
              <a:defRPr/>
            </a:pPr>
            <a:r>
              <a:rPr lang="en-US" dirty="0">
                <a:latin typeface="Calibri" charset="0"/>
                <a:ea typeface="ＭＳ Ｐゴシック" charset="0"/>
              </a:rPr>
              <a:t>a whole-genome FM index to anchor each alignment </a:t>
            </a:r>
          </a:p>
          <a:p>
            <a:pPr lvl="1">
              <a:defRPr/>
            </a:pPr>
            <a:r>
              <a:rPr lang="en-US" dirty="0">
                <a:latin typeface="Calibri" charset="0"/>
                <a:ea typeface="ＭＳ Ｐゴシック" charset="0"/>
              </a:rPr>
              <a:t>numerous local FM indexes for very rapid extensions of these alignments. </a:t>
            </a:r>
          </a:p>
          <a:p>
            <a:pPr lvl="1">
              <a:defRPr/>
            </a:pPr>
            <a:r>
              <a:rPr lang="en-US" dirty="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8305448" y="6065838"/>
            <a:ext cx="417646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667370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 algorithm</a:t>
            </a:r>
          </a:p>
        </p:txBody>
      </p:sp>
      <p:sp>
        <p:nvSpPr>
          <p:cNvPr id="26626" name="Content Placeholder 2"/>
          <p:cNvSpPr>
            <a:spLocks noGrp="1"/>
          </p:cNvSpPr>
          <p:nvPr>
            <p:ph idx="1"/>
          </p:nvPr>
        </p:nvSpPr>
        <p:spPr>
          <a:xfrm>
            <a:off x="524656" y="1085088"/>
            <a:ext cx="11155280" cy="4980750"/>
          </a:xfrm>
        </p:spPr>
        <p:txBody>
          <a:bodyPr>
            <a:normAutofit lnSpcReduction="10000"/>
          </a:bodyPr>
          <a:lstStyle/>
          <a:p>
            <a:pPr>
              <a:defRPr/>
            </a:pPr>
            <a:r>
              <a:rPr lang="en-US" dirty="0">
                <a:latin typeface="Calibri" charset="0"/>
                <a:ea typeface="ＭＳ Ｐゴシック" charset="0"/>
              </a:rPr>
              <a:t>Uses a hierarchical indexing algorithm + several adaptive strategies</a:t>
            </a:r>
          </a:p>
          <a:p>
            <a:pPr lvl="1">
              <a:defRPr/>
            </a:pPr>
            <a:r>
              <a:rPr lang="en-US" dirty="0">
                <a:latin typeface="Calibri" charset="0"/>
                <a:ea typeface="ＭＳ Ｐゴシック" charset="0"/>
              </a:rPr>
              <a:t>based on the position of a read with respect to splice sites</a:t>
            </a:r>
            <a:br>
              <a:rPr lang="en-US" dirty="0">
                <a:latin typeface="Calibri" charset="0"/>
                <a:ea typeface="ＭＳ Ｐゴシック" charset="0"/>
              </a:rPr>
            </a:br>
            <a:endParaRPr lang="en-US" dirty="0">
              <a:latin typeface="Calibri" charset="0"/>
              <a:ea typeface="ＭＳ Ｐゴシック" charset="0"/>
            </a:endParaRPr>
          </a:p>
          <a:p>
            <a:pPr marL="0" indent="0">
              <a:buNone/>
              <a:defRPr/>
            </a:pPr>
            <a:r>
              <a:rPr lang="en-US" dirty="0">
                <a:latin typeface="Calibri" charset="0"/>
                <a:ea typeface="ＭＳ Ｐゴシック" charset="0"/>
              </a:rPr>
              <a:t>1) Find candidate locations across the whole genome first</a:t>
            </a:r>
          </a:p>
          <a:p>
            <a:pPr lvl="1">
              <a:defRPr/>
            </a:pPr>
            <a:r>
              <a:rPr lang="en-US" dirty="0">
                <a:latin typeface="Calibri" charset="0"/>
                <a:ea typeface="ＭＳ Ｐゴシック" charset="0"/>
              </a:rPr>
              <a:t>mapping part of each read using the global FM index</a:t>
            </a:r>
          </a:p>
          <a:p>
            <a:pPr lvl="1">
              <a:defRPr/>
            </a:pPr>
            <a:r>
              <a:rPr lang="en-US" dirty="0">
                <a:latin typeface="Calibri" charset="0"/>
                <a:ea typeface="ＭＳ Ｐゴシック" charset="0"/>
              </a:rPr>
              <a:t>Generally identifies one or a small number of candidates. </a:t>
            </a:r>
          </a:p>
          <a:p>
            <a:pPr marL="0" indent="0">
              <a:buNone/>
              <a:defRPr/>
            </a:pPr>
            <a:r>
              <a:rPr lang="en-US" dirty="0">
                <a:latin typeface="Calibri" charset="0"/>
                <a:ea typeface="ＭＳ Ｐゴシック" charset="0"/>
              </a:rPr>
              <a:t>2) Do local alignment</a:t>
            </a:r>
          </a:p>
          <a:p>
            <a:pPr lvl="1">
              <a:defRPr/>
            </a:pPr>
            <a:r>
              <a:rPr lang="en-US" dirty="0">
                <a:latin typeface="Calibri" charset="0"/>
                <a:ea typeface="ＭＳ Ｐゴシック" charset="0"/>
              </a:rPr>
              <a:t>selects one of ~48,000 local indexes for each candidate </a:t>
            </a:r>
          </a:p>
          <a:p>
            <a:pPr lvl="1">
              <a:defRPr/>
            </a:pPr>
            <a:r>
              <a:rPr lang="en-US" dirty="0">
                <a:latin typeface="Calibri" charset="0"/>
                <a:ea typeface="ＭＳ Ｐゴシック" charset="0"/>
              </a:rPr>
              <a:t>uses it to align the remainder of the read.</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For paired reads, each mate is separately aligned</a:t>
            </a:r>
          </a:p>
          <a:p>
            <a:pPr lvl="1">
              <a:defRPr/>
            </a:pPr>
            <a:r>
              <a:rPr lang="en-US" dirty="0">
                <a:latin typeface="Calibri" charset="0"/>
                <a:ea typeface="ＭＳ Ｐゴシック" charset="0"/>
              </a:rPr>
              <a:t>If a read fails to align, then the alignments of its mate are used as anchors to map the unaligned mate</a:t>
            </a:r>
          </a:p>
        </p:txBody>
      </p:sp>
    </p:spTree>
    <p:extLst>
      <p:ext uri="{BB962C8B-B14F-4D97-AF65-F5344CB8AC3E}">
        <p14:creationId xmlns:p14="http://schemas.microsoft.com/office/powerpoint/2010/main" val="4031888032"/>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TotalTime>
  <Words>1693</Words>
  <Application>Microsoft Macintosh PowerPoint</Application>
  <PresentationFormat>Widescreen</PresentationFormat>
  <Paragraphs>142</Paragraphs>
  <Slides>15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ＭＳ Ｐゴシック</vt:lpstr>
      <vt:lpstr>Arial</vt:lpstr>
      <vt:lpstr>Calibri</vt:lpstr>
      <vt:lpstr>Consolas</vt:lpstr>
      <vt:lpstr>Segoe UI</vt:lpstr>
      <vt:lpstr>Verdana</vt:lpstr>
      <vt:lpstr>2_Office Theme</vt:lpstr>
      <vt:lpstr>PowerPoint Presentation</vt:lpstr>
      <vt:lpstr>Alignment - How does it work?</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 algorithm</vt:lpstr>
      <vt:lpstr>HISAT2 Alignment</vt:lpstr>
      <vt:lpstr>HISAT2 Alignment</vt:lpstr>
      <vt:lpstr>HISAT2 Alignment</vt:lpstr>
      <vt:lpstr>HISAT2 Alignment</vt:lpstr>
      <vt:lpstr>Should I allow ‘multi-mapped’ reads?</vt:lpstr>
      <vt:lpstr>What is the output of HISAT2?</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Microsoft Office User</cp:lastModifiedBy>
  <cp:revision>28</cp:revision>
  <dcterms:created xsi:type="dcterms:W3CDTF">2019-02-25T20:09:25Z</dcterms:created>
  <dcterms:modified xsi:type="dcterms:W3CDTF">2019-11-10T17:24:39Z</dcterms:modified>
</cp:coreProperties>
</file>