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18"/>
  </p:notesMasterIdLst>
  <p:sldIdLst>
    <p:sldId id="515" r:id="rId2"/>
    <p:sldId id="528" r:id="rId3"/>
    <p:sldId id="529" r:id="rId4"/>
    <p:sldId id="530" r:id="rId5"/>
    <p:sldId id="531" r:id="rId6"/>
    <p:sldId id="532" r:id="rId7"/>
    <p:sldId id="533" r:id="rId8"/>
    <p:sldId id="538" r:id="rId9"/>
    <p:sldId id="534" r:id="rId10"/>
    <p:sldId id="540" r:id="rId11"/>
    <p:sldId id="535" r:id="rId12"/>
    <p:sldId id="269" r:id="rId13"/>
    <p:sldId id="310" r:id="rId14"/>
    <p:sldId id="539" r:id="rId15"/>
    <p:sldId id="309" r:id="rId16"/>
    <p:sldId id="53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00"/>
    <p:restoredTop sz="94673"/>
  </p:normalViewPr>
  <p:slideViewPr>
    <p:cSldViewPr snapToGrid="0" snapToObjects="1">
      <p:cViewPr>
        <p:scale>
          <a:sx n="80" d="100"/>
          <a:sy n="80" d="100"/>
        </p:scale>
        <p:origin x="888" y="1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74802-55CA-9B40-9191-B744CF71FA91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17382-AF21-B944-B920-FDC994534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92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genome.sph.umich.edu</a:t>
            </a:r>
            <a:r>
              <a:rPr lang="en-US" dirty="0"/>
              <a:t>/wiki/</a:t>
            </a:r>
            <a:r>
              <a:rPr lang="en-US" dirty="0" err="1"/>
              <a:t>Variant_Normalization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Parsimony means representing a variant in as few nucleotides as possible without reducing the length of any allele to 0.</a:t>
            </a:r>
          </a:p>
          <a:p>
            <a:endParaRPr lang="en-US" dirty="0"/>
          </a:p>
          <a:p>
            <a:r>
              <a:rPr lang="en-US" dirty="0"/>
              <a:t>Left aligning a variant means shifting the start position of that variant to the left till it is no longer possible to do so.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representation of variants in a VCF file requires that no alleles in the REF and ALT field are represented with an empty string (empty allele). The red </a:t>
            </a:r>
            <a:r>
              <a:rPr lang="en-US" dirty="0" err="1"/>
              <a:t>indel</a:t>
            </a:r>
            <a:r>
              <a:rPr lang="en-US" dirty="0"/>
              <a:t> has an illegal VCF representation.</a:t>
            </a:r>
          </a:p>
          <a:p>
            <a:r>
              <a:rPr lang="en-US" dirty="0"/>
              <a:t>The green variant is not left aligned as you can prefix an A nucleotide on the left side of the variant's alleles and truncate the C on the right side of the variant's alleles. It is however parsimonious.</a:t>
            </a:r>
          </a:p>
          <a:p>
            <a:r>
              <a:rPr lang="en-US" dirty="0"/>
              <a:t>The orange variant is left aligned but is not right parsimonious.</a:t>
            </a:r>
          </a:p>
          <a:p>
            <a:r>
              <a:rPr lang="en-US" dirty="0"/>
              <a:t>The blue variant is left aligned but not left parsimonious.</a:t>
            </a:r>
          </a:p>
          <a:p>
            <a:r>
              <a:rPr lang="en-US" dirty="0"/>
              <a:t>The maroon variant is left aligned and parsimonious.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D50AF-F628-504F-B99D-05BB4C0BF79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2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56FAD-87EC-594B-B262-2B748B57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55413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222C1-21B6-E14F-9F34-4E0C4221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81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2FCA7-7A48-5E4F-BC6A-8A3BDBEAC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450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01600" y="6429375"/>
            <a:ext cx="89408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229600" y="6477000"/>
            <a:ext cx="38608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>
                <a:cs typeface="Arial" charset="0"/>
              </a:rPr>
              <a:t>http://meetings.cshl.edu/</a:t>
            </a:r>
            <a:endParaRPr lang="en-US" sz="160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8013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7" descr="cshl_logo_alternate 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2" y="381000"/>
            <a:ext cx="4679949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16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01600" y="6429375"/>
            <a:ext cx="89408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8229600" y="6477000"/>
            <a:ext cx="38608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>
                <a:cs typeface="Arial" charset="0"/>
              </a:rPr>
              <a:t>http://meetings.cshl.edu/</a:t>
            </a:r>
            <a:endParaRPr lang="en-US" sz="160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4638"/>
            <a:ext cx="117856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600200"/>
            <a:ext cx="57912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6197600" y="1600200"/>
            <a:ext cx="57912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473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01600" y="6429375"/>
            <a:ext cx="89408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229600" y="6477000"/>
            <a:ext cx="38608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>
                <a:cs typeface="Arial" charset="0"/>
              </a:rPr>
              <a:t>http://meetings.cshl.edu/</a:t>
            </a:r>
            <a:endParaRPr lang="en-US" sz="160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5593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7E5F7-C396-4941-BBC4-7BEAF927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089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EE93E-C8A1-354A-AF1E-19A5283E3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885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59064-C295-474C-91BC-B8179C14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92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AE139-D882-D94E-B377-D84A20766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182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EC7837-FC7B-6043-8182-02D771872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5A9DD-FA0A-D64B-B42E-72A4B0E35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801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AFAD0-D61F-3F4F-8E0D-9A64CA7C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489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2F28C-AB7A-EF4C-84CD-F4B5CE428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938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0DDCB-DB12-4B4D-B2A3-DF7E27851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0658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73F48-4628-F846-BA33-DDE653D8357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E4FBA7-EA83-4B4B-A7C6-F0F5766917A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430962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B12434-FD9E-4242-B813-5136B9D05A8A}"/>
              </a:ext>
            </a:extLst>
          </p:cNvPr>
          <p:cNvSpPr txBox="1"/>
          <p:nvPr userDrawn="1"/>
        </p:nvSpPr>
        <p:spPr>
          <a:xfrm>
            <a:off x="9639300" y="6400800"/>
            <a:ext cx="2362200" cy="46166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dirty="0" err="1">
                <a:cs typeface="Arial" charset="0"/>
              </a:rPr>
              <a:t>rnabio.org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11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72" r:id="rId14"/>
    <p:sldLayoutId id="214748367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samtools.sourceforge.net/SAM1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broadinstitute.github.io/picard/explain-flags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enome.ucsc.edu/FAQ/FAQformat.html#format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1524001" y="2514601"/>
            <a:ext cx="5758249" cy="3898557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0242" name="Picture 4" descr="TGI_logo_V_2color_bevel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8112126" y="3744914"/>
            <a:ext cx="2181225" cy="189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 descr="DataCenter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3" y="2708921"/>
            <a:ext cx="5133893" cy="342259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11EB652-D19B-3146-BD1E-BFCBA6FE97A3}"/>
              </a:ext>
            </a:extLst>
          </p:cNvPr>
          <p:cNvSpPr txBox="1">
            <a:spLocks/>
          </p:cNvSpPr>
          <p:nvPr/>
        </p:nvSpPr>
        <p:spPr>
          <a:xfrm>
            <a:off x="3048000" y="141514"/>
            <a:ext cx="9144000" cy="13141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RNA-Seq </a:t>
            </a:r>
            <a:r>
              <a:rPr lang="en-US" sz="3200">
                <a:solidFill>
                  <a:schemeClr val="bg1"/>
                </a:solidFill>
                <a:latin typeface="Calibri" charset="0"/>
                <a:cs typeface="Segoe UI" charset="0"/>
              </a:rPr>
              <a:t>Module 2</a:t>
            </a:r>
            <a:b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SAM/BAM/BED file formats </a:t>
            </a:r>
            <a:endParaRPr lang="en-US" sz="2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C50790C-8D87-CC4F-B926-F48A53F94152}"/>
              </a:ext>
            </a:extLst>
          </p:cNvPr>
          <p:cNvSpPr txBox="1">
            <a:spLocks/>
          </p:cNvSpPr>
          <p:nvPr/>
        </p:nvSpPr>
        <p:spPr>
          <a:xfrm>
            <a:off x="3483428" y="1379500"/>
            <a:ext cx="8708571" cy="13141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Kelsy Cotto, Felicia Gomez,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Obi Griffith, Malachi Griffith, </a:t>
            </a:r>
            <a:r>
              <a:rPr lang="en-US" sz="1800" dirty="0" err="1">
                <a:solidFill>
                  <a:schemeClr val="bg1"/>
                </a:solidFill>
                <a:latin typeface="Calibri"/>
                <a:cs typeface="Calibri"/>
              </a:rPr>
              <a:t>Huiming</a:t>
            </a: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 Xia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ln w="1270">
                  <a:solidFill>
                    <a:prstClr val="black">
                      <a:alpha val="38000"/>
                    </a:prstClr>
                  </a:solidFill>
                </a:ln>
                <a:solidFill>
                  <a:schemeClr val="bg1"/>
                </a:solidFill>
                <a:latin typeface="Calibri"/>
                <a:cs typeface="Calibri"/>
              </a:rPr>
              <a:t>Advanced Sequencing Technologies &amp; Applications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600" dirty="0">
                <a:ln w="1270">
                  <a:solidFill>
                    <a:prstClr val="black">
                      <a:alpha val="38000"/>
                    </a:prstClr>
                  </a:solidFill>
                </a:ln>
                <a:solidFill>
                  <a:schemeClr val="bg1"/>
                </a:solidFill>
                <a:latin typeface="Calibri"/>
                <a:cs typeface="Calibri"/>
              </a:rPr>
              <a:t>November 5- 16, 2019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385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1676400" y="-17463"/>
            <a:ext cx="8839200" cy="1143001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Introduction to the BED format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883578" y="1106112"/>
            <a:ext cx="10726220" cy="19739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There are several flavors of BED format: BED3, BED4, BED6, BED8, </a:t>
            </a:r>
            <a:r>
              <a:rPr lang="en-US" dirty="0" err="1">
                <a:latin typeface="Calibri" charset="0"/>
                <a:ea typeface="ＭＳ Ｐゴシック" charset="0"/>
              </a:rPr>
              <a:t>etc</a:t>
            </a: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First 3 fields always required: </a:t>
            </a:r>
            <a:r>
              <a:rPr lang="en-US" dirty="0" err="1">
                <a:latin typeface="Calibri" charset="0"/>
                <a:ea typeface="ＭＳ Ｐゴシック" charset="0"/>
              </a:rPr>
              <a:t>chr</a:t>
            </a:r>
            <a:r>
              <a:rPr lang="en-US" dirty="0">
                <a:latin typeface="Calibri" charset="0"/>
                <a:ea typeface="ＭＳ Ｐゴシック" charset="0"/>
              </a:rPr>
              <a:t>, start, stop</a:t>
            </a: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Followed by up to 9 additional optional fields: name, score, strand, </a:t>
            </a:r>
            <a:r>
              <a:rPr lang="en-US" dirty="0" err="1">
                <a:latin typeface="Calibri" charset="0"/>
                <a:ea typeface="ＭＳ Ｐゴシック" charset="0"/>
              </a:rPr>
              <a:t>thickStart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thickEnd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itemRGB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blockCount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blockSizes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blockStarts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25D838-5297-0945-80F5-3407A9FED6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350" r="71649"/>
          <a:stretch/>
        </p:blipFill>
        <p:spPr>
          <a:xfrm>
            <a:off x="2291145" y="3316705"/>
            <a:ext cx="6836816" cy="290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69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Manipulation of SAM/BAM and BED files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1676400" y="1116013"/>
            <a:ext cx="8839200" cy="5021262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Several tools are used ubiquitously in sequence analysis to manipulate these files</a:t>
            </a:r>
          </a:p>
          <a:p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SAM/BAM files</a:t>
            </a: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samtools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bamtools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Picard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BED files</a:t>
            </a: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bedtools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bedops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52D534-8C92-C44E-9D34-B1E543A14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871" y="2361105"/>
            <a:ext cx="1876785" cy="253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316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0569"/>
            <a:ext cx="10515600" cy="769719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Common sources of confusion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385888"/>
            <a:ext cx="10726738" cy="519271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Genomic coordinate systems</a:t>
            </a: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Genome builds</a:t>
            </a: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Variant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3820628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111850"/>
            <a:ext cx="11684000" cy="609601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Genomic coordinates – 1 vs 0 based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>
          <a:off x="609602" y="2506154"/>
          <a:ext cx="10972798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25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3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3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1-based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0-based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Indicate a single</a:t>
                      </a:r>
                      <a:r>
                        <a:rPr lang="en-US" sz="1900" baseline="0" dirty="0"/>
                        <a:t> nucleotide</a:t>
                      </a:r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chr1:4-4</a:t>
                      </a:r>
                      <a:r>
                        <a:rPr lang="en-US" sz="1900" baseline="0" dirty="0"/>
                        <a:t>   </a:t>
                      </a:r>
                      <a:r>
                        <a:rPr lang="en-US" sz="1900" dirty="0"/>
                        <a:t>G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</a:t>
                      </a:r>
                      <a:r>
                        <a:rPr lang="en-US" sz="1900" baseline="0" dirty="0"/>
                        <a:t>:3-4   G</a:t>
                      </a:r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Indicate a range</a:t>
                      </a:r>
                      <a:r>
                        <a:rPr lang="en-US" sz="1900" baseline="0" dirty="0"/>
                        <a:t> of nucleotides</a:t>
                      </a:r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chr1:2-4   ACG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chr1:1-4   ACG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Indicate a single nucleotide</a:t>
                      </a:r>
                      <a:r>
                        <a:rPr lang="en-US" sz="1900" baseline="0" dirty="0"/>
                        <a:t> variant</a:t>
                      </a:r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chr1:5-5   T/A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chr1:4-5   T/A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3432" y="794410"/>
          <a:ext cx="11297213" cy="1813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5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7592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chr1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T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A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C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G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T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C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A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1-based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2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3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4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5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6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7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0-based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2</a:t>
                      </a: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3</a:t>
                      </a: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4</a:t>
                      </a: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5</a:t>
                      </a: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6</a:t>
                      </a: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7</a:t>
                      </a:r>
                    </a:p>
                  </a:txBody>
                  <a:tcPr marL="121920" marR="121920"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4270613"/>
            <a:ext cx="10972800" cy="2187997"/>
          </a:xfrm>
          <a:prstGeom prst="rect">
            <a:avLst/>
          </a:prstGeom>
        </p:spPr>
        <p:txBody>
          <a:bodyPr vert="horz" lIns="121920" tIns="60960" rIns="121920" bIns="60960" rtlCol="0"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267" dirty="0">
                <a:latin typeface="Calibri" panose="020F0502020204030204" pitchFamily="34" charset="0"/>
                <a:cs typeface="Calibri" panose="020F0502020204030204" pitchFamily="34" charset="0"/>
              </a:rPr>
              <a:t>1-based : </a:t>
            </a:r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Single nucleotides, variant positions, or ranges are specified directly by their corresponding nucleotide numbers</a:t>
            </a:r>
          </a:p>
          <a:p>
            <a:pPr lvl="1"/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GFF, SAM, VCF, </a:t>
            </a:r>
            <a:r>
              <a:rPr lang="en-US" sz="3733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 browser, </a:t>
            </a:r>
            <a:r>
              <a:rPr lang="is-IS" sz="3733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br>
              <a:rPr lang="is-IS" sz="3733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733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4267" dirty="0">
                <a:latin typeface="Calibri" panose="020F0502020204030204" pitchFamily="34" charset="0"/>
                <a:cs typeface="Calibri" panose="020F0502020204030204" pitchFamily="34" charset="0"/>
              </a:rPr>
              <a:t>0-based: </a:t>
            </a:r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Single nucleotides, variant positions, or ranges are specified by the coordinates that flank them</a:t>
            </a:r>
          </a:p>
          <a:p>
            <a:pPr lvl="1"/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BED, BAM, UCSC browser, </a:t>
            </a:r>
            <a:r>
              <a:rPr lang="is-IS" sz="3733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en-US" sz="373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908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9"/>
            <a:ext cx="10515600" cy="769719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Genome builds</a:t>
            </a:r>
          </a:p>
        </p:txBody>
      </p:sp>
      <p:pic>
        <p:nvPicPr>
          <p:cNvPr id="5" name="Picture 4" descr="lifto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408" y="2381302"/>
            <a:ext cx="5261102" cy="20953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71210" y="4303868"/>
            <a:ext cx="1589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Human GRCh37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71210" y="3605536"/>
            <a:ext cx="1326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Human hg19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71210" y="2705800"/>
            <a:ext cx="1419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Mouse mm10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D072A7-3AD8-E04E-AC76-3CBF53CE07C1}"/>
              </a:ext>
            </a:extLst>
          </p:cNvPr>
          <p:cNvSpPr txBox="1"/>
          <p:nvPr/>
        </p:nvSpPr>
        <p:spPr>
          <a:xfrm>
            <a:off x="500065" y="1362367"/>
            <a:ext cx="530066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Reference Genome builds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Current human:  GRCh38, hg38, b38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alternates:  GRCh38v2_ccdg, GRCh38_full_analysis_set_plus_decoy_hla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Previous human: GRCh37, hg19, b37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Current mouse:   GRCm38, mm10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0DEA2A-4AAD-3846-98AD-0AABD6A83715}"/>
              </a:ext>
            </a:extLst>
          </p:cNvPr>
          <p:cNvSpPr txBox="1"/>
          <p:nvPr/>
        </p:nvSpPr>
        <p:spPr>
          <a:xfrm>
            <a:off x="6237713" y="1362367"/>
            <a:ext cx="143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Lift-over</a:t>
            </a:r>
          </a:p>
        </p:txBody>
      </p:sp>
    </p:spTree>
    <p:extLst>
      <p:ext uri="{BB962C8B-B14F-4D97-AF65-F5344CB8AC3E}">
        <p14:creationId xmlns:p14="http://schemas.microsoft.com/office/powerpoint/2010/main" val="3552993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307"/>
            <a:ext cx="11038490" cy="69215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Variant shifting (alignment) and parsimony/trimming</a:t>
            </a:r>
          </a:p>
        </p:txBody>
      </p:sp>
      <p:pic>
        <p:nvPicPr>
          <p:cNvPr id="5" name="Content Placeholder 4" descr="Screenshot 2018-08-04 16.17.11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" t="3590" r="2507"/>
          <a:stretch/>
        </p:blipFill>
        <p:spPr>
          <a:xfrm>
            <a:off x="352425" y="885825"/>
            <a:ext cx="7823200" cy="5553295"/>
          </a:xfrm>
        </p:spPr>
      </p:pic>
      <p:sp>
        <p:nvSpPr>
          <p:cNvPr id="6" name="Rectangle 5"/>
          <p:cNvSpPr/>
          <p:nvPr/>
        </p:nvSpPr>
        <p:spPr>
          <a:xfrm>
            <a:off x="8175625" y="1295400"/>
            <a:ext cx="3759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Parsimony: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representing variant in as few nucleotides as possible without reducing the length of any allele to 0</a:t>
            </a:r>
          </a:p>
        </p:txBody>
      </p:sp>
      <p:sp>
        <p:nvSpPr>
          <p:cNvPr id="7" name="Rectangle 6"/>
          <p:cNvSpPr/>
          <p:nvPr/>
        </p:nvSpPr>
        <p:spPr>
          <a:xfrm>
            <a:off x="8175625" y="3443287"/>
            <a:ext cx="3759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Left (right) aligning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= shifting the start position of a variant as far to the left (right) as possible</a:t>
            </a:r>
          </a:p>
        </p:txBody>
      </p:sp>
    </p:spTree>
    <p:extLst>
      <p:ext uri="{BB962C8B-B14F-4D97-AF65-F5344CB8AC3E}">
        <p14:creationId xmlns:p14="http://schemas.microsoft.com/office/powerpoint/2010/main" val="2052674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How should I sort my SAM/BAM file?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1676400" y="1116013"/>
            <a:ext cx="8839200" cy="4949825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Generally BAM files are sorted by </a:t>
            </a:r>
            <a:r>
              <a:rPr lang="en-US" u="sng" dirty="0">
                <a:latin typeface="Calibri" charset="0"/>
                <a:ea typeface="ＭＳ Ｐゴシック" charset="0"/>
              </a:rPr>
              <a:t>position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This is for performance reasons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When sorted and indexed, arbitrary positions in a massive BAM file can be accessed rapidly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Certain tools require a BAM sorted by </a:t>
            </a:r>
            <a:r>
              <a:rPr lang="en-US" u="sng" dirty="0">
                <a:latin typeface="Calibri" charset="0"/>
                <a:ea typeface="ＭＳ Ｐゴシック" charset="0"/>
              </a:rPr>
              <a:t>read name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Usually this is when we need to easily identify both reads of a pair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The insert size between two reads may be large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In fusion detection we are interested in read pairs that map to different chromosomes</a:t>
            </a:r>
          </a:p>
        </p:txBody>
      </p:sp>
    </p:spTree>
    <p:extLst>
      <p:ext uri="{BB962C8B-B14F-4D97-AF65-F5344CB8AC3E}">
        <p14:creationId xmlns:p14="http://schemas.microsoft.com/office/powerpoint/2010/main" val="108516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Example of SAM/BAM file format</a:t>
            </a:r>
          </a:p>
        </p:txBody>
      </p:sp>
      <p:pic>
        <p:nvPicPr>
          <p:cNvPr id="23554" name="Content Placeholder 3" descr="BAM File Example Alignment Sectio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59" b="937"/>
          <a:stretch>
            <a:fillRect/>
          </a:stretch>
        </p:blipFill>
        <p:spPr>
          <a:xfrm>
            <a:off x="1847851" y="3206751"/>
            <a:ext cx="8424863" cy="2817813"/>
          </a:xfrm>
        </p:spPr>
      </p:pic>
      <p:pic>
        <p:nvPicPr>
          <p:cNvPr id="23555" name="Picture 4" descr="BAM File Example Header Sec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1" y="1549401"/>
            <a:ext cx="8424863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TextBox 5"/>
          <p:cNvSpPr txBox="1">
            <a:spLocks noChangeArrowheads="1"/>
          </p:cNvSpPr>
          <p:nvPr/>
        </p:nvSpPr>
        <p:spPr bwMode="auto">
          <a:xfrm>
            <a:off x="1774825" y="1196975"/>
            <a:ext cx="53142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/>
              <a:t>Example SAM/BAM/CRAM header section (abbreviated)</a:t>
            </a:r>
          </a:p>
        </p:txBody>
      </p:sp>
      <p:sp>
        <p:nvSpPr>
          <p:cNvPr id="23557" name="TextBox 6"/>
          <p:cNvSpPr txBox="1">
            <a:spLocks noChangeArrowheads="1"/>
          </p:cNvSpPr>
          <p:nvPr/>
        </p:nvSpPr>
        <p:spPr bwMode="auto">
          <a:xfrm>
            <a:off x="1770063" y="2852739"/>
            <a:ext cx="68515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/>
              <a:t>Example SAM/BAM/CRAM alignment section (only 10 alignments shown)</a:t>
            </a:r>
          </a:p>
        </p:txBody>
      </p:sp>
    </p:spTree>
    <p:extLst>
      <p:ext uri="{BB962C8B-B14F-4D97-AF65-F5344CB8AC3E}">
        <p14:creationId xmlns:p14="http://schemas.microsoft.com/office/powerpoint/2010/main" val="4138801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Introduction to the SAM/BAM format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659567" y="1116013"/>
            <a:ext cx="11002781" cy="50212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The specification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  <a:hlinkClick r:id="rId2"/>
              </a:rPr>
              <a:t>http://samtools.sourceforge.net/SAM1.pdf</a:t>
            </a: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SAM is uncompressed text data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BAM is a compressed version of SAM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lossless BGZF format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BAM files are usually ‘indexed’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‘.bai’ file will be found beside the ‘.bam’ file 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Indexing provides fast retrieval of alignments overlapping a specified region without going through all alignments. 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BAM must be sorted by the reference ID and then the leftmost coordinate before indexing</a:t>
            </a:r>
          </a:p>
        </p:txBody>
      </p:sp>
    </p:spTree>
    <p:extLst>
      <p:ext uri="{BB962C8B-B14F-4D97-AF65-F5344CB8AC3E}">
        <p14:creationId xmlns:p14="http://schemas.microsoft.com/office/powerpoint/2010/main" val="3373291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1676400" y="-168390"/>
            <a:ext cx="8839200" cy="1143001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alibri" charset="0"/>
                <a:ea typeface="ＭＳ Ｐゴシック" charset="0"/>
              </a:rPr>
              <a:t>SAM/BAM header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616" y="772998"/>
            <a:ext cx="11152682" cy="1743959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Used to describe source of data, reference sequence, method of alignment, etc.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Each section begins with character ‘@’ followed by a two-letter record type code.  These are followed by two-letter tags and values: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9B6A6C6-824F-D349-AC93-AFED478203C1}"/>
              </a:ext>
            </a:extLst>
          </p:cNvPr>
          <p:cNvSpPr txBox="1">
            <a:spLocks/>
          </p:cNvSpPr>
          <p:nvPr/>
        </p:nvSpPr>
        <p:spPr>
          <a:xfrm>
            <a:off x="5849873" y="2658359"/>
            <a:ext cx="5686861" cy="3799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@RG  Read group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ID: read group identifier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CN: name of sequencing center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SM: sample name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@PG  Program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PN: program name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VN: program version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405F443-B8E6-FD42-B174-BBE2DD1F789E}"/>
              </a:ext>
            </a:extLst>
          </p:cNvPr>
          <p:cNvSpPr txBox="1">
            <a:spLocks/>
          </p:cNvSpPr>
          <p:nvPr/>
        </p:nvSpPr>
        <p:spPr>
          <a:xfrm>
            <a:off x="584616" y="2707127"/>
            <a:ext cx="4692823" cy="3516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@HD  The header line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VN: format version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SO: Sorting order of alignments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@SQ  Reference sequence dictionary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SN: reference sequence name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LN: reference sequence length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SP: species</a:t>
            </a:r>
          </a:p>
        </p:txBody>
      </p:sp>
    </p:spTree>
    <p:extLst>
      <p:ext uri="{BB962C8B-B14F-4D97-AF65-F5344CB8AC3E}">
        <p14:creationId xmlns:p14="http://schemas.microsoft.com/office/powerpoint/2010/main" val="4238056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>
          <a:xfrm>
            <a:off x="1676400" y="-189402"/>
            <a:ext cx="8839200" cy="114300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Calibri" charset="0"/>
                <a:ea typeface="ＭＳ Ｐゴシック" charset="0"/>
              </a:rPr>
              <a:t>SAM/BAM alignment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541" y="3964316"/>
            <a:ext cx="11392779" cy="2103437"/>
          </a:xfrm>
        </p:spPr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QNAME  e.g.  HWI-ST495_129147882:1:2302:10269:12362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FLAG   e.g.  99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RNAME  e.g.  1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POS    e.g.  11623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MAPQ   e.g.  3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CIGAR  e.g.  100M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RNEXT  e.g.  = 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PNEXT  e.g.  11740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TLEN   e.g.  217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SEQ    e.g.  CCTGTTTCTCCACAAAGTGTTTACTTTTGGATTTTTGCCAGTCTAACAGGTGAAGCCCTGGAGATTCTTATTAGTGATTTGGGCTGGGGCCTGGCCATGT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QUAL   e.g.  CCCFFFFFHHHHHJJIJFIJJJJJJJJJJJHIJJJJJJJIJJJJJGGHIJHIJJJJJJJJJGHGGIJJJJJJIJEEHHHHFFFFCDCDDDDDDDB@ACDD</a:t>
            </a:r>
          </a:p>
        </p:txBody>
      </p:sp>
      <p:pic>
        <p:nvPicPr>
          <p:cNvPr id="26627" name="Picture 3" descr="BAM Alignment Section Colum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472" y="790247"/>
            <a:ext cx="8170862" cy="271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5-Point Star 4"/>
          <p:cNvSpPr/>
          <p:nvPr/>
        </p:nvSpPr>
        <p:spPr>
          <a:xfrm>
            <a:off x="2050347" y="1268085"/>
            <a:ext cx="144462" cy="144462"/>
          </a:xfrm>
          <a:prstGeom prst="star5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5-Point Star 5"/>
          <p:cNvSpPr/>
          <p:nvPr/>
        </p:nvSpPr>
        <p:spPr>
          <a:xfrm>
            <a:off x="2050347" y="2133273"/>
            <a:ext cx="144462" cy="142875"/>
          </a:xfrm>
          <a:prstGeom prst="star5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AC2442-60F7-0842-AD5E-5D5F68263E26}"/>
              </a:ext>
            </a:extLst>
          </p:cNvPr>
          <p:cNvSpPr txBox="1"/>
          <p:nvPr/>
        </p:nvSpPr>
        <p:spPr>
          <a:xfrm>
            <a:off x="607541" y="3560473"/>
            <a:ext cx="2135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values</a:t>
            </a:r>
          </a:p>
        </p:txBody>
      </p:sp>
    </p:spTree>
    <p:extLst>
      <p:ext uri="{BB962C8B-B14F-4D97-AF65-F5344CB8AC3E}">
        <p14:creationId xmlns:p14="http://schemas.microsoft.com/office/powerpoint/2010/main" val="4047947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1676400" y="122072"/>
            <a:ext cx="8839200" cy="74342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alibri" charset="0"/>
                <a:ea typeface="ＭＳ Ｐゴシック" charset="0"/>
              </a:rPr>
              <a:t>SAM/BAM flags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180" y="1272619"/>
            <a:ext cx="5009111" cy="514703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1800" dirty="0"/>
              <a:t>12 bitwise flags describing the alignment</a:t>
            </a:r>
          </a:p>
          <a:p>
            <a:pPr>
              <a:defRPr/>
            </a:pPr>
            <a:r>
              <a:rPr lang="en-US" sz="1800" dirty="0"/>
              <a:t>Stored as a binary string of length 12 instead of 12 columns of data</a:t>
            </a:r>
          </a:p>
          <a:p>
            <a:pPr>
              <a:defRPr/>
            </a:pPr>
            <a:r>
              <a:rPr lang="en-US" sz="1800" dirty="0"/>
              <a:t>Value of ‘1’ indicates the flag is set.  e.g. 001000000000</a:t>
            </a:r>
          </a:p>
          <a:p>
            <a:pPr>
              <a:defRPr/>
            </a:pPr>
            <a:r>
              <a:rPr lang="en-US" sz="1800" dirty="0"/>
              <a:t>All combinations can be represented as a number from 0 to 4095 (i.e. 2</a:t>
            </a:r>
            <a:r>
              <a:rPr lang="en-US" sz="1800" baseline="30000" dirty="0"/>
              <a:t>12</a:t>
            </a:r>
            <a:r>
              <a:rPr lang="en-US" sz="1800" dirty="0"/>
              <a:t>-1).  This number is used in the BAM/SAM file.  </a:t>
            </a:r>
          </a:p>
          <a:p>
            <a:pPr>
              <a:defRPr/>
            </a:pPr>
            <a:r>
              <a:rPr lang="en-US" sz="1800" dirty="0"/>
              <a:t>You can specify ‘required’ or ‘filter’ flags in samtools view using the ‘-f’ and ‘-F’ options respectively  </a:t>
            </a:r>
          </a:p>
        </p:txBody>
      </p:sp>
      <p:sp>
        <p:nvSpPr>
          <p:cNvPr id="27652" name="TextBox 4"/>
          <p:cNvSpPr txBox="1">
            <a:spLocks noChangeArrowheads="1"/>
          </p:cNvSpPr>
          <p:nvPr/>
        </p:nvSpPr>
        <p:spPr bwMode="auto">
          <a:xfrm>
            <a:off x="5637229" y="4034672"/>
            <a:ext cx="64760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Note that to maximize confusion, each bit is described in the SAM specification using its hexadecimal representation (i.e., '0x10' = 16 and '0x40' = 64).</a:t>
            </a:r>
          </a:p>
        </p:txBody>
      </p:sp>
      <p:pic>
        <p:nvPicPr>
          <p:cNvPr id="4" name="Picture 3" descr="Screen Shot 2015-11-16 at 1.15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827" y="1272619"/>
            <a:ext cx="6696173" cy="269123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3535AFA-ADEE-D845-A9E4-81E062E79981}"/>
              </a:ext>
            </a:extLst>
          </p:cNvPr>
          <p:cNvSpPr/>
          <p:nvPr/>
        </p:nvSpPr>
        <p:spPr>
          <a:xfrm>
            <a:off x="2963159" y="5836180"/>
            <a:ext cx="71235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hlinkClick r:id="rId3"/>
              </a:rPr>
              <a:t>http://broadinstitute.github.io/picard/explain-flags.html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911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1676400" y="-100013"/>
            <a:ext cx="8839200" cy="1143001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CIGAR strings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3934618"/>
            <a:ext cx="8839200" cy="1728788"/>
          </a:xfrm>
        </p:spPr>
        <p:txBody>
          <a:bodyPr>
            <a:noAutofit/>
          </a:bodyPr>
          <a:lstStyle/>
          <a:p>
            <a:pPr indent="0">
              <a:lnSpc>
                <a:spcPct val="120000"/>
              </a:lnSpc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CIGAR string is a sequence of base lengths and associated ‘operations’ that are used to indicate which bases align to the reference (either a match or mismatch), are deleted, are inserted, represent introns, etc.</a:t>
            </a:r>
          </a:p>
          <a:p>
            <a:pPr indent="0">
              <a:lnSpc>
                <a:spcPct val="120000"/>
              </a:lnSpc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e.g. 81M859N19M</a:t>
            </a:r>
          </a:p>
          <a:p>
            <a:pPr lvl="1" indent="0">
              <a:lnSpc>
                <a:spcPct val="120000"/>
              </a:lnSpc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100 bp read consists of:  81 bases of alignment to reference, 859 bases skipped (an intron), 19 bases of alignment</a:t>
            </a:r>
          </a:p>
        </p:txBody>
      </p:sp>
      <p:pic>
        <p:nvPicPr>
          <p:cNvPr id="28675" name="Picture 4" descr="CIGAR operatio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482" y="2216531"/>
            <a:ext cx="7649917" cy="2856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0648E99-9DA9-9644-9BCB-1340C971E48B}"/>
              </a:ext>
            </a:extLst>
          </p:cNvPr>
          <p:cNvSpPr txBox="1">
            <a:spLocks/>
          </p:cNvSpPr>
          <p:nvPr/>
        </p:nvSpPr>
        <p:spPr>
          <a:xfrm>
            <a:off x="1281291" y="908040"/>
            <a:ext cx="8839200" cy="1728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20000"/>
              </a:lnSpc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The CIGAR string is a sequence of base lengths and associated ‘operations’ indicating which bases align to the reference (either a match or mismatch), are deleted, are inserted, represent introns, etc.</a:t>
            </a:r>
          </a:p>
        </p:txBody>
      </p:sp>
    </p:spTree>
    <p:extLst>
      <p:ext uri="{BB962C8B-B14F-4D97-AF65-F5344CB8AC3E}">
        <p14:creationId xmlns:p14="http://schemas.microsoft.com/office/powerpoint/2010/main" val="2626790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CRAM files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659567" y="1116013"/>
            <a:ext cx="6405601" cy="5021262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CRAM is an ultra-compressed version of a BAM file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Usually between 30-60% smaller than the corresponding BAM</a:t>
            </a:r>
          </a:p>
          <a:p>
            <a:pPr lvl="1">
              <a:defRPr/>
            </a:pP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Stores “diffs” from the reference genome 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requires the matching reference genome to restore original data!</a:t>
            </a:r>
          </a:p>
          <a:p>
            <a:pPr lvl="1">
              <a:defRPr/>
            </a:pP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Base quality binning may be used as well</a:t>
            </a:r>
          </a:p>
          <a:p>
            <a:pPr>
              <a:defRPr/>
            </a:pP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Some tools still require conversion back to bam</a:t>
            </a:r>
          </a:p>
          <a:p>
            <a:pPr lvl="1">
              <a:defRPr/>
            </a:pP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5101BB-88E9-BF42-96BB-482587C21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069" y="1323182"/>
            <a:ext cx="481672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339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1676400" y="-17463"/>
            <a:ext cx="8839200" cy="1143001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Introduction to the BED format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1676400" y="1218405"/>
            <a:ext cx="8839200" cy="4984431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When working with BAM files, it is very common to want to examine a focused subset of the reference genome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e.g. the exons of a gene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These subsets are commonly specified in ‘BED’ files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https://genome.ucsc.edu/FAQ/FAQformat.html#format1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Many BAM manipulation tools accept regions of interest in BED format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Basic BED format (tab separated):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Chromosome name, start position, end position (BED3)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Coordinates in BED format are 0 based</a:t>
            </a:r>
          </a:p>
        </p:txBody>
      </p:sp>
    </p:spTree>
    <p:extLst>
      <p:ext uri="{BB962C8B-B14F-4D97-AF65-F5344CB8AC3E}">
        <p14:creationId xmlns:p14="http://schemas.microsoft.com/office/powerpoint/2010/main" val="341447427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</TotalTime>
  <Words>1080</Words>
  <Application>Microsoft Macintosh PowerPoint</Application>
  <PresentationFormat>Widescreen</PresentationFormat>
  <Paragraphs>172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Consolas</vt:lpstr>
      <vt:lpstr>Courier New</vt:lpstr>
      <vt:lpstr>Segoe UI</vt:lpstr>
      <vt:lpstr>Verdana</vt:lpstr>
      <vt:lpstr>Wingdings</vt:lpstr>
      <vt:lpstr>2_Office Theme</vt:lpstr>
      <vt:lpstr>PowerPoint Presentation</vt:lpstr>
      <vt:lpstr>Example of SAM/BAM file format</vt:lpstr>
      <vt:lpstr>Introduction to the SAM/BAM format</vt:lpstr>
      <vt:lpstr>SAM/BAM header section</vt:lpstr>
      <vt:lpstr>SAM/BAM alignment section</vt:lpstr>
      <vt:lpstr>SAM/BAM flags explained</vt:lpstr>
      <vt:lpstr>CIGAR strings explained</vt:lpstr>
      <vt:lpstr>CRAM files</vt:lpstr>
      <vt:lpstr>Introduction to the BED format</vt:lpstr>
      <vt:lpstr>Introduction to the BED format</vt:lpstr>
      <vt:lpstr>Manipulation of SAM/BAM and BED files</vt:lpstr>
      <vt:lpstr>Common sources of confusion</vt:lpstr>
      <vt:lpstr>Genomic coordinates – 1 vs 0 based</vt:lpstr>
      <vt:lpstr>Genome builds</vt:lpstr>
      <vt:lpstr>Variant shifting (alignment) and parsimony/trimming</vt:lpstr>
      <vt:lpstr>How should I sort my SAM/BAM file?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Griffith, Obi</cp:lastModifiedBy>
  <cp:revision>27</cp:revision>
  <dcterms:created xsi:type="dcterms:W3CDTF">2019-02-25T20:11:31Z</dcterms:created>
  <dcterms:modified xsi:type="dcterms:W3CDTF">2019-11-10T15:37:44Z</dcterms:modified>
</cp:coreProperties>
</file>