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7" r:id="rId27"/>
    <p:sldId id="26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94593"/>
  </p:normalViewPr>
  <p:slideViewPr>
    <p:cSldViewPr snapToGrid="0" snapToObjects="1">
      <p:cViewPr varScale="1">
        <p:scale>
          <a:sx n="117" d="100"/>
          <a:sy n="117" d="100"/>
        </p:scale>
        <p:origin x="36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387-D55B-1842-958C-A26E6CD2D34E}" type="datetimeFigureOut">
              <a:rPr lang="en-US" smtClean="0"/>
              <a:t>6/11/19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BFF29-0455-3C47-A931-C775FC776F32}" type="slidenum">
              <a:rPr lang="en-US" smtClean="0"/>
              <a:t>‹#›</a:t>
            </a:fld>
            <a:endParaRPr lang="en-US"/>
          </a:p>
        </p:txBody>
      </p:sp>
    </p:spTree>
    <p:extLst>
      <p:ext uri="{BB962C8B-B14F-4D97-AF65-F5344CB8AC3E}">
        <p14:creationId xmlns:p14="http://schemas.microsoft.com/office/powerpoint/2010/main" val="130382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464104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69926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6489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0185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6273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56747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BFF29-0455-3C47-A931-C775FC776F32}" type="slidenum">
              <a:rPr lang="en-US" smtClean="0"/>
              <a:t>27</a:t>
            </a:fld>
            <a:endParaRPr lang="en-US"/>
          </a:p>
        </p:txBody>
      </p:sp>
    </p:spTree>
    <p:extLst>
      <p:ext uri="{BB962C8B-B14F-4D97-AF65-F5344CB8AC3E}">
        <p14:creationId xmlns:p14="http://schemas.microsoft.com/office/powerpoint/2010/main" val="192707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6812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20291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9046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4342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98388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738909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244822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2461340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835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684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9625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215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4932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0180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259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174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692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469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653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7</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383263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riffithlab/rnaseq_tutorial/blob/master/manuscript/supplementary_tables/supplementary_table_2_urls.md" TargetMode="External"/><Relationship Id="rId2" Type="http://schemas.openxmlformats.org/officeDocument/2006/relationships/hyperlink" Target="https://rnabio.org/" TargetMode="External"/><Relationship Id="rId1" Type="http://schemas.openxmlformats.org/officeDocument/2006/relationships/slideLayout" Target="../slideLayouts/slideLayout2.xml"/><Relationship Id="rId4" Type="http://schemas.openxmlformats.org/officeDocument/2006/relationships/hyperlink" Target="https://github.com/griffithlab/rnaseq_tutorial/wiki/Kallisto"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A3334"/>
                </a:solidFill>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charset="0"/>
              <a:buNone/>
            </a:pPr>
            <a:r>
              <a:rPr lang="en-US" dirty="0" err="1">
                <a:ea typeface="ＭＳ Ｐゴシック" charset="0"/>
                <a:cs typeface="ＭＳ Ｐゴシック" charset="0"/>
              </a:rPr>
              <a:t>www.bioinformatics.ca</a:t>
            </a:r>
            <a:endParaRPr lang="en-US" dirty="0">
              <a:ea typeface="ＭＳ Ｐゴシック" charset="0"/>
              <a:cs typeface="ＭＳ Ｐゴシック" charset="0"/>
            </a:endParaRPr>
          </a:p>
          <a:p>
            <a:pPr marL="0" indent="0" algn="ctr">
              <a:buFont typeface="Arial" charset="0"/>
              <a:buNone/>
            </a:pPr>
            <a:r>
              <a:rPr lang="en-US" dirty="0" err="1">
                <a:ea typeface="ＭＳ Ｐゴシック" charset="0"/>
                <a:cs typeface="ＭＳ Ｐゴシック" charset="0"/>
              </a:rPr>
              <a:t>bioinformaticsdotca.github.io</a:t>
            </a:r>
            <a:endParaRPr lang="en-US" dirty="0">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165307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algn="ctr" eaLnBrk="1" hangingPunct="1"/>
            <a:r>
              <a:rPr lang="en-US" altLang="ko-KR" b="1" dirty="0">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034321" y="853191"/>
            <a:ext cx="10463135" cy="5067924"/>
          </a:xfrm>
        </p:spPr>
        <p:txBody>
          <a:bodyPr>
            <a:normAutofit lnSpcReduction="10000"/>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29025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pPr algn="ctr"/>
            <a:r>
              <a:rPr lang="en-US" b="1" dirty="0">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91800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ctr"/>
            <a:r>
              <a:rPr lang="en-US" b="1" dirty="0">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https://goo.gl/6LePBW</a:t>
            </a:r>
            <a:r>
              <a:rPr lang="en-US" sz="1500" dirty="0">
                <a:latin typeface="Calibri" charset="0"/>
                <a:ea typeface="ＭＳ Ｐゴシック" charset="0"/>
              </a:rPr>
              <a:t> </a:t>
            </a: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186874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normAutofit fontScale="90000"/>
          </a:bodyPr>
          <a:lstStyle/>
          <a:p>
            <a:pPr algn="ctr"/>
            <a:r>
              <a:rPr lang="en-US" b="1" dirty="0">
                <a:latin typeface="Calibri" charset="0"/>
                <a:ea typeface="ＭＳ Ｐゴシック" charset="0"/>
              </a:rPr>
              <a:t>There are many RNA-</a:t>
            </a:r>
            <a:r>
              <a:rPr lang="en-US" b="1" dirty="0" err="1">
                <a:latin typeface="Calibri" charset="0"/>
                <a:ea typeface="ＭＳ Ｐゴシック" charset="0"/>
              </a:rPr>
              <a:t>seq</a:t>
            </a:r>
            <a:r>
              <a:rPr lang="en-US" b="1"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850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05371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pPr algn="ctr"/>
            <a:r>
              <a:rPr lang="en-US" sz="2800" b="1" dirty="0">
                <a:latin typeface="Calibri" charset="0"/>
                <a:ea typeface="ＭＳ Ｐゴシック" charset="0"/>
              </a:rPr>
              <a:t>Fragmentation and size selection</a:t>
            </a:r>
          </a:p>
        </p:txBody>
      </p:sp>
    </p:spTree>
    <p:extLst>
      <p:ext uri="{BB962C8B-B14F-4D97-AF65-F5344CB8AC3E}">
        <p14:creationId xmlns:p14="http://schemas.microsoft.com/office/powerpoint/2010/main" val="171054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pPr algn="ctr"/>
            <a:r>
              <a:rPr lang="en-US" sz="2800" b="1" dirty="0">
                <a:latin typeface="Calibri" charset="0"/>
                <a:ea typeface="ＭＳ Ｐゴシック" charset="0"/>
              </a:rPr>
              <a:t>RNA sequence selection/depletion</a:t>
            </a:r>
          </a:p>
        </p:txBody>
      </p:sp>
    </p:spTree>
    <p:extLst>
      <p:ext uri="{BB962C8B-B14F-4D97-AF65-F5344CB8AC3E}">
        <p14:creationId xmlns:p14="http://schemas.microsoft.com/office/powerpoint/2010/main" val="59976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188467"/>
            <a:ext cx="2483768" cy="864270"/>
          </a:xfrm>
        </p:spPr>
        <p:txBody>
          <a:bodyPr/>
          <a:lstStyle/>
          <a:p>
            <a:pPr algn="ctr"/>
            <a:r>
              <a:rPr lang="en-US" sz="2800" b="1" dirty="0">
                <a:latin typeface="Calibri" charset="0"/>
                <a:ea typeface="ＭＳ Ｐゴシック" charset="0"/>
              </a:rPr>
              <a:t>Stranded vs. </a:t>
            </a:r>
            <a:r>
              <a:rPr lang="en-US" sz="2800" b="1" dirty="0" err="1">
                <a:latin typeface="Calibri" charset="0"/>
                <a:ea typeface="ＭＳ Ｐゴシック" charset="0"/>
              </a:rPr>
              <a:t>unstranded</a:t>
            </a:r>
            <a:endParaRPr lang="en-US" sz="2800" b="1"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200417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pPr algn="ctr"/>
            <a:r>
              <a:rPr lang="en-US" b="1" dirty="0">
                <a:latin typeface="Calibri" charset="0"/>
                <a:ea typeface="ＭＳ Ｐゴシック" charset="0"/>
              </a:rPr>
              <a:t>Replicates</a:t>
            </a:r>
          </a:p>
        </p:txBody>
      </p:sp>
      <p:sp>
        <p:nvSpPr>
          <p:cNvPr id="28674" name="Content Placeholder 2"/>
          <p:cNvSpPr>
            <a:spLocks noGrp="1"/>
          </p:cNvSpPr>
          <p:nvPr>
            <p:ph sz="half" idx="1"/>
          </p:nvPr>
        </p:nvSpPr>
        <p:spPr>
          <a:xfrm>
            <a:off x="1751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1182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analysis goals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analysis (what can you ask of the data?)</a:t>
            </a:r>
          </a:p>
        </p:txBody>
      </p:sp>
      <p:sp>
        <p:nvSpPr>
          <p:cNvPr id="29698" name="Content Placeholder 6"/>
          <p:cNvSpPr>
            <a:spLocks noGrp="1"/>
          </p:cNvSpPr>
          <p:nvPr>
            <p:ph idx="1"/>
          </p:nvPr>
        </p:nvSpPr>
        <p:spPr>
          <a:xfrm>
            <a:off x="1676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366634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General themes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workflows</a:t>
            </a:r>
          </a:p>
        </p:txBody>
      </p:sp>
      <p:sp>
        <p:nvSpPr>
          <p:cNvPr id="31746" name="Content Placeholder 6"/>
          <p:cNvSpPr>
            <a:spLocks noGrp="1"/>
          </p:cNvSpPr>
          <p:nvPr>
            <p:ph idx="1"/>
          </p:nvPr>
        </p:nvSpPr>
        <p:spPr>
          <a:xfrm>
            <a:off x="1214203" y="1301750"/>
            <a:ext cx="9833548" cy="4648200"/>
          </a:xfrm>
        </p:spPr>
        <p:txBody>
          <a:bodyPr>
            <a:normAutofit/>
          </a:bodyPr>
          <a:lstStyle/>
          <a:p>
            <a:r>
              <a:rPr lang="en-US" sz="2500" dirty="0">
                <a:latin typeface="Calibri" charset="0"/>
                <a:ea typeface="ＭＳ Ｐゴシック" charset="0"/>
              </a:rPr>
              <a:t>Each type of RNA-</a:t>
            </a:r>
            <a:r>
              <a:rPr lang="en-US" sz="2500" dirty="0" err="1">
                <a:latin typeface="Calibri" charset="0"/>
                <a:ea typeface="ＭＳ Ｐゴシック" charset="0"/>
              </a:rPr>
              <a:t>seq</a:t>
            </a:r>
            <a:r>
              <a:rPr lang="en-US" sz="2500" dirty="0">
                <a:latin typeface="Calibri" charset="0"/>
                <a:ea typeface="ＭＳ Ｐゴシック" charset="0"/>
              </a:rPr>
              <a:t>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20075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417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676400" y="0"/>
            <a:ext cx="8839200" cy="1143000"/>
          </a:xfrm>
        </p:spPr>
        <p:txBody>
          <a:bodyPr/>
          <a:lstStyle/>
          <a:p>
            <a:pPr algn="ctr"/>
            <a:r>
              <a:rPr lang="en-US" b="1" dirty="0" err="1">
                <a:latin typeface="Calibri" charset="0"/>
                <a:ea typeface="ＭＳ Ｐゴシック" charset="0"/>
              </a:rPr>
              <a:t>BioStar</a:t>
            </a:r>
            <a:r>
              <a:rPr lang="en-US" b="1" dirty="0">
                <a:latin typeface="Calibri" charset="0"/>
                <a:ea typeface="ＭＳ Ｐゴシック" charset="0"/>
              </a:rPr>
              <a:t> exercise</a:t>
            </a:r>
          </a:p>
        </p:txBody>
      </p:sp>
      <p:sp>
        <p:nvSpPr>
          <p:cNvPr id="47106" name="Content Placeholder 2"/>
          <p:cNvSpPr>
            <a:spLocks noGrp="1"/>
          </p:cNvSpPr>
          <p:nvPr>
            <p:ph idx="1"/>
          </p:nvPr>
        </p:nvSpPr>
        <p:spPr>
          <a:xfrm>
            <a:off x="1676400" y="1066800"/>
            <a:ext cx="8839200" cy="5105400"/>
          </a:xfrm>
        </p:spPr>
        <p:txBody>
          <a:bodyPr/>
          <a:lstStyle/>
          <a:p>
            <a:r>
              <a:rPr lang="en-US" dirty="0">
                <a:latin typeface="Calibri" charset="0"/>
                <a:ea typeface="ＭＳ Ｐゴシック" charset="0"/>
              </a:rPr>
              <a:t>Go to the </a:t>
            </a:r>
            <a:r>
              <a:rPr lang="en-US" dirty="0" err="1">
                <a:latin typeface="Calibri" charset="0"/>
                <a:ea typeface="ＭＳ Ｐゴシック" charset="0"/>
              </a:rPr>
              <a:t>BioStar</a:t>
            </a:r>
            <a:r>
              <a:rPr lang="en-US" dirty="0">
                <a:latin typeface="Calibri" charset="0"/>
                <a:ea typeface="ＭＳ Ｐゴシック" charset="0"/>
              </a:rPr>
              <a:t> website:</a:t>
            </a:r>
          </a:p>
          <a:p>
            <a:pPr lvl="1"/>
            <a:r>
              <a:rPr lang="en-US" dirty="0">
                <a:latin typeface="Calibri" charset="0"/>
                <a:ea typeface="ＭＳ Ｐゴシック" charset="0"/>
                <a:hlinkClick r:id="rId2"/>
              </a:rPr>
              <a:t>http://www.biostars.org/</a:t>
            </a:r>
            <a:endParaRPr lang="en-US" dirty="0">
              <a:latin typeface="Calibri" charset="0"/>
              <a:ea typeface="ＭＳ Ｐゴシック" charset="0"/>
            </a:endParaRPr>
          </a:p>
          <a:p>
            <a:pPr lvl="1"/>
            <a:r>
              <a:rPr lang="en-US" dirty="0">
                <a:latin typeface="Calibri" charset="0"/>
                <a:ea typeface="ＭＳ Ｐゴシック" charset="0"/>
              </a:rPr>
              <a:t>If you do not already have an OpenID (e.g. Google, Yahoo, etc.)</a:t>
            </a:r>
          </a:p>
          <a:p>
            <a:pPr lvl="1"/>
            <a:r>
              <a:rPr lang="en-US" dirty="0">
                <a:latin typeface="Calibri" charset="0"/>
                <a:ea typeface="ＭＳ Ｐゴシック" charset="0"/>
              </a:rPr>
              <a:t>Login -&gt; </a:t>
            </a:r>
            <a:r>
              <a:rPr lang="ja-JP" altLang="en-US">
                <a:latin typeface="Calibri" charset="0"/>
                <a:ea typeface="ＭＳ Ｐゴシック" charset="0"/>
              </a:rPr>
              <a:t>‘</a:t>
            </a:r>
            <a:r>
              <a:rPr lang="en-US" altLang="ja-JP" dirty="0">
                <a:latin typeface="Calibri" charset="0"/>
                <a:ea typeface="ＭＳ Ｐゴシック" charset="0"/>
              </a:rPr>
              <a:t>get one</a:t>
            </a:r>
            <a:r>
              <a:rPr lang="ja-JP" altLang="en-US">
                <a:latin typeface="Calibri" charset="0"/>
                <a:ea typeface="ＭＳ Ｐゴシック" charset="0"/>
              </a:rPr>
              <a:t>’</a:t>
            </a:r>
            <a:endParaRPr lang="en-US" altLang="ja-JP" dirty="0">
              <a:latin typeface="Calibri" charset="0"/>
              <a:ea typeface="ＭＳ Ｐゴシック" charset="0"/>
            </a:endParaRPr>
          </a:p>
          <a:p>
            <a:r>
              <a:rPr lang="en-US" dirty="0">
                <a:latin typeface="Calibri" charset="0"/>
                <a:ea typeface="ＭＳ Ｐゴシック" charset="0"/>
              </a:rPr>
              <a:t>Login and set up your user profile</a:t>
            </a:r>
          </a:p>
          <a:p>
            <a:r>
              <a:rPr lang="en-US" dirty="0">
                <a:latin typeface="Calibri" charset="0"/>
                <a:ea typeface="ＭＳ Ｐゴシック" charset="0"/>
              </a:rPr>
              <a:t>Tasks:</a:t>
            </a:r>
          </a:p>
          <a:p>
            <a:pPr lvl="1"/>
            <a:r>
              <a:rPr lang="en-US" dirty="0">
                <a:latin typeface="Calibri" charset="0"/>
                <a:ea typeface="ＭＳ Ｐゴシック" charset="0"/>
              </a:rPr>
              <a:t>Find a question that seems useful and </a:t>
            </a:r>
            <a:r>
              <a:rPr lang="ja-JP" altLang="en-US">
                <a:latin typeface="Calibri" charset="0"/>
                <a:ea typeface="ＭＳ Ｐゴシック" charset="0"/>
              </a:rPr>
              <a:t>‘</a:t>
            </a:r>
            <a:r>
              <a:rPr lang="en-US" altLang="ja-JP" dirty="0">
                <a:latin typeface="Calibri" charset="0"/>
                <a:ea typeface="ＭＳ Ｐゴシック" charset="0"/>
              </a:rPr>
              <a:t>vote it up</a:t>
            </a:r>
            <a:r>
              <a:rPr lang="ja-JP" altLang="en-US">
                <a:latin typeface="Calibri" charset="0"/>
                <a:ea typeface="ＭＳ Ｐゴシック" charset="0"/>
              </a:rPr>
              <a:t>’</a:t>
            </a:r>
            <a:endParaRPr lang="en-US" altLang="ja-JP" dirty="0">
              <a:latin typeface="Calibri" charset="0"/>
              <a:ea typeface="ＭＳ Ｐゴシック" charset="0"/>
            </a:endParaRPr>
          </a:p>
          <a:p>
            <a:pPr lvl="2"/>
            <a:r>
              <a:rPr lang="en-US" altLang="ja-JP" dirty="0">
                <a:latin typeface="Calibri" charset="0"/>
                <a:ea typeface="ＭＳ Ｐゴシック" charset="0"/>
              </a:rPr>
              <a:t>E.g. search for a tool you have used, data type you are working with, etc.</a:t>
            </a:r>
          </a:p>
        </p:txBody>
      </p:sp>
    </p:spTree>
    <p:extLst>
      <p:ext uri="{BB962C8B-B14F-4D97-AF65-F5344CB8AC3E}">
        <p14:creationId xmlns:p14="http://schemas.microsoft.com/office/powerpoint/2010/main" val="237817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Should I remove duplicates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6866" name="Content Placeholder 6"/>
          <p:cNvSpPr>
            <a:spLocks noGrp="1"/>
          </p:cNvSpPr>
          <p:nvPr>
            <p:ph idx="1"/>
          </p:nvPr>
        </p:nvSpPr>
        <p:spPr>
          <a:xfrm>
            <a:off x="1676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78836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How much library depth is needed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8914" name="Content Placeholder 6"/>
          <p:cNvSpPr>
            <a:spLocks noGrp="1"/>
          </p:cNvSpPr>
          <p:nvPr>
            <p:ph idx="1"/>
          </p:nvPr>
        </p:nvSpPr>
        <p:spPr>
          <a:xfrm>
            <a:off x="1019331" y="1600200"/>
            <a:ext cx="10163331"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r>
              <a:rPr lang="en-US" sz="2600" dirty="0">
                <a:latin typeface="Calibri" charset="0"/>
                <a:ea typeface="ＭＳ Ｐゴシック" charset="0"/>
              </a:rPr>
              <a:t>Good news:  0.5 lanes of recent Illumina </a:t>
            </a:r>
            <a:r>
              <a:rPr lang="en-US" sz="2600" dirty="0" err="1">
                <a:latin typeface="Calibri" charset="0"/>
                <a:ea typeface="ＭＳ Ｐゴシック" charset="0"/>
              </a:rPr>
              <a:t>HiSeq</a:t>
            </a:r>
            <a:r>
              <a:rPr lang="en-US" sz="2600" dirty="0">
                <a:latin typeface="Calibri" charset="0"/>
                <a:ea typeface="ＭＳ Ｐゴシック" charset="0"/>
              </a:rPr>
              <a:t> data should be enough for most purposes</a:t>
            </a:r>
          </a:p>
        </p:txBody>
      </p:sp>
    </p:spTree>
    <p:extLst>
      <p:ext uri="{BB962C8B-B14F-4D97-AF65-F5344CB8AC3E}">
        <p14:creationId xmlns:p14="http://schemas.microsoft.com/office/powerpoint/2010/main" val="1944737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What mapping strategy should I use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40962" name="Content Placeholder 6"/>
          <p:cNvSpPr>
            <a:spLocks noGrp="1"/>
          </p:cNvSpPr>
          <p:nvPr>
            <p:ph idx="1"/>
          </p:nvPr>
        </p:nvSpPr>
        <p:spPr>
          <a:xfrm>
            <a:off x="1676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Bowtie or BWA and a genome + junction database</a:t>
            </a:r>
          </a:p>
          <a:p>
            <a:pPr lvl="1"/>
            <a:r>
              <a:rPr lang="en-US" dirty="0">
                <a:latin typeface="Calibri" charset="0"/>
                <a:ea typeface="ＭＳ Ｐゴシック" charset="0"/>
              </a:rPr>
              <a:t>Junction database may need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a:t>
            </a:r>
          </a:p>
          <a:p>
            <a:pPr lvl="1"/>
            <a:r>
              <a:rPr lang="en-US" dirty="0">
                <a:latin typeface="Calibri" charset="0"/>
                <a:ea typeface="ＭＳ Ｐゴシック" charset="0"/>
              </a:rPr>
              <a:t>Assembly strategy may also work (e.g. Trinity)</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STAR, HISAT, etc.</a:t>
            </a:r>
          </a:p>
        </p:txBody>
      </p:sp>
    </p:spTree>
    <p:extLst>
      <p:ext uri="{BB962C8B-B14F-4D97-AF65-F5344CB8AC3E}">
        <p14:creationId xmlns:p14="http://schemas.microsoft.com/office/powerpoint/2010/main" val="157319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109536"/>
            <a:ext cx="8839200" cy="1143001"/>
          </a:xfrm>
        </p:spPr>
        <p:txBody>
          <a:bodyPr>
            <a:normAutofit fontScale="90000"/>
          </a:bodyPr>
          <a:lstStyle/>
          <a:p>
            <a:pPr algn="ctr"/>
            <a:r>
              <a:rPr lang="en-US" b="1"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E.g. Refer to the Trinity modules of </a:t>
            </a:r>
            <a:r>
              <a:rPr lang="en-US" dirty="0">
                <a:hlinkClick r:id="rId2"/>
              </a:rPr>
              <a:t>rnabio.org</a:t>
            </a:r>
            <a:r>
              <a:rPr lang="en-US" dirty="0"/>
              <a:t> online.</a:t>
            </a:r>
          </a:p>
          <a:p>
            <a:pPr lvl="1">
              <a:defRPr/>
            </a:pPr>
            <a:r>
              <a:rPr lang="en-US" dirty="0"/>
              <a:t>Also we provide example tools in </a:t>
            </a:r>
            <a:r>
              <a:rPr lang="en-US" dirty="0">
                <a:hlinkClick r:id="rId3"/>
              </a:rPr>
              <a:t>Supplementary Table 2</a:t>
            </a:r>
            <a:r>
              <a:rPr lang="en-US" dirty="0"/>
              <a:t>.</a:t>
            </a:r>
          </a:p>
          <a:p>
            <a:pPr lvl="1">
              <a:defRPr/>
            </a:pPr>
            <a:r>
              <a:rPr lang="en-US" dirty="0">
                <a:hlinkClick r:id="rId4"/>
              </a:rPr>
              <a:t>https://github.com/griffithlab/rnaseq_tutorial/wiki/Kallisto</a:t>
            </a:r>
            <a:r>
              <a:rPr lang="en-US" dirty="0"/>
              <a:t> </a:t>
            </a:r>
          </a:p>
        </p:txBody>
      </p:sp>
    </p:spTree>
    <p:extLst>
      <p:ext uri="{BB962C8B-B14F-4D97-AF65-F5344CB8AC3E}">
        <p14:creationId xmlns:p14="http://schemas.microsoft.com/office/powerpoint/2010/main" val="203240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normAutofit fontScale="90000"/>
          </a:bodyPr>
          <a:lstStyle/>
          <a:p>
            <a:pPr algn="ctr"/>
            <a:r>
              <a:rPr lang="en-US" b="1" dirty="0">
                <a:latin typeface="Calibri" panose="020F0502020204030204" pitchFamily="34" charset="0"/>
                <a:cs typeface="Calibri" panose="020F0502020204030204" pitchFamily="34" charset="0"/>
              </a:rPr>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6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r>
              <a:rPr lang="en-US" b="1" dirty="0">
                <a:latin typeface="Calibri" charset="0"/>
                <a:ea typeface="ＭＳ Ｐゴシック" charset="0"/>
              </a:rPr>
              <a:t> </a:t>
            </a:r>
            <a:br>
              <a:rPr lang="en-US" b="1" dirty="0">
                <a:latin typeface="Calibri" charset="0"/>
                <a:ea typeface="ＭＳ Ｐゴシック" charset="0"/>
              </a:rPr>
            </a:br>
            <a:r>
              <a:rPr lang="en-US" b="1"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
        <p:nvSpPr>
          <p:cNvPr id="5" name="TextBox 3">
            <a:extLst>
              <a:ext uri="{FF2B5EF4-FFF2-40B4-BE49-F238E27FC236}">
                <a16:creationId xmlns:a16="http://schemas.microsoft.com/office/drawing/2014/main" id="{F24BBAC7-9491-1147-8BCD-4E3F548BEB7A}"/>
              </a:ext>
            </a:extLst>
          </p:cNvPr>
          <p:cNvSpPr txBox="1">
            <a:spLocks noChangeArrowheads="1"/>
          </p:cNvSpPr>
          <p:nvPr/>
        </p:nvSpPr>
        <p:spPr bwMode="auto">
          <a:xfrm>
            <a:off x="3734587" y="5538788"/>
            <a:ext cx="1074333" cy="338554"/>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a:t>
            </a:r>
            <a:r>
              <a:rPr lang="en-US" sz="1600" b="1" kern="0" dirty="0">
                <a:solidFill>
                  <a:prstClr val="black"/>
                </a:solidFill>
              </a:rPr>
              <a:t>7</a:t>
            </a:r>
            <a:endParaRPr kumimoji="0" lang="en-US" sz="1600" b="1" i="0" u="none" strike="noStrike" kern="0" cap="none" spc="0" normalizeH="0" baseline="0" noProof="0" dirty="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88578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09DF-310C-844E-B510-E149AF0C4383}"/>
              </a:ext>
            </a:extLst>
          </p:cNvPr>
          <p:cNvSpPr>
            <a:spLocks noGrp="1"/>
          </p:cNvSpPr>
          <p:nvPr>
            <p:ph type="title"/>
          </p:nvPr>
        </p:nvSpPr>
        <p:spPr>
          <a:xfrm>
            <a:off x="838200" y="365125"/>
            <a:ext cx="10515600" cy="3453113"/>
          </a:xfrm>
        </p:spPr>
        <p:txBody>
          <a:bodyPr/>
          <a:lstStyle/>
          <a:p>
            <a:pPr algn="ctr"/>
            <a:r>
              <a:rPr lang="en-US" dirty="0"/>
              <a:t>We are on a Coffee Break &amp; Networking Session</a:t>
            </a:r>
          </a:p>
        </p:txBody>
      </p:sp>
      <p:sp>
        <p:nvSpPr>
          <p:cNvPr id="3" name="TextBox 2">
            <a:extLst>
              <a:ext uri="{FF2B5EF4-FFF2-40B4-BE49-F238E27FC236}">
                <a16:creationId xmlns:a16="http://schemas.microsoft.com/office/drawing/2014/main" id="{0E67D870-0FF0-0342-8E83-7A1E0F1B4F68}"/>
              </a:ext>
            </a:extLst>
          </p:cNvPr>
          <p:cNvSpPr txBox="1"/>
          <p:nvPr/>
        </p:nvSpPr>
        <p:spPr>
          <a:xfrm>
            <a:off x="790832" y="3966519"/>
            <a:ext cx="10602098" cy="369332"/>
          </a:xfrm>
          <a:prstGeom prst="rect">
            <a:avLst/>
          </a:prstGeom>
          <a:noFill/>
        </p:spPr>
        <p:txBody>
          <a:bodyPr wrap="square" rtlCol="0">
            <a:spAutoFit/>
          </a:bodyPr>
          <a:lstStyle/>
          <a:p>
            <a:pPr algn="ctr"/>
            <a:r>
              <a:rPr lang="en-US" dirty="0"/>
              <a:t>Workshop Sponsors:</a:t>
            </a:r>
          </a:p>
        </p:txBody>
      </p:sp>
      <p:pic>
        <p:nvPicPr>
          <p:cNvPr id="7" name="Picture 6">
            <a:extLst>
              <a:ext uri="{FF2B5EF4-FFF2-40B4-BE49-F238E27FC236}">
                <a16:creationId xmlns:a16="http://schemas.microsoft.com/office/drawing/2014/main" id="{B0667162-27CD-1B4A-8F6D-F70AAA233072}"/>
              </a:ext>
            </a:extLst>
          </p:cNvPr>
          <p:cNvPicPr>
            <a:picLocks noChangeAspect="1"/>
          </p:cNvPicPr>
          <p:nvPr/>
        </p:nvPicPr>
        <p:blipFill>
          <a:blip r:embed="rId3"/>
          <a:stretch>
            <a:fillRect/>
          </a:stretch>
        </p:blipFill>
        <p:spPr>
          <a:xfrm>
            <a:off x="630194" y="4620163"/>
            <a:ext cx="2642287" cy="1264057"/>
          </a:xfrm>
          <a:prstGeom prst="rect">
            <a:avLst/>
          </a:prstGeom>
        </p:spPr>
      </p:pic>
      <p:pic>
        <p:nvPicPr>
          <p:cNvPr id="9" name="Picture 8">
            <a:extLst>
              <a:ext uri="{FF2B5EF4-FFF2-40B4-BE49-F238E27FC236}">
                <a16:creationId xmlns:a16="http://schemas.microsoft.com/office/drawing/2014/main" id="{5CB5EA98-6E57-2F46-9C64-7CBBE9AEFE58}"/>
              </a:ext>
            </a:extLst>
          </p:cNvPr>
          <p:cNvPicPr>
            <a:picLocks noChangeAspect="1"/>
          </p:cNvPicPr>
          <p:nvPr/>
        </p:nvPicPr>
        <p:blipFill>
          <a:blip r:embed="rId4"/>
          <a:stretch>
            <a:fillRect/>
          </a:stretch>
        </p:blipFill>
        <p:spPr>
          <a:xfrm>
            <a:off x="3540208" y="4620163"/>
            <a:ext cx="1676400" cy="1206500"/>
          </a:xfrm>
          <a:prstGeom prst="rect">
            <a:avLst/>
          </a:prstGeom>
        </p:spPr>
      </p:pic>
      <p:pic>
        <p:nvPicPr>
          <p:cNvPr id="8" name="Picture 7">
            <a:extLst>
              <a:ext uri="{FF2B5EF4-FFF2-40B4-BE49-F238E27FC236}">
                <a16:creationId xmlns:a16="http://schemas.microsoft.com/office/drawing/2014/main" id="{B6925479-9C9D-1142-952B-7162613B091E}"/>
              </a:ext>
            </a:extLst>
          </p:cNvPr>
          <p:cNvPicPr>
            <a:picLocks noChangeAspect="1"/>
          </p:cNvPicPr>
          <p:nvPr/>
        </p:nvPicPr>
        <p:blipFill>
          <a:blip r:embed="rId5"/>
          <a:stretch>
            <a:fillRect/>
          </a:stretch>
        </p:blipFill>
        <p:spPr>
          <a:xfrm>
            <a:off x="5757211" y="4858491"/>
            <a:ext cx="2781300" cy="787400"/>
          </a:xfrm>
          <a:prstGeom prst="rect">
            <a:avLst/>
          </a:prstGeom>
        </p:spPr>
      </p:pic>
      <p:pic>
        <p:nvPicPr>
          <p:cNvPr id="11" name="Picture 10">
            <a:extLst>
              <a:ext uri="{FF2B5EF4-FFF2-40B4-BE49-F238E27FC236}">
                <a16:creationId xmlns:a16="http://schemas.microsoft.com/office/drawing/2014/main" id="{EA6F1A00-932A-624F-A50C-FB1B23DD58F8}"/>
              </a:ext>
            </a:extLst>
          </p:cNvPr>
          <p:cNvPicPr>
            <a:picLocks noChangeAspect="1"/>
          </p:cNvPicPr>
          <p:nvPr/>
        </p:nvPicPr>
        <p:blipFill>
          <a:blip r:embed="rId6"/>
          <a:stretch>
            <a:fillRect/>
          </a:stretch>
        </p:blipFill>
        <p:spPr>
          <a:xfrm>
            <a:off x="8795954" y="4660327"/>
            <a:ext cx="3114941" cy="1126171"/>
          </a:xfrm>
          <a:prstGeom prst="rect">
            <a:avLst/>
          </a:prstGeom>
        </p:spPr>
      </p:pic>
    </p:spTree>
    <p:extLst>
      <p:ext uri="{BB962C8B-B14F-4D97-AF65-F5344CB8AC3E}">
        <p14:creationId xmlns:p14="http://schemas.microsoft.com/office/powerpoint/2010/main" val="12984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Introduction to RNA sequencing</a:t>
            </a:r>
            <a:endParaRPr lang="en-US" sz="3600" dirty="0">
              <a:solidFill>
                <a:schemeClr val="bg1"/>
              </a:solidFill>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Obi Griffith, Megan </a:t>
            </a:r>
            <a:r>
              <a:rPr lang="en-US" dirty="0" err="1">
                <a:solidFill>
                  <a:schemeClr val="bg1"/>
                </a:solidFill>
              </a:rPr>
              <a:t>Richters</a:t>
            </a:r>
            <a:endParaRPr lang="en-US" dirty="0">
              <a:solidFill>
                <a:schemeClr val="bg1"/>
              </a:solidFill>
            </a:endParaRPr>
          </a:p>
          <a:p>
            <a:pPr algn="r"/>
            <a:r>
              <a:rPr lang="en-US" dirty="0">
                <a:solidFill>
                  <a:schemeClr val="bg1"/>
                </a:solidFill>
              </a:rPr>
              <a:t>June 11-13,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r>
              <a:rPr lang="en-US" dirty="0"/>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7" name="Picture 4" descr="TGI_logo_V_2color_bevel.tiff">
            <a:extLst>
              <a:ext uri="{FF2B5EF4-FFF2-40B4-BE49-F238E27FC236}">
                <a16:creationId xmlns:a16="http://schemas.microsoft.com/office/drawing/2014/main" id="{84BDF983-CFFE-2749-98DE-709A1233B564}"/>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306442" y="3128809"/>
            <a:ext cx="2801824" cy="24327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3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Learning objectives of the course</a:t>
            </a:r>
          </a:p>
        </p:txBody>
      </p:sp>
      <p:sp>
        <p:nvSpPr>
          <p:cNvPr id="3" name="Content Placeholder 2"/>
          <p:cNvSpPr>
            <a:spLocks noGrp="1"/>
          </p:cNvSpPr>
          <p:nvPr>
            <p:ph idx="1"/>
          </p:nvPr>
        </p:nvSpPr>
        <p:spPr>
          <a:xfrm>
            <a:off x="944380" y="1584920"/>
            <a:ext cx="10792918" cy="4724400"/>
          </a:xfrm>
        </p:spPr>
        <p:txBody>
          <a:bodyPr>
            <a:normAutofit/>
          </a:bodyPr>
          <a:lstStyle/>
          <a:p>
            <a:pPr>
              <a:defRPr/>
            </a:pPr>
            <a:r>
              <a:rPr lang="en-US" b="1" dirty="0"/>
              <a:t>Module 2: Introduction to RNA Sequencing</a:t>
            </a:r>
          </a:p>
          <a:p>
            <a:pPr>
              <a:defRPr/>
            </a:pPr>
            <a:r>
              <a:rPr lang="en-US" dirty="0"/>
              <a:t>Module 3: Alignment and Visualization</a:t>
            </a:r>
          </a:p>
          <a:p>
            <a:pPr>
              <a:defRPr/>
            </a:pPr>
            <a:r>
              <a:rPr lang="en-US" dirty="0"/>
              <a:t>Module 4: Expression and Differential Expression</a:t>
            </a:r>
          </a:p>
          <a:p>
            <a:pPr>
              <a:defRPr/>
            </a:pPr>
            <a:r>
              <a:rPr lang="en-US" dirty="0"/>
              <a:t>Module 5: Alignment Free Expression Estimation</a:t>
            </a:r>
          </a:p>
          <a:p>
            <a:pPr>
              <a:defRPr/>
            </a:pPr>
            <a:r>
              <a:rPr lang="en-US" dirty="0"/>
              <a:t>Module 6: 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419941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pPr algn="ctr"/>
            <a:r>
              <a:rPr lang="en-US" b="1" dirty="0">
                <a:latin typeface="Calibri" charset="0"/>
                <a:ea typeface="ＭＳ Ｐゴシック" charset="0"/>
              </a:rPr>
              <a:t>Learning objectives of </a:t>
            </a:r>
            <a:r>
              <a:rPr lang="en-US" b="1">
                <a:latin typeface="Calibri" charset="0"/>
                <a:ea typeface="ＭＳ Ｐゴシック" charset="0"/>
              </a:rPr>
              <a:t>module 2</a:t>
            </a:r>
            <a:endParaRPr lang="en-US" b="1"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274378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402095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40637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794479" y="1341438"/>
            <a:ext cx="10837888"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235572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b="1" dirty="0">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719528" y="1341438"/>
            <a:ext cx="11122702" cy="4906962"/>
          </a:xfrm>
        </p:spPr>
        <p:txBody>
          <a:bodyPr>
            <a:normAutofit/>
          </a:bodyPr>
          <a:lstStyle/>
          <a:p>
            <a:pPr>
              <a:lnSpc>
                <a:spcPct val="90000"/>
              </a:lnSpc>
            </a:pPr>
            <a:r>
              <a:rPr lang="en-US" dirty="0">
                <a:latin typeface="Calibri" charset="0"/>
                <a:ea typeface="ＭＳ Ｐゴシック" charset="0"/>
              </a:rPr>
              <a:t>Interpreting mutations that do not have an obvious effect on protein sequence</a:t>
            </a:r>
          </a:p>
          <a:p>
            <a:pPr lvl="1">
              <a:lnSpc>
                <a:spcPct val="90000"/>
              </a:lnSpc>
            </a:pPr>
            <a:r>
              <a:rPr lang="ja-JP" altLang="en-US" dirty="0">
                <a:latin typeface="Calibri" charset="0"/>
                <a:ea typeface="ＭＳ Ｐゴシック" charset="0"/>
              </a:rPr>
              <a:t>‘</a:t>
            </a:r>
            <a:r>
              <a:rPr lang="en-US" altLang="ja-JP" dirty="0">
                <a:latin typeface="Calibri" charset="0"/>
                <a:ea typeface="ＭＳ Ｐゴシック" charset="0"/>
              </a:rPr>
              <a:t>Regulatory</a:t>
            </a:r>
            <a:r>
              <a:rPr lang="ja-JP" altLang="en-US" dirty="0">
                <a:latin typeface="Calibri" charset="0"/>
                <a:ea typeface="ＭＳ Ｐゴシック" charset="0"/>
              </a:rPr>
              <a:t>’</a:t>
            </a:r>
            <a:r>
              <a:rPr lang="en-US" altLang="ja-JP" dirty="0">
                <a:latin typeface="Calibri" charset="0"/>
                <a:ea typeface="ＭＳ Ｐゴシック" charset="0"/>
              </a:rPr>
              <a:t> mutations that affect what mRNA isoform is expressed and how much </a:t>
            </a:r>
          </a:p>
          <a:p>
            <a:pPr>
              <a:lnSpc>
                <a:spcPct val="90000"/>
              </a:lnSpc>
            </a:pPr>
            <a:r>
              <a:rPr lang="en-US" dirty="0">
                <a:latin typeface="Calibri" charset="0"/>
                <a:ea typeface="ＭＳ Ｐゴシック" charset="0"/>
              </a:rPr>
              <a:t>Prioritizing protein coding somatic mutations (often heterozygous)</a:t>
            </a:r>
          </a:p>
          <a:p>
            <a:pPr lvl="1">
              <a:lnSpc>
                <a:spcPct val="90000"/>
              </a:lnSpc>
            </a:pPr>
            <a:r>
              <a:rPr lang="en-US" dirty="0">
                <a:latin typeface="Calibri" charset="0"/>
                <a:ea typeface="ＭＳ Ｐゴシック" charset="0"/>
              </a:rPr>
              <a:t>If the gene is not expressed, a mutation in that gene would be less interesting</a:t>
            </a:r>
          </a:p>
          <a:p>
            <a:pPr lvl="1">
              <a:lnSpc>
                <a:spcPct val="90000"/>
              </a:lnSpc>
            </a:pPr>
            <a:r>
              <a:rPr lang="en-US" dirty="0">
                <a:latin typeface="Calibri" charset="0"/>
                <a:ea typeface="ＭＳ Ｐゴシック" charset="0"/>
              </a:rPr>
              <a:t>If the gene is expressed but only from the wild type allele, this might suggest loss-of-function (</a:t>
            </a:r>
            <a:r>
              <a:rPr lang="en-US" dirty="0" err="1">
                <a:latin typeface="Calibri" charset="0"/>
                <a:ea typeface="ＭＳ Ｐゴシック" charset="0"/>
              </a:rPr>
              <a:t>haploinsufficiency</a:t>
            </a:r>
            <a:r>
              <a:rPr lang="en-US" dirty="0">
                <a:latin typeface="Calibri" charset="0"/>
                <a:ea typeface="ＭＳ Ｐゴシック" charset="0"/>
              </a:rPr>
              <a:t>)</a:t>
            </a:r>
          </a:p>
          <a:p>
            <a:pPr lvl="1">
              <a:lnSpc>
                <a:spcPct val="90000"/>
              </a:lnSpc>
            </a:pPr>
            <a:r>
              <a:rPr lang="en-US"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202425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4220</TotalTime>
  <Words>2831</Words>
  <Application>Microsoft Macintosh PowerPoint</Application>
  <PresentationFormat>Widescreen</PresentationFormat>
  <Paragraphs>195</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Segoe UI</vt:lpstr>
      <vt:lpstr>Verdana</vt:lpstr>
      <vt:lpstr>Office Theme</vt:lpstr>
      <vt:lpstr>PowerPoint Presentation</vt:lpstr>
      <vt:lpstr>PowerPoint Presentation</vt:lpstr>
      <vt:lpstr> Introduction to RNA sequencing</vt:lpstr>
      <vt:lpstr>Learning objectives of the course</vt:lpstr>
      <vt:lpstr>Learning objectives of module 2</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Meyer</dc:creator>
  <cp:lastModifiedBy>Cotto, Kelsy</cp:lastModifiedBy>
  <cp:revision>32</cp:revision>
  <dcterms:created xsi:type="dcterms:W3CDTF">2018-10-31T15:25:31Z</dcterms:created>
  <dcterms:modified xsi:type="dcterms:W3CDTF">2019-06-11T12:12:36Z</dcterms:modified>
</cp:coreProperties>
</file>