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20"/>
  </p:notesMasterIdLst>
  <p:sldIdLst>
    <p:sldId id="259" r:id="rId3"/>
    <p:sldId id="404" r:id="rId4"/>
    <p:sldId id="269" r:id="rId5"/>
    <p:sldId id="310" r:id="rId6"/>
    <p:sldId id="309" r:id="rId7"/>
    <p:sldId id="516" r:id="rId8"/>
    <p:sldId id="517" r:id="rId9"/>
    <p:sldId id="518" r:id="rId10"/>
    <p:sldId id="519" r:id="rId11"/>
    <p:sldId id="520" r:id="rId12"/>
    <p:sldId id="521" r:id="rId13"/>
    <p:sldId id="522" r:id="rId14"/>
    <p:sldId id="523" r:id="rId15"/>
    <p:sldId id="524" r:id="rId16"/>
    <p:sldId id="525" r:id="rId17"/>
    <p:sldId id="526" r:id="rId18"/>
    <p:sldId id="52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9483"/>
  </p:normalViewPr>
  <p:slideViewPr>
    <p:cSldViewPr snapToGrid="0" snapToObjects="1">
      <p:cViewPr varScale="1">
        <p:scale>
          <a:sx n="164" d="100"/>
          <a:sy n="164"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3/11/19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genome.sph.umich.edu</a:t>
            </a:r>
            <a:r>
              <a:rPr lang="en-US" dirty="0"/>
              <a:t>/wiki/</a:t>
            </a:r>
            <a:r>
              <a:rPr lang="en-US" dirty="0" err="1"/>
              <a:t>Variant_Normalization</a:t>
            </a:r>
            <a:r>
              <a:rPr lang="en-US" dirty="0"/>
              <a:t> </a:t>
            </a:r>
          </a:p>
          <a:p>
            <a:endParaRPr lang="en-US" dirty="0"/>
          </a:p>
          <a:p>
            <a:r>
              <a:rPr lang="en-US" dirty="0"/>
              <a:t>Parsimony means representing a variant in as few nucleotides as possible without reducing the length of any allele to 0.</a:t>
            </a:r>
          </a:p>
          <a:p>
            <a:endParaRPr lang="en-US" dirty="0"/>
          </a:p>
          <a:p>
            <a:r>
              <a:rPr lang="en-US" dirty="0"/>
              <a:t>Left aligning a variant means shifting the start position of that variant to the left till it is no longer possible to do so.</a:t>
            </a:r>
          </a:p>
          <a:p>
            <a:endParaRPr lang="en-US" dirty="0"/>
          </a:p>
          <a:p>
            <a:endParaRPr lang="en-US" dirty="0"/>
          </a:p>
          <a:p>
            <a:endParaRPr lang="en-US" dirty="0"/>
          </a:p>
          <a:p>
            <a:r>
              <a:rPr lang="en-US" dirty="0"/>
              <a:t>The representation of variants in a VCF file requires that no alleles in the REF and ALT field are represented with an empty string (empty allele). The red </a:t>
            </a:r>
            <a:r>
              <a:rPr lang="en-US" dirty="0" err="1"/>
              <a:t>indel</a:t>
            </a:r>
            <a:r>
              <a:rPr lang="en-US" dirty="0"/>
              <a:t> has an illegal VCF representation.</a:t>
            </a:r>
          </a:p>
          <a:p>
            <a:r>
              <a:rPr lang="en-US" dirty="0"/>
              <a:t>The green variant is not left aligned as you can prefix an A nucleotide on the left side of the variant's alleles and truncate the C on the right side of the variant's alleles. It is however parsimonious.</a:t>
            </a:r>
          </a:p>
          <a:p>
            <a:r>
              <a:rPr lang="en-US" dirty="0"/>
              <a:t>The orange variant is left aligned but is not right parsimonious.</a:t>
            </a:r>
          </a:p>
          <a:p>
            <a:r>
              <a:rPr lang="en-US" dirty="0"/>
              <a:t>The blue variant is left aligned but not left parsimonious.</a:t>
            </a:r>
          </a:p>
          <a:p>
            <a:r>
              <a:rPr lang="en-US" dirty="0"/>
              <a:t>The maroon variant is left aligned and parsimonious.</a:t>
            </a:r>
          </a:p>
          <a:p>
            <a:endParaRPr lang="en-US" dirty="0"/>
          </a:p>
        </p:txBody>
      </p:sp>
      <p:sp>
        <p:nvSpPr>
          <p:cNvPr id="4" name="Slide Number Placeholder 3"/>
          <p:cNvSpPr>
            <a:spLocks noGrp="1"/>
          </p:cNvSpPr>
          <p:nvPr>
            <p:ph type="sldNum" sz="quarter" idx="10"/>
          </p:nvPr>
        </p:nvSpPr>
        <p:spPr/>
        <p:txBody>
          <a:bodyPr/>
          <a:lstStyle/>
          <a:p>
            <a:fld id="{099D50AF-F628-504F-B99D-05BB4C0BF79D}" type="slidenum">
              <a:rPr lang="en-US" smtClean="0"/>
              <a:t>5</a:t>
            </a:fld>
            <a:endParaRPr lang="en-US"/>
          </a:p>
        </p:txBody>
      </p:sp>
    </p:spTree>
    <p:extLst>
      <p:ext uri="{BB962C8B-B14F-4D97-AF65-F5344CB8AC3E}">
        <p14:creationId xmlns:p14="http://schemas.microsoft.com/office/powerpoint/2010/main" val="67513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57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9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543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03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160264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www.biostars.org/p/6047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8</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3119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p:txBody>
          <a:bodyPr>
            <a:normAutofit/>
          </a:bodyPr>
          <a:lstStyle/>
          <a:p>
            <a:pPr>
              <a:defRPr/>
            </a:pPr>
            <a:r>
              <a:rPr lang="en-US" dirty="0"/>
              <a:t>RNA-seq reads may span large introns</a:t>
            </a:r>
          </a:p>
          <a:p>
            <a:pPr>
              <a:defRPr/>
            </a:pPr>
            <a:r>
              <a:rPr lang="en-US" dirty="0"/>
              <a:t>The fragments being sequenced in RNA-seq represent mRNA and therefore the introns are removed</a:t>
            </a:r>
          </a:p>
          <a:p>
            <a:pPr>
              <a:defRPr/>
            </a:pPr>
            <a:r>
              <a:rPr lang="en-US" dirty="0"/>
              <a:t>But we are usually aligning these reads back to the reference genome</a:t>
            </a:r>
          </a:p>
          <a:p>
            <a:pPr>
              <a:defRPr/>
            </a:pPr>
            <a:r>
              <a:rPr lang="en-US" dirty="0"/>
              <a:t>Unless your reads are short (&lt;50bp) you should use a splice-aware aligner</a:t>
            </a:r>
          </a:p>
          <a:p>
            <a:pPr lvl="1">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167439" y="1844676"/>
            <a:ext cx="4014787" cy="309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341438"/>
            <a:ext cx="5181002" cy="4724400"/>
          </a:xfrm>
        </p:spPr>
        <p:txBody>
          <a:bodyPr>
            <a:normAutofit fontScale="85000" lnSpcReduction="20000"/>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66737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24656" y="1341438"/>
            <a:ext cx="5210982" cy="4724400"/>
          </a:xfrm>
        </p:spPr>
        <p:txBody>
          <a:bodyPr>
            <a:normAutofit fontScale="70000" lnSpcReduction="20000"/>
          </a:bodyPr>
          <a:lstStyle/>
          <a:p>
            <a:pPr>
              <a:defRPr/>
            </a:pPr>
            <a:r>
              <a:rPr lang="en-US" dirty="0">
                <a:latin typeface="Calibri" charset="0"/>
                <a:ea typeface="ＭＳ Ｐゴシック" charset="0"/>
              </a:rPr>
              <a:t>Uses hierarchical indexing algorithm and several adaptive strategies, based on the position of a read with respect to splice sites</a:t>
            </a:r>
          </a:p>
          <a:p>
            <a:pPr>
              <a:defRPr/>
            </a:pPr>
            <a:r>
              <a:rPr lang="en-US" dirty="0">
                <a:latin typeface="Calibri" charset="0"/>
                <a:ea typeface="ＭＳ Ｐゴシック" charset="0"/>
              </a:rPr>
              <a:t>First tries to find candidate locations across the target genome from which the read may have originated by mapping part of each read using the global FM index, which in most cases identifies one or a small number of candidates. </a:t>
            </a:r>
          </a:p>
          <a:p>
            <a:pPr>
              <a:defRPr/>
            </a:pPr>
            <a:r>
              <a:rPr lang="en-US" dirty="0">
                <a:latin typeface="Calibri" charset="0"/>
                <a:ea typeface="ＭＳ Ｐゴシック" charset="0"/>
              </a:rPr>
              <a:t>Then selects one of ~48,000 local indexes for each candidate and uses it to align the remainder of the read.</a:t>
            </a:r>
          </a:p>
          <a:p>
            <a:pPr>
              <a:defRPr/>
            </a:pPr>
            <a:r>
              <a:rPr lang="en-US" dirty="0">
                <a:latin typeface="Calibri" charset="0"/>
                <a:ea typeface="ＭＳ Ｐゴシック" charset="0"/>
              </a:rPr>
              <a:t>For paired reads, each mate is separately aligned and the alignments of both mates are combined. </a:t>
            </a:r>
          </a:p>
          <a:p>
            <a:pPr lvl="1">
              <a:defRPr/>
            </a:pPr>
            <a:r>
              <a:rPr lang="en-US" dirty="0">
                <a:latin typeface="Calibri" charset="0"/>
                <a:ea typeface="ＭＳ Ｐゴシック" charset="0"/>
              </a:rPr>
              <a:t>If a read fails to align, then the alignments of its mate are used as anchors to map the unaligned mate</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403188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10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672064" y="2564905"/>
            <a:ext cx="5245101" cy="147732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First align read with global index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Once at least 28bp and exactly one location switch to extension mode against reference genome (faster)</a:t>
            </a:r>
          </a:p>
        </p:txBody>
      </p:sp>
      <p:cxnSp>
        <p:nvCxnSpPr>
          <p:cNvPr id="10" name="Straight Connector 9"/>
          <p:cNvCxnSpPr/>
          <p:nvPr/>
        </p:nvCxnSpPr>
        <p:spPr>
          <a:xfrm>
            <a:off x="2567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86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5" y="2082003"/>
            <a:ext cx="478079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Again use global search until exactly one match of at least 28bp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as before until mismatch at 93bp (faster)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Switch to local FM index to align remaining 8bp</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Because the index covers only a small region, in this case we find just one match for the 8-bp segment.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Check for compatibility and combine into single spliced alignment</a:t>
            </a:r>
          </a:p>
        </p:txBody>
      </p:sp>
      <p:cxnSp>
        <p:nvCxnSpPr>
          <p:cNvPr id="3" name="Straight Connector 2"/>
          <p:cNvCxnSpPr/>
          <p:nvPr/>
        </p:nvCxnSpPr>
        <p:spPr>
          <a:xfrm>
            <a:off x="2567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36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6" y="2156952"/>
            <a:ext cx="3816424"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Again use global search until exactly one match of at least 28bp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as before until mismatch at 51bp (faster)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Switch to local FM index to align first 8bp of remaining read</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If too many matches increase prefix size</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again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Check for compatibility and combine into single spliced alignment</a:t>
            </a:r>
          </a:p>
        </p:txBody>
      </p:sp>
      <p:cxnSp>
        <p:nvCxnSpPr>
          <p:cNvPr id="3" name="Straight Connector 2"/>
          <p:cNvCxnSpPr/>
          <p:nvPr/>
        </p:nvCxnSpPr>
        <p:spPr>
          <a:xfrm>
            <a:off x="2567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27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t>Depends on the application</a:t>
            </a:r>
          </a:p>
          <a:p>
            <a:pPr lvl="1">
              <a:defRPr/>
            </a:pPr>
            <a:endParaRPr lang="en-US" dirty="0"/>
          </a:p>
          <a:p>
            <a:pPr>
              <a:defRPr/>
            </a:pPr>
            <a:r>
              <a:rPr lang="en-US" dirty="0"/>
              <a:t>In *DNA* analysis it is common to use a mapper to randomly select alignments from a series of equally good alignments</a:t>
            </a:r>
          </a:p>
          <a:p>
            <a:pPr>
              <a:defRPr/>
            </a:pPr>
            <a:r>
              <a:rPr lang="en-US" dirty="0"/>
              <a:t>In *RNA* analysis this is less common</a:t>
            </a:r>
          </a:p>
          <a:p>
            <a:pPr lvl="1">
              <a:defRPr/>
            </a:pPr>
            <a:r>
              <a:rPr lang="en-US" dirty="0"/>
              <a:t>Perhaps disallow multi-mapped reads if you are variant calling</a:t>
            </a:r>
          </a:p>
          <a:p>
            <a:pPr lvl="1">
              <a:defRPr/>
            </a:pPr>
            <a:r>
              <a:rPr lang="en-US" dirty="0"/>
              <a:t>Definitely should allow multi-mapped reads for expression analysis with Cufflinks (and </a:t>
            </a:r>
            <a:r>
              <a:rPr lang="en-US" dirty="0" err="1"/>
              <a:t>StringTie</a:t>
            </a:r>
            <a:r>
              <a:rPr lang="en-US" dirty="0"/>
              <a:t>?)</a:t>
            </a:r>
          </a:p>
          <a:p>
            <a:pPr lvl="1">
              <a:defRPr/>
            </a:pPr>
            <a:r>
              <a:rPr lang="en-US" dirty="0"/>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damage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
            <a:ext cx="10515600" cy="769719"/>
          </a:xfrm>
        </p:spPr>
        <p:txBody>
          <a:bodyPr>
            <a:normAutofit/>
          </a:bodyPr>
          <a:lstStyle/>
          <a:p>
            <a:r>
              <a:rPr lang="en-US" dirty="0">
                <a:latin typeface="Calibri" panose="020F0502020204030204" pitchFamily="34" charset="0"/>
                <a:cs typeface="Calibri" panose="020F0502020204030204" pitchFamily="34" charset="0"/>
              </a:rPr>
              <a:t>Common sources of confusion</a:t>
            </a:r>
          </a:p>
        </p:txBody>
      </p:sp>
      <p:sp>
        <p:nvSpPr>
          <p:cNvPr id="3" name="Content Placeholder 2"/>
          <p:cNvSpPr>
            <a:spLocks noGrp="1"/>
          </p:cNvSpPr>
          <p:nvPr>
            <p:ph idx="1"/>
          </p:nvPr>
        </p:nvSpPr>
        <p:spPr>
          <a:xfrm>
            <a:off x="203200" y="1016000"/>
            <a:ext cx="4830693" cy="5562600"/>
          </a:xfrm>
        </p:spPr>
        <p:txBody>
          <a:bodyPr>
            <a:normAutofit/>
          </a:bodyPr>
          <a:lstStyle/>
          <a:p>
            <a:r>
              <a:rPr lang="en-US" dirty="0">
                <a:latin typeface="Calibri" panose="020F0502020204030204" pitchFamily="34" charset="0"/>
                <a:cs typeface="Calibri" panose="020F0502020204030204" pitchFamily="34" charset="0"/>
              </a:rPr>
              <a:t>Genomic coordinate systems</a:t>
            </a:r>
          </a:p>
          <a:p>
            <a:pPr lvl="1"/>
            <a:r>
              <a:rPr lang="en-US" dirty="0">
                <a:latin typeface="Calibri" panose="020F0502020204030204" pitchFamily="34" charset="0"/>
                <a:cs typeface="Calibri" panose="020F0502020204030204" pitchFamily="34" charset="0"/>
              </a:rPr>
              <a:t>1-based vs. 0-based</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Genome builds</a:t>
            </a:r>
          </a:p>
          <a:p>
            <a:pPr lvl="1"/>
            <a:r>
              <a:rPr lang="en-US" dirty="0">
                <a:latin typeface="Calibri" panose="020F0502020204030204" pitchFamily="34" charset="0"/>
                <a:cs typeface="Calibri" panose="020F0502020204030204" pitchFamily="34" charset="0"/>
              </a:rPr>
              <a:t>And annotation builds</a:t>
            </a:r>
          </a:p>
          <a:p>
            <a:pPr lvl="1"/>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Liftover</a:t>
            </a:r>
            <a:r>
              <a:rPr lang="en-US" dirty="0">
                <a:latin typeface="Calibri" panose="020F0502020204030204" pitchFamily="34" charset="0"/>
                <a:cs typeface="Calibri" panose="020F0502020204030204" pitchFamily="34" charset="0"/>
              </a:rPr>
              <a:t>” tools</a:t>
            </a: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Left-shifted </a:t>
            </a:r>
            <a:r>
              <a:rPr lang="en-US" dirty="0" err="1">
                <a:latin typeface="Calibri" panose="020F0502020204030204" pitchFamily="34" charset="0"/>
                <a:cs typeface="Calibri" panose="020F0502020204030204" pitchFamily="34" charset="0"/>
              </a:rPr>
              <a:t>vs</a:t>
            </a:r>
            <a:r>
              <a:rPr lang="en-US" dirty="0">
                <a:latin typeface="Calibri" panose="020F0502020204030204" pitchFamily="34" charset="0"/>
                <a:cs typeface="Calibri" panose="020F0502020204030204" pitchFamily="34" charset="0"/>
              </a:rPr>
              <a:t> right-shifted</a:t>
            </a:r>
          </a:p>
        </p:txBody>
      </p:sp>
      <p:pic>
        <p:nvPicPr>
          <p:cNvPr id="4" name="Picture 3" descr="0-vs-1-bas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860592"/>
            <a:ext cx="6680123" cy="1177539"/>
          </a:xfrm>
          <a:prstGeom prst="rect">
            <a:avLst/>
          </a:prstGeom>
        </p:spPr>
      </p:pic>
      <p:pic>
        <p:nvPicPr>
          <p:cNvPr id="5" name="Picture 4" descr="lifto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227" y="2424441"/>
            <a:ext cx="4432300" cy="1765300"/>
          </a:xfrm>
          <a:prstGeom prst="rect">
            <a:avLst/>
          </a:prstGeom>
        </p:spPr>
      </p:pic>
      <p:sp>
        <p:nvSpPr>
          <p:cNvPr id="6" name="TextBox 5"/>
          <p:cNvSpPr txBox="1"/>
          <p:nvPr/>
        </p:nvSpPr>
        <p:spPr>
          <a:xfrm>
            <a:off x="7297823" y="4011857"/>
            <a:ext cx="133882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Human GRCh37</a:t>
            </a:r>
          </a:p>
        </p:txBody>
      </p:sp>
      <p:sp>
        <p:nvSpPr>
          <p:cNvPr id="7" name="TextBox 6"/>
          <p:cNvSpPr txBox="1"/>
          <p:nvPr/>
        </p:nvSpPr>
        <p:spPr>
          <a:xfrm>
            <a:off x="7105992" y="3416448"/>
            <a:ext cx="111761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Human hg19</a:t>
            </a:r>
          </a:p>
        </p:txBody>
      </p:sp>
      <p:sp>
        <p:nvSpPr>
          <p:cNvPr id="9" name="TextBox 8"/>
          <p:cNvSpPr txBox="1"/>
          <p:nvPr/>
        </p:nvSpPr>
        <p:spPr>
          <a:xfrm>
            <a:off x="8552165" y="2432517"/>
            <a:ext cx="1196161"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Mouse mm10</a:t>
            </a:r>
          </a:p>
        </p:txBody>
      </p:sp>
      <p:pic>
        <p:nvPicPr>
          <p:cNvPr id="10" name="Content Placeholder 4" descr="Screenshot 2018-08-04 16.17.11.png"/>
          <p:cNvPicPr>
            <a:picLocks noChangeAspect="1"/>
          </p:cNvPicPr>
          <p:nvPr/>
        </p:nvPicPr>
        <p:blipFill rotWithShape="1">
          <a:blip r:embed="rId4">
            <a:extLst>
              <a:ext uri="{28A0092B-C50C-407E-A947-70E740481C1C}">
                <a14:useLocalDpi xmlns:a14="http://schemas.microsoft.com/office/drawing/2010/main" val="0"/>
              </a:ext>
            </a:extLst>
          </a:blip>
          <a:srcRect l="396" t="41175" r="2507" b="25720"/>
          <a:stretch/>
        </p:blipFill>
        <p:spPr>
          <a:xfrm>
            <a:off x="5486401" y="4593823"/>
            <a:ext cx="6561663" cy="1599392"/>
          </a:xfrm>
          <a:prstGeom prst="rect">
            <a:avLst/>
          </a:prstGeom>
        </p:spPr>
      </p:pic>
    </p:spTree>
    <p:extLst>
      <p:ext uri="{BB962C8B-B14F-4D97-AF65-F5344CB8AC3E}">
        <p14:creationId xmlns:p14="http://schemas.microsoft.com/office/powerpoint/2010/main" val="156357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11850"/>
            <a:ext cx="11684000" cy="609601"/>
          </a:xfrm>
        </p:spPr>
        <p:txBody>
          <a:bodyPr>
            <a:noAutofit/>
          </a:bodyPr>
          <a:lstStyle/>
          <a:p>
            <a:r>
              <a:rPr lang="en-US" sz="2667" dirty="0">
                <a:latin typeface="Calibri" panose="020F0502020204030204" pitchFamily="34" charset="0"/>
                <a:cs typeface="Calibri" panose="020F0502020204030204" pitchFamily="34" charset="0"/>
              </a:rPr>
              <a:t>0-based vs 1-based methods to indicate a nucleotide positions</a:t>
            </a:r>
          </a:p>
        </p:txBody>
      </p:sp>
      <p:graphicFrame>
        <p:nvGraphicFramePr>
          <p:cNvPr id="5" name="Table 4"/>
          <p:cNvGraphicFramePr>
            <a:graphicFrameLocks noGrp="1"/>
          </p:cNvGraphicFramePr>
          <p:nvPr>
            <p:extLst>
              <p:ext uri="{D42A27DB-BD31-4B8C-83A1-F6EECF244321}">
                <p14:modId xmlns:p14="http://schemas.microsoft.com/office/powerpoint/2010/main" val="3577025685"/>
              </p:ext>
            </p:extLst>
          </p:nvPr>
        </p:nvGraphicFramePr>
        <p:xfrm>
          <a:off x="463432" y="794410"/>
          <a:ext cx="11297213" cy="1813560"/>
        </p:xfrm>
        <a:graphic>
          <a:graphicData uri="http://schemas.openxmlformats.org/drawingml/2006/table">
            <a:tbl>
              <a:tblPr firstRow="1" bandRow="1">
                <a:tableStyleId>{2D5ABB26-0587-4C30-8999-92F81FD0307C}</a:tableStyleId>
              </a:tblPr>
              <a:tblGrid>
                <a:gridCol w="1255245">
                  <a:extLst>
                    <a:ext uri="{9D8B030D-6E8A-4147-A177-3AD203B41FA5}">
                      <a16:colId xmlns:a16="http://schemas.microsoft.com/office/drawing/2014/main" val="20000"/>
                    </a:ext>
                  </a:extLst>
                </a:gridCol>
                <a:gridCol w="627623">
                  <a:extLst>
                    <a:ext uri="{9D8B030D-6E8A-4147-A177-3AD203B41FA5}">
                      <a16:colId xmlns:a16="http://schemas.microsoft.com/office/drawing/2014/main" val="20001"/>
                    </a:ext>
                  </a:extLst>
                </a:gridCol>
                <a:gridCol w="627623">
                  <a:extLst>
                    <a:ext uri="{9D8B030D-6E8A-4147-A177-3AD203B41FA5}">
                      <a16:colId xmlns:a16="http://schemas.microsoft.com/office/drawing/2014/main" val="20002"/>
                    </a:ext>
                  </a:extLst>
                </a:gridCol>
                <a:gridCol w="627623">
                  <a:extLst>
                    <a:ext uri="{9D8B030D-6E8A-4147-A177-3AD203B41FA5}">
                      <a16:colId xmlns:a16="http://schemas.microsoft.com/office/drawing/2014/main" val="20003"/>
                    </a:ext>
                  </a:extLst>
                </a:gridCol>
                <a:gridCol w="627623">
                  <a:extLst>
                    <a:ext uri="{9D8B030D-6E8A-4147-A177-3AD203B41FA5}">
                      <a16:colId xmlns:a16="http://schemas.microsoft.com/office/drawing/2014/main" val="20004"/>
                    </a:ext>
                  </a:extLst>
                </a:gridCol>
                <a:gridCol w="627623">
                  <a:extLst>
                    <a:ext uri="{9D8B030D-6E8A-4147-A177-3AD203B41FA5}">
                      <a16:colId xmlns:a16="http://schemas.microsoft.com/office/drawing/2014/main" val="20005"/>
                    </a:ext>
                  </a:extLst>
                </a:gridCol>
                <a:gridCol w="627623">
                  <a:extLst>
                    <a:ext uri="{9D8B030D-6E8A-4147-A177-3AD203B41FA5}">
                      <a16:colId xmlns:a16="http://schemas.microsoft.com/office/drawing/2014/main" val="20006"/>
                    </a:ext>
                  </a:extLst>
                </a:gridCol>
                <a:gridCol w="627623">
                  <a:extLst>
                    <a:ext uri="{9D8B030D-6E8A-4147-A177-3AD203B41FA5}">
                      <a16:colId xmlns:a16="http://schemas.microsoft.com/office/drawing/2014/main" val="20007"/>
                    </a:ext>
                  </a:extLst>
                </a:gridCol>
                <a:gridCol w="627623">
                  <a:extLst>
                    <a:ext uri="{9D8B030D-6E8A-4147-A177-3AD203B41FA5}">
                      <a16:colId xmlns:a16="http://schemas.microsoft.com/office/drawing/2014/main" val="20008"/>
                    </a:ext>
                  </a:extLst>
                </a:gridCol>
                <a:gridCol w="627623">
                  <a:extLst>
                    <a:ext uri="{9D8B030D-6E8A-4147-A177-3AD203B41FA5}">
                      <a16:colId xmlns:a16="http://schemas.microsoft.com/office/drawing/2014/main" val="20009"/>
                    </a:ext>
                  </a:extLst>
                </a:gridCol>
                <a:gridCol w="627623">
                  <a:extLst>
                    <a:ext uri="{9D8B030D-6E8A-4147-A177-3AD203B41FA5}">
                      <a16:colId xmlns:a16="http://schemas.microsoft.com/office/drawing/2014/main" val="20010"/>
                    </a:ext>
                  </a:extLst>
                </a:gridCol>
                <a:gridCol w="627623">
                  <a:extLst>
                    <a:ext uri="{9D8B030D-6E8A-4147-A177-3AD203B41FA5}">
                      <a16:colId xmlns:a16="http://schemas.microsoft.com/office/drawing/2014/main" val="20011"/>
                    </a:ext>
                  </a:extLst>
                </a:gridCol>
                <a:gridCol w="627623">
                  <a:extLst>
                    <a:ext uri="{9D8B030D-6E8A-4147-A177-3AD203B41FA5}">
                      <a16:colId xmlns:a16="http://schemas.microsoft.com/office/drawing/2014/main" val="20012"/>
                    </a:ext>
                  </a:extLst>
                </a:gridCol>
                <a:gridCol w="627623">
                  <a:extLst>
                    <a:ext uri="{9D8B030D-6E8A-4147-A177-3AD203B41FA5}">
                      <a16:colId xmlns:a16="http://schemas.microsoft.com/office/drawing/2014/main" val="20013"/>
                    </a:ext>
                  </a:extLst>
                </a:gridCol>
                <a:gridCol w="627623">
                  <a:extLst>
                    <a:ext uri="{9D8B030D-6E8A-4147-A177-3AD203B41FA5}">
                      <a16:colId xmlns:a16="http://schemas.microsoft.com/office/drawing/2014/main" val="20014"/>
                    </a:ext>
                  </a:extLst>
                </a:gridCol>
                <a:gridCol w="627623">
                  <a:extLst>
                    <a:ext uri="{9D8B030D-6E8A-4147-A177-3AD203B41FA5}">
                      <a16:colId xmlns:a16="http://schemas.microsoft.com/office/drawing/2014/main" val="20015"/>
                    </a:ext>
                  </a:extLst>
                </a:gridCol>
                <a:gridCol w="627623">
                  <a:extLst>
                    <a:ext uri="{9D8B030D-6E8A-4147-A177-3AD203B41FA5}">
                      <a16:colId xmlns:a16="http://schemas.microsoft.com/office/drawing/2014/main" val="20016"/>
                    </a:ext>
                  </a:extLst>
                </a:gridCol>
              </a:tblGrid>
              <a:tr h="37592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a:t>chr1</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a:t>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A</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C</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G</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C</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A</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900" dirty="0"/>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2400">
                <a:tc>
                  <a:txBody>
                    <a:bodyPr/>
                    <a:lstStyle/>
                    <a:p>
                      <a:pPr algn="ctr"/>
                      <a:endParaRPr lang="en-US" sz="400" dirty="0"/>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640080">
                <a:tc>
                  <a:txBody>
                    <a:bodyPr/>
                    <a:lstStyle/>
                    <a:p>
                      <a:pPr algn="ctr"/>
                      <a:r>
                        <a:rPr lang="en-US" sz="1900" dirty="0"/>
                        <a:t>1-based</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900" dirty="0"/>
                    </a:p>
                  </a:txBody>
                  <a:tcPr marL="121920" marR="12192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900" dirty="0"/>
                        <a:t>1</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r>
                        <a:rPr lang="en-US" sz="1900" dirty="0"/>
                        <a:t>2</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3</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4</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5</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6</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7</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a:txBody>
                    <a:bodyPr/>
                    <a:lstStyle/>
                    <a:p>
                      <a:pPr algn="ct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2"/>
                  </a:ext>
                </a:extLst>
              </a:tr>
              <a:tr h="640080">
                <a:tc>
                  <a:txBody>
                    <a:bodyPr/>
                    <a:lstStyle/>
                    <a:p>
                      <a:pPr algn="ctr"/>
                      <a:r>
                        <a:rPr lang="en-US" sz="1900" dirty="0"/>
                        <a:t>0-based</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a:t>0</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a:t>1</a:t>
                      </a:r>
                    </a:p>
                  </a:txBody>
                  <a:tcPr marL="121920" marR="121920">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tc>
                <a:tc gridSpan="2">
                  <a:txBody>
                    <a:bodyPr/>
                    <a:lstStyle/>
                    <a:p>
                      <a:pPr algn="ctr"/>
                      <a:r>
                        <a:rPr lang="en-US" sz="1900" dirty="0"/>
                        <a:t>2</a:t>
                      </a:r>
                    </a:p>
                  </a:txBody>
                  <a:tcPr marL="121920" marR="121920"/>
                </a:tc>
                <a:tc hMerge="1">
                  <a:txBody>
                    <a:bodyPr/>
                    <a:lstStyle/>
                    <a:p>
                      <a:pPr algn="ctr"/>
                      <a:endParaRPr lang="en-US" dirty="0"/>
                    </a:p>
                  </a:txBody>
                  <a:tcPr/>
                </a:tc>
                <a:tc gridSpan="2">
                  <a:txBody>
                    <a:bodyPr/>
                    <a:lstStyle/>
                    <a:p>
                      <a:pPr algn="ctr"/>
                      <a:r>
                        <a:rPr lang="en-US" sz="1900" dirty="0"/>
                        <a:t>3</a:t>
                      </a:r>
                    </a:p>
                  </a:txBody>
                  <a:tcPr marL="121920" marR="121920"/>
                </a:tc>
                <a:tc hMerge="1">
                  <a:txBody>
                    <a:bodyPr/>
                    <a:lstStyle/>
                    <a:p>
                      <a:pPr algn="ctr"/>
                      <a:endParaRPr lang="en-US" dirty="0"/>
                    </a:p>
                  </a:txBody>
                  <a:tcPr/>
                </a:tc>
                <a:tc gridSpan="2">
                  <a:txBody>
                    <a:bodyPr/>
                    <a:lstStyle/>
                    <a:p>
                      <a:pPr algn="ctr"/>
                      <a:r>
                        <a:rPr lang="en-US" sz="1900" dirty="0"/>
                        <a:t>4</a:t>
                      </a:r>
                    </a:p>
                  </a:txBody>
                  <a:tcPr marL="121920" marR="121920"/>
                </a:tc>
                <a:tc hMerge="1">
                  <a:txBody>
                    <a:bodyPr/>
                    <a:lstStyle/>
                    <a:p>
                      <a:pPr algn="ctr"/>
                      <a:endParaRPr lang="en-US" dirty="0"/>
                    </a:p>
                  </a:txBody>
                  <a:tcPr/>
                </a:tc>
                <a:tc gridSpan="2">
                  <a:txBody>
                    <a:bodyPr/>
                    <a:lstStyle/>
                    <a:p>
                      <a:pPr algn="ctr"/>
                      <a:r>
                        <a:rPr lang="en-US" sz="1900" dirty="0"/>
                        <a:t>5</a:t>
                      </a:r>
                    </a:p>
                  </a:txBody>
                  <a:tcPr marL="121920" marR="121920"/>
                </a:tc>
                <a:tc hMerge="1">
                  <a:txBody>
                    <a:bodyPr/>
                    <a:lstStyle/>
                    <a:p>
                      <a:pPr algn="ctr"/>
                      <a:endParaRPr lang="en-US" dirty="0"/>
                    </a:p>
                  </a:txBody>
                  <a:tcPr/>
                </a:tc>
                <a:tc gridSpan="2">
                  <a:txBody>
                    <a:bodyPr/>
                    <a:lstStyle/>
                    <a:p>
                      <a:pPr algn="ctr"/>
                      <a:r>
                        <a:rPr lang="en-US" sz="1900" dirty="0"/>
                        <a:t>6</a:t>
                      </a:r>
                    </a:p>
                  </a:txBody>
                  <a:tcPr marL="121920" marR="121920"/>
                </a:tc>
                <a:tc hMerge="1">
                  <a:txBody>
                    <a:bodyPr/>
                    <a:lstStyle/>
                    <a:p>
                      <a:pPr algn="ctr"/>
                      <a:endParaRPr lang="en-US" dirty="0"/>
                    </a:p>
                  </a:txBody>
                  <a:tcPr/>
                </a:tc>
                <a:tc gridSpan="2">
                  <a:txBody>
                    <a:bodyPr/>
                    <a:lstStyle/>
                    <a:p>
                      <a:pPr algn="ctr"/>
                      <a:r>
                        <a:rPr lang="en-US" sz="1900" dirty="0"/>
                        <a:t>7</a:t>
                      </a:r>
                    </a:p>
                  </a:txBody>
                  <a:tcPr marL="121920" marR="121920">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3" name="Content Placeholder 2"/>
          <p:cNvGraphicFramePr>
            <a:graphicFrameLocks noGrp="1"/>
          </p:cNvGraphicFramePr>
          <p:nvPr>
            <p:ph idx="1"/>
            <p:extLst>
              <p:ext uri="{D42A27DB-BD31-4B8C-83A1-F6EECF244321}">
                <p14:modId xmlns:p14="http://schemas.microsoft.com/office/powerpoint/2010/main" val="1378629164"/>
              </p:ext>
            </p:extLst>
          </p:nvPr>
        </p:nvGraphicFramePr>
        <p:xfrm>
          <a:off x="609602" y="2506154"/>
          <a:ext cx="10972798" cy="1524000"/>
        </p:xfrm>
        <a:graphic>
          <a:graphicData uri="http://schemas.openxmlformats.org/drawingml/2006/table">
            <a:tbl>
              <a:tblPr firstRow="1" bandRow="1">
                <a:tableStyleId>{2D5ABB26-0587-4C30-8999-92F81FD0307C}</a:tableStyleId>
              </a:tblPr>
              <a:tblGrid>
                <a:gridCol w="5825548">
                  <a:extLst>
                    <a:ext uri="{9D8B030D-6E8A-4147-A177-3AD203B41FA5}">
                      <a16:colId xmlns:a16="http://schemas.microsoft.com/office/drawing/2014/main" val="20000"/>
                    </a:ext>
                  </a:extLst>
                </a:gridCol>
                <a:gridCol w="2573625">
                  <a:extLst>
                    <a:ext uri="{9D8B030D-6E8A-4147-A177-3AD203B41FA5}">
                      <a16:colId xmlns:a16="http://schemas.microsoft.com/office/drawing/2014/main" val="20001"/>
                    </a:ext>
                  </a:extLst>
                </a:gridCol>
                <a:gridCol w="2573625">
                  <a:extLst>
                    <a:ext uri="{9D8B030D-6E8A-4147-A177-3AD203B41FA5}">
                      <a16:colId xmlns:a16="http://schemas.microsoft.com/office/drawing/2014/main" val="20002"/>
                    </a:ext>
                  </a:extLst>
                </a:gridCol>
              </a:tblGrid>
              <a:tr h="375920">
                <a:tc>
                  <a:txBody>
                    <a:bodyPr/>
                    <a:lstStyle/>
                    <a:p>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1-based</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0-based</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r>
                        <a:rPr lang="en-US" sz="1900" dirty="0"/>
                        <a:t>Indicate a single</a:t>
                      </a:r>
                      <a:r>
                        <a:rPr lang="en-US" sz="1900" baseline="0" dirty="0"/>
                        <a:t> nucleotide</a:t>
                      </a: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chr1:4-4</a:t>
                      </a:r>
                      <a:r>
                        <a:rPr lang="en-US" sz="1900" baseline="0" dirty="0"/>
                        <a:t>   </a:t>
                      </a:r>
                      <a:r>
                        <a:rPr lang="en-US" sz="1900" dirty="0"/>
                        <a:t>G</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a:t>
                      </a:r>
                      <a:r>
                        <a:rPr lang="en-US" sz="1900" baseline="0" dirty="0"/>
                        <a:t>:3-4   G</a:t>
                      </a: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5920">
                <a:tc>
                  <a:txBody>
                    <a:bodyPr/>
                    <a:lstStyle/>
                    <a:p>
                      <a:r>
                        <a:rPr lang="en-US" sz="1900" dirty="0"/>
                        <a:t>Indicate a range</a:t>
                      </a:r>
                      <a:r>
                        <a:rPr lang="en-US" sz="1900" baseline="0" dirty="0"/>
                        <a:t> of nucleotides</a:t>
                      </a: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chr1:2-4   ACG</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chr1:1-4   ACG</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5920">
                <a:tc>
                  <a:txBody>
                    <a:bodyPr/>
                    <a:lstStyle/>
                    <a:p>
                      <a:r>
                        <a:rPr lang="en-US" sz="1900" dirty="0"/>
                        <a:t>Indicate a single nucleotide</a:t>
                      </a:r>
                      <a:r>
                        <a:rPr lang="en-US" sz="1900" baseline="0" dirty="0"/>
                        <a:t> variant</a:t>
                      </a: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chr1:5-5   T/A</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chr1:4-5   T/A</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a:xfrm>
            <a:off x="609600" y="4270613"/>
            <a:ext cx="10972800" cy="2187997"/>
          </a:xfrm>
          <a:prstGeom prst="rect">
            <a:avLst/>
          </a:prstGeom>
        </p:spPr>
        <p:txBody>
          <a:bodyPr vert="horz" lIns="121920" tIns="60960" rIns="121920" bIns="6096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267" dirty="0">
                <a:latin typeface="Calibri" panose="020F0502020204030204" pitchFamily="34" charset="0"/>
                <a:cs typeface="Calibri" panose="020F0502020204030204" pitchFamily="34" charset="0"/>
              </a:rPr>
              <a:t>1-based coordinate system</a:t>
            </a:r>
          </a:p>
          <a:p>
            <a:pPr lvl="1"/>
            <a:r>
              <a:rPr lang="en-US" sz="3733" dirty="0">
                <a:latin typeface="Calibri" panose="020F0502020204030204" pitchFamily="34" charset="0"/>
                <a:cs typeface="Calibri" panose="020F0502020204030204" pitchFamily="34" charset="0"/>
              </a:rPr>
              <a:t>Single nucleotides, variant positions, or ranges are specified directly by their corresponding nucleotide numbers</a:t>
            </a:r>
          </a:p>
          <a:p>
            <a:pPr lvl="1"/>
            <a:r>
              <a:rPr lang="en-US" sz="3733" dirty="0">
                <a:latin typeface="Calibri" panose="020F0502020204030204" pitchFamily="34" charset="0"/>
                <a:cs typeface="Calibri" panose="020F0502020204030204" pitchFamily="34" charset="0"/>
              </a:rPr>
              <a:t>GFF, SAM, VCF, </a:t>
            </a:r>
            <a:r>
              <a:rPr lang="en-US" sz="3733" dirty="0" err="1">
                <a:latin typeface="Calibri" panose="020F0502020204030204" pitchFamily="34" charset="0"/>
                <a:cs typeface="Calibri" panose="020F0502020204030204" pitchFamily="34" charset="0"/>
              </a:rPr>
              <a:t>Ensembl</a:t>
            </a:r>
            <a:r>
              <a:rPr lang="en-US" sz="3733" dirty="0">
                <a:latin typeface="Calibri" panose="020F0502020204030204" pitchFamily="34" charset="0"/>
                <a:cs typeface="Calibri" panose="020F0502020204030204" pitchFamily="34" charset="0"/>
              </a:rPr>
              <a:t> browser, </a:t>
            </a:r>
            <a:r>
              <a:rPr lang="is-IS" sz="3733" dirty="0">
                <a:latin typeface="Calibri" panose="020F0502020204030204" pitchFamily="34" charset="0"/>
                <a:cs typeface="Calibri" panose="020F0502020204030204" pitchFamily="34" charset="0"/>
              </a:rPr>
              <a:t>…</a:t>
            </a:r>
            <a:endParaRPr lang="en-US" sz="3733" dirty="0">
              <a:latin typeface="Calibri" panose="020F0502020204030204" pitchFamily="34" charset="0"/>
              <a:cs typeface="Calibri" panose="020F0502020204030204" pitchFamily="34" charset="0"/>
            </a:endParaRPr>
          </a:p>
          <a:p>
            <a:r>
              <a:rPr lang="en-US" sz="4267" dirty="0">
                <a:latin typeface="Calibri" panose="020F0502020204030204" pitchFamily="34" charset="0"/>
                <a:cs typeface="Calibri" panose="020F0502020204030204" pitchFamily="34" charset="0"/>
              </a:rPr>
              <a:t>0-based coordinate system</a:t>
            </a:r>
          </a:p>
          <a:p>
            <a:pPr lvl="1"/>
            <a:r>
              <a:rPr lang="en-US" sz="3733" dirty="0">
                <a:latin typeface="Calibri" panose="020F0502020204030204" pitchFamily="34" charset="0"/>
                <a:cs typeface="Calibri" panose="020F0502020204030204" pitchFamily="34" charset="0"/>
              </a:rPr>
              <a:t>Single nucleotides, variant positions, or ranges are specified by the coordinates that flank them</a:t>
            </a:r>
          </a:p>
          <a:p>
            <a:pPr lvl="1"/>
            <a:r>
              <a:rPr lang="en-US" sz="3733" dirty="0">
                <a:latin typeface="Calibri" panose="020F0502020204030204" pitchFamily="34" charset="0"/>
                <a:cs typeface="Calibri" panose="020F0502020204030204" pitchFamily="34" charset="0"/>
              </a:rPr>
              <a:t>BED, BAM, UCSC browser, </a:t>
            </a:r>
            <a:r>
              <a:rPr lang="is-IS" sz="3733" dirty="0">
                <a:latin typeface="Calibri" panose="020F0502020204030204" pitchFamily="34" charset="0"/>
                <a:cs typeface="Calibri" panose="020F0502020204030204" pitchFamily="34" charset="0"/>
              </a:rPr>
              <a:t>…</a:t>
            </a:r>
            <a:endParaRPr lang="en-US" sz="3733"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748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07"/>
            <a:ext cx="11038490" cy="692153"/>
          </a:xfrm>
        </p:spPr>
        <p:txBody>
          <a:bodyPr>
            <a:normAutofit/>
          </a:bodyPr>
          <a:lstStyle/>
          <a:p>
            <a:r>
              <a:rPr lang="en-US" sz="3600" dirty="0">
                <a:latin typeface="Calibri" panose="020F0502020204030204" pitchFamily="34" charset="0"/>
                <a:cs typeface="Calibri" panose="020F0502020204030204" pitchFamily="34" charset="0"/>
              </a:rPr>
              <a:t>Variant shifting (alignment) and parsimony/trimming</a:t>
            </a:r>
          </a:p>
        </p:txBody>
      </p:sp>
      <p:pic>
        <p:nvPicPr>
          <p:cNvPr id="5" name="Content Placeholder 4" descr="Screenshot 2018-08-04 16.17.11.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96" t="3590" r="2507"/>
          <a:stretch/>
        </p:blipFill>
        <p:spPr>
          <a:xfrm>
            <a:off x="609600" y="814387"/>
            <a:ext cx="7823200" cy="5553295"/>
          </a:xfrm>
        </p:spPr>
      </p:pic>
      <p:sp>
        <p:nvSpPr>
          <p:cNvPr id="6" name="Rectangle 5"/>
          <p:cNvSpPr/>
          <p:nvPr/>
        </p:nvSpPr>
        <p:spPr>
          <a:xfrm>
            <a:off x="8432800" y="1295400"/>
            <a:ext cx="3759200" cy="1569660"/>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Parsimony = representing variant in as few nucleotides as possible without reducing the length of any allele to 0</a:t>
            </a:r>
          </a:p>
        </p:txBody>
      </p:sp>
      <p:sp>
        <p:nvSpPr>
          <p:cNvPr id="7" name="Rectangle 6"/>
          <p:cNvSpPr/>
          <p:nvPr/>
        </p:nvSpPr>
        <p:spPr>
          <a:xfrm>
            <a:off x="8432800" y="3429000"/>
            <a:ext cx="3759200" cy="1569660"/>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Left (right) aligning = shifting the start position of a variant as far to the left (right) as possible</a:t>
            </a:r>
          </a:p>
        </p:txBody>
      </p:sp>
    </p:spTree>
    <p:extLst>
      <p:ext uri="{BB962C8B-B14F-4D97-AF65-F5344CB8AC3E}">
        <p14:creationId xmlns:p14="http://schemas.microsoft.com/office/powerpoint/2010/main" val="134512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676400" y="1341438"/>
            <a:ext cx="8839200" cy="4724400"/>
          </a:xfrm>
        </p:spPr>
        <p:txBody>
          <a:bodyPr>
            <a:normAutofit fontScale="92500" lnSpcReduction="20000"/>
          </a:bodyPr>
          <a:lstStyle/>
          <a:p>
            <a:pPr>
              <a:defRPr/>
            </a:pPr>
            <a:r>
              <a:rPr lang="en-US" dirty="0">
                <a:latin typeface="Calibri" charset="0"/>
                <a:ea typeface="ＭＳ Ｐゴシック" charset="0"/>
              </a:rPr>
              <a:t>Computational cost</a:t>
            </a:r>
          </a:p>
          <a:p>
            <a:pPr lvl="1">
              <a:defRPr/>
            </a:pPr>
            <a:r>
              <a:rPr lang="en-US" dirty="0">
                <a:latin typeface="Calibri" charset="0"/>
                <a:ea typeface="ＭＳ Ｐゴシック" charset="0"/>
              </a:rPr>
              <a:t>100’s of millions of reads</a:t>
            </a:r>
          </a:p>
          <a:p>
            <a:pPr marL="457200" lvl="1" indent="0">
              <a:buNone/>
              <a:defRPr/>
            </a:pPr>
            <a:endParaRPr lang="en-US" dirty="0">
              <a:latin typeface="Calibri" charset="0"/>
              <a:ea typeface="ＭＳ Ｐゴシック" charset="0"/>
            </a:endParaRPr>
          </a:p>
          <a:p>
            <a:pPr>
              <a:defRPr/>
            </a:pPr>
            <a:r>
              <a:rPr lang="en-US" dirty="0">
                <a:latin typeface="Calibri" charset="0"/>
                <a:ea typeface="ＭＳ Ｐゴシック" charset="0"/>
              </a:rPr>
              <a:t>Introns!</a:t>
            </a:r>
          </a:p>
          <a:p>
            <a:pPr lvl="1">
              <a:defRPr/>
            </a:pPr>
            <a:r>
              <a:rPr lang="en-US" dirty="0">
                <a:latin typeface="Calibri" charset="0"/>
                <a:ea typeface="ＭＳ Ｐゴシック" charset="0"/>
              </a:rPr>
              <a:t>Spliced vs. unspliced alignments</a:t>
            </a:r>
          </a:p>
          <a:p>
            <a:pPr>
              <a:defRPr/>
            </a:pPr>
            <a:endParaRPr lang="en-US" dirty="0">
              <a:latin typeface="Calibri" charset="0"/>
              <a:ea typeface="ＭＳ Ｐゴシック" charset="0"/>
            </a:endParaRPr>
          </a:p>
          <a:p>
            <a:pPr>
              <a:defRPr/>
            </a:pPr>
            <a:r>
              <a:rPr lang="en-US" dirty="0">
                <a:latin typeface="Calibri" charset="0"/>
                <a:ea typeface="ＭＳ Ｐゴシック" charset="0"/>
              </a:rPr>
              <a:t>Can I just align my data once using one approach and be done with it?</a:t>
            </a:r>
          </a:p>
          <a:p>
            <a:pPr lvl="1">
              <a:defRPr/>
            </a:pPr>
            <a:r>
              <a:rPr lang="en-US" dirty="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HISAT2 the only mapper to consider for RNA-seq data?</a:t>
            </a:r>
          </a:p>
          <a:p>
            <a:pPr lvl="1">
              <a:defRPr/>
            </a:pPr>
            <a:r>
              <a:rPr lang="en-US" dirty="0">
                <a:hlinkClick r:id="rId2"/>
              </a:rPr>
              <a:t>http://www.biostars.org/p/60478/</a:t>
            </a:r>
            <a:endParaRPr lang="en-US" dirty="0"/>
          </a:p>
        </p:txBody>
      </p:sp>
    </p:spTree>
    <p:extLst>
      <p:ext uri="{BB962C8B-B14F-4D97-AF65-F5344CB8AC3E}">
        <p14:creationId xmlns:p14="http://schemas.microsoft.com/office/powerpoint/2010/main" val="207221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412875"/>
            <a:ext cx="11422505" cy="4724400"/>
          </a:xfrm>
        </p:spPr>
        <p:txBody>
          <a:bodyPr>
            <a:normAutofit/>
          </a:bodyPr>
          <a:lstStyle/>
          <a:p>
            <a:pPr>
              <a:defRPr/>
            </a:pPr>
            <a:r>
              <a:rPr lang="en-US" dirty="0"/>
              <a:t>De novo assembly</a:t>
            </a:r>
          </a:p>
          <a:p>
            <a:pPr lvl="1">
              <a:defRPr/>
            </a:pPr>
            <a:r>
              <a:rPr lang="en-US" dirty="0"/>
              <a:t>If a reference genome does not exist for the species being studied</a:t>
            </a:r>
          </a:p>
          <a:p>
            <a:pPr lvl="1">
              <a:defRPr/>
            </a:pPr>
            <a:r>
              <a:rPr lang="en-US" dirty="0"/>
              <a:t>If complex polymorphisms/mutations/haplotypes might be missed by comparing to the reference genome</a:t>
            </a:r>
          </a:p>
          <a:p>
            <a:pPr>
              <a:defRPr/>
            </a:pPr>
            <a:r>
              <a:rPr lang="en-US" dirty="0"/>
              <a:t>Align to transcriptome</a:t>
            </a:r>
          </a:p>
          <a:p>
            <a:pPr lvl="1">
              <a:defRPr/>
            </a:pPr>
            <a:r>
              <a:rPr lang="en-US" dirty="0"/>
              <a:t>If you have short reads (&lt; 50bp)</a:t>
            </a:r>
          </a:p>
          <a:p>
            <a:pPr>
              <a:defRPr/>
            </a:pPr>
            <a:r>
              <a:rPr lang="en-US" dirty="0"/>
              <a:t>Align to reference genome</a:t>
            </a:r>
          </a:p>
          <a:p>
            <a:pPr lvl="1">
              <a:defRPr/>
            </a:pPr>
            <a:r>
              <a:rPr lang="en-US" dirty="0"/>
              <a:t>All other cases</a:t>
            </a:r>
          </a:p>
          <a:p>
            <a:pPr>
              <a:defRPr/>
            </a:pPr>
            <a:endParaRPr lang="en-US" dirty="0"/>
          </a:p>
          <a:p>
            <a:pPr>
              <a:defRPr/>
            </a:pPr>
            <a:r>
              <a:rPr lang="en-US" dirty="0"/>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3734</Words>
  <Application>Microsoft Macintosh PowerPoint</Application>
  <PresentationFormat>Widescreen</PresentationFormat>
  <Paragraphs>215</Paragraphs>
  <Slides>17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Consolas</vt:lpstr>
      <vt:lpstr>Segoe UI</vt:lpstr>
      <vt:lpstr>Verdana</vt:lpstr>
      <vt:lpstr>1_Office Theme</vt:lpstr>
      <vt:lpstr>2_Office Theme</vt:lpstr>
      <vt:lpstr>RNA-Seq Module 8 Alignment</vt:lpstr>
      <vt:lpstr>Alignment - How does it work?</vt:lpstr>
      <vt:lpstr>Common sources of confusion</vt:lpstr>
      <vt:lpstr>0-based vs 1-based methods to indicate a nucleotide positions</vt:lpstr>
      <vt:lpstr>Variant shifting (alignment) and parsimony/trimming</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Miller, Christopher</cp:lastModifiedBy>
  <cp:revision>8</cp:revision>
  <dcterms:created xsi:type="dcterms:W3CDTF">2019-02-25T20:09:25Z</dcterms:created>
  <dcterms:modified xsi:type="dcterms:W3CDTF">2019-03-11T20:40:57Z</dcterms:modified>
</cp:coreProperties>
</file>