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513" r:id="rId2"/>
    <p:sldId id="539" r:id="rId3"/>
    <p:sldId id="515" r:id="rId4"/>
    <p:sldId id="516" r:id="rId5"/>
    <p:sldId id="517" r:id="rId6"/>
    <p:sldId id="518" r:id="rId7"/>
    <p:sldId id="519" r:id="rId8"/>
    <p:sldId id="520" r:id="rId9"/>
    <p:sldId id="521" r:id="rId10"/>
    <p:sldId id="522" r:id="rId11"/>
    <p:sldId id="523" r:id="rId12"/>
    <p:sldId id="524" r:id="rId13"/>
    <p:sldId id="525" r:id="rId14"/>
    <p:sldId id="526" r:id="rId15"/>
    <p:sldId id="527" r:id="rId16"/>
    <p:sldId id="528" r:id="rId17"/>
    <p:sldId id="529" r:id="rId18"/>
    <p:sldId id="530" r:id="rId19"/>
    <p:sldId id="531" r:id="rId20"/>
    <p:sldId id="532" r:id="rId21"/>
    <p:sldId id="533" r:id="rId22"/>
    <p:sldId id="534" r:id="rId23"/>
    <p:sldId id="535" r:id="rId24"/>
    <p:sldId id="536" r:id="rId25"/>
    <p:sldId id="537" r:id="rId26"/>
    <p:sldId id="538" r:id="rId27"/>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7851" autoAdjust="0"/>
  </p:normalViewPr>
  <p:slideViewPr>
    <p:cSldViewPr>
      <p:cViewPr varScale="1">
        <p:scale>
          <a:sx n="108" d="100"/>
          <a:sy n="108" d="100"/>
        </p:scale>
        <p:origin x="1760" y="184"/>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11/5/19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11/5/19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3</a:t>
            </a:fld>
            <a:endParaRPr lang="en-US" sz="13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16</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17</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19</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20</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21</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4</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5</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6</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7</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8</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18566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180590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4228216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biostars.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griffithlab/rnaseq_tutorial/wiki/Kallisto" TargetMode="External"/><Relationship Id="rId2" Type="http://schemas.openxmlformats.org/officeDocument/2006/relationships/hyperlink" Target="https://github.com/griffithlab/rnaseq_tutorial/blob/master/manuscript/supplementary_tables/supplementary_table_2_urls.m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RNA-</a:t>
            </a:r>
            <a:r>
              <a:rPr lang="en-US" sz="2000" dirty="0" err="1">
                <a:solidFill>
                  <a:schemeClr val="bg1"/>
                </a:solidFill>
                <a:latin typeface="Calibri" charset="0"/>
                <a:cs typeface="Segoe UI" charset="0"/>
              </a:rPr>
              <a:t>Seq</a:t>
            </a:r>
            <a:r>
              <a:rPr lang="en-US" sz="2000" dirty="0">
                <a:solidFill>
                  <a:schemeClr val="bg1"/>
                </a:solidFill>
                <a:latin typeface="Calibri" charset="0"/>
                <a:cs typeface="Segoe UI" charset="0"/>
              </a:rPr>
              <a:t> Module 1</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Introduction to RNA sequencing (lecture)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a:latin typeface="Calibri"/>
                <a:cs typeface="Calibri"/>
              </a:rPr>
              <a:t>Kelsy Cotto, Felicia Gomez, </a:t>
            </a:r>
          </a:p>
          <a:p>
            <a:pPr fontAlgn="auto">
              <a:spcAft>
                <a:spcPts val="0"/>
              </a:spcAft>
              <a:defRPr/>
            </a:pPr>
            <a:r>
              <a:rPr lang="en-US" sz="1600" dirty="0">
                <a:latin typeface="Calibri"/>
                <a:cs typeface="Calibri"/>
              </a:rPr>
              <a:t>Obi Griffith, Malachi Griffith, </a:t>
            </a:r>
            <a:r>
              <a:rPr lang="en-US" sz="1600" dirty="0" err="1">
                <a:latin typeface="Calibri"/>
                <a:cs typeface="Calibri"/>
              </a:rPr>
              <a:t>Huiming</a:t>
            </a:r>
            <a:r>
              <a:rPr lang="en-US" sz="1600" dirty="0">
                <a:latin typeface="Calibri"/>
                <a:cs typeface="Calibri"/>
              </a:rPr>
              <a:t> Xia </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a:ln w="1270">
                  <a:solidFill>
                    <a:schemeClr val="tx1">
                      <a:alpha val="38000"/>
                    </a:schemeClr>
                  </a:solidFill>
                </a:ln>
                <a:latin typeface="Calibri"/>
                <a:cs typeface="Calibri"/>
              </a:rPr>
              <a:t>November 5- 16, 2019</a:t>
            </a:r>
            <a:endParaRPr lang="en-US" sz="1400" dirty="0">
              <a:ln w="1270">
                <a:solidFill>
                  <a:schemeClr val="tx1">
                    <a:alpha val="38000"/>
                  </a:schemeClr>
                </a:solidFill>
              </a:ln>
              <a:latin typeface="Calibri"/>
              <a:cs typeface="Calibri"/>
            </a:endParaRPr>
          </a:p>
        </p:txBody>
      </p:sp>
    </p:spTree>
    <p:extLst>
      <p:ext uri="{BB962C8B-B14F-4D97-AF65-F5344CB8AC3E}">
        <p14:creationId xmlns:p14="http://schemas.microsoft.com/office/powerpoint/2010/main" val="325060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215808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4060146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188640"/>
            <a:ext cx="7272808" cy="6133334"/>
          </a:xfrm>
          <a:prstGeom prst="rect">
            <a:avLst/>
          </a:prstGeom>
        </p:spPr>
      </p:pic>
      <p:sp>
        <p:nvSpPr>
          <p:cNvPr id="7" name="Title 1"/>
          <p:cNvSpPr>
            <a:spLocks noGrp="1"/>
          </p:cNvSpPr>
          <p:nvPr>
            <p:ph type="title"/>
          </p:nvPr>
        </p:nvSpPr>
        <p:spPr>
          <a:xfrm>
            <a:off x="35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1980018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70605"/>
            <a:ext cx="5904656" cy="6138715"/>
          </a:xfrm>
          <a:prstGeom prst="rect">
            <a:avLst/>
          </a:prstGeom>
        </p:spPr>
      </p:pic>
      <p:sp>
        <p:nvSpPr>
          <p:cNvPr id="7" name="Title 1"/>
          <p:cNvSpPr>
            <a:spLocks noGrp="1"/>
          </p:cNvSpPr>
          <p:nvPr>
            <p:ph type="title"/>
          </p:nvPr>
        </p:nvSpPr>
        <p:spPr>
          <a:xfrm>
            <a:off x="5652120" y="27692"/>
            <a:ext cx="3456384" cy="864270"/>
          </a:xfrm>
        </p:spPr>
        <p:txBody>
          <a:bodyPr/>
          <a:lstStyle/>
          <a:p>
            <a:r>
              <a:rPr lang="en-US" sz="2800" dirty="0">
                <a:latin typeface="Calibri" charset="0"/>
                <a:ea typeface="ＭＳ Ｐゴシック" charset="0"/>
              </a:rPr>
              <a:t>RNA sequence selection/depletion</a:t>
            </a:r>
          </a:p>
        </p:txBody>
      </p:sp>
    </p:spTree>
    <p:extLst>
      <p:ext uri="{BB962C8B-B14F-4D97-AF65-F5344CB8AC3E}">
        <p14:creationId xmlns:p14="http://schemas.microsoft.com/office/powerpoint/2010/main" val="2558248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660232" y="0"/>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251520" y="105273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4644008" y="2132856"/>
            <a:ext cx="4143053" cy="2361921"/>
          </a:xfrm>
          <a:prstGeom prst="rect">
            <a:avLst/>
          </a:prstGeom>
        </p:spPr>
      </p:pic>
    </p:spTree>
    <p:extLst>
      <p:ext uri="{BB962C8B-B14F-4D97-AF65-F5344CB8AC3E}">
        <p14:creationId xmlns:p14="http://schemas.microsoft.com/office/powerpoint/2010/main" val="35523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227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4648200" y="1006475"/>
            <a:ext cx="4214813" cy="5119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1357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152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282963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152400" y="1301750"/>
            <a:ext cx="8839200" cy="4648200"/>
          </a:xfrm>
        </p:spPr>
        <p:txBody>
          <a:bodyPr/>
          <a:lstStyle/>
          <a:p>
            <a:r>
              <a:rPr lang="en-US" sz="250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a:latin typeface="Calibri" charset="0"/>
                <a:ea typeface="ＭＳ Ｐゴシック" charset="0"/>
              </a:rPr>
              <a:t>Obtain raw data (convert format)</a:t>
            </a:r>
          </a:p>
          <a:p>
            <a:pPr>
              <a:buFont typeface="Segoe UI" charset="0"/>
              <a:buAutoNum type="arabicPeriod"/>
            </a:pPr>
            <a:r>
              <a:rPr lang="en-US" sz="2500">
                <a:latin typeface="Calibri" charset="0"/>
                <a:ea typeface="ＭＳ Ｐゴシック" charset="0"/>
              </a:rPr>
              <a:t>Align/assemble reads</a:t>
            </a:r>
          </a:p>
          <a:p>
            <a:pPr>
              <a:buFont typeface="Segoe UI" charset="0"/>
              <a:buAutoNum type="arabicPeriod"/>
            </a:pPr>
            <a:r>
              <a:rPr lang="en-US" sz="2500">
                <a:latin typeface="Calibri" charset="0"/>
                <a:ea typeface="ＭＳ Ｐゴシック" charset="0"/>
              </a:rPr>
              <a:t>Process alignment with a tool specific to the goal </a:t>
            </a:r>
          </a:p>
          <a:p>
            <a:pPr marL="914400" lvl="1" indent="-514350">
              <a:buFont typeface="Arial" charset="0"/>
              <a:buChar char="•"/>
            </a:pPr>
            <a:r>
              <a:rPr lang="en-US" sz="2100">
                <a:latin typeface="Calibri" charset="0"/>
                <a:ea typeface="ＭＳ Ｐゴシック" charset="0"/>
              </a:rPr>
              <a:t>e.g. </a:t>
            </a:r>
            <a:r>
              <a:rPr lang="ja-JP" altLang="en-US" sz="2100">
                <a:latin typeface="Calibri" charset="0"/>
                <a:ea typeface="ＭＳ Ｐゴシック" charset="0"/>
              </a:rPr>
              <a:t>‘</a:t>
            </a:r>
            <a:r>
              <a:rPr lang="en-US" altLang="ja-JP" sz="2100">
                <a:latin typeface="Calibri" charset="0"/>
                <a:ea typeface="ＭＳ Ｐゴシック" charset="0"/>
              </a:rPr>
              <a:t>cufflinks</a:t>
            </a:r>
            <a:r>
              <a:rPr lang="ja-JP" altLang="en-US" sz="2100">
                <a:latin typeface="Calibri" charset="0"/>
                <a:ea typeface="ＭＳ Ｐゴシック" charset="0"/>
              </a:rPr>
              <a:t>’</a:t>
            </a:r>
            <a:r>
              <a:rPr lang="en-US" altLang="ja-JP" sz="2100">
                <a:latin typeface="Calibri" charset="0"/>
                <a:ea typeface="ＭＳ Ｐゴシック" charset="0"/>
              </a:rPr>
              <a:t> for expression analysis, </a:t>
            </a:r>
            <a:r>
              <a:rPr lang="ja-JP" altLang="en-US" sz="2100">
                <a:latin typeface="Calibri" charset="0"/>
                <a:ea typeface="ＭＳ Ｐゴシック" charset="0"/>
              </a:rPr>
              <a:t>‘</a:t>
            </a:r>
            <a:r>
              <a:rPr lang="en-US" altLang="ja-JP" sz="2100">
                <a:latin typeface="Calibri" charset="0"/>
                <a:ea typeface="ＭＳ Ｐゴシック" charset="0"/>
              </a:rPr>
              <a:t>defuse</a:t>
            </a:r>
            <a:r>
              <a:rPr lang="ja-JP" altLang="en-US" sz="2100">
                <a:latin typeface="Calibri" charset="0"/>
                <a:ea typeface="ＭＳ Ｐゴシック" charset="0"/>
              </a:rPr>
              <a:t>’</a:t>
            </a:r>
            <a:r>
              <a:rPr lang="en-US" altLang="ja-JP" sz="2100">
                <a:latin typeface="Calibri" charset="0"/>
                <a:ea typeface="ＭＳ Ｐゴシック" charset="0"/>
              </a:rPr>
              <a:t> for fusion detection, etc.</a:t>
            </a:r>
          </a:p>
          <a:p>
            <a:pPr>
              <a:buFont typeface="Segoe UI" charset="0"/>
              <a:buAutoNum type="arabicPeriod"/>
            </a:pPr>
            <a:r>
              <a:rPr lang="en-US" sz="2500">
                <a:latin typeface="Calibri" charset="0"/>
                <a:ea typeface="ＭＳ Ｐゴシック" charset="0"/>
              </a:rPr>
              <a:t>Post process</a:t>
            </a:r>
          </a:p>
          <a:p>
            <a:pPr marL="914400" lvl="1" indent="-514350">
              <a:buFont typeface="Arial" charset="0"/>
              <a:buChar char="•"/>
            </a:pPr>
            <a:r>
              <a:rPr lang="en-US" sz="2100">
                <a:latin typeface="Calibri" charset="0"/>
                <a:ea typeface="ＭＳ Ｐゴシック" charset="0"/>
              </a:rPr>
              <a:t>Import into downstream software (R, Matlab, Cytoscape, Ingenuity, etc.)</a:t>
            </a:r>
          </a:p>
          <a:p>
            <a:pPr>
              <a:buFont typeface="Segoe UI" charset="0"/>
              <a:buAutoNum type="arabicPeriod"/>
            </a:pPr>
            <a:r>
              <a:rPr lang="en-US" sz="2500">
                <a:latin typeface="Calibri" charset="0"/>
                <a:ea typeface="ＭＳ Ｐゴシック" charset="0"/>
              </a:rPr>
              <a:t>Summarize and visualize</a:t>
            </a:r>
          </a:p>
          <a:p>
            <a:pPr marL="914400" lvl="1" indent="-514350">
              <a:buFont typeface="Arial" charset="0"/>
              <a:buChar char="•"/>
            </a:pPr>
            <a:r>
              <a:rPr lang="en-US" sz="210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526996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 y="0"/>
            <a:ext cx="8839200" cy="1143000"/>
          </a:xfrm>
        </p:spPr>
        <p:txBody>
          <a:bodyPr/>
          <a:lstStyle/>
          <a:p>
            <a:r>
              <a:rPr lang="en-US">
                <a:latin typeface="Calibri" charset="0"/>
                <a:ea typeface="ＭＳ Ｐゴシック" charset="0"/>
              </a:rPr>
              <a:t>BioStar exercise</a:t>
            </a:r>
          </a:p>
        </p:txBody>
      </p:sp>
      <p:sp>
        <p:nvSpPr>
          <p:cNvPr id="47106" name="Content Placeholder 2"/>
          <p:cNvSpPr>
            <a:spLocks noGrp="1"/>
          </p:cNvSpPr>
          <p:nvPr>
            <p:ph idx="1"/>
          </p:nvPr>
        </p:nvSpPr>
        <p:spPr>
          <a:xfrm>
            <a:off x="152400" y="1066800"/>
            <a:ext cx="8839200" cy="5105400"/>
          </a:xfrm>
        </p:spPr>
        <p:txBody>
          <a:bodyPr/>
          <a:lstStyle/>
          <a:p>
            <a:r>
              <a:rPr lang="en-US">
                <a:latin typeface="Calibri" charset="0"/>
                <a:ea typeface="ＭＳ Ｐゴシック" charset="0"/>
              </a:rPr>
              <a:t>Go to the BioStar website:</a:t>
            </a:r>
          </a:p>
          <a:p>
            <a:pPr lvl="1"/>
            <a:r>
              <a:rPr lang="en-US">
                <a:latin typeface="Calibri" charset="0"/>
                <a:ea typeface="ＭＳ Ｐゴシック" charset="0"/>
                <a:hlinkClick r:id="rId2"/>
              </a:rPr>
              <a:t>http://www.biostars.org/</a:t>
            </a:r>
            <a:endParaRPr lang="en-US">
              <a:latin typeface="Calibri" charset="0"/>
              <a:ea typeface="ＭＳ Ｐゴシック" charset="0"/>
            </a:endParaRPr>
          </a:p>
          <a:p>
            <a:pPr lvl="1"/>
            <a:r>
              <a:rPr lang="en-US">
                <a:latin typeface="Calibri" charset="0"/>
                <a:ea typeface="ＭＳ Ｐゴシック" charset="0"/>
              </a:rPr>
              <a:t>If you do not already have an OpenID (e.g. Google, Yahoo, etc.)</a:t>
            </a:r>
          </a:p>
          <a:p>
            <a:pPr lvl="1"/>
            <a:r>
              <a:rPr lang="en-US">
                <a:latin typeface="Calibri" charset="0"/>
                <a:ea typeface="ＭＳ Ｐゴシック" charset="0"/>
              </a:rPr>
              <a:t>Login -&gt; </a:t>
            </a:r>
            <a:r>
              <a:rPr lang="ja-JP" altLang="en-US">
                <a:latin typeface="Calibri" charset="0"/>
                <a:ea typeface="ＭＳ Ｐゴシック" charset="0"/>
              </a:rPr>
              <a:t>‘</a:t>
            </a:r>
            <a:r>
              <a:rPr lang="en-US" altLang="ja-JP">
                <a:latin typeface="Calibri" charset="0"/>
                <a:ea typeface="ＭＳ Ｐゴシック" charset="0"/>
              </a:rPr>
              <a:t>get one</a:t>
            </a:r>
            <a:r>
              <a:rPr lang="ja-JP" altLang="en-US">
                <a:latin typeface="Calibri" charset="0"/>
                <a:ea typeface="ＭＳ Ｐゴシック" charset="0"/>
              </a:rPr>
              <a:t>’</a:t>
            </a:r>
            <a:endParaRPr lang="en-US" altLang="ja-JP">
              <a:latin typeface="Calibri" charset="0"/>
              <a:ea typeface="ＭＳ Ｐゴシック" charset="0"/>
            </a:endParaRPr>
          </a:p>
          <a:p>
            <a:r>
              <a:rPr lang="en-US">
                <a:latin typeface="Calibri" charset="0"/>
                <a:ea typeface="ＭＳ Ｐゴシック" charset="0"/>
              </a:rPr>
              <a:t>Login and set up your user profile</a:t>
            </a:r>
          </a:p>
          <a:p>
            <a:r>
              <a:rPr lang="en-US">
                <a:latin typeface="Calibri" charset="0"/>
                <a:ea typeface="ＭＳ Ｐゴシック" charset="0"/>
              </a:rPr>
              <a:t>Tasks:</a:t>
            </a:r>
          </a:p>
          <a:p>
            <a:pPr lvl="1"/>
            <a:r>
              <a:rPr lang="en-US">
                <a:latin typeface="Calibri" charset="0"/>
                <a:ea typeface="ＭＳ Ｐゴシック" charset="0"/>
              </a:rPr>
              <a:t>Find a question that seems useful and </a:t>
            </a:r>
            <a:r>
              <a:rPr lang="ja-JP" altLang="en-US">
                <a:latin typeface="Calibri" charset="0"/>
                <a:ea typeface="ＭＳ Ｐゴシック" charset="0"/>
              </a:rPr>
              <a:t>‘</a:t>
            </a:r>
            <a:r>
              <a:rPr lang="en-US" altLang="ja-JP">
                <a:latin typeface="Calibri" charset="0"/>
                <a:ea typeface="ＭＳ Ｐゴシック" charset="0"/>
              </a:rPr>
              <a:t>vote it up</a:t>
            </a:r>
            <a:r>
              <a:rPr lang="ja-JP" altLang="en-US">
                <a:latin typeface="Calibri" charset="0"/>
                <a:ea typeface="ＭＳ Ｐゴシック" charset="0"/>
              </a:rPr>
              <a:t>’</a:t>
            </a:r>
            <a:endParaRPr lang="en-US" altLang="ja-JP">
              <a:latin typeface="Calibri" charset="0"/>
              <a:ea typeface="ＭＳ Ｐゴシック" charset="0"/>
            </a:endParaRPr>
          </a:p>
          <a:p>
            <a:pPr lvl="1"/>
            <a:r>
              <a:rPr lang="en-US">
                <a:latin typeface="Calibri" charset="0"/>
                <a:ea typeface="ＭＳ Ｐゴシック" charset="0"/>
              </a:rPr>
              <a:t>Answer a question [optional]</a:t>
            </a:r>
          </a:p>
          <a:p>
            <a:pPr lvl="1"/>
            <a:r>
              <a:rPr lang="en-US">
                <a:latin typeface="Calibri" charset="0"/>
                <a:ea typeface="ＭＳ Ｐゴシック" charset="0"/>
              </a:rPr>
              <a:t>Search for a topic area of interest and ask a question that has not already been asked [optional]</a:t>
            </a:r>
          </a:p>
        </p:txBody>
      </p:sp>
    </p:spTree>
    <p:extLst>
      <p:ext uri="{BB962C8B-B14F-4D97-AF65-F5344CB8AC3E}">
        <p14:creationId xmlns:p14="http://schemas.microsoft.com/office/powerpoint/2010/main" val="2850132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152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Concern.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If you do remove them, assess duplicates at the level of paired-end reads (fragments) not single end reads</a:t>
            </a:r>
          </a:p>
        </p:txBody>
      </p:sp>
    </p:spTree>
    <p:extLst>
      <p:ext uri="{BB962C8B-B14F-4D97-AF65-F5344CB8AC3E}">
        <p14:creationId xmlns:p14="http://schemas.microsoft.com/office/powerpoint/2010/main" val="2534138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152400" y="1584920"/>
            <a:ext cx="8839200" cy="4724400"/>
          </a:xfrm>
        </p:spPr>
        <p:txBody>
          <a:bodyPr>
            <a:normAutofit fontScale="92500" lnSpcReduction="10000"/>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a:defRPr/>
            </a:pPr>
            <a:r>
              <a:rPr lang="en-US" dirty="0"/>
              <a:t>Module 5: Isoform Discovery and Alternative Expression</a:t>
            </a:r>
          </a:p>
          <a:p>
            <a:pPr marL="0" indent="0">
              <a:buFont typeface="Arial" charse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675791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152400" y="1600200"/>
            <a:ext cx="8839200" cy="4648200"/>
          </a:xfrm>
        </p:spPr>
        <p:txBody>
          <a:bodyPr/>
          <a:lstStyle/>
          <a:p>
            <a:pPr>
              <a:lnSpc>
                <a:spcPct val="80000"/>
              </a:lnSpc>
            </a:pPr>
            <a:r>
              <a:rPr lang="en-US" sz="2600">
                <a:latin typeface="Calibri" charset="0"/>
                <a:ea typeface="ＭＳ Ｐゴシック" charset="0"/>
              </a:rPr>
              <a:t>Depends on a number of factors:</a:t>
            </a:r>
          </a:p>
          <a:p>
            <a:pPr lvl="1">
              <a:lnSpc>
                <a:spcPct val="80000"/>
              </a:lnSpc>
            </a:pPr>
            <a:r>
              <a:rPr lang="en-US" sz="2200">
                <a:latin typeface="Calibri" charset="0"/>
                <a:ea typeface="ＭＳ Ｐゴシック" charset="0"/>
              </a:rPr>
              <a:t>Question being asked of the data.  Gene expression? Alternative expression?  Mutation calling?</a:t>
            </a:r>
          </a:p>
          <a:p>
            <a:pPr lvl="1">
              <a:lnSpc>
                <a:spcPct val="80000"/>
              </a:lnSpc>
            </a:pPr>
            <a:r>
              <a:rPr lang="en-US" sz="2200">
                <a:latin typeface="Calibri" charset="0"/>
                <a:ea typeface="ＭＳ Ｐゴシック" charset="0"/>
              </a:rPr>
              <a:t>Tissue type, RNA preparation, quality of input RNA, library construction method, etc. </a:t>
            </a:r>
          </a:p>
          <a:p>
            <a:pPr lvl="1">
              <a:lnSpc>
                <a:spcPct val="80000"/>
              </a:lnSpc>
            </a:pPr>
            <a:r>
              <a:rPr lang="en-US" sz="2200">
                <a:latin typeface="Calibri" charset="0"/>
                <a:ea typeface="ＭＳ Ｐゴシック" charset="0"/>
              </a:rPr>
              <a:t>Sequencing type: read length, paired vs. unpaired, etc.</a:t>
            </a:r>
          </a:p>
          <a:p>
            <a:pPr lvl="1">
              <a:lnSpc>
                <a:spcPct val="80000"/>
              </a:lnSpc>
            </a:pPr>
            <a:r>
              <a:rPr lang="en-US" sz="2200">
                <a:latin typeface="Calibri" charset="0"/>
                <a:ea typeface="ＭＳ Ｐゴシック" charset="0"/>
              </a:rPr>
              <a:t>Computational approach and resources</a:t>
            </a:r>
          </a:p>
          <a:p>
            <a:pPr>
              <a:lnSpc>
                <a:spcPct val="80000"/>
              </a:lnSpc>
            </a:pPr>
            <a:r>
              <a:rPr lang="en-US" sz="2600">
                <a:latin typeface="Calibri" charset="0"/>
                <a:ea typeface="ＭＳ Ｐゴシック" charset="0"/>
              </a:rPr>
              <a:t>Identify publications with similar goals</a:t>
            </a:r>
          </a:p>
          <a:p>
            <a:pPr>
              <a:lnSpc>
                <a:spcPct val="80000"/>
              </a:lnSpc>
            </a:pPr>
            <a:r>
              <a:rPr lang="en-US" sz="2600">
                <a:latin typeface="Calibri" charset="0"/>
                <a:ea typeface="ＭＳ Ｐゴシック" charset="0"/>
              </a:rPr>
              <a:t>Pilot experiment</a:t>
            </a:r>
          </a:p>
          <a:p>
            <a:pPr>
              <a:lnSpc>
                <a:spcPct val="80000"/>
              </a:lnSpc>
            </a:pPr>
            <a:r>
              <a:rPr lang="en-US" sz="2600">
                <a:latin typeface="Calibri" charset="0"/>
                <a:ea typeface="ＭＳ Ｐゴシック" charset="0"/>
              </a:rPr>
              <a:t>Good news:  1-2 lanes of recent Illumina HiSeq data should be enough for most purposes</a:t>
            </a:r>
          </a:p>
        </p:txBody>
      </p:sp>
    </p:spTree>
    <p:extLst>
      <p:ext uri="{BB962C8B-B14F-4D97-AF65-F5344CB8AC3E}">
        <p14:creationId xmlns:p14="http://schemas.microsoft.com/office/powerpoint/2010/main" val="428748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152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a:latin typeface="Calibri" charset="0"/>
                <a:ea typeface="ＭＳ Ｐゴシック" charset="0"/>
              </a:rPr>
              <a:t>TopHat</a:t>
            </a:r>
            <a:r>
              <a:rPr lang="en-US" dirty="0">
                <a:latin typeface="Calibri" charset="0"/>
                <a:ea typeface="ＭＳ Ｐゴシック" charset="0"/>
              </a:rPr>
              <a:t>, STAR, HISAT, etc.</a:t>
            </a:r>
          </a:p>
        </p:txBody>
      </p:sp>
    </p:spTree>
    <p:extLst>
      <p:ext uri="{BB962C8B-B14F-4D97-AF65-F5344CB8AC3E}">
        <p14:creationId xmlns:p14="http://schemas.microsoft.com/office/powerpoint/2010/main" val="206761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fontScale="92500" lnSpcReduction="20000"/>
          </a:bodyPr>
          <a:lstStyle/>
          <a:p>
            <a:pPr>
              <a:defRPr/>
            </a:pPr>
            <a:r>
              <a:rPr lang="en-US" dirty="0"/>
              <a:t>Have you considered sequencing the genome of your species?</a:t>
            </a:r>
          </a:p>
          <a:p>
            <a:pPr>
              <a:defRPr/>
            </a:pPr>
            <a:endParaRPr lang="en-US" dirty="0"/>
          </a:p>
          <a:p>
            <a:pPr>
              <a:defRPr/>
            </a:pPr>
            <a:r>
              <a:rPr lang="en-US" dirty="0"/>
              <a:t>If that is not practical or you simply prefer a transcript discovery approach that does not rely on prior knowledge of the genome or transcriptome there are some tools available ...</a:t>
            </a:r>
          </a:p>
          <a:p>
            <a:pPr lvl="1">
              <a:defRPr/>
            </a:pPr>
            <a:r>
              <a:rPr lang="en-US" dirty="0"/>
              <a:t>Unfortunately de novo transcriptome assembly is currently beyond the scope of this workshop</a:t>
            </a:r>
          </a:p>
          <a:p>
            <a:pPr lvl="1">
              <a:defRPr/>
            </a:pPr>
            <a:r>
              <a:rPr lang="en-US" dirty="0"/>
              <a:t>The good news is that the skills you learn here will help you figure out how to install and run those tools yourself</a:t>
            </a:r>
          </a:p>
          <a:p>
            <a:pPr lvl="1">
              <a:defRPr/>
            </a:pPr>
            <a:r>
              <a:rPr lang="en-US" dirty="0"/>
              <a:t>Also we provide example tools in </a:t>
            </a:r>
            <a:r>
              <a:rPr lang="en-US" dirty="0">
                <a:hlinkClick r:id="rId2"/>
              </a:rPr>
              <a:t>Supplementary Table 2</a:t>
            </a:r>
            <a:r>
              <a:rPr lang="en-US" dirty="0"/>
              <a:t>.</a:t>
            </a:r>
          </a:p>
          <a:p>
            <a:pPr lvl="1">
              <a:defRPr/>
            </a:pPr>
            <a:r>
              <a:rPr lang="en-US" dirty="0">
                <a:hlinkClick r:id="rId3"/>
              </a:rPr>
              <a:t>https://github.com/griffithlab/rnaseq_tutorial/wiki/Kallisto</a:t>
            </a:r>
            <a:r>
              <a:rPr lang="en-US" dirty="0"/>
              <a:t> </a:t>
            </a:r>
          </a:p>
        </p:txBody>
      </p:sp>
    </p:spTree>
    <p:extLst>
      <p:ext uri="{BB962C8B-B14F-4D97-AF65-F5344CB8AC3E}">
        <p14:creationId xmlns:p14="http://schemas.microsoft.com/office/powerpoint/2010/main" val="3286463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a:t>More 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175293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288610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52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28" y="1628800"/>
            <a:ext cx="8783860" cy="3996688"/>
          </a:xfrm>
          <a:prstGeom prst="rect">
            <a:avLst/>
          </a:prstGeom>
        </p:spPr>
      </p:pic>
      <p:sp>
        <p:nvSpPr>
          <p:cNvPr id="41" name="TextBox 3"/>
          <p:cNvSpPr txBox="1">
            <a:spLocks noChangeArrowheads="1"/>
          </p:cNvSpPr>
          <p:nvPr/>
        </p:nvSpPr>
        <p:spPr bwMode="auto">
          <a:xfrm>
            <a:off x="2267744" y="5538788"/>
            <a:ext cx="1073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3446824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dirty="0">
                <a:latin typeface="Calibri" charset="0"/>
                <a:ea typeface="ＭＳ Ｐゴシック" charset="0"/>
              </a:rPr>
              <a:t>We are on a Coffee Break &amp; Networking Session</a:t>
            </a:r>
          </a:p>
        </p:txBody>
      </p:sp>
    </p:spTree>
    <p:extLst>
      <p:ext uri="{BB962C8B-B14F-4D97-AF65-F5344CB8AC3E}">
        <p14:creationId xmlns:p14="http://schemas.microsoft.com/office/powerpoint/2010/main" val="401995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375818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52400"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116632"/>
            <a:ext cx="4890740" cy="6115475"/>
          </a:xfrm>
          <a:prstGeom prst="rect">
            <a:avLst/>
          </a:prstGeom>
        </p:spPr>
      </p:pic>
    </p:spTree>
    <p:extLst>
      <p:ext uri="{BB962C8B-B14F-4D97-AF65-F5344CB8AC3E}">
        <p14:creationId xmlns:p14="http://schemas.microsoft.com/office/powerpoint/2010/main" val="23895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124744"/>
            <a:ext cx="8300547" cy="4824536"/>
          </a:xfrm>
          <a:prstGeom prst="rect">
            <a:avLst/>
          </a:prstGeom>
        </p:spPr>
      </p:pic>
    </p:spTree>
    <p:extLst>
      <p:ext uri="{BB962C8B-B14F-4D97-AF65-F5344CB8AC3E}">
        <p14:creationId xmlns:p14="http://schemas.microsoft.com/office/powerpoint/2010/main" val="969403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152400" y="1341438"/>
            <a:ext cx="8839200"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difficult</a:t>
            </a:r>
          </a:p>
          <a:p>
            <a:pPr lvl="1"/>
            <a:r>
              <a:rPr lang="en-US" dirty="0">
                <a:latin typeface="Calibri" charset="0"/>
                <a:ea typeface="ＭＳ Ｐゴシック" charset="0"/>
              </a:rPr>
              <a:t>Gene annotation is revolutionized by RNA-seq</a:t>
            </a:r>
          </a:p>
          <a:p>
            <a:r>
              <a:rPr lang="en-US" dirty="0">
                <a:latin typeface="Calibri" charset="0"/>
                <a:ea typeface="ＭＳ Ｐゴシック" charset="0"/>
              </a:rPr>
              <a:t>Some molecular features can only be observed at the RNA level</a:t>
            </a:r>
          </a:p>
          <a:p>
            <a:pPr lvl="1"/>
            <a:r>
              <a:rPr lang="en-US" dirty="0">
                <a:latin typeface="Calibri" charset="0"/>
                <a:ea typeface="ＭＳ Ｐゴシック" charset="0"/>
              </a:rPr>
              <a:t>Alternative isoforms, fusion transcripts, RNA editing</a:t>
            </a:r>
          </a:p>
        </p:txBody>
      </p:sp>
    </p:spTree>
    <p:extLst>
      <p:ext uri="{BB962C8B-B14F-4D97-AF65-F5344CB8AC3E}">
        <p14:creationId xmlns:p14="http://schemas.microsoft.com/office/powerpoint/2010/main" val="3769700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152400" y="1341438"/>
            <a:ext cx="8839200"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a:latin typeface="Calibri" charset="0"/>
                <a:ea typeface="ＭＳ Ｐゴシック" charset="0"/>
              </a:rPr>
              <a:t>’</a:t>
            </a:r>
            <a:r>
              <a:rPr lang="en-US" altLang="ja-JP" sz="2200" dirty="0">
                <a:latin typeface="Calibri" charset="0"/>
                <a:ea typeface="ＭＳ Ｐゴシック" charset="0"/>
              </a:rPr>
              <a:t> mutations that affect what mRNA isoform is expressed and how much </a:t>
            </a:r>
          </a:p>
          <a:p>
            <a:pPr>
              <a:lnSpc>
                <a:spcPct val="90000"/>
              </a:lnSpc>
            </a:pPr>
            <a:r>
              <a:rPr lang="en-US" sz="2600" dirty="0">
                <a:latin typeface="Calibri" charset="0"/>
                <a:ea typeface="ＭＳ Ｐゴシック" charset="0"/>
              </a:rPr>
              <a:t>Prioritizing 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415107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52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52400" y="838200"/>
            <a:ext cx="8839200" cy="4708525"/>
          </a:xfrm>
        </p:spPr>
        <p:txBody>
          <a:bodyPr/>
          <a:lstStyle/>
          <a:p>
            <a:pPr>
              <a:lnSpc>
                <a:spcPct val="90000"/>
              </a:lnSpc>
            </a:pPr>
            <a:r>
              <a:rPr lang="en-US" sz="2600">
                <a:latin typeface="Calibri" charset="0"/>
                <a:ea typeface="ＭＳ Ｐゴシック" charset="0"/>
              </a:rPr>
              <a:t>Sample</a:t>
            </a:r>
          </a:p>
          <a:p>
            <a:pPr lvl="1">
              <a:lnSpc>
                <a:spcPct val="90000"/>
              </a:lnSpc>
            </a:pPr>
            <a:r>
              <a:rPr lang="en-US" sz="2200">
                <a:latin typeface="Calibri" charset="0"/>
                <a:ea typeface="ＭＳ Ｐゴシック" charset="0"/>
              </a:rPr>
              <a:t>Purity?, quantity?, quality?</a:t>
            </a:r>
          </a:p>
          <a:p>
            <a:pPr>
              <a:lnSpc>
                <a:spcPct val="90000"/>
              </a:lnSpc>
            </a:pPr>
            <a:r>
              <a:rPr lang="en-US" sz="2600">
                <a:latin typeface="Calibri" charset="0"/>
                <a:ea typeface="ＭＳ Ｐゴシック" charset="0"/>
              </a:rPr>
              <a:t>RNAs consist of small exons that may be separated by large introns</a:t>
            </a:r>
          </a:p>
          <a:p>
            <a:pPr lvl="1">
              <a:lnSpc>
                <a:spcPct val="90000"/>
              </a:lnSpc>
            </a:pPr>
            <a:r>
              <a:rPr lang="en-US" sz="2200">
                <a:latin typeface="Calibri" charset="0"/>
                <a:ea typeface="ＭＳ Ｐゴシック" charset="0"/>
              </a:rPr>
              <a:t>Mapping reads to genome is challenging</a:t>
            </a:r>
          </a:p>
          <a:p>
            <a:pPr>
              <a:lnSpc>
                <a:spcPct val="90000"/>
              </a:lnSpc>
            </a:pPr>
            <a:r>
              <a:rPr lang="en-US" sz="2600">
                <a:latin typeface="Calibri" charset="0"/>
                <a:ea typeface="ＭＳ Ｐゴシック" charset="0"/>
              </a:rPr>
              <a:t>The relative abundance of RNAs vary wildly</a:t>
            </a:r>
          </a:p>
          <a:p>
            <a:pPr lvl="1">
              <a:lnSpc>
                <a:spcPct val="90000"/>
              </a:lnSpc>
            </a:pPr>
            <a:r>
              <a:rPr lang="en-US" sz="2200">
                <a:latin typeface="Calibri" charset="0"/>
                <a:ea typeface="ＭＳ Ｐゴシック" charset="0"/>
              </a:rPr>
              <a:t>10</a:t>
            </a:r>
            <a:r>
              <a:rPr lang="en-US" sz="2200" baseline="30000">
                <a:latin typeface="Calibri" charset="0"/>
                <a:ea typeface="ＭＳ Ｐゴシック" charset="0"/>
              </a:rPr>
              <a:t>5</a:t>
            </a:r>
            <a:r>
              <a:rPr lang="en-US" sz="2200">
                <a:latin typeface="Calibri" charset="0"/>
                <a:ea typeface="ＭＳ Ｐゴシック" charset="0"/>
              </a:rPr>
              <a:t> – 10</a:t>
            </a:r>
            <a:r>
              <a:rPr lang="en-US" sz="2200" baseline="30000">
                <a:latin typeface="Calibri" charset="0"/>
                <a:ea typeface="ＭＳ Ｐゴシック" charset="0"/>
              </a:rPr>
              <a:t>7</a:t>
            </a:r>
            <a:r>
              <a:rPr lang="en-US" sz="2200">
                <a:latin typeface="Calibri" charset="0"/>
                <a:ea typeface="ＭＳ Ｐゴシック" charset="0"/>
              </a:rPr>
              <a:t> orders of magnitude</a:t>
            </a:r>
          </a:p>
          <a:p>
            <a:pPr lvl="1">
              <a:lnSpc>
                <a:spcPct val="90000"/>
              </a:lnSpc>
            </a:pPr>
            <a:r>
              <a:rPr lang="en-US" sz="220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a:latin typeface="Calibri" charset="0"/>
                <a:ea typeface="ＭＳ Ｐゴシック" charset="0"/>
              </a:rPr>
              <a:t>Ribosomal and mitochondrial genes</a:t>
            </a:r>
          </a:p>
          <a:p>
            <a:pPr>
              <a:lnSpc>
                <a:spcPct val="90000"/>
              </a:lnSpc>
            </a:pPr>
            <a:r>
              <a:rPr lang="en-US" sz="2600">
                <a:latin typeface="Calibri" charset="0"/>
                <a:ea typeface="ＭＳ Ｐゴシック" charset="0"/>
              </a:rPr>
              <a:t>RNAs come in a wide range of sizes</a:t>
            </a:r>
          </a:p>
          <a:p>
            <a:pPr lvl="1">
              <a:lnSpc>
                <a:spcPct val="90000"/>
              </a:lnSpc>
            </a:pPr>
            <a:r>
              <a:rPr lang="en-US" sz="2200">
                <a:latin typeface="Calibri" charset="0"/>
                <a:ea typeface="ＭＳ Ｐゴシック" charset="0"/>
              </a:rPr>
              <a:t>Small RNAs must be captured separately</a:t>
            </a:r>
          </a:p>
          <a:p>
            <a:pPr lvl="1">
              <a:lnSpc>
                <a:spcPct val="90000"/>
              </a:lnSpc>
            </a:pPr>
            <a:r>
              <a:rPr lang="en-US" sz="2200">
                <a:latin typeface="Calibri" charset="0"/>
                <a:ea typeface="ＭＳ Ｐゴシック" charset="0"/>
              </a:rPr>
              <a:t>PolyA selection of large RNAs may result in 3</a:t>
            </a:r>
            <a:r>
              <a:rPr lang="ja-JP" altLang="en-US" sz="2200">
                <a:latin typeface="Calibri" charset="0"/>
                <a:ea typeface="ＭＳ Ｐゴシック" charset="0"/>
              </a:rPr>
              <a:t>’</a:t>
            </a:r>
            <a:r>
              <a:rPr lang="en-US" altLang="ja-JP" sz="2200">
                <a:latin typeface="Calibri" charset="0"/>
                <a:ea typeface="ＭＳ Ｐゴシック" charset="0"/>
              </a:rPr>
              <a:t> end bias</a:t>
            </a:r>
          </a:p>
          <a:p>
            <a:pPr>
              <a:lnSpc>
                <a:spcPct val="90000"/>
              </a:lnSpc>
            </a:pPr>
            <a:r>
              <a:rPr lang="en-US" sz="2600">
                <a:latin typeface="Calibri" charset="0"/>
                <a:ea typeface="ＭＳ Ｐゴシック" charset="0"/>
              </a:rPr>
              <a:t>RNA is fragile compared to DNA (easily degraded)</a:t>
            </a:r>
          </a:p>
          <a:p>
            <a:pPr>
              <a:lnSpc>
                <a:spcPct val="90000"/>
              </a:lnSpc>
            </a:pPr>
            <a:endParaRPr lang="en-US" sz="2600">
              <a:latin typeface="Calibri" charset="0"/>
              <a:ea typeface="ＭＳ Ｐゴシック" charset="0"/>
            </a:endParaRPr>
          </a:p>
        </p:txBody>
      </p:sp>
    </p:spTree>
    <p:extLst>
      <p:ext uri="{BB962C8B-B14F-4D97-AF65-F5344CB8AC3E}">
        <p14:creationId xmlns:p14="http://schemas.microsoft.com/office/powerpoint/2010/main" val="170382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52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581400"/>
            <a:ext cx="3886200" cy="2025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950" y="3505200"/>
            <a:ext cx="3981450" cy="2074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1477963" y="5486400"/>
            <a:ext cx="1493837"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5973763" y="5486400"/>
            <a:ext cx="1408112"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223270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9996</TotalTime>
  <Words>2877</Words>
  <Application>Microsoft Macintosh PowerPoint</Application>
  <PresentationFormat>On-screen Show (4:3)</PresentationFormat>
  <Paragraphs>194</Paragraphs>
  <Slides>26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Segoe UI</vt:lpstr>
      <vt:lpstr>Office Theme</vt:lpstr>
      <vt:lpstr>PowerPoint Presentation</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Cotto, Kelsy</cp:lastModifiedBy>
  <cp:revision>669</cp:revision>
  <dcterms:created xsi:type="dcterms:W3CDTF">2011-11-14T19:50:16Z</dcterms:created>
  <dcterms:modified xsi:type="dcterms:W3CDTF">2019-11-05T15:11:32Z</dcterms:modified>
</cp:coreProperties>
</file>