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515" r:id="rId2"/>
    <p:sldId id="260" r:id="rId3"/>
    <p:sldId id="264" r:id="rId4"/>
    <p:sldId id="263" r:id="rId5"/>
    <p:sldId id="261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indexing even changes between versions of aligners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1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2" y="381000"/>
            <a:ext cx="467994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09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524001" y="2514601"/>
            <a:ext cx="5758249" cy="3898557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112126" y="3744914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DataCent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3" y="2708921"/>
            <a:ext cx="5133893" cy="34225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2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Indexing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31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“Index” has many different meanings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E8F6E-52B4-E54A-833E-A420369A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857"/>
          <a:stretch/>
        </p:blipFill>
        <p:spPr>
          <a:xfrm>
            <a:off x="1397000" y="1345815"/>
            <a:ext cx="9398000" cy="4421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D14BB8-8BAE-014F-B152-C90A55394BAA}"/>
              </a:ext>
            </a:extLst>
          </p:cNvPr>
          <p:cNvSpPr txBox="1"/>
          <p:nvPr/>
        </p:nvSpPr>
        <p:spPr>
          <a:xfrm>
            <a:off x="4230624" y="6148046"/>
            <a:ext cx="8124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www.illumina.com</a:t>
            </a:r>
            <a:r>
              <a:rPr lang="en-US" sz="1200" dirty="0"/>
              <a:t>/science/technology/next-generation-sequencing/multiplex-</a:t>
            </a:r>
            <a:r>
              <a:rPr lang="en-US" sz="1200" dirty="0" err="1"/>
              <a:t>sequencing.html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553"/>
            <a:ext cx="7098792" cy="510298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Indexes can refer to unique barcodes used for multiplexing DNA before sequencing</a:t>
            </a:r>
          </a:p>
        </p:txBody>
      </p:sp>
    </p:spTree>
    <p:extLst>
      <p:ext uri="{BB962C8B-B14F-4D97-AF65-F5344CB8AC3E}">
        <p14:creationId xmlns:p14="http://schemas.microsoft.com/office/powerpoint/2010/main" val="183305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66" y="102366"/>
            <a:ext cx="10844134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Indexing in bioinformatics/CS enables rapid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441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is a recurring theme in genome analysis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Files are *big* - scanning through them can take a long time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builds a table-of-contents so that we can jump directly to specific positions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may require significant compute/time but typically only occurs once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application may require a different indexing strategy</a:t>
            </a:r>
          </a:p>
        </p:txBody>
      </p:sp>
    </p:spTree>
    <p:extLst>
      <p:ext uri="{BB962C8B-B14F-4D97-AF65-F5344CB8AC3E}">
        <p14:creationId xmlns:p14="http://schemas.microsoft.com/office/powerpoint/2010/main" val="254743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What’s inside a 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fasta’s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index file? (.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fai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405" y="2443498"/>
            <a:ext cx="6521971" cy="38554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   248956422  6        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chr2   242193529  253105708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chr3   198295559  499335802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chr4   190214555  700936293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chr5   181538259  894321097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chr6   170805979  1078885000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chr7   159345973  1252537752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chr8   145138636  1414539498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chr9   138394717  1562097118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chr10  133797422  1702798421  60  61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B0762-FD30-FB42-89BD-B55B8CB1AA8D}"/>
              </a:ext>
            </a:extLst>
          </p:cNvPr>
          <p:cNvSpPr txBox="1"/>
          <p:nvPr/>
        </p:nvSpPr>
        <p:spPr>
          <a:xfrm>
            <a:off x="814328" y="1569351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contig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EA848-9BF4-514D-A4F1-F26C760E1899}"/>
              </a:ext>
            </a:extLst>
          </p:cNvPr>
          <p:cNvSpPr txBox="1"/>
          <p:nvPr/>
        </p:nvSpPr>
        <p:spPr>
          <a:xfrm>
            <a:off x="2711971" y="1200019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bases in contig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15BA4-6473-0349-8C5F-7AA884C1BCFF}"/>
              </a:ext>
            </a:extLst>
          </p:cNvPr>
          <p:cNvSpPr txBox="1"/>
          <p:nvPr/>
        </p:nvSpPr>
        <p:spPr>
          <a:xfrm>
            <a:off x="5154168" y="981874"/>
            <a:ext cx="2157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index of the file where the contig begins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E991A-C621-5647-BC67-4DC52D6D65DE}"/>
              </a:ext>
            </a:extLst>
          </p:cNvPr>
          <p:cNvSpPr txBox="1"/>
          <p:nvPr/>
        </p:nvSpPr>
        <p:spPr>
          <a:xfrm>
            <a:off x="7488300" y="1020496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bases per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A4D44-6FCC-B546-9990-8105C6BC57BE}"/>
              </a:ext>
            </a:extLst>
          </p:cNvPr>
          <p:cNvSpPr txBox="1"/>
          <p:nvPr/>
        </p:nvSpPr>
        <p:spPr>
          <a:xfrm>
            <a:off x="9195816" y="1501440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bytes per 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1C5CAD-CFF9-BD40-ADCE-3B7C150456E1}"/>
              </a:ext>
            </a:extLst>
          </p:cNvPr>
          <p:cNvCxnSpPr>
            <a:cxnSpLocks/>
          </p:cNvCxnSpPr>
          <p:nvPr/>
        </p:nvCxnSpPr>
        <p:spPr>
          <a:xfrm>
            <a:off x="2170176" y="1938683"/>
            <a:ext cx="541795" cy="3524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513BA-4F42-F04B-8113-90D53273A3C9}"/>
              </a:ext>
            </a:extLst>
          </p:cNvPr>
          <p:cNvCxnSpPr>
            <a:cxnSpLocks/>
          </p:cNvCxnSpPr>
          <p:nvPr/>
        </p:nvCxnSpPr>
        <p:spPr>
          <a:xfrm>
            <a:off x="3766476" y="1681812"/>
            <a:ext cx="695796" cy="6092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035C64-9D79-114F-953F-1412F8AF5BF1}"/>
              </a:ext>
            </a:extLst>
          </p:cNvPr>
          <p:cNvCxnSpPr>
            <a:cxnSpLocks/>
          </p:cNvCxnSpPr>
          <p:nvPr/>
        </p:nvCxnSpPr>
        <p:spPr>
          <a:xfrm flipH="1">
            <a:off x="8839200" y="1917041"/>
            <a:ext cx="1179053" cy="29480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240F0D-9A1D-BC47-98B4-6E29067D5EAF}"/>
              </a:ext>
            </a:extLst>
          </p:cNvPr>
          <p:cNvCxnSpPr>
            <a:cxnSpLocks/>
          </p:cNvCxnSpPr>
          <p:nvPr/>
        </p:nvCxnSpPr>
        <p:spPr>
          <a:xfrm flipH="1">
            <a:off x="7830424" y="1443539"/>
            <a:ext cx="545480" cy="6475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2D2EC8-A630-6540-972B-610865B8035E}"/>
              </a:ext>
            </a:extLst>
          </p:cNvPr>
          <p:cNvCxnSpPr>
            <a:cxnSpLocks/>
          </p:cNvCxnSpPr>
          <p:nvPr/>
        </p:nvCxnSpPr>
        <p:spPr>
          <a:xfrm>
            <a:off x="6083808" y="1953655"/>
            <a:ext cx="0" cy="3224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29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FF81-2258-C341-84B1-4D4962CB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858"/>
            <a:ext cx="10515600" cy="7384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 index applications and associated files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D03205-10EA-AE44-8715-19387B724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624968"/>
              </p:ext>
            </p:extLst>
          </p:nvPr>
        </p:nvGraphicFramePr>
        <p:xfrm>
          <a:off x="670560" y="1187615"/>
          <a:ext cx="10850882" cy="2241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757">
                  <a:extLst>
                    <a:ext uri="{9D8B030D-6E8A-4147-A177-3AD203B41FA5}">
                      <a16:colId xmlns:a16="http://schemas.microsoft.com/office/drawing/2014/main" val="44924583"/>
                    </a:ext>
                  </a:extLst>
                </a:gridCol>
                <a:gridCol w="1843729">
                  <a:extLst>
                    <a:ext uri="{9D8B030D-6E8A-4147-A177-3AD203B41FA5}">
                      <a16:colId xmlns:a16="http://schemas.microsoft.com/office/drawing/2014/main" val="927739461"/>
                    </a:ext>
                  </a:extLst>
                </a:gridCol>
                <a:gridCol w="2060637">
                  <a:extLst>
                    <a:ext uri="{9D8B030D-6E8A-4147-A177-3AD203B41FA5}">
                      <a16:colId xmlns:a16="http://schemas.microsoft.com/office/drawing/2014/main" val="3821502448"/>
                    </a:ext>
                  </a:extLst>
                </a:gridCol>
                <a:gridCol w="5262759">
                  <a:extLst>
                    <a:ext uri="{9D8B030D-6E8A-4147-A177-3AD203B41FA5}">
                      <a16:colId xmlns:a16="http://schemas.microsoft.com/office/drawing/2014/main" val="4134990429"/>
                    </a:ext>
                  </a:extLst>
                </a:gridCol>
              </a:tblGrid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Source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18684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.bai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samtools</a:t>
                      </a:r>
                      <a:r>
                        <a:rPr lang="en-US" dirty="0"/>
                        <a:t>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Visualize bam in IGV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01239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faidx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sequences from ref genome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7919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vcf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vcf.gz.tbi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Pull out specific variants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15225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bed.gz.tbi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genomic regions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9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7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Indexing is also essential for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6225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Finding out where to place a read in the genome is impractical unless matches can be quickly found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read aligners use some kind of indexing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These indices must be “built” once for a reference genome, but can then be used every time the aligner is run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Different aligners use different indexing schemes that are not compatible</a:t>
            </a:r>
          </a:p>
        </p:txBody>
      </p:sp>
    </p:spTree>
    <p:extLst>
      <p:ext uri="{BB962C8B-B14F-4D97-AF65-F5344CB8AC3E}">
        <p14:creationId xmlns:p14="http://schemas.microsoft.com/office/powerpoint/2010/main" val="28299281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347</Words>
  <Application>Microsoft Macintosh PowerPoint</Application>
  <PresentationFormat>Widescreen</PresentationFormat>
  <Paragraphs>62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Courier</vt:lpstr>
      <vt:lpstr>Segoe UI</vt:lpstr>
      <vt:lpstr>Verdana</vt:lpstr>
      <vt:lpstr>1_Office Theme</vt:lpstr>
      <vt:lpstr>PowerPoint Presentation</vt:lpstr>
      <vt:lpstr>“Index” has many different meanings</vt:lpstr>
      <vt:lpstr>Indexing in bioinformatics/CS enables rapid access</vt:lpstr>
      <vt:lpstr>What’s inside a fasta’s index file? (.fai)</vt:lpstr>
      <vt:lpstr>Example index applications and associated files</vt:lpstr>
      <vt:lpstr>Indexing is also essential for alignment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18</cp:revision>
  <dcterms:created xsi:type="dcterms:W3CDTF">2019-02-25T20:09:25Z</dcterms:created>
  <dcterms:modified xsi:type="dcterms:W3CDTF">2019-11-05T15:04:17Z</dcterms:modified>
</cp:coreProperties>
</file>