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9" r:id="rId2"/>
    <p:sldId id="314" r:id="rId3"/>
    <p:sldId id="262" r:id="rId4"/>
    <p:sldId id="316" r:id="rId5"/>
    <p:sldId id="313" r:id="rId6"/>
    <p:sldId id="317" r:id="rId7"/>
    <p:sldId id="318" r:id="rId8"/>
    <p:sldId id="31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4"/>
    <p:restoredTop sz="84340"/>
  </p:normalViewPr>
  <p:slideViewPr>
    <p:cSldViewPr snapToGrid="0" snapToObjects="1">
      <p:cViewPr varScale="1">
        <p:scale>
          <a:sx n="103" d="100"/>
          <a:sy n="103" d="100"/>
        </p:scale>
        <p:origin x="10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6/10/19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www.somewhereville.com</a:t>
            </a:r>
            <a:r>
              <a:rPr lang="en-US" dirty="0"/>
              <a:t>/2011/12/16/sanger-and-illumina-1-3-and-solexa-phred-score-q-ascii-glyph-base-error-conversion-tables/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FASTQ_format#Quality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D50AF-F628-504F-B99D-05BB4C0BF7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7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General_feature_format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85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gene_id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"ENSG00000279973”;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gene_version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transcript_id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"ENST00000624155";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transcript_version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exon_number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gene_name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"BAGE5";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gene_source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gene_biotype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transcript_name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"BAGE5-201";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transcript_source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transcript_biotype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tag "basic";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transcript_support_level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39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bioinformatics.ca-logo-white-text.png">
            <a:extLst>
              <a:ext uri="{FF2B5EF4-FFF2-40B4-BE49-F238E27FC236}">
                <a16:creationId xmlns:a16="http://schemas.microsoft.com/office/drawing/2014/main" id="{9874B523-0CD5-BC4D-B685-3BCCBF624B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2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7894-EFFE-CD45-AEFD-BFB62D406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-1300203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Module 2</a:t>
            </a:r>
            <a:b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FASTA/FASTQ/GTF formats</a:t>
            </a:r>
            <a:endParaRPr lang="en-US" sz="32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20BC9-7354-2449-9237-C9C284B72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1087397"/>
            <a:ext cx="9144000" cy="1655762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Kelsy Cotto, Malachi Griffith, Obi Griffith, Megan </a:t>
            </a:r>
            <a:r>
              <a:rPr lang="en-US" dirty="0" err="1">
                <a:solidFill>
                  <a:schemeClr val="bg1"/>
                </a:solidFill>
              </a:rPr>
              <a:t>Richters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4D090-3D05-0D43-847B-63C2AA7B1C1E}"/>
              </a:ext>
            </a:extLst>
          </p:cNvPr>
          <p:cNvSpPr txBox="1"/>
          <p:nvPr/>
        </p:nvSpPr>
        <p:spPr>
          <a:xfrm>
            <a:off x="1781299" y="3503221"/>
            <a:ext cx="217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t>Workshop icon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FD4585-05BC-264C-9D0B-8CF293602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299" y="2619633"/>
            <a:ext cx="3632886" cy="3632886"/>
          </a:xfrm>
          <a:prstGeom prst="rect">
            <a:avLst/>
          </a:prstGeom>
        </p:spPr>
      </p:pic>
      <p:pic>
        <p:nvPicPr>
          <p:cNvPr id="9" name="Picture 4" descr="TGI_logo_V_2color_bevel.tiff">
            <a:extLst>
              <a:ext uri="{FF2B5EF4-FFF2-40B4-BE49-F238E27FC236}">
                <a16:creationId xmlns:a16="http://schemas.microsoft.com/office/drawing/2014/main" id="{DEC0B3E1-84C4-934F-B1C6-6164B26ED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8506866" y="3326484"/>
            <a:ext cx="2555875" cy="2219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2947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AF11C-02B0-E048-AC0A-A234EFF9D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290" y="18256"/>
            <a:ext cx="11750564" cy="1169414"/>
          </a:xfrm>
        </p:spPr>
        <p:txBody>
          <a:bodyPr>
            <a:normAutofit/>
          </a:bodyPr>
          <a:lstStyle/>
          <a:p>
            <a:r>
              <a:rPr lang="en-US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Fasta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 – format for representing nucleic acid or amino acid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34C72-5D74-D949-9DB5-32190B978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152" y="1376972"/>
            <a:ext cx="7170683" cy="496667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alibri" panose="020F0502020204030204" pitchFamily="34" charset="0"/>
              </a:rPr>
              <a:t>&gt;AY274119.3 Severe acute respiratory syndrome-related coronavirus isolate Tor2, complete genome</a:t>
            </a:r>
          </a:p>
          <a:p>
            <a:pPr marL="0" indent="0">
              <a:buNone/>
            </a:pPr>
            <a:endParaRPr lang="en-US" sz="1400" dirty="0">
              <a:latin typeface="Courier" pitchFamily="2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alibri" panose="020F0502020204030204" pitchFamily="34" charset="0"/>
              </a:rPr>
              <a:t>ATATTAGGTTTTTACCTACCCAGGAAAAGCCAACCAACCTCGATCTCTTGTAGATCTGTTCTCTAAACGA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alibri" panose="020F0502020204030204" pitchFamily="34" charset="0"/>
              </a:rPr>
              <a:t>ACTTTAAAATCTGTGTAGCTGTCGCTCGGCTGCATGCCTAGTGCACCTACGCAGTATAAACAATAATAAA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alibri" panose="020F0502020204030204" pitchFamily="34" charset="0"/>
              </a:rPr>
              <a:t>TTTTACTGTCGTTGACAAGAAACGAGTAACTCGTCCCTCTTCTGCAGACTGCTTACGGTTTCGTCCGTGT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alibri" panose="020F0502020204030204" pitchFamily="34" charset="0"/>
              </a:rPr>
              <a:t>TGCAGTCGATCATCAGCATACCTAGGTTTCGTCCGGGTGTGACCGAAAGGTAAGATGGAGAGCCTTGTTC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alibri" panose="020F0502020204030204" pitchFamily="34" charset="0"/>
              </a:rPr>
              <a:t>TTGGTGTCAACGAGAAAACACACGTCCAACTCAGTTTGCCTGTCCTTCAGGTTAGAGACGTGCTAGTGCG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alibri" panose="020F0502020204030204" pitchFamily="34" charset="0"/>
              </a:rPr>
              <a:t>TGGCTTCGGGGACTCTGTGGAAGAGGCCCTATCGGAGGCACGTGAACACCTCAAAAATGGCACTTGTGGT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alibri" panose="020F0502020204030204" pitchFamily="34" charset="0"/>
              </a:rPr>
              <a:t>…</a:t>
            </a:r>
          </a:p>
          <a:p>
            <a:pPr marL="0" indent="0">
              <a:buNone/>
            </a:pPr>
            <a:endParaRPr lang="en-US" sz="1400" dirty="0">
              <a:latin typeface="Courier" pitchFamily="2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alibri" panose="020F0502020204030204" pitchFamily="34" charset="0"/>
              </a:rPr>
              <a:t>&gt;FJ882960.1 SARS coronavirus ExoN1 isolate P3pp34, complete genome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alibri" panose="020F0502020204030204" pitchFamily="34" charset="0"/>
              </a:rPr>
              <a:t>CGATCTCTTGTAGATCTGTTCTCTAAACGAACTTTAAAATCTGTGTAGCTGTCGCTCGGCTGCATGCCTA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alibri" panose="020F0502020204030204" pitchFamily="34" charset="0"/>
              </a:rPr>
              <a:t>GTGCACCTACGCAGTATAAACAATAATAAATTTTACTGTCGTTGACAAGAAACGAGTAACTCGTCCCTCT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alibri" panose="020F0502020204030204" pitchFamily="34" charset="0"/>
              </a:rPr>
              <a:t>TCTGCAGACTGCTTACGGTTTCGTCCGTGTTGCAGTCGATCATCAGCATACCTAGGTTTCGTCCGGGTGT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6B2D58-E33B-3F49-8887-F790D29E79A6}"/>
              </a:ext>
            </a:extLst>
          </p:cNvPr>
          <p:cNvSpPr txBox="1"/>
          <p:nvPr/>
        </p:nvSpPr>
        <p:spPr>
          <a:xfrm>
            <a:off x="8080323" y="934058"/>
            <a:ext cx="3815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First line starts with “&gt;” header or ”Comment”; used as a summary/description, often starting with unique accession/identifier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C9AF0E9-54F8-734B-963A-E3CE46BD4DFA}"/>
              </a:ext>
            </a:extLst>
          </p:cNvPr>
          <p:cNvCxnSpPr/>
          <p:nvPr/>
        </p:nvCxnSpPr>
        <p:spPr>
          <a:xfrm>
            <a:off x="7934001" y="1343845"/>
            <a:ext cx="0" cy="36786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CF239F-F843-744A-AB66-83AE2EE0799F}"/>
              </a:ext>
            </a:extLst>
          </p:cNvPr>
          <p:cNvCxnSpPr>
            <a:cxnSpLocks/>
          </p:cNvCxnSpPr>
          <p:nvPr/>
        </p:nvCxnSpPr>
        <p:spPr>
          <a:xfrm>
            <a:off x="7934001" y="2228855"/>
            <a:ext cx="0" cy="195738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585702-0D1B-834A-8781-6EFB02C7F419}"/>
              </a:ext>
            </a:extLst>
          </p:cNvPr>
          <p:cNvSpPr txBox="1"/>
          <p:nvPr/>
        </p:nvSpPr>
        <p:spPr>
          <a:xfrm>
            <a:off x="8080322" y="2340303"/>
            <a:ext cx="38152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Subsequent lines contain sequence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Interleaved: sequence broken into multiple lines of characters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Sequential: entire sequence on a single line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2033CE3-0238-7D4A-9DEE-ECC6E3457FB3}"/>
              </a:ext>
            </a:extLst>
          </p:cNvPr>
          <p:cNvCxnSpPr>
            <a:cxnSpLocks/>
          </p:cNvCxnSpPr>
          <p:nvPr/>
        </p:nvCxnSpPr>
        <p:spPr>
          <a:xfrm flipH="1">
            <a:off x="7933677" y="4886325"/>
            <a:ext cx="324" cy="101441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52D6C74-88A2-D54B-9A91-D730A6B9FC93}"/>
              </a:ext>
            </a:extLst>
          </p:cNvPr>
          <p:cNvSpPr txBox="1"/>
          <p:nvPr/>
        </p:nvSpPr>
        <p:spPr>
          <a:xfrm>
            <a:off x="8080321" y="4916422"/>
            <a:ext cx="3815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Multiple sequence FASTA obtained by simply concatenating multiple FASTA records together</a:t>
            </a:r>
          </a:p>
        </p:txBody>
      </p:sp>
    </p:spTree>
    <p:extLst>
      <p:ext uri="{BB962C8B-B14F-4D97-AF65-F5344CB8AC3E}">
        <p14:creationId xmlns:p14="http://schemas.microsoft.com/office/powerpoint/2010/main" val="4219258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1850"/>
            <a:ext cx="11684000" cy="949695"/>
          </a:xfrm>
        </p:spPr>
        <p:txBody>
          <a:bodyPr>
            <a:noAutofit/>
          </a:bodyPr>
          <a:lstStyle/>
          <a:p>
            <a:r>
              <a:rPr lang="en-US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Fastq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 – format for representing raw sequence – base calls and quality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4666"/>
            <a:ext cx="8026400" cy="481753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latin typeface="Courier" pitchFamily="2" charset="0"/>
                <a:cs typeface="Calibri" panose="020F0502020204030204" pitchFamily="34" charset="0"/>
              </a:rPr>
              <a:t>@HWUSI-EAS100R:6:73:941:1973#0/1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latin typeface="Courier" pitchFamily="2" charset="0"/>
                <a:cs typeface="Calibri" panose="020F0502020204030204" pitchFamily="34" charset="0"/>
              </a:rPr>
              <a:t>CTTTTTTATTTTTGTCTGACTGGGTTGATTCAAAA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latin typeface="Courier" pitchFamily="2" charset="0"/>
                <a:cs typeface="Calibri" panose="020F0502020204030204" pitchFamily="34" charset="0"/>
              </a:rPr>
              <a:t>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latin typeface="Courier" pitchFamily="2" charset="0"/>
                <a:cs typeface="Calibri" panose="020F0502020204030204" pitchFamily="34" charset="0"/>
              </a:rPr>
              <a:t>CCCFFFFFHHHHGJHIIJHIHIIIFHIJJJJIJJGIBBFGE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latin typeface="Courier" pitchFamily="2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latin typeface="Courier" pitchFamily="2" charset="0"/>
                <a:cs typeface="Calibri" panose="020F0502020204030204" pitchFamily="34" charset="0"/>
              </a:rPr>
              <a:t>@HWUSI-EAS100R:6:2303:11793:37095#0/1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latin typeface="Courier" pitchFamily="2" charset="0"/>
                <a:cs typeface="Calibri" panose="020F0502020204030204" pitchFamily="34" charset="0"/>
              </a:rPr>
              <a:t>ATGAATTATAGGGCTGTATTTTAATTTTGCATTTTAA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latin typeface="Courier" pitchFamily="2" charset="0"/>
                <a:cs typeface="Calibri" panose="020F0502020204030204" pitchFamily="34" charset="0"/>
              </a:rPr>
              <a:t>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latin typeface="Courier" pitchFamily="2" charset="0"/>
                <a:cs typeface="Calibri" panose="020F0502020204030204" pitchFamily="34" charset="0"/>
              </a:rPr>
              <a:t>@@??BDDFFF&lt;FHEGFFGGIEBGHIIIIIBEHIIGIH&lt;FHE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BBC957-3CDA-C642-82A9-C6B485DF2732}"/>
              </a:ext>
            </a:extLst>
          </p:cNvPr>
          <p:cNvSpPr txBox="1"/>
          <p:nvPr/>
        </p:nvSpPr>
        <p:spPr>
          <a:xfrm>
            <a:off x="8080329" y="819754"/>
            <a:ext cx="3815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First line starts with “@” header or ”Comment”; followed by sequence identifier and optional 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04837A-3716-1243-801B-EB947C4190F8}"/>
              </a:ext>
            </a:extLst>
          </p:cNvPr>
          <p:cNvCxnSpPr/>
          <p:nvPr/>
        </p:nvCxnSpPr>
        <p:spPr>
          <a:xfrm>
            <a:off x="7462515" y="1343845"/>
            <a:ext cx="0" cy="36786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FDCBB5-5E95-484C-B809-DDA09776CFAB}"/>
              </a:ext>
            </a:extLst>
          </p:cNvPr>
          <p:cNvCxnSpPr/>
          <p:nvPr/>
        </p:nvCxnSpPr>
        <p:spPr>
          <a:xfrm>
            <a:off x="7462515" y="1871676"/>
            <a:ext cx="0" cy="36786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24E734-D6F2-5245-8F11-FAAE402C16CC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7462515" y="1281419"/>
            <a:ext cx="617814" cy="26163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DD2357-69F7-3C4F-B715-BB004FB11B64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7462515" y="2055607"/>
            <a:ext cx="617814" cy="5967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900BF09-2E18-AB46-9663-89B3F830FD0E}"/>
              </a:ext>
            </a:extLst>
          </p:cNvPr>
          <p:cNvSpPr txBox="1"/>
          <p:nvPr/>
        </p:nvSpPr>
        <p:spPr>
          <a:xfrm>
            <a:off x="8080329" y="1930619"/>
            <a:ext cx="3815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Sequence line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AF38E6-1521-9741-935C-B7CAAEF80F74}"/>
              </a:ext>
            </a:extLst>
          </p:cNvPr>
          <p:cNvCxnSpPr/>
          <p:nvPr/>
        </p:nvCxnSpPr>
        <p:spPr>
          <a:xfrm>
            <a:off x="7462515" y="2352686"/>
            <a:ext cx="0" cy="36786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80B5A4-97A8-EC43-8DA3-D931DD2C5926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7457747" y="2522333"/>
            <a:ext cx="617814" cy="5967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6E7E04F-2C57-704F-B88D-0695E12B16C7}"/>
              </a:ext>
            </a:extLst>
          </p:cNvPr>
          <p:cNvSpPr txBox="1"/>
          <p:nvPr/>
        </p:nvSpPr>
        <p:spPr>
          <a:xfrm>
            <a:off x="8075561" y="2397345"/>
            <a:ext cx="3815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Spacer line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087723-70B6-B54F-B082-8EB4D925BAED}"/>
              </a:ext>
            </a:extLst>
          </p:cNvPr>
          <p:cNvCxnSpPr/>
          <p:nvPr/>
        </p:nvCxnSpPr>
        <p:spPr>
          <a:xfrm>
            <a:off x="7462515" y="2853461"/>
            <a:ext cx="0" cy="36786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3C63083-18EA-1D4C-B542-2B1CAD1C18BC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7457747" y="3023108"/>
            <a:ext cx="617814" cy="5967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90BD163-9923-254E-8053-5465D2392965}"/>
              </a:ext>
            </a:extLst>
          </p:cNvPr>
          <p:cNvSpPr txBox="1"/>
          <p:nvPr/>
        </p:nvSpPr>
        <p:spPr>
          <a:xfrm>
            <a:off x="8075561" y="2898120"/>
            <a:ext cx="3815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Quality values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16DFC2-CD44-B042-9261-755B7388AFEB}"/>
              </a:ext>
            </a:extLst>
          </p:cNvPr>
          <p:cNvCxnSpPr>
            <a:cxnSpLocks/>
          </p:cNvCxnSpPr>
          <p:nvPr/>
        </p:nvCxnSpPr>
        <p:spPr>
          <a:xfrm>
            <a:off x="7457747" y="3877399"/>
            <a:ext cx="0" cy="180902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EDF96B4-F1BE-7943-88A6-3958F8C705B1}"/>
              </a:ext>
            </a:extLst>
          </p:cNvPr>
          <p:cNvSpPr txBox="1"/>
          <p:nvPr/>
        </p:nvSpPr>
        <p:spPr>
          <a:xfrm>
            <a:off x="8080329" y="4602705"/>
            <a:ext cx="3815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Next sequence record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E6F201-BFE5-8A41-A220-49581FAD893D}"/>
              </a:ext>
            </a:extLst>
          </p:cNvPr>
          <p:cNvCxnSpPr>
            <a:cxnSpLocks/>
          </p:cNvCxnSpPr>
          <p:nvPr/>
        </p:nvCxnSpPr>
        <p:spPr>
          <a:xfrm flipH="1">
            <a:off x="7452001" y="4780407"/>
            <a:ext cx="62356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896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1850"/>
            <a:ext cx="11684000" cy="94969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Read 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80" y="1354666"/>
            <a:ext cx="5972032" cy="88159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667" dirty="0">
                <a:latin typeface="Calibri" panose="020F0502020204030204" pitchFamily="34" charset="0"/>
                <a:cs typeface="Calibri" panose="020F0502020204030204" pitchFamily="34" charset="0"/>
              </a:rPr>
              <a:t>@HWUSI-EAS100R:6:73:941:1973#0/1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8DB3472-C3BB-B24F-A6BC-E12CF5FF5A9B}"/>
              </a:ext>
            </a:extLst>
          </p:cNvPr>
          <p:cNvSpPr txBox="1">
            <a:spLocks/>
          </p:cNvSpPr>
          <p:nvPr/>
        </p:nvSpPr>
        <p:spPr>
          <a:xfrm>
            <a:off x="133344" y="4350285"/>
            <a:ext cx="11684000" cy="881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67" dirty="0">
                <a:latin typeface="Calibri" panose="020F0502020204030204" pitchFamily="34" charset="0"/>
                <a:cs typeface="Calibri" panose="020F0502020204030204" pitchFamily="34" charset="0"/>
              </a:rPr>
              <a:t>@EAS139:136:FC706VJ:2:2104:15343:197393:GATTACT+GTCTTAAC 1:Y:0:ATCACG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58A60D-EF89-0246-9D55-747BDF4690FA}"/>
              </a:ext>
            </a:extLst>
          </p:cNvPr>
          <p:cNvCxnSpPr>
            <a:cxnSpLocks/>
          </p:cNvCxnSpPr>
          <p:nvPr/>
        </p:nvCxnSpPr>
        <p:spPr>
          <a:xfrm flipH="1">
            <a:off x="500064" y="1870270"/>
            <a:ext cx="245745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E24B9E6-279E-6B43-BEA6-87928588941A}"/>
              </a:ext>
            </a:extLst>
          </p:cNvPr>
          <p:cNvCxnSpPr>
            <a:cxnSpLocks/>
          </p:cNvCxnSpPr>
          <p:nvPr/>
        </p:nvCxnSpPr>
        <p:spPr>
          <a:xfrm flipV="1">
            <a:off x="1700213" y="1871664"/>
            <a:ext cx="1" cy="51434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2809CF8-2D01-C24D-9409-9264058D429A}"/>
              </a:ext>
            </a:extLst>
          </p:cNvPr>
          <p:cNvSpPr txBox="1"/>
          <p:nvPr/>
        </p:nvSpPr>
        <p:spPr>
          <a:xfrm>
            <a:off x="960202" y="2415076"/>
            <a:ext cx="148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Instrument ID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B9182FC-7B29-6041-94ED-FDDF0C41C58A}"/>
              </a:ext>
            </a:extLst>
          </p:cNvPr>
          <p:cNvCxnSpPr>
            <a:cxnSpLocks/>
          </p:cNvCxnSpPr>
          <p:nvPr/>
        </p:nvCxnSpPr>
        <p:spPr>
          <a:xfrm flipH="1" flipV="1">
            <a:off x="3183545" y="1869757"/>
            <a:ext cx="20" cy="102603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C3C686A-61DE-2D4D-81C6-899CAED81CB0}"/>
              </a:ext>
            </a:extLst>
          </p:cNvPr>
          <p:cNvCxnSpPr>
            <a:cxnSpLocks/>
          </p:cNvCxnSpPr>
          <p:nvPr/>
        </p:nvCxnSpPr>
        <p:spPr>
          <a:xfrm flipH="1">
            <a:off x="3081007" y="1870270"/>
            <a:ext cx="20511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0123E1E-48BE-F548-9B4F-B8EC442DF6FE}"/>
              </a:ext>
            </a:extLst>
          </p:cNvPr>
          <p:cNvSpPr txBox="1"/>
          <p:nvPr/>
        </p:nvSpPr>
        <p:spPr>
          <a:xfrm>
            <a:off x="2875922" y="2901091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Lane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F08F8A9-1C0B-C346-AE6C-65783C3FB23C}"/>
              </a:ext>
            </a:extLst>
          </p:cNvPr>
          <p:cNvCxnSpPr>
            <a:cxnSpLocks/>
          </p:cNvCxnSpPr>
          <p:nvPr/>
        </p:nvCxnSpPr>
        <p:spPr>
          <a:xfrm flipV="1">
            <a:off x="3493752" y="1875565"/>
            <a:ext cx="4004" cy="51031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403368-AD83-FB44-AC5C-A8755C2FE74A}"/>
              </a:ext>
            </a:extLst>
          </p:cNvPr>
          <p:cNvCxnSpPr>
            <a:cxnSpLocks/>
          </p:cNvCxnSpPr>
          <p:nvPr/>
        </p:nvCxnSpPr>
        <p:spPr>
          <a:xfrm flipH="1">
            <a:off x="3394959" y="1870270"/>
            <a:ext cx="20511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2E9017D-6938-DE4F-BA67-60A5517CA9DD}"/>
              </a:ext>
            </a:extLst>
          </p:cNvPr>
          <p:cNvSpPr txBox="1"/>
          <p:nvPr/>
        </p:nvSpPr>
        <p:spPr>
          <a:xfrm>
            <a:off x="3259750" y="238528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Tile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EFFEEB-D829-0345-AA77-C4F9B3D29319}"/>
              </a:ext>
            </a:extLst>
          </p:cNvPr>
          <p:cNvCxnSpPr>
            <a:cxnSpLocks/>
          </p:cNvCxnSpPr>
          <p:nvPr/>
        </p:nvCxnSpPr>
        <p:spPr>
          <a:xfrm flipV="1">
            <a:off x="4344786" y="1862931"/>
            <a:ext cx="0" cy="103285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2D0D98C-E70C-9B45-B44D-89120083683A}"/>
              </a:ext>
            </a:extLst>
          </p:cNvPr>
          <p:cNvCxnSpPr>
            <a:cxnSpLocks/>
          </p:cNvCxnSpPr>
          <p:nvPr/>
        </p:nvCxnSpPr>
        <p:spPr>
          <a:xfrm flipH="1">
            <a:off x="3886201" y="1866344"/>
            <a:ext cx="1042794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C2E421F-5BD8-F64F-A42A-43EDF5855F84}"/>
              </a:ext>
            </a:extLst>
          </p:cNvPr>
          <p:cNvSpPr txBox="1"/>
          <p:nvPr/>
        </p:nvSpPr>
        <p:spPr>
          <a:xfrm>
            <a:off x="3769960" y="2895789"/>
            <a:ext cx="1187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X/Y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coords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CF89BD3-6382-3D47-8DA3-73A4EC44F9FC}"/>
              </a:ext>
            </a:extLst>
          </p:cNvPr>
          <p:cNvCxnSpPr>
            <a:cxnSpLocks/>
          </p:cNvCxnSpPr>
          <p:nvPr/>
        </p:nvCxnSpPr>
        <p:spPr>
          <a:xfrm flipH="1" flipV="1">
            <a:off x="5334565" y="1862931"/>
            <a:ext cx="1228" cy="51850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FF942CF-E33E-C640-9070-D28E5279C564}"/>
              </a:ext>
            </a:extLst>
          </p:cNvPr>
          <p:cNvCxnSpPr>
            <a:cxnSpLocks/>
          </p:cNvCxnSpPr>
          <p:nvPr/>
        </p:nvCxnSpPr>
        <p:spPr>
          <a:xfrm flipH="1" flipV="1">
            <a:off x="5186363" y="1866344"/>
            <a:ext cx="254319" cy="341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2D284DB-B08D-8147-8916-62B8D23526BE}"/>
              </a:ext>
            </a:extLst>
          </p:cNvPr>
          <p:cNvSpPr txBox="1"/>
          <p:nvPr/>
        </p:nvSpPr>
        <p:spPr>
          <a:xfrm>
            <a:off x="4984877" y="2385284"/>
            <a:ext cx="699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6B322E8-9E1F-C84E-B3CD-7DEBE3831AA3}"/>
              </a:ext>
            </a:extLst>
          </p:cNvPr>
          <p:cNvCxnSpPr>
            <a:cxnSpLocks/>
          </p:cNvCxnSpPr>
          <p:nvPr/>
        </p:nvCxnSpPr>
        <p:spPr>
          <a:xfrm flipV="1">
            <a:off x="5642815" y="1875565"/>
            <a:ext cx="0" cy="102022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9305F2F-B712-804A-B7EC-3A64109CD0A2}"/>
              </a:ext>
            </a:extLst>
          </p:cNvPr>
          <p:cNvCxnSpPr>
            <a:cxnSpLocks/>
          </p:cNvCxnSpPr>
          <p:nvPr/>
        </p:nvCxnSpPr>
        <p:spPr>
          <a:xfrm flipH="1">
            <a:off x="5515656" y="1862931"/>
            <a:ext cx="270405" cy="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060E848-7E8A-4546-8EFA-B6B06FBA6A14}"/>
              </a:ext>
            </a:extLst>
          </p:cNvPr>
          <p:cNvSpPr txBox="1"/>
          <p:nvPr/>
        </p:nvSpPr>
        <p:spPr>
          <a:xfrm>
            <a:off x="5356584" y="2903641"/>
            <a:ext cx="585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Pair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6EABDA1-7E64-964B-9720-7F7F9398AE62}"/>
              </a:ext>
            </a:extLst>
          </p:cNvPr>
          <p:cNvCxnSpPr>
            <a:cxnSpLocks/>
          </p:cNvCxnSpPr>
          <p:nvPr/>
        </p:nvCxnSpPr>
        <p:spPr>
          <a:xfrm flipH="1">
            <a:off x="520937" y="4864716"/>
            <a:ext cx="1179276" cy="392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51F80D3-C1C7-2446-9E9B-69E79FF6BCF8}"/>
              </a:ext>
            </a:extLst>
          </p:cNvPr>
          <p:cNvCxnSpPr>
            <a:cxnSpLocks/>
          </p:cNvCxnSpPr>
          <p:nvPr/>
        </p:nvCxnSpPr>
        <p:spPr>
          <a:xfrm flipV="1">
            <a:off x="1121008" y="4870036"/>
            <a:ext cx="1" cy="51434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E686D7A-F71B-844E-B231-14440355B6C6}"/>
              </a:ext>
            </a:extLst>
          </p:cNvPr>
          <p:cNvSpPr txBox="1"/>
          <p:nvPr/>
        </p:nvSpPr>
        <p:spPr>
          <a:xfrm>
            <a:off x="380997" y="5413448"/>
            <a:ext cx="148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Instrument ID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5B51002-2CB7-5340-8BFA-F41CE766FED4}"/>
              </a:ext>
            </a:extLst>
          </p:cNvPr>
          <p:cNvCxnSpPr>
            <a:cxnSpLocks/>
          </p:cNvCxnSpPr>
          <p:nvPr/>
        </p:nvCxnSpPr>
        <p:spPr>
          <a:xfrm flipH="1" flipV="1">
            <a:off x="3743140" y="4851822"/>
            <a:ext cx="16278" cy="10293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9612ACE-871B-D44D-B5F4-12A3832A6E69}"/>
              </a:ext>
            </a:extLst>
          </p:cNvPr>
          <p:cNvCxnSpPr>
            <a:cxnSpLocks/>
          </p:cNvCxnSpPr>
          <p:nvPr/>
        </p:nvCxnSpPr>
        <p:spPr>
          <a:xfrm flipH="1">
            <a:off x="3644782" y="4851822"/>
            <a:ext cx="20511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A899F80-B9ED-D14A-8D1C-A2757FCBEB79}"/>
              </a:ext>
            </a:extLst>
          </p:cNvPr>
          <p:cNvSpPr txBox="1"/>
          <p:nvPr/>
        </p:nvSpPr>
        <p:spPr>
          <a:xfrm>
            <a:off x="3466743" y="5898010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lane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95804D6-F4EE-6F4D-BB27-9A5273B99F6B}"/>
              </a:ext>
            </a:extLst>
          </p:cNvPr>
          <p:cNvCxnSpPr>
            <a:cxnSpLocks/>
          </p:cNvCxnSpPr>
          <p:nvPr/>
        </p:nvCxnSpPr>
        <p:spPr>
          <a:xfrm flipH="1" flipV="1">
            <a:off x="4294636" y="4852827"/>
            <a:ext cx="1" cy="53142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60D3991-322A-3A44-9546-B0204020708F}"/>
              </a:ext>
            </a:extLst>
          </p:cNvPr>
          <p:cNvCxnSpPr>
            <a:cxnSpLocks/>
          </p:cNvCxnSpPr>
          <p:nvPr/>
        </p:nvCxnSpPr>
        <p:spPr>
          <a:xfrm flipH="1">
            <a:off x="4052161" y="4852827"/>
            <a:ext cx="579024" cy="156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7A20B43-AD9E-E548-A376-6FF5326D3AF2}"/>
              </a:ext>
            </a:extLst>
          </p:cNvPr>
          <p:cNvSpPr txBox="1"/>
          <p:nvPr/>
        </p:nvSpPr>
        <p:spPr>
          <a:xfrm>
            <a:off x="4052167" y="538365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tile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7A1025F-9F4F-F044-B416-01A047C64349}"/>
              </a:ext>
            </a:extLst>
          </p:cNvPr>
          <p:cNvCxnSpPr>
            <a:cxnSpLocks/>
          </p:cNvCxnSpPr>
          <p:nvPr/>
        </p:nvCxnSpPr>
        <p:spPr>
          <a:xfrm flipH="1" flipV="1">
            <a:off x="5589607" y="4899017"/>
            <a:ext cx="4798" cy="99514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6B7AC85-8782-924F-A86E-D657BF0A7BCA}"/>
              </a:ext>
            </a:extLst>
          </p:cNvPr>
          <p:cNvCxnSpPr>
            <a:cxnSpLocks/>
          </p:cNvCxnSpPr>
          <p:nvPr/>
        </p:nvCxnSpPr>
        <p:spPr>
          <a:xfrm flipH="1">
            <a:off x="4775580" y="4868130"/>
            <a:ext cx="176809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062DD63-2E7B-E94C-9750-A7EA3F608780}"/>
              </a:ext>
            </a:extLst>
          </p:cNvPr>
          <p:cNvSpPr txBox="1"/>
          <p:nvPr/>
        </p:nvSpPr>
        <p:spPr>
          <a:xfrm>
            <a:off x="5019579" y="5894161"/>
            <a:ext cx="1159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x/y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coords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A07EE91-4E86-A845-8F6D-D11DA336F1D9}"/>
              </a:ext>
            </a:extLst>
          </p:cNvPr>
          <p:cNvCxnSpPr>
            <a:cxnSpLocks/>
            <a:stCxn id="79" idx="0"/>
          </p:cNvCxnSpPr>
          <p:nvPr/>
        </p:nvCxnSpPr>
        <p:spPr>
          <a:xfrm flipV="1">
            <a:off x="11114579" y="4854385"/>
            <a:ext cx="0" cy="104762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592C603-D336-6545-A9EB-2DAD782A07C0}"/>
              </a:ext>
            </a:extLst>
          </p:cNvPr>
          <p:cNvCxnSpPr>
            <a:cxnSpLocks/>
          </p:cNvCxnSpPr>
          <p:nvPr/>
        </p:nvCxnSpPr>
        <p:spPr>
          <a:xfrm flipH="1">
            <a:off x="10510812" y="4868130"/>
            <a:ext cx="95345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9E573B45-2978-E346-A981-4F7EF3E982AF}"/>
              </a:ext>
            </a:extLst>
          </p:cNvPr>
          <p:cNvSpPr txBox="1"/>
          <p:nvPr/>
        </p:nvSpPr>
        <p:spPr>
          <a:xfrm>
            <a:off x="10764890" y="5902013"/>
            <a:ext cx="699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F06357D-386B-CE46-B666-3411F22330F4}"/>
              </a:ext>
            </a:extLst>
          </p:cNvPr>
          <p:cNvCxnSpPr>
            <a:cxnSpLocks/>
          </p:cNvCxnSpPr>
          <p:nvPr/>
        </p:nvCxnSpPr>
        <p:spPr>
          <a:xfrm flipV="1">
            <a:off x="9749957" y="4873937"/>
            <a:ext cx="0" cy="102022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ECE1987-A361-6C48-B9D5-EA438701A059}"/>
              </a:ext>
            </a:extLst>
          </p:cNvPr>
          <p:cNvCxnSpPr>
            <a:cxnSpLocks/>
          </p:cNvCxnSpPr>
          <p:nvPr/>
        </p:nvCxnSpPr>
        <p:spPr>
          <a:xfrm flipH="1">
            <a:off x="9600529" y="4870525"/>
            <a:ext cx="29280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7DFC762-1356-D341-9050-53EB3466591B}"/>
              </a:ext>
            </a:extLst>
          </p:cNvPr>
          <p:cNvSpPr txBox="1"/>
          <p:nvPr/>
        </p:nvSpPr>
        <p:spPr>
          <a:xfrm>
            <a:off x="9463726" y="5902013"/>
            <a:ext cx="585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Pair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013909F-898B-E049-8EAD-F6F20B543C41}"/>
              </a:ext>
            </a:extLst>
          </p:cNvPr>
          <p:cNvCxnSpPr>
            <a:cxnSpLocks/>
          </p:cNvCxnSpPr>
          <p:nvPr/>
        </p:nvCxnSpPr>
        <p:spPr>
          <a:xfrm flipH="1">
            <a:off x="1913722" y="4859705"/>
            <a:ext cx="38656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94F35B7-30A6-C240-88DE-5431EC581DE1}"/>
              </a:ext>
            </a:extLst>
          </p:cNvPr>
          <p:cNvCxnSpPr>
            <a:cxnSpLocks/>
            <a:stCxn id="86" idx="0"/>
          </p:cNvCxnSpPr>
          <p:nvPr/>
        </p:nvCxnSpPr>
        <p:spPr>
          <a:xfrm flipV="1">
            <a:off x="2116197" y="4865025"/>
            <a:ext cx="1" cy="103698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9D43CEA9-25F5-BA48-A89A-55FA5C483140}"/>
              </a:ext>
            </a:extLst>
          </p:cNvPr>
          <p:cNvSpPr txBox="1"/>
          <p:nvPr/>
        </p:nvSpPr>
        <p:spPr>
          <a:xfrm>
            <a:off x="1818613" y="5902013"/>
            <a:ext cx="59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Run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668AA36-EDFD-5B4F-8D27-EF0C90F83073}"/>
              </a:ext>
            </a:extLst>
          </p:cNvPr>
          <p:cNvCxnSpPr>
            <a:cxnSpLocks/>
          </p:cNvCxnSpPr>
          <p:nvPr/>
        </p:nvCxnSpPr>
        <p:spPr>
          <a:xfrm flipH="1">
            <a:off x="2571751" y="4854385"/>
            <a:ext cx="82320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E6FD979-7298-7341-9BE8-A55E1605E15D}"/>
              </a:ext>
            </a:extLst>
          </p:cNvPr>
          <p:cNvCxnSpPr>
            <a:cxnSpLocks/>
          </p:cNvCxnSpPr>
          <p:nvPr/>
        </p:nvCxnSpPr>
        <p:spPr>
          <a:xfrm flipV="1">
            <a:off x="2985125" y="4859705"/>
            <a:ext cx="0" cy="52010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50021F7-8DFE-784C-BBB3-60F35F5270E6}"/>
              </a:ext>
            </a:extLst>
          </p:cNvPr>
          <p:cNvSpPr txBox="1"/>
          <p:nvPr/>
        </p:nvSpPr>
        <p:spPr>
          <a:xfrm>
            <a:off x="2470749" y="5413448"/>
            <a:ext cx="1048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Flowcell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8A416B6-85E2-6A42-BA15-7D172DDA57AC}"/>
              </a:ext>
            </a:extLst>
          </p:cNvPr>
          <p:cNvCxnSpPr>
            <a:cxnSpLocks/>
          </p:cNvCxnSpPr>
          <p:nvPr/>
        </p:nvCxnSpPr>
        <p:spPr>
          <a:xfrm flipH="1" flipV="1">
            <a:off x="8081937" y="4854385"/>
            <a:ext cx="1" cy="52467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91B6F05-2C30-EC4F-976D-EA5E88F8B77D}"/>
              </a:ext>
            </a:extLst>
          </p:cNvPr>
          <p:cNvCxnSpPr>
            <a:cxnSpLocks/>
          </p:cNvCxnSpPr>
          <p:nvPr/>
        </p:nvCxnSpPr>
        <p:spPr>
          <a:xfrm flipH="1">
            <a:off x="6915150" y="4863453"/>
            <a:ext cx="242887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6729C2C7-F2EE-724D-92F9-8D3EBA879729}"/>
              </a:ext>
            </a:extLst>
          </p:cNvPr>
          <p:cNvSpPr txBox="1"/>
          <p:nvPr/>
        </p:nvSpPr>
        <p:spPr>
          <a:xfrm>
            <a:off x="7782316" y="5378467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UMI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D9291A9-8C5E-9543-9D93-1C286927337D}"/>
              </a:ext>
            </a:extLst>
          </p:cNvPr>
          <p:cNvCxnSpPr>
            <a:cxnSpLocks/>
          </p:cNvCxnSpPr>
          <p:nvPr/>
        </p:nvCxnSpPr>
        <p:spPr>
          <a:xfrm flipH="1">
            <a:off x="9857273" y="4272391"/>
            <a:ext cx="29280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DB2E855D-D42F-BA43-AA89-5DF789AB1BD4}"/>
              </a:ext>
            </a:extLst>
          </p:cNvPr>
          <p:cNvSpPr txBox="1"/>
          <p:nvPr/>
        </p:nvSpPr>
        <p:spPr>
          <a:xfrm>
            <a:off x="9344025" y="3442906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Filter status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1120594-863B-A24C-90C0-D528BEB9A95C}"/>
              </a:ext>
            </a:extLst>
          </p:cNvPr>
          <p:cNvCxnSpPr>
            <a:cxnSpLocks/>
          </p:cNvCxnSpPr>
          <p:nvPr/>
        </p:nvCxnSpPr>
        <p:spPr>
          <a:xfrm flipV="1">
            <a:off x="10006280" y="3795014"/>
            <a:ext cx="0" cy="47737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CC42217-3795-944E-AE86-4AB7EFA17CFD}"/>
              </a:ext>
            </a:extLst>
          </p:cNvPr>
          <p:cNvCxnSpPr>
            <a:cxnSpLocks/>
          </p:cNvCxnSpPr>
          <p:nvPr/>
        </p:nvCxnSpPr>
        <p:spPr>
          <a:xfrm flipH="1" flipV="1">
            <a:off x="10231956" y="4863453"/>
            <a:ext cx="1" cy="52635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7BC96FE-E2C5-D944-BFBC-2F2FDDD2181D}"/>
              </a:ext>
            </a:extLst>
          </p:cNvPr>
          <p:cNvCxnSpPr>
            <a:cxnSpLocks/>
          </p:cNvCxnSpPr>
          <p:nvPr/>
        </p:nvCxnSpPr>
        <p:spPr>
          <a:xfrm flipH="1">
            <a:off x="10119430" y="4863453"/>
            <a:ext cx="246987" cy="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E466135-0E9F-134F-AC24-9A7C263FB571}"/>
              </a:ext>
            </a:extLst>
          </p:cNvPr>
          <p:cNvSpPr txBox="1"/>
          <p:nvPr/>
        </p:nvSpPr>
        <p:spPr>
          <a:xfrm>
            <a:off x="9793166" y="5407907"/>
            <a:ext cx="1107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Control #</a:t>
            </a:r>
          </a:p>
        </p:txBody>
      </p:sp>
    </p:spTree>
    <p:extLst>
      <p:ext uri="{BB962C8B-B14F-4D97-AF65-F5344CB8AC3E}">
        <p14:creationId xmlns:p14="http://schemas.microsoft.com/office/powerpoint/2010/main" val="2536073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11453648" cy="81980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Quality values - </a:t>
            </a:r>
            <a:r>
              <a:rPr lang="en-US" sz="4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Phred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 scores and ASCII glyphs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136791"/>
              </p:ext>
            </p:extLst>
          </p:nvPr>
        </p:nvGraphicFramePr>
        <p:xfrm>
          <a:off x="1639614" y="716712"/>
          <a:ext cx="8055427" cy="323843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2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9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10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703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 err="1">
                          <a:effectLst/>
                        </a:rPr>
                        <a:t>Phred</a:t>
                      </a:r>
                      <a:r>
                        <a:rPr lang="en-US" sz="1900" u="none" strike="noStrike" dirty="0">
                          <a:effectLst/>
                        </a:rPr>
                        <a:t> Q</a:t>
                      </a:r>
                      <a:endParaRPr lang="en-US" sz="19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Probability (P) of Wrong Base</a:t>
                      </a:r>
                      <a:endParaRPr lang="en-US" sz="19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Base</a:t>
                      </a:r>
                      <a:r>
                        <a:rPr lang="en-US" sz="1900" u="none" strike="noStrike" baseline="0" dirty="0">
                          <a:effectLst/>
                        </a:rPr>
                        <a:t> Call Accuracy</a:t>
                      </a:r>
                      <a:endParaRPr lang="en-US" sz="19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Sanger “Q + 33” Shift</a:t>
                      </a:r>
                      <a:endParaRPr lang="en-US" sz="19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Sanger “Q + 33” Shift ASCII glyph</a:t>
                      </a:r>
                      <a:endParaRPr lang="en-US" sz="19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1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0</a:t>
                      </a:r>
                      <a:endParaRPr lang="en-US" sz="1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1</a:t>
                      </a:r>
                      <a:endParaRPr lang="en-US" sz="1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0</a:t>
                      </a:r>
                      <a:endParaRPr lang="en-US" sz="1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33</a:t>
                      </a:r>
                      <a:endParaRPr lang="en-US" sz="1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900" u="none" strike="noStrike">
                          <a:effectLst/>
                        </a:rPr>
                        <a:t>!</a:t>
                      </a:r>
                      <a:endParaRPr lang="ru-RU" sz="1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1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1</a:t>
                      </a:r>
                      <a:endParaRPr lang="en-US" sz="1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900" u="none" strike="noStrike" dirty="0">
                          <a:effectLst/>
                        </a:rPr>
                        <a:t>0.794</a:t>
                      </a:r>
                      <a:endParaRPr lang="is-IS" sz="1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0.206</a:t>
                      </a:r>
                      <a:endParaRPr lang="ru-RU" sz="1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900" u="none" strike="noStrike" dirty="0">
                          <a:effectLst/>
                        </a:rPr>
                        <a:t>34</a:t>
                      </a:r>
                      <a:endParaRPr lang="ru-RU" sz="1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900" u="none" strike="noStrike">
                          <a:effectLst/>
                        </a:rPr>
                        <a:t>“</a:t>
                      </a:r>
                      <a:endParaRPr lang="de-DE" sz="1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137">
                <a:tc>
                  <a:txBody>
                    <a:bodyPr/>
                    <a:lstStyle/>
                    <a:p>
                      <a:pPr algn="ctr" fontAlgn="b"/>
                      <a:r>
                        <a:rPr lang="is-IS" sz="1900" u="none" strike="noStrike" dirty="0">
                          <a:effectLst/>
                        </a:rPr>
                        <a:t>2</a:t>
                      </a:r>
                      <a:endParaRPr lang="is-IS" sz="1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900" u="none" strike="noStrike" dirty="0">
                          <a:effectLst/>
                        </a:rPr>
                        <a:t>0.631</a:t>
                      </a:r>
                      <a:endParaRPr lang="is-IS" sz="1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0.369</a:t>
                      </a:r>
                      <a:endParaRPr lang="en-US" sz="1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35</a:t>
                      </a:r>
                      <a:endParaRPr lang="en-US" sz="1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900" u="none" strike="noStrike" dirty="0">
                          <a:effectLst/>
                        </a:rPr>
                        <a:t>#</a:t>
                      </a:r>
                      <a:endParaRPr lang="uk-UA" sz="1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1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10</a:t>
                      </a:r>
                      <a:endParaRPr lang="en-US" sz="1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900" u="none" strike="noStrike" dirty="0">
                          <a:effectLst/>
                        </a:rPr>
                        <a:t>0.1</a:t>
                      </a:r>
                      <a:endParaRPr lang="nb-NO" sz="1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0.9</a:t>
                      </a:r>
                      <a:endParaRPr lang="en-US" sz="1900" dirty="0"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43</a:t>
                      </a:r>
                      <a:endParaRPr lang="en-US" sz="1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+</a:t>
                      </a:r>
                      <a:endParaRPr lang="en-US" sz="1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137">
                <a:tc>
                  <a:txBody>
                    <a:bodyPr/>
                    <a:lstStyle/>
                    <a:p>
                      <a:pPr algn="ctr" fontAlgn="b"/>
                      <a:r>
                        <a:rPr lang="is-IS" sz="1900" u="none" strike="noStrike" dirty="0">
                          <a:effectLst/>
                        </a:rPr>
                        <a:t>20</a:t>
                      </a:r>
                      <a:endParaRPr lang="is-IS" sz="1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900" u="none" strike="noStrike" dirty="0">
                          <a:effectLst/>
                        </a:rPr>
                        <a:t>0.01</a:t>
                      </a:r>
                      <a:endParaRPr lang="nb-NO" sz="1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0.99</a:t>
                      </a:r>
                      <a:endParaRPr lang="en-US" sz="1900" dirty="0"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53</a:t>
                      </a:r>
                      <a:endParaRPr lang="en-US" sz="1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5</a:t>
                      </a:r>
                      <a:endParaRPr lang="en-US" sz="1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1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30</a:t>
                      </a:r>
                      <a:endParaRPr lang="en-US" sz="1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900" u="none" strike="noStrike" dirty="0">
                          <a:effectLst/>
                        </a:rPr>
                        <a:t>0.001</a:t>
                      </a:r>
                      <a:endParaRPr lang="nb-NO" sz="1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0.999</a:t>
                      </a:r>
                      <a:endParaRPr lang="en-US" sz="1900" dirty="0"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900" u="none" strike="noStrike" dirty="0">
                          <a:effectLst/>
                        </a:rPr>
                        <a:t>63</a:t>
                      </a:r>
                      <a:endParaRPr lang="is-IS" sz="1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900" u="none" strike="noStrike" dirty="0">
                          <a:effectLst/>
                        </a:rPr>
                        <a:t>?</a:t>
                      </a:r>
                      <a:endParaRPr lang="ru-RU" sz="1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639614" y="4143705"/>
            <a:ext cx="8055427" cy="2336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Encoding History: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Sanger Format (shown above): Q of 0 to 93 using ASCII 33 to 126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Sanger data, SAM format,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1.8+</a:t>
            </a:r>
          </a:p>
          <a:p>
            <a:pPr>
              <a:defRPr/>
            </a:pP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Solexa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/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1.0: Q of -5 to 62 using ASCII 59 to 126</a:t>
            </a:r>
          </a:p>
          <a:p>
            <a:pPr>
              <a:defRPr/>
            </a:pP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1.3 to 1.8: Q of 0 to 62 using ASCII 64 to 126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 1.5 to 1.7: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Phred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scores 0 to 2 have a slightly different meaning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 1.8+ -&gt; Sanger Format</a:t>
            </a:r>
          </a:p>
        </p:txBody>
      </p:sp>
    </p:spTree>
    <p:extLst>
      <p:ext uri="{BB962C8B-B14F-4D97-AF65-F5344CB8AC3E}">
        <p14:creationId xmlns:p14="http://schemas.microsoft.com/office/powerpoint/2010/main" val="3957395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F025-9974-EB48-9CDF-6321AFB75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013"/>
            <a:ext cx="10515600" cy="1143001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GFF/GTF - representing sequence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14984-05AB-4243-98AB-625773E24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3015"/>
            <a:ext cx="10515600" cy="4925556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GFF – General/Generic Feature Format; Gene Finding Format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Two versions in wide use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GFF2 (see also GTF)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GFF3</a:t>
            </a:r>
          </a:p>
          <a:p>
            <a:pPr lvl="3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Added formal support for multiple levels (and direction) of hierarchy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(e.g., gene -&gt; transcript -&gt; exon)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GTF – Gene Transfer Format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 extension of GFF2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GFF2, GFF3 and GTF are all tab-separate files with 9 fields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Differing content in 9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column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958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D2281-4418-C74B-9F69-281E463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946"/>
            <a:ext cx="10515600" cy="7921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GFF/GTF – general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440EE7-67A5-8548-80B4-BB6A4E23C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5349" y="1494973"/>
            <a:ext cx="12018024" cy="435241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1A94F1-34F5-C84C-9370-9D39AEB21EE4}"/>
              </a:ext>
            </a:extLst>
          </p:cNvPr>
          <p:cNvSpPr txBox="1"/>
          <p:nvPr/>
        </p:nvSpPr>
        <p:spPr>
          <a:xfrm>
            <a:off x="7729546" y="6080115"/>
            <a:ext cx="43738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en.wikipedia.org</a:t>
            </a:r>
            <a:r>
              <a:rPr lang="en-US" sz="1200" dirty="0"/>
              <a:t>/wiki/</a:t>
            </a:r>
            <a:r>
              <a:rPr lang="en-US" sz="1200" dirty="0" err="1"/>
              <a:t>General_feature_format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887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89891-ECCF-F445-8317-47962E32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8" y="18255"/>
            <a:ext cx="11530012" cy="1325563"/>
          </a:xfrm>
        </p:spPr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GTF example 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1A5B6-0F0F-2C46-93FD-262FC2456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7" y="1825625"/>
            <a:ext cx="11530011" cy="5318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22	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start_codon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11066501        11066503        .       +       0      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gene_id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"ENSG00000279973”; … </a:t>
            </a:r>
          </a:p>
          <a:p>
            <a:pPr marL="0" indent="0" algn="ctr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2789394-F52E-AB45-9614-59FFEDECD030}"/>
              </a:ext>
            </a:extLst>
          </p:cNvPr>
          <p:cNvCxnSpPr>
            <a:cxnSpLocks/>
          </p:cNvCxnSpPr>
          <p:nvPr/>
        </p:nvCxnSpPr>
        <p:spPr>
          <a:xfrm flipH="1">
            <a:off x="478073" y="2368322"/>
            <a:ext cx="307743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E29FA5-C0FF-E143-B0EB-1684B97D56EB}"/>
              </a:ext>
            </a:extLst>
          </p:cNvPr>
          <p:cNvCxnSpPr>
            <a:cxnSpLocks/>
          </p:cNvCxnSpPr>
          <p:nvPr/>
        </p:nvCxnSpPr>
        <p:spPr>
          <a:xfrm flipV="1">
            <a:off x="635226" y="2369716"/>
            <a:ext cx="1" cy="51434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2095A62-59CF-5945-AAFA-46715DAEEC53}"/>
              </a:ext>
            </a:extLst>
          </p:cNvPr>
          <p:cNvSpPr txBox="1"/>
          <p:nvPr/>
        </p:nvSpPr>
        <p:spPr>
          <a:xfrm>
            <a:off x="38093" y="2913128"/>
            <a:ext cx="1199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Sequence Name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8A505-9283-1242-A7C6-7CDC16C374B6}"/>
              </a:ext>
            </a:extLst>
          </p:cNvPr>
          <p:cNvCxnSpPr>
            <a:cxnSpLocks/>
          </p:cNvCxnSpPr>
          <p:nvPr/>
        </p:nvCxnSpPr>
        <p:spPr>
          <a:xfrm flipH="1" flipV="1">
            <a:off x="4414656" y="2351502"/>
            <a:ext cx="16278" cy="10293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AD9228-8A71-8F40-ADFE-A446B3D86ACB}"/>
              </a:ext>
            </a:extLst>
          </p:cNvPr>
          <p:cNvCxnSpPr>
            <a:cxnSpLocks/>
          </p:cNvCxnSpPr>
          <p:nvPr/>
        </p:nvCxnSpPr>
        <p:spPr>
          <a:xfrm flipH="1">
            <a:off x="4014790" y="2351502"/>
            <a:ext cx="73232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AA2082-DBB4-1E4F-85B2-9F6080EB2938}"/>
              </a:ext>
            </a:extLst>
          </p:cNvPr>
          <p:cNvSpPr txBox="1"/>
          <p:nvPr/>
        </p:nvSpPr>
        <p:spPr>
          <a:xfrm>
            <a:off x="4114823" y="3397690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05792A-4839-BC4E-A5DB-C1D7245BA4E5}"/>
              </a:ext>
            </a:extLst>
          </p:cNvPr>
          <p:cNvCxnSpPr>
            <a:cxnSpLocks/>
          </p:cNvCxnSpPr>
          <p:nvPr/>
        </p:nvCxnSpPr>
        <p:spPr>
          <a:xfrm flipH="1" flipV="1">
            <a:off x="5837693" y="2352507"/>
            <a:ext cx="1" cy="53142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8C256F-0D12-0546-9B46-24A351D04225}"/>
              </a:ext>
            </a:extLst>
          </p:cNvPr>
          <p:cNvCxnSpPr>
            <a:cxnSpLocks/>
          </p:cNvCxnSpPr>
          <p:nvPr/>
        </p:nvCxnSpPr>
        <p:spPr>
          <a:xfrm flipH="1">
            <a:off x="5457826" y="2352507"/>
            <a:ext cx="860811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6929899-D70C-EE40-8C80-20DF865217D3}"/>
              </a:ext>
            </a:extLst>
          </p:cNvPr>
          <p:cNvSpPr txBox="1"/>
          <p:nvPr/>
        </p:nvSpPr>
        <p:spPr>
          <a:xfrm>
            <a:off x="5566370" y="2883336"/>
            <a:ext cx="54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E3251E-76A6-8345-9E71-C74DCD35CBE0}"/>
              </a:ext>
            </a:extLst>
          </p:cNvPr>
          <p:cNvCxnSpPr>
            <a:cxnSpLocks/>
          </p:cNvCxnSpPr>
          <p:nvPr/>
        </p:nvCxnSpPr>
        <p:spPr>
          <a:xfrm flipH="1" flipV="1">
            <a:off x="6904060" y="2384409"/>
            <a:ext cx="4798" cy="99514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D85AD5-691B-124E-A613-C4F95546F9F5}"/>
              </a:ext>
            </a:extLst>
          </p:cNvPr>
          <p:cNvCxnSpPr>
            <a:cxnSpLocks/>
          </p:cNvCxnSpPr>
          <p:nvPr/>
        </p:nvCxnSpPr>
        <p:spPr>
          <a:xfrm flipH="1">
            <a:off x="6772271" y="2353522"/>
            <a:ext cx="24288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51A2FA-C1E0-4B48-8871-430C465C3D3B}"/>
              </a:ext>
            </a:extLst>
          </p:cNvPr>
          <p:cNvSpPr txBox="1"/>
          <p:nvPr/>
        </p:nvSpPr>
        <p:spPr>
          <a:xfrm>
            <a:off x="6563198" y="3393841"/>
            <a:ext cx="70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Score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990FA4A-DEB9-DE40-9F45-DB0351A66A23}"/>
              </a:ext>
            </a:extLst>
          </p:cNvPr>
          <p:cNvCxnSpPr>
            <a:cxnSpLocks/>
          </p:cNvCxnSpPr>
          <p:nvPr/>
        </p:nvCxnSpPr>
        <p:spPr>
          <a:xfrm flipV="1">
            <a:off x="7906873" y="2373617"/>
            <a:ext cx="0" cy="102022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32BFC9B-5A46-6540-B66A-249973A07A8D}"/>
              </a:ext>
            </a:extLst>
          </p:cNvPr>
          <p:cNvCxnSpPr>
            <a:cxnSpLocks/>
          </p:cNvCxnSpPr>
          <p:nvPr/>
        </p:nvCxnSpPr>
        <p:spPr>
          <a:xfrm flipH="1">
            <a:off x="7757445" y="2370205"/>
            <a:ext cx="29280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49F456-75A8-244C-A82C-8A4C2997B584}"/>
              </a:ext>
            </a:extLst>
          </p:cNvPr>
          <p:cNvSpPr txBox="1"/>
          <p:nvPr/>
        </p:nvSpPr>
        <p:spPr>
          <a:xfrm>
            <a:off x="7467564" y="3401693"/>
            <a:ext cx="83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Phase/Frame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9FC021-7994-6D4F-8566-797CA8BFB917}"/>
              </a:ext>
            </a:extLst>
          </p:cNvPr>
          <p:cNvCxnSpPr>
            <a:cxnSpLocks/>
          </p:cNvCxnSpPr>
          <p:nvPr/>
        </p:nvCxnSpPr>
        <p:spPr>
          <a:xfrm flipH="1">
            <a:off x="1685114" y="2359385"/>
            <a:ext cx="38656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C708C91-68AE-194D-A6D6-5A9BF7FE525A}"/>
              </a:ext>
            </a:extLst>
          </p:cNvPr>
          <p:cNvCxnSpPr>
            <a:cxnSpLocks/>
          </p:cNvCxnSpPr>
          <p:nvPr/>
        </p:nvCxnSpPr>
        <p:spPr>
          <a:xfrm flipH="1" flipV="1">
            <a:off x="1887591" y="2364705"/>
            <a:ext cx="7606" cy="103698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0B4C6E8-EDAD-EF41-AF49-EAE51E7596F6}"/>
              </a:ext>
            </a:extLst>
          </p:cNvPr>
          <p:cNvSpPr txBox="1"/>
          <p:nvPr/>
        </p:nvSpPr>
        <p:spPr>
          <a:xfrm>
            <a:off x="1387731" y="3401693"/>
            <a:ext cx="1014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Source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60EA50-714F-6245-BB1C-1EE8E8119260}"/>
              </a:ext>
            </a:extLst>
          </p:cNvPr>
          <p:cNvCxnSpPr>
            <a:cxnSpLocks/>
          </p:cNvCxnSpPr>
          <p:nvPr/>
        </p:nvCxnSpPr>
        <p:spPr>
          <a:xfrm flipH="1">
            <a:off x="2443159" y="2354065"/>
            <a:ext cx="82320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25F888-210F-9C47-B5F4-A66ACBEDEF33}"/>
              </a:ext>
            </a:extLst>
          </p:cNvPr>
          <p:cNvCxnSpPr>
            <a:cxnSpLocks/>
          </p:cNvCxnSpPr>
          <p:nvPr/>
        </p:nvCxnSpPr>
        <p:spPr>
          <a:xfrm flipV="1">
            <a:off x="2856533" y="2359385"/>
            <a:ext cx="0" cy="52010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B03BA7B-EB8F-974F-AA05-B86CF2D48B98}"/>
              </a:ext>
            </a:extLst>
          </p:cNvPr>
          <p:cNvSpPr txBox="1"/>
          <p:nvPr/>
        </p:nvSpPr>
        <p:spPr>
          <a:xfrm>
            <a:off x="2342157" y="2913128"/>
            <a:ext cx="1048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20DE3D5-5F23-0A42-A4A0-28F2D65F8AC2}"/>
              </a:ext>
            </a:extLst>
          </p:cNvPr>
          <p:cNvCxnSpPr>
            <a:cxnSpLocks/>
          </p:cNvCxnSpPr>
          <p:nvPr/>
        </p:nvCxnSpPr>
        <p:spPr>
          <a:xfrm flipH="1" flipV="1">
            <a:off x="7367548" y="2354065"/>
            <a:ext cx="2" cy="52467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3160C7B-3630-4348-BCFA-CD4986CD65C6}"/>
              </a:ext>
            </a:extLst>
          </p:cNvPr>
          <p:cNvCxnSpPr>
            <a:cxnSpLocks/>
          </p:cNvCxnSpPr>
          <p:nvPr/>
        </p:nvCxnSpPr>
        <p:spPr>
          <a:xfrm flipH="1">
            <a:off x="7263903" y="2363133"/>
            <a:ext cx="23703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A5E76AE-013C-5D42-ADF2-09CD5AE37E6C}"/>
              </a:ext>
            </a:extLst>
          </p:cNvPr>
          <p:cNvSpPr txBox="1"/>
          <p:nvPr/>
        </p:nvSpPr>
        <p:spPr>
          <a:xfrm>
            <a:off x="6967910" y="2878147"/>
            <a:ext cx="83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Strand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057B6F-372C-1B49-8393-B917399B378D}"/>
              </a:ext>
            </a:extLst>
          </p:cNvPr>
          <p:cNvCxnSpPr>
            <a:cxnSpLocks/>
          </p:cNvCxnSpPr>
          <p:nvPr/>
        </p:nvCxnSpPr>
        <p:spPr>
          <a:xfrm flipH="1" flipV="1">
            <a:off x="9874769" y="2363133"/>
            <a:ext cx="1" cy="52635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153F29-4436-E344-85C3-A1EC3C83E699}"/>
              </a:ext>
            </a:extLst>
          </p:cNvPr>
          <p:cNvCxnSpPr>
            <a:cxnSpLocks/>
          </p:cNvCxnSpPr>
          <p:nvPr/>
        </p:nvCxnSpPr>
        <p:spPr>
          <a:xfrm flipH="1">
            <a:off x="8549849" y="2363133"/>
            <a:ext cx="2751564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C875271-319C-034C-AFCA-6420FB71423C}"/>
              </a:ext>
            </a:extLst>
          </p:cNvPr>
          <p:cNvSpPr txBox="1"/>
          <p:nvPr/>
        </p:nvSpPr>
        <p:spPr>
          <a:xfrm>
            <a:off x="9127497" y="2907587"/>
            <a:ext cx="1473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Attributes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2C5E331-28BD-974A-A560-D76C6C45FA9F}"/>
              </a:ext>
            </a:extLst>
          </p:cNvPr>
          <p:cNvSpPr/>
          <p:nvPr/>
        </p:nvSpPr>
        <p:spPr>
          <a:xfrm>
            <a:off x="278594" y="4613816"/>
            <a:ext cx="115300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gene_id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"ENSG00000279973”;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gene_version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transcript_id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"ENST00000624155";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transcript_version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exon_number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gene_name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"BAGE5";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gene_source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gene_biotype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transcript_name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"BAGE5-201";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transcript_source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transcript_biotype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"; tag "basic";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transcript_support_level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"1";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8D0AEE9-BAAA-5A4D-938F-65F8A95E783A}"/>
              </a:ext>
            </a:extLst>
          </p:cNvPr>
          <p:cNvSpPr txBox="1"/>
          <p:nvPr/>
        </p:nvSpPr>
        <p:spPr>
          <a:xfrm>
            <a:off x="212275" y="4271384"/>
            <a:ext cx="2945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Example of attributes string: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725938-1340-9345-8570-8A5997645A3A}"/>
              </a:ext>
            </a:extLst>
          </p:cNvPr>
          <p:cNvSpPr txBox="1"/>
          <p:nvPr/>
        </p:nvSpPr>
        <p:spPr>
          <a:xfrm>
            <a:off x="315959" y="6000750"/>
            <a:ext cx="11739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there will be many GTF records/rows per transcript per gene (UTRs, </a:t>
            </a:r>
            <a:r>
              <a:rPr lang="en-US" dirty="0" err="1"/>
              <a:t>start_codon</a:t>
            </a:r>
            <a:r>
              <a:rPr lang="en-US" dirty="0"/>
              <a:t>, exons,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482560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1560</TotalTime>
  <Words>690</Words>
  <Application>Microsoft Macintosh PowerPoint</Application>
  <PresentationFormat>Widescreen</PresentationFormat>
  <Paragraphs>137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Consolas</vt:lpstr>
      <vt:lpstr>Courier</vt:lpstr>
      <vt:lpstr>Segoe UI</vt:lpstr>
      <vt:lpstr>Verdana</vt:lpstr>
      <vt:lpstr>1_Office Theme</vt:lpstr>
      <vt:lpstr>RNA-Seq Module 2 FASTA/FASTQ/GTF formats</vt:lpstr>
      <vt:lpstr>Fasta – format for representing nucleic acid or amino acid sequences</vt:lpstr>
      <vt:lpstr>Fastq – format for representing raw sequence – base calls and quality values</vt:lpstr>
      <vt:lpstr>Read naming conventions</vt:lpstr>
      <vt:lpstr>Quality values - Phred scores and ASCII glyphs</vt:lpstr>
      <vt:lpstr>GFF/GTF - representing sequence features</vt:lpstr>
      <vt:lpstr>GFF/GTF – general structure</vt:lpstr>
      <vt:lpstr>Ensembl GTF example record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Cotto, Kelsy</cp:lastModifiedBy>
  <cp:revision>24</cp:revision>
  <dcterms:created xsi:type="dcterms:W3CDTF">2019-02-25T20:09:25Z</dcterms:created>
  <dcterms:modified xsi:type="dcterms:W3CDTF">2019-06-11T01:36:52Z</dcterms:modified>
</cp:coreProperties>
</file>