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59" r:id="rId2"/>
    <p:sldId id="516" r:id="rId3"/>
    <p:sldId id="517" r:id="rId4"/>
    <p:sldId id="525" r:id="rId5"/>
    <p:sldId id="526" r:id="rId6"/>
    <p:sldId id="518" r:id="rId7"/>
    <p:sldId id="520" r:id="rId8"/>
    <p:sldId id="521" r:id="rId9"/>
    <p:sldId id="522" r:id="rId10"/>
    <p:sldId id="52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14"/>
    <p:restoredTop sz="84579"/>
  </p:normalViewPr>
  <p:slideViewPr>
    <p:cSldViewPr snapToGrid="0" snapToObjects="1">
      <p:cViewPr varScale="1">
        <p:scale>
          <a:sx n="76" d="100"/>
          <a:sy n="76" d="100"/>
        </p:scale>
        <p:origin x="179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3/11/19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3</a:t>
            </a:fld>
            <a:endParaRPr lang="en-US"/>
          </a:p>
        </p:txBody>
      </p:sp>
    </p:spTree>
    <p:extLst>
      <p:ext uri="{BB962C8B-B14F-4D97-AF65-F5344CB8AC3E}">
        <p14:creationId xmlns:p14="http://schemas.microsoft.com/office/powerpoint/2010/main" val="4206205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4</a:t>
            </a:fld>
            <a:endParaRPr lang="en-US"/>
          </a:p>
        </p:txBody>
      </p:sp>
    </p:spTree>
    <p:extLst>
      <p:ext uri="{BB962C8B-B14F-4D97-AF65-F5344CB8AC3E}">
        <p14:creationId xmlns:p14="http://schemas.microsoft.com/office/powerpoint/2010/main" val="1889554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3958591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1440429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The </a:t>
            </a:r>
            <a:r>
              <a:rPr lang="en-US" sz="1200" b="0" i="0" u="none" strike="noStrike" kern="1200" baseline="0" dirty="0" err="1">
                <a:solidFill>
                  <a:schemeClr val="tx1"/>
                </a:solidFill>
                <a:latin typeface="+mn-lt"/>
                <a:ea typeface="ＭＳ Ｐゴシック" pitchFamily="-28" charset="-128"/>
                <a:cs typeface="ＭＳ Ｐゴシック" pitchFamily="-28" charset="-128"/>
              </a:rPr>
              <a:t>StringTie</a:t>
            </a:r>
            <a:r>
              <a:rPr lang="en-US" sz="1200" b="0" i="0" u="none" strike="noStrike" kern="1200" baseline="0" dirty="0">
                <a:solidFill>
                  <a:schemeClr val="tx1"/>
                </a:solidFill>
                <a:latin typeface="+mn-lt"/>
                <a:ea typeface="ＭＳ Ｐゴシック" pitchFamily="-28" charset="-128"/>
                <a:cs typeface="ＭＳ Ｐゴシック" pitchFamily="-28" charset="-128"/>
              </a:rPr>
              <a:t> algorithm: RNA-</a:t>
            </a:r>
            <a:r>
              <a:rPr lang="en-US" sz="1200" b="0" i="0" u="none" strike="noStrike" kern="1200" baseline="0" dirty="0" err="1">
                <a:solidFill>
                  <a:schemeClr val="tx1"/>
                </a:solidFill>
                <a:latin typeface="+mn-lt"/>
                <a:ea typeface="ＭＳ Ｐゴシック" pitchFamily="-28" charset="-128"/>
                <a:cs typeface="ＭＳ Ｐゴシック" pitchFamily="-28" charset="-128"/>
              </a:rPr>
              <a:t>seq</a:t>
            </a:r>
            <a:r>
              <a:rPr lang="en-US" sz="1200" b="0" i="0" u="none" strike="noStrike" kern="1200" baseline="0" dirty="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7</a:t>
            </a:fld>
            <a:endParaRPr lang="en-US"/>
          </a:p>
        </p:txBody>
      </p:sp>
    </p:spTree>
    <p:extLst>
      <p:ext uri="{BB962C8B-B14F-4D97-AF65-F5344CB8AC3E}">
        <p14:creationId xmlns:p14="http://schemas.microsoft.com/office/powerpoint/2010/main" val="3317184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err="1">
                <a:solidFill>
                  <a:schemeClr val="tx1"/>
                </a:solidFill>
                <a:latin typeface="+mn-lt"/>
                <a:ea typeface="ＭＳ Ｐゴシック" pitchFamily="-28" charset="-128"/>
                <a:cs typeface="ＭＳ Ｐゴシック" pitchFamily="-28" charset="-128"/>
              </a:rPr>
              <a:t>StringTie</a:t>
            </a:r>
            <a:r>
              <a:rPr lang="en-US" sz="1200" b="0" i="0" u="none" strike="noStrike" kern="1200" baseline="0" dirty="0">
                <a:solidFill>
                  <a:schemeClr val="tx1"/>
                </a:solidFill>
                <a:latin typeface="+mn-lt"/>
                <a:ea typeface="ＭＳ Ｐゴシック" pitchFamily="-28" charset="-128"/>
                <a:cs typeface="ＭＳ Ｐゴシック" pitchFamily="-28" charset="-128"/>
              </a:rPr>
              <a:t> estimates the coverage level of the transcript by solving a maximum-flow problem that determines the maximum number of fragments that can be associated with the chosen transcript.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dirty="0"/>
              <a:t>The maximum flow problem is a well-studied problem in optimization theory.</a:t>
            </a:r>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8</a:t>
            </a:fld>
            <a:endParaRPr lang="en-US"/>
          </a:p>
        </p:txBody>
      </p:sp>
    </p:spTree>
    <p:extLst>
      <p:ext uri="{BB962C8B-B14F-4D97-AF65-F5344CB8AC3E}">
        <p14:creationId xmlns:p14="http://schemas.microsoft.com/office/powerpoint/2010/main" val="2170709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9</a:t>
            </a:fld>
            <a:endParaRPr lang="en-US"/>
          </a:p>
        </p:txBody>
      </p:sp>
    </p:spTree>
    <p:extLst>
      <p:ext uri="{BB962C8B-B14F-4D97-AF65-F5344CB8AC3E}">
        <p14:creationId xmlns:p14="http://schemas.microsoft.com/office/powerpoint/2010/main" val="3842261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D7256FAD-87EC-594B-B262-2B748B57FD14}"/>
              </a:ext>
            </a:extLst>
          </p:cNvPr>
          <p:cNvSpPr>
            <a:spLocks noGrp="1"/>
          </p:cNvSpPr>
          <p:nvPr>
            <p:ph type="sldNum" sz="quarter" idx="12"/>
          </p:nvPr>
        </p:nvSpPr>
        <p:spPr/>
        <p:txBody>
          <a:bodyPr/>
          <a:lstStyle/>
          <a:p>
            <a:fld id="{0B973F48-4628-F846-BA33-DDE653D83577}" type="slidenum">
              <a:rPr lang="en-US" smtClean="0"/>
              <a:t>‹#›</a:t>
            </a:fld>
            <a:endParaRPr lang="en-US"/>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8" name="Picture 7" descr="bioinformatics.ca-logo-white-text.png">
            <a:extLst>
              <a:ext uri="{FF2B5EF4-FFF2-40B4-BE49-F238E27FC236}">
                <a16:creationId xmlns:a16="http://schemas.microsoft.com/office/drawing/2014/main" id="{9874B523-0CD5-BC4D-B685-3BCCBF624BF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1656599"/>
            <a:ext cx="1729740" cy="7278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96301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E0222C1-21B6-E14F-9F34-4E0C4221C43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45382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4C2FCA7-7A48-5E4F-BC6A-8A3BDBEAC3C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805641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12192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101600" y="6429375"/>
            <a:ext cx="89408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6" name="TextBox 5"/>
          <p:cNvSpPr txBox="1"/>
          <p:nvPr userDrawn="1"/>
        </p:nvSpPr>
        <p:spPr>
          <a:xfrm>
            <a:off x="8229600" y="6477000"/>
            <a:ext cx="38608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9371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12192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101600" y="6429375"/>
            <a:ext cx="89408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8" name="TextBox 7"/>
          <p:cNvSpPr txBox="1"/>
          <p:nvPr userDrawn="1"/>
        </p:nvSpPr>
        <p:spPr>
          <a:xfrm>
            <a:off x="8229600" y="6477000"/>
            <a:ext cx="38608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7423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BA7E5F7-C396-4941-BBC4-7BEAF927C07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952203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E5EEE93E-C8A1-354A-AF1E-19A5283E305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53487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FB759064-C295-474C-91BC-B8179C14C20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454791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B72AE139-D882-D94E-B377-D84A207665BF}"/>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06402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1EC7837-FC7B-6043-8182-02D7718729C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814957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75A9DD-FA0A-D64B-B42E-72A4B0E3557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12767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3BCAFAD0-D61F-3F4F-8E0D-9A64CA7C4640}"/>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17338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7E12F28C-AB7A-EF4C-84CD-F4B5CE4282E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724992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7F50DDCB-DB12-4B4D-B2A3-DF7E27851109}"/>
              </a:ext>
            </a:extLst>
          </p:cNvPr>
          <p:cNvSpPr>
            <a:spLocks noGrp="1"/>
          </p:cNvSpPr>
          <p:nvPr>
            <p:ph type="sldNum" sz="quarter" idx="4"/>
          </p:nvPr>
        </p:nvSpPr>
        <p:spPr>
          <a:xfrm>
            <a:off x="9448800" y="606583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73F48-4628-F846-BA33-DDE653D83577}" type="slidenum">
              <a:rPr lang="en-US" smtClean="0"/>
              <a:t>‹#›</a:t>
            </a:fld>
            <a:endParaRPr lang="en-US" dirty="0"/>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TextBox 10">
            <a:extLst>
              <a:ext uri="{FF2B5EF4-FFF2-40B4-BE49-F238E27FC236}">
                <a16:creationId xmlns:a16="http://schemas.microsoft.com/office/drawing/2014/main" id="{2CE4FBA7-EA83-4B4B-A7C6-F0F5766917AC}"/>
              </a:ext>
            </a:extLst>
          </p:cNvPr>
          <p:cNvSpPr txBox="1">
            <a:spLocks noChangeArrowheads="1"/>
          </p:cNvSpPr>
          <p:nvPr userDrawn="1"/>
        </p:nvSpPr>
        <p:spPr bwMode="auto">
          <a:xfrm>
            <a:off x="0" y="6430962"/>
            <a:ext cx="6705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a:solidFill>
                  <a:schemeClr val="bg1"/>
                </a:solidFill>
                <a:latin typeface="Calibri" charset="0"/>
                <a:cs typeface="Calibri" charset="0"/>
              </a:rPr>
              <a:t>Module 9 </a:t>
            </a:r>
          </a:p>
        </p:txBody>
      </p:sp>
      <p:sp>
        <p:nvSpPr>
          <p:cNvPr id="12" name="TextBox 11">
            <a:extLst>
              <a:ext uri="{FF2B5EF4-FFF2-40B4-BE49-F238E27FC236}">
                <a16:creationId xmlns:a16="http://schemas.microsoft.com/office/drawing/2014/main" id="{8EB12434-FD9E-4242-B813-5136B9D05A8A}"/>
              </a:ext>
            </a:extLst>
          </p:cNvPr>
          <p:cNvSpPr txBox="1"/>
          <p:nvPr userDrawn="1"/>
        </p:nvSpPr>
        <p:spPr>
          <a:xfrm>
            <a:off x="9639300" y="6400800"/>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a:cs typeface="Arial" charset="0"/>
              </a:rPr>
              <a:t>rnabio.org</a:t>
            </a:r>
            <a:endParaRPr lang="en-US" dirty="0">
              <a:cs typeface="Arial" charset="0"/>
            </a:endParaRPr>
          </a:p>
        </p:txBody>
      </p:sp>
    </p:spTree>
    <p:extLst>
      <p:ext uri="{BB962C8B-B14F-4D97-AF65-F5344CB8AC3E}">
        <p14:creationId xmlns:p14="http://schemas.microsoft.com/office/powerpoint/2010/main" val="1137247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cole-trapnell-lab.github.io/cufflinks/cuffcompare/index.html#cuffcompare-output-files"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biostars.org/p/1137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biostars.org/p/68126/"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ncbi.nlm.nih.gov/pubmed/2287250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07894-EFFE-CD45-AEFD-BFB62D406E86}"/>
              </a:ext>
            </a:extLst>
          </p:cNvPr>
          <p:cNvSpPr>
            <a:spLocks noGrp="1"/>
          </p:cNvSpPr>
          <p:nvPr>
            <p:ph type="ctrTitle"/>
          </p:nvPr>
        </p:nvSpPr>
        <p:spPr>
          <a:xfrm>
            <a:off x="3048000" y="-1300203"/>
            <a:ext cx="9144000" cy="2387600"/>
          </a:xfrm>
        </p:spPr>
        <p:txBody>
          <a:bodyPr>
            <a:normAutofit/>
          </a:bodyPr>
          <a:lstStyle/>
          <a:p>
            <a:pPr algn="r"/>
            <a:r>
              <a:rPr lang="en-US" sz="3600" dirty="0">
                <a:solidFill>
                  <a:schemeClr val="bg1"/>
                </a:solidFill>
                <a:latin typeface="Calibri" charset="0"/>
                <a:cs typeface="Segoe UI" charset="0"/>
              </a:rPr>
              <a:t>RNA-</a:t>
            </a:r>
            <a:r>
              <a:rPr lang="en-US" sz="3600" dirty="0" err="1">
                <a:solidFill>
                  <a:schemeClr val="bg1"/>
                </a:solidFill>
                <a:latin typeface="Calibri" charset="0"/>
                <a:cs typeface="Segoe UI" charset="0"/>
              </a:rPr>
              <a:t>Seq</a:t>
            </a:r>
            <a:r>
              <a:rPr lang="en-US" sz="3600" dirty="0">
                <a:solidFill>
                  <a:schemeClr val="bg1"/>
                </a:solidFill>
                <a:latin typeface="Calibri" charset="0"/>
                <a:cs typeface="Segoe UI" charset="0"/>
              </a:rPr>
              <a:t> Module 9</a:t>
            </a:r>
            <a:br>
              <a:rPr lang="en-US" sz="3600" dirty="0">
                <a:solidFill>
                  <a:schemeClr val="bg1"/>
                </a:solidFill>
                <a:latin typeface="Calibri" charset="0"/>
                <a:cs typeface="Segoe UI" charset="0"/>
              </a:rPr>
            </a:br>
            <a:r>
              <a:rPr lang="en-US" sz="3600">
                <a:solidFill>
                  <a:schemeClr val="bg1"/>
                </a:solidFill>
                <a:latin typeface="Calibri" charset="0"/>
                <a:cs typeface="Segoe UI" charset="0"/>
              </a:rPr>
              <a:t>Abundance Estimation</a:t>
            </a:r>
            <a:endParaRPr lang="en-US" sz="3200" b="1" dirty="0">
              <a:solidFill>
                <a:schemeClr val="bg1"/>
              </a:solidFill>
              <a:latin typeface="Calibri" charset="0"/>
              <a:cs typeface="Segoe UI" charset="0"/>
            </a:endParaRPr>
          </a:p>
        </p:txBody>
      </p:sp>
      <p:sp>
        <p:nvSpPr>
          <p:cNvPr id="3" name="Subtitle 2">
            <a:extLst>
              <a:ext uri="{FF2B5EF4-FFF2-40B4-BE49-F238E27FC236}">
                <a16:creationId xmlns:a16="http://schemas.microsoft.com/office/drawing/2014/main" id="{6E120BC9-7354-2449-9237-C9C284B728D9}"/>
              </a:ext>
            </a:extLst>
          </p:cNvPr>
          <p:cNvSpPr>
            <a:spLocks noGrp="1"/>
          </p:cNvSpPr>
          <p:nvPr>
            <p:ph type="subTitle" idx="1"/>
          </p:nvPr>
        </p:nvSpPr>
        <p:spPr>
          <a:xfrm>
            <a:off x="3048000" y="1087397"/>
            <a:ext cx="9144000" cy="1655762"/>
          </a:xfrm>
        </p:spPr>
        <p:txBody>
          <a:bodyPr/>
          <a:lstStyle/>
          <a:p>
            <a:pPr algn="r"/>
            <a:r>
              <a:rPr lang="en-US" dirty="0">
                <a:solidFill>
                  <a:schemeClr val="bg1"/>
                </a:solidFill>
              </a:rPr>
              <a:t>Kelsy Cotto, Malachi Griffith, Chris Miller, Peter </a:t>
            </a:r>
            <a:r>
              <a:rPr lang="en-US" dirty="0" err="1">
                <a:solidFill>
                  <a:schemeClr val="bg1"/>
                </a:solidFill>
              </a:rPr>
              <a:t>Ronning</a:t>
            </a:r>
            <a:endParaRPr lang="en-US" dirty="0">
              <a:solidFill>
                <a:schemeClr val="bg1"/>
              </a:solidFill>
            </a:endParaRPr>
          </a:p>
        </p:txBody>
      </p:sp>
      <p:sp>
        <p:nvSpPr>
          <p:cNvPr id="5" name="TextBox 4">
            <a:extLst>
              <a:ext uri="{FF2B5EF4-FFF2-40B4-BE49-F238E27FC236}">
                <a16:creationId xmlns:a16="http://schemas.microsoft.com/office/drawing/2014/main" id="{11B4D090-3D05-0D43-847B-63C2AA7B1C1E}"/>
              </a:ext>
            </a:extLst>
          </p:cNvPr>
          <p:cNvSpPr txBox="1"/>
          <p:nvPr/>
        </p:nvSpPr>
        <p:spPr>
          <a:xfrm>
            <a:off x="1781299" y="3503221"/>
            <a:ext cx="217213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Workshop icon</a:t>
            </a:r>
          </a:p>
        </p:txBody>
      </p:sp>
      <p:pic>
        <p:nvPicPr>
          <p:cNvPr id="8" name="Picture 7">
            <a:extLst>
              <a:ext uri="{FF2B5EF4-FFF2-40B4-BE49-F238E27FC236}">
                <a16:creationId xmlns:a16="http://schemas.microsoft.com/office/drawing/2014/main" id="{B1FD4585-05BC-264C-9D0B-8CF2936028AB}"/>
              </a:ext>
            </a:extLst>
          </p:cNvPr>
          <p:cNvPicPr>
            <a:picLocks noChangeAspect="1"/>
          </p:cNvPicPr>
          <p:nvPr/>
        </p:nvPicPr>
        <p:blipFill>
          <a:blip r:embed="rId2"/>
          <a:stretch>
            <a:fillRect/>
          </a:stretch>
        </p:blipFill>
        <p:spPr>
          <a:xfrm>
            <a:off x="1781299" y="2619633"/>
            <a:ext cx="3632886" cy="3632886"/>
          </a:xfrm>
          <a:prstGeom prst="rect">
            <a:avLst/>
          </a:prstGeom>
        </p:spPr>
      </p:pic>
      <p:pic>
        <p:nvPicPr>
          <p:cNvPr id="9" name="Picture 4" descr="TGI_logo_V_2color_bevel.tiff">
            <a:extLst>
              <a:ext uri="{FF2B5EF4-FFF2-40B4-BE49-F238E27FC236}">
                <a16:creationId xmlns:a16="http://schemas.microsoft.com/office/drawing/2014/main" id="{DEC0B3E1-84C4-934F-B1C6-6164B26ED359}"/>
              </a:ext>
            </a:extLst>
          </p:cNvPr>
          <p:cNvPicPr>
            <a:picLocks noChangeAspect="1"/>
          </p:cNvPicPr>
          <p:nvPr/>
        </p:nvPicPr>
        <p:blipFill>
          <a:blip r:embed="rId3">
            <a:extLst>
              <a:ext uri="{28A0092B-C50C-407E-A947-70E740481C1C}">
                <a14:useLocalDpi xmlns:a14="http://schemas.microsoft.com/office/drawing/2010/main" val="0"/>
              </a:ext>
            </a:extLst>
          </a:blip>
          <a:srcRect l="31865" t="30911" r="32492" b="27831"/>
          <a:stretch>
            <a:fillRect/>
          </a:stretch>
        </p:blipFill>
        <p:spPr bwMode="auto">
          <a:xfrm>
            <a:off x="8506866" y="3326484"/>
            <a:ext cx="2555875" cy="2219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702947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0"/>
            <a:ext cx="11785600" cy="1143000"/>
          </a:xfrm>
        </p:spPr>
        <p:txBody>
          <a:bodyPr/>
          <a:lstStyle/>
          <a:p>
            <a:pPr algn="ctr"/>
            <a:r>
              <a:rPr lang="en-US" dirty="0" err="1"/>
              <a:t>gffcompare</a:t>
            </a:r>
            <a:endParaRPr lang="en-US" dirty="0"/>
          </a:p>
        </p:txBody>
      </p:sp>
      <p:sp>
        <p:nvSpPr>
          <p:cNvPr id="3" name="Content Placeholder 2"/>
          <p:cNvSpPr>
            <a:spLocks noGrp="1"/>
          </p:cNvSpPr>
          <p:nvPr>
            <p:ph idx="1"/>
          </p:nvPr>
        </p:nvSpPr>
        <p:spPr/>
        <p:txBody>
          <a:bodyPr/>
          <a:lstStyle/>
          <a:p>
            <a:r>
              <a:rPr lang="en-US" dirty="0" err="1"/>
              <a:t>gffcompare</a:t>
            </a:r>
            <a:r>
              <a:rPr lang="en-US" dirty="0"/>
              <a:t> will compare a merged transcript GTF with known annotation, also in GTF/GFF3 format</a:t>
            </a:r>
          </a:p>
          <a:p>
            <a:r>
              <a:rPr lang="en-US" sz="1800" dirty="0">
                <a:hlinkClick r:id="rId2"/>
              </a:rPr>
              <a:t>http://</a:t>
            </a:r>
            <a:r>
              <a:rPr lang="en-US" sz="1800" dirty="0" err="1">
                <a:hlinkClick r:id="rId2"/>
              </a:rPr>
              <a:t>cole-trapnell-lab.github.io</a:t>
            </a:r>
            <a:r>
              <a:rPr lang="en-US" sz="1800" dirty="0">
                <a:hlinkClick r:id="rId2"/>
              </a:rPr>
              <a:t>/cufflinks/</a:t>
            </a:r>
            <a:r>
              <a:rPr lang="en-US" sz="1800" dirty="0" err="1">
                <a:hlinkClick r:id="rId2"/>
              </a:rPr>
              <a:t>cuffcompare</a:t>
            </a:r>
            <a:r>
              <a:rPr lang="en-US" sz="1800" dirty="0">
                <a:hlinkClick r:id="rId2"/>
              </a:rPr>
              <a:t>/</a:t>
            </a:r>
            <a:r>
              <a:rPr lang="en-US" sz="1800" dirty="0" err="1">
                <a:hlinkClick r:id="rId2"/>
              </a:rPr>
              <a:t>index.html#cuffcompare-output-files</a:t>
            </a:r>
            <a:endParaRPr lang="en-US" sz="1800" dirty="0"/>
          </a:p>
          <a:p>
            <a:endParaRPr lang="en-US" dirty="0"/>
          </a:p>
        </p:txBody>
      </p:sp>
      <p:pic>
        <p:nvPicPr>
          <p:cNvPr id="5" name="Content Placeholder 4" descr="Screen Shot 2016-11-15 at 8.31.40 AM.png"/>
          <p:cNvPicPr>
            <a:picLocks noGrp="1" noChangeAspect="1"/>
          </p:cNvPicPr>
          <p:nvPr>
            <p:ph idx="10"/>
          </p:nvPr>
        </p:nvPicPr>
        <p:blipFill>
          <a:blip r:embed="rId3">
            <a:extLst>
              <a:ext uri="{28A0092B-C50C-407E-A947-70E740481C1C}">
                <a14:useLocalDpi xmlns:a14="http://schemas.microsoft.com/office/drawing/2010/main" val="0"/>
              </a:ext>
            </a:extLst>
          </a:blip>
          <a:srcRect t="-8072" b="-8072"/>
          <a:stretch>
            <a:fillRect/>
          </a:stretch>
        </p:blipFill>
        <p:spPr>
          <a:xfrm>
            <a:off x="6599820" y="1052736"/>
            <a:ext cx="4846714" cy="5271864"/>
          </a:xfrm>
        </p:spPr>
      </p:pic>
    </p:spTree>
    <p:extLst>
      <p:ext uri="{BB962C8B-B14F-4D97-AF65-F5344CB8AC3E}">
        <p14:creationId xmlns:p14="http://schemas.microsoft.com/office/powerpoint/2010/main" val="1420955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0" y="10886"/>
            <a:ext cx="12192000" cy="801914"/>
          </a:xfrm>
        </p:spPr>
        <p:txBody>
          <a:bodyPr>
            <a:normAutofit fontScale="90000"/>
          </a:bodyPr>
          <a:lstStyle/>
          <a:p>
            <a:pPr algn="ctr"/>
            <a:r>
              <a:rPr lang="en-US" b="1" dirty="0">
                <a:latin typeface="Calibri" charset="0"/>
                <a:ea typeface="ＭＳ Ｐゴシック" charset="0"/>
              </a:rPr>
              <a:t>Expression estimation for known genes and transcripts</a:t>
            </a:r>
          </a:p>
        </p:txBody>
      </p:sp>
      <p:cxnSp>
        <p:nvCxnSpPr>
          <p:cNvPr id="6" name="Straight Arrow Connector 5"/>
          <p:cNvCxnSpPr/>
          <p:nvPr/>
        </p:nvCxnSpPr>
        <p:spPr>
          <a:xfrm>
            <a:off x="9600990" y="2394925"/>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9456973" y="1963125"/>
            <a:ext cx="91598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9459305" y="390734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9384693" y="3907342"/>
            <a:ext cx="1331913"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Down-regulated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631951" y="705927"/>
            <a:ext cx="7739111" cy="5618673"/>
          </a:xfrm>
        </p:spPr>
      </p:pic>
    </p:spTree>
    <p:extLst>
      <p:ext uri="{BB962C8B-B14F-4D97-AF65-F5344CB8AC3E}">
        <p14:creationId xmlns:p14="http://schemas.microsoft.com/office/powerpoint/2010/main" val="2827081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 (RPKM)</a:t>
            </a:r>
          </a:p>
        </p:txBody>
      </p:sp>
      <p:sp>
        <p:nvSpPr>
          <p:cNvPr id="28674" name="Content Placeholder 2"/>
          <p:cNvSpPr>
            <a:spLocks noGrp="1"/>
          </p:cNvSpPr>
          <p:nvPr>
            <p:ph idx="1"/>
          </p:nvPr>
        </p:nvSpPr>
        <p:spPr>
          <a:xfrm>
            <a:off x="740979" y="1340768"/>
            <a:ext cx="10570780" cy="4983832"/>
          </a:xfrm>
        </p:spPr>
        <p:txBody>
          <a:bodyPr wrap="square">
            <a:normAutofit/>
          </a:bodyPr>
          <a:lstStyle/>
          <a:p>
            <a:r>
              <a:rPr lang="en-US" dirty="0">
                <a:latin typeface="Calibri" charset="0"/>
                <a:ea typeface="ＭＳ Ｐゴシック" charset="0"/>
              </a:rPr>
              <a:t>RPKM:          </a:t>
            </a:r>
            <a:r>
              <a:rPr lang="en-US" b="1" dirty="0">
                <a:latin typeface="Calibri" charset="0"/>
                <a:ea typeface="ＭＳ Ｐゴシック" charset="0"/>
              </a:rPr>
              <a:t>Reads</a:t>
            </a:r>
            <a:r>
              <a:rPr lang="en-US" dirty="0">
                <a:latin typeface="Calibri" charset="0"/>
                <a:ea typeface="ＭＳ Ｐゴシック" charset="0"/>
              </a:rPr>
              <a:t> Per Kilobase of transcript per Million mapped reads. </a:t>
            </a:r>
          </a:p>
          <a:p>
            <a:r>
              <a:rPr lang="en-US" dirty="0">
                <a:latin typeface="Calibri" charset="0"/>
                <a:ea typeface="ＭＳ Ｐゴシック" charset="0"/>
              </a:rPr>
              <a:t>FPKM:   </a:t>
            </a:r>
            <a:r>
              <a:rPr lang="en-US" b="1" dirty="0">
                <a:latin typeface="Calibri" charset="0"/>
                <a:ea typeface="ＭＳ Ｐゴシック" charset="0"/>
              </a:rPr>
              <a:t>Fragments</a:t>
            </a:r>
            <a:r>
              <a:rPr lang="en-US" dirty="0">
                <a:latin typeface="Calibri" charset="0"/>
                <a:ea typeface="ＭＳ Ｐゴシック" charset="0"/>
              </a:rPr>
              <a:t> Per Kilobase of transcript per Million mapped reads.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No essential difference - Just a terminology change to better describe paired-end reads!</a:t>
            </a:r>
          </a:p>
          <a:p>
            <a:endParaRPr lang="en-US" dirty="0">
              <a:latin typeface="Calibri" charset="0"/>
              <a:ea typeface="ＭＳ Ｐゴシック" charset="0"/>
            </a:endParaRPr>
          </a:p>
        </p:txBody>
      </p:sp>
    </p:spTree>
    <p:extLst>
      <p:ext uri="{BB962C8B-B14F-4D97-AF65-F5344CB8AC3E}">
        <p14:creationId xmlns:p14="http://schemas.microsoft.com/office/powerpoint/2010/main" val="2428593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370489" y="1340768"/>
            <a:ext cx="7181194" cy="4983832"/>
          </a:xfrm>
        </p:spPr>
        <p:txBody>
          <a:bodyPr wrap="square">
            <a:normAutofit/>
          </a:bodyPr>
          <a:lstStyle/>
          <a:p>
            <a:r>
              <a:rPr lang="en-US" dirty="0">
                <a:latin typeface="Calibri" charset="0"/>
                <a:ea typeface="ＭＳ Ｐゴシック" charset="0"/>
              </a:rPr>
              <a:t>Why not just count reads in my </a:t>
            </a:r>
            <a:r>
              <a:rPr lang="en-US" dirty="0" err="1">
                <a:latin typeface="Calibri" charset="0"/>
                <a:ea typeface="ＭＳ Ｐゴシック" charset="0"/>
              </a:rPr>
              <a:t>RNAseq</a:t>
            </a:r>
            <a:r>
              <a:rPr lang="en-US" dirty="0">
                <a:latin typeface="Calibri" charset="0"/>
                <a:ea typeface="ＭＳ Ｐゴシック" charset="0"/>
              </a:rPr>
              <a:t> data?</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The relative expression of a transcript is proportional to the number of cDNA fragments that originate from it. However: </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biased towards larger genes</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related to total library depth</a:t>
            </a:r>
          </a:p>
        </p:txBody>
      </p:sp>
      <p:sp>
        <p:nvSpPr>
          <p:cNvPr id="2" name="TextBox 1">
            <a:extLst>
              <a:ext uri="{FF2B5EF4-FFF2-40B4-BE49-F238E27FC236}">
                <a16:creationId xmlns:a16="http://schemas.microsoft.com/office/drawing/2014/main" id="{5DBA97B9-0A17-DC4A-8D8A-CC62D7683E9B}"/>
              </a:ext>
            </a:extLst>
          </p:cNvPr>
          <p:cNvSpPr txBox="1"/>
          <p:nvPr/>
        </p:nvSpPr>
        <p:spPr>
          <a:xfrm>
            <a:off x="8246691" y="1358779"/>
            <a:ext cx="3452501" cy="3708708"/>
          </a:xfrm>
          <a:prstGeom prst="rect">
            <a:avLst/>
          </a:prstGeom>
          <a:noFill/>
        </p:spPr>
        <p:txBody>
          <a:bodyPr wrap="square" rtlCol="0">
            <a:spAutoFit/>
          </a:bodyPr>
          <a:lstStyle/>
          <a:p>
            <a:r>
              <a:rPr lang="en-US" sz="2000" b="1" dirty="0">
                <a:latin typeface="Calibri" charset="0"/>
                <a:ea typeface="ＭＳ Ｐゴシック" charset="0"/>
              </a:rPr>
              <a:t>Fragments</a:t>
            </a:r>
            <a:r>
              <a:rPr lang="en-US" sz="2000" dirty="0">
                <a:latin typeface="Calibri" charset="0"/>
                <a:ea typeface="ＭＳ Ｐゴシック" charset="0"/>
              </a:rPr>
              <a:t> </a:t>
            </a: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r>
              <a:rPr lang="en-US" sz="2000" b="1" dirty="0">
                <a:latin typeface="Calibri" charset="0"/>
                <a:ea typeface="ＭＳ Ｐゴシック" charset="0"/>
              </a:rPr>
              <a:t>Per Kilobase of transcript </a:t>
            </a:r>
          </a:p>
          <a:p>
            <a:endParaRPr lang="en-US" sz="1400" b="1" dirty="0">
              <a:latin typeface="Calibri" charset="0"/>
              <a:ea typeface="ＭＳ Ｐゴシック" charset="0"/>
            </a:endParaRPr>
          </a:p>
          <a:p>
            <a:endParaRPr lang="en-US" sz="1400" b="1" dirty="0">
              <a:latin typeface="Calibri" charset="0"/>
              <a:ea typeface="ＭＳ Ｐゴシック" charset="0"/>
            </a:endParaRPr>
          </a:p>
          <a:p>
            <a:r>
              <a:rPr lang="en-US" sz="2000" b="1" dirty="0">
                <a:latin typeface="Calibri" charset="0"/>
                <a:ea typeface="ＭＳ Ｐゴシック" charset="0"/>
              </a:rPr>
              <a:t>per Million mapped reads.</a:t>
            </a:r>
            <a:endParaRPr lang="en-US" sz="2000" b="1" dirty="0"/>
          </a:p>
        </p:txBody>
      </p:sp>
      <p:cxnSp>
        <p:nvCxnSpPr>
          <p:cNvPr id="4" name="Straight Arrow Connector 3">
            <a:extLst>
              <a:ext uri="{FF2B5EF4-FFF2-40B4-BE49-F238E27FC236}">
                <a16:creationId xmlns:a16="http://schemas.microsoft.com/office/drawing/2014/main" id="{4A7AFA4D-A2A1-5A4F-9E2E-567F8FF64D10}"/>
              </a:ext>
            </a:extLst>
          </p:cNvPr>
          <p:cNvCxnSpPr/>
          <p:nvPr/>
        </p:nvCxnSpPr>
        <p:spPr>
          <a:xfrm>
            <a:off x="7551683" y="1598064"/>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516AEFC-F577-F44D-8F6D-A789BB657019}"/>
              </a:ext>
            </a:extLst>
          </p:cNvPr>
          <p:cNvCxnSpPr/>
          <p:nvPr/>
        </p:nvCxnSpPr>
        <p:spPr>
          <a:xfrm>
            <a:off x="7625706" y="4023401"/>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74BCB3-8345-4F42-B5A0-B72F5A191604}"/>
              </a:ext>
            </a:extLst>
          </p:cNvPr>
          <p:cNvCxnSpPr/>
          <p:nvPr/>
        </p:nvCxnSpPr>
        <p:spPr>
          <a:xfrm>
            <a:off x="7625706" y="4789755"/>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15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696685" y="1340768"/>
            <a:ext cx="10354491" cy="4983832"/>
          </a:xfrm>
        </p:spPr>
        <p:txBody>
          <a:bodyPr wrap="square">
            <a:normAutofit/>
          </a:bodyPr>
          <a:lstStyle/>
          <a:p>
            <a:r>
              <a:rPr lang="en-US" dirty="0">
                <a:latin typeface="Calibri" charset="0"/>
                <a:ea typeface="ＭＳ Ｐゴシック" charset="0"/>
              </a:rPr>
              <a:t>FPKM attempts to normalize for gene size and library depth</a:t>
            </a:r>
          </a:p>
          <a:p>
            <a:pPr lvl="2"/>
            <a:r>
              <a:rPr lang="en-US" dirty="0">
                <a:latin typeface="Calibri" charset="0"/>
                <a:ea typeface="ＭＳ Ｐゴシック" charset="0"/>
              </a:rPr>
              <a:t>remember – RPKM is the same!</a:t>
            </a:r>
          </a:p>
          <a:p>
            <a:endParaRPr lang="nl-NL" dirty="0">
              <a:latin typeface="Calibri" charset="0"/>
              <a:ea typeface="ＭＳ Ｐゴシック" charset="0"/>
            </a:endParaRPr>
          </a:p>
          <a:p>
            <a:r>
              <a:rPr lang="nl-NL" dirty="0">
                <a:latin typeface="Calibri" charset="0"/>
                <a:ea typeface="ＭＳ Ｐゴシック" charset="0"/>
              </a:rPr>
              <a:t>FPKM = (10^9 * C) / (N * L)</a:t>
            </a:r>
            <a:r>
              <a:rPr lang="en-US" dirty="0">
                <a:latin typeface="Calibri" charset="0"/>
                <a:ea typeface="ＭＳ Ｐゴシック" charset="0"/>
              </a:rPr>
              <a:t> </a:t>
            </a:r>
          </a:p>
          <a:p>
            <a:pPr lvl="1"/>
            <a:r>
              <a:rPr lang="en-US" dirty="0">
                <a:latin typeface="Calibri" charset="0"/>
                <a:ea typeface="ＭＳ Ｐゴシック" charset="0"/>
              </a:rPr>
              <a:t>C = number of </a:t>
            </a:r>
            <a:r>
              <a:rPr lang="en-US" dirty="0" err="1">
                <a:latin typeface="Calibri" charset="0"/>
                <a:ea typeface="ＭＳ Ｐゴシック" charset="0"/>
              </a:rPr>
              <a:t>mappable</a:t>
            </a:r>
            <a:r>
              <a:rPr lang="en-US" dirty="0">
                <a:latin typeface="Calibri" charset="0"/>
                <a:ea typeface="ＭＳ Ｐゴシック" charset="0"/>
              </a:rPr>
              <a:t> reads/fragments for a gene/transcript/exon/</a:t>
            </a:r>
            <a:r>
              <a:rPr lang="en-US" dirty="0" err="1">
                <a:latin typeface="Calibri" charset="0"/>
                <a:ea typeface="ＭＳ Ｐゴシック" charset="0"/>
              </a:rPr>
              <a:t>etc</a:t>
            </a:r>
            <a:endParaRPr lang="en-US" dirty="0">
              <a:latin typeface="Calibri" charset="0"/>
              <a:ea typeface="ＭＳ Ｐゴシック" charset="0"/>
            </a:endParaRPr>
          </a:p>
          <a:p>
            <a:pPr lvl="1"/>
            <a:r>
              <a:rPr lang="en-US" dirty="0">
                <a:latin typeface="Calibri" charset="0"/>
                <a:ea typeface="ＭＳ Ｐゴシック" charset="0"/>
              </a:rPr>
              <a:t>N = total number of </a:t>
            </a:r>
            <a:r>
              <a:rPr lang="en-US" dirty="0" err="1">
                <a:latin typeface="Calibri" charset="0"/>
                <a:ea typeface="ＭＳ Ｐゴシック" charset="0"/>
              </a:rPr>
              <a:t>mappable</a:t>
            </a:r>
            <a:r>
              <a:rPr lang="en-US" dirty="0">
                <a:latin typeface="Calibri" charset="0"/>
                <a:ea typeface="ＭＳ Ｐゴシック" charset="0"/>
              </a:rPr>
              <a:t> reads/fragments in the library </a:t>
            </a:r>
          </a:p>
          <a:p>
            <a:pPr lvl="1"/>
            <a:r>
              <a:rPr lang="en-US" dirty="0">
                <a:latin typeface="Calibri" charset="0"/>
                <a:ea typeface="ＭＳ Ｐゴシック" charset="0"/>
              </a:rPr>
              <a:t>L = number of base pairs in the gene/transcript/exon/</a:t>
            </a:r>
            <a:r>
              <a:rPr lang="en-US" dirty="0" err="1">
                <a:latin typeface="Calibri" charset="0"/>
                <a:ea typeface="ＭＳ Ｐゴシック" charset="0"/>
              </a:rPr>
              <a:t>etc</a:t>
            </a:r>
            <a:endParaRPr lang="en-US" dirty="0">
              <a:latin typeface="Calibri" charset="0"/>
              <a:ea typeface="ＭＳ Ｐゴシック" charset="0"/>
            </a:endParaRPr>
          </a:p>
          <a:p>
            <a:pPr marL="457200" lvl="1" indent="0">
              <a:buNone/>
            </a:pPr>
            <a:br>
              <a:rPr lang="en-US" dirty="0">
                <a:latin typeface="Calibri" charset="0"/>
                <a:ea typeface="ＭＳ Ｐゴシック" charset="0"/>
              </a:rPr>
            </a:br>
            <a:endParaRPr lang="en-US" dirty="0">
              <a:latin typeface="Calibri" charset="0"/>
              <a:ea typeface="ＭＳ Ｐゴシック" charset="0"/>
            </a:endParaRPr>
          </a:p>
          <a:p>
            <a:r>
              <a:rPr lang="en-US" sz="2000" dirty="0">
                <a:latin typeface="Calibri" charset="0"/>
                <a:ea typeface="ＭＳ Ｐゴシック" charset="0"/>
              </a:rPr>
              <a:t>More reading:</a:t>
            </a:r>
          </a:p>
          <a:p>
            <a:pPr lvl="1"/>
            <a:r>
              <a:rPr lang="en-US" sz="1600" dirty="0">
                <a:latin typeface="Calibri" charset="0"/>
                <a:ea typeface="ＭＳ Ｐゴシック" charset="0"/>
                <a:hlinkClick r:id="rId3"/>
              </a:rPr>
              <a:t>http://www.biostars.org/p/11378/</a:t>
            </a:r>
            <a:endParaRPr lang="en-US" sz="1600" dirty="0">
              <a:latin typeface="Calibri" charset="0"/>
              <a:ea typeface="ＭＳ Ｐゴシック" charset="0"/>
            </a:endParaRPr>
          </a:p>
          <a:p>
            <a:pPr lvl="1"/>
            <a:r>
              <a:rPr lang="en-US" sz="1600" dirty="0">
                <a:latin typeface="Calibri" charset="0"/>
                <a:ea typeface="ＭＳ Ｐゴシック" charset="0"/>
                <a:hlinkClick r:id="rId4"/>
              </a:rPr>
              <a:t>http://www.biostars.org/p/68126/</a:t>
            </a:r>
            <a:endParaRPr lang="en-US" sz="1600"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4017283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pPr algn="ctr"/>
            <a:r>
              <a:rPr lang="en-US" b="1" dirty="0">
                <a:latin typeface="Calibri" panose="020F0502020204030204" pitchFamily="34" charset="0"/>
                <a:cs typeface="Calibri" panose="020F0502020204030204" pitchFamily="34" charset="0"/>
              </a:rPr>
              <a:t>How do FPKM and TPM differ?</a:t>
            </a:r>
          </a:p>
        </p:txBody>
      </p:sp>
      <p:sp>
        <p:nvSpPr>
          <p:cNvPr id="3" name="Content Placeholder 2"/>
          <p:cNvSpPr>
            <a:spLocks noGrp="1"/>
          </p:cNvSpPr>
          <p:nvPr>
            <p:ph idx="1"/>
          </p:nvPr>
        </p:nvSpPr>
        <p:spPr>
          <a:xfrm>
            <a:off x="1027611" y="994089"/>
            <a:ext cx="10180320" cy="1043690"/>
          </a:xfrm>
        </p:spPr>
        <p:txBody>
          <a:bodyPr>
            <a:normAutofit/>
          </a:bodyPr>
          <a:lstStyle/>
          <a:p>
            <a:r>
              <a:rPr lang="en-US" sz="2400" dirty="0"/>
              <a:t>TPM: Transcript per Kilobase Million</a:t>
            </a:r>
          </a:p>
          <a:p>
            <a:r>
              <a:rPr lang="en-US" sz="2400" dirty="0"/>
              <a:t>The difference is in the order of operations:</a:t>
            </a:r>
          </a:p>
        </p:txBody>
      </p:sp>
      <p:sp>
        <p:nvSpPr>
          <p:cNvPr id="4" name="Content Placeholder 2">
            <a:extLst>
              <a:ext uri="{FF2B5EF4-FFF2-40B4-BE49-F238E27FC236}">
                <a16:creationId xmlns:a16="http://schemas.microsoft.com/office/drawing/2014/main" id="{54F92D20-8AE2-DA44-A7D0-C91F848950E1}"/>
              </a:ext>
            </a:extLst>
          </p:cNvPr>
          <p:cNvSpPr txBox="1">
            <a:spLocks/>
          </p:cNvSpPr>
          <p:nvPr/>
        </p:nvSpPr>
        <p:spPr>
          <a:xfrm>
            <a:off x="927462" y="5011814"/>
            <a:ext cx="10180320" cy="137157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n-US" dirty="0"/>
          </a:p>
          <a:p>
            <a:r>
              <a:rPr lang="en-US" sz="4400" dirty="0"/>
              <a:t>The sum of all TPMs in each sample is the same. Easier to compare across samples!</a:t>
            </a:r>
            <a:br>
              <a:rPr lang="en-US" sz="4400" dirty="0"/>
            </a:br>
            <a:endParaRPr lang="en-US" sz="4400" dirty="0">
              <a:hlinkClick r:id="rId3"/>
            </a:endParaRPr>
          </a:p>
          <a:p>
            <a:r>
              <a:rPr lang="en-US" sz="3500" dirty="0">
                <a:hlinkClick r:id="rId3"/>
              </a:rPr>
              <a:t>http://www.rna-seqblog.com/rpkm-fpkm-and-tpm-clearly-explained/</a:t>
            </a:r>
            <a:endParaRPr lang="en-US" sz="3500" dirty="0"/>
          </a:p>
          <a:p>
            <a:r>
              <a:rPr lang="en-US" sz="3500" dirty="0">
                <a:hlinkClick r:id="rId4"/>
              </a:rPr>
              <a:t>https://www.ncbi.nlm.nih.gov/pubmed/22872506</a:t>
            </a:r>
            <a:r>
              <a:rPr lang="en-US" sz="3500" dirty="0"/>
              <a:t> </a:t>
            </a:r>
          </a:p>
        </p:txBody>
      </p:sp>
      <p:sp>
        <p:nvSpPr>
          <p:cNvPr id="6" name="TextBox 5">
            <a:extLst>
              <a:ext uri="{FF2B5EF4-FFF2-40B4-BE49-F238E27FC236}">
                <a16:creationId xmlns:a16="http://schemas.microsoft.com/office/drawing/2014/main" id="{4F402C60-59F1-1B44-B621-7F0D62AD1900}"/>
              </a:ext>
            </a:extLst>
          </p:cNvPr>
          <p:cNvSpPr txBox="1"/>
          <p:nvPr/>
        </p:nvSpPr>
        <p:spPr>
          <a:xfrm>
            <a:off x="818605" y="2172339"/>
            <a:ext cx="4380412" cy="2708434"/>
          </a:xfrm>
          <a:prstGeom prst="rect">
            <a:avLst/>
          </a:prstGeom>
          <a:noFill/>
          <a:ln>
            <a:solidFill>
              <a:schemeClr val="bg1">
                <a:lumMod val="65000"/>
              </a:schemeClr>
            </a:solidFill>
          </a:ln>
        </p:spPr>
        <p:txBody>
          <a:bodyPr wrap="square" rtlCol="0">
            <a:spAutoFit/>
          </a:bodyPr>
          <a:lstStyle/>
          <a:p>
            <a:r>
              <a:rPr lang="en-US" b="1" dirty="0"/>
              <a:t>FPKM</a:t>
            </a:r>
            <a:br>
              <a:rPr lang="en-US" sz="1000" b="1" dirty="0"/>
            </a:br>
            <a:endParaRPr lang="en-US" sz="1000" b="1" dirty="0"/>
          </a:p>
          <a:p>
            <a:r>
              <a:rPr lang="en-US" sz="1600" dirty="0"/>
              <a:t>1) Determine total fragment count, divide by 1,000,000 </a:t>
            </a:r>
            <a:r>
              <a:rPr lang="en-US" sz="1400" dirty="0">
                <a:solidFill>
                  <a:schemeClr val="bg2">
                    <a:lumMod val="50000"/>
                  </a:schemeClr>
                </a:solidFill>
              </a:rPr>
              <a:t>(per Million)</a:t>
            </a:r>
            <a:br>
              <a:rPr lang="en-US" sz="1400" dirty="0"/>
            </a:br>
            <a:endParaRPr lang="en-US" sz="1400" dirty="0"/>
          </a:p>
          <a:p>
            <a:r>
              <a:rPr lang="en-US" sz="1600" dirty="0"/>
              <a:t>2) Divide each gene/transcript fragment count by #1 </a:t>
            </a:r>
            <a:r>
              <a:rPr lang="en-US" sz="1400" dirty="0">
                <a:solidFill>
                  <a:schemeClr val="bg2">
                    <a:lumMod val="50000"/>
                  </a:schemeClr>
                </a:solidFill>
              </a:rPr>
              <a:t>(Fragments Per Million)</a:t>
            </a:r>
            <a:endParaRPr lang="en-US" sz="1400" dirty="0"/>
          </a:p>
          <a:p>
            <a:endParaRPr lang="en-US" sz="1600" dirty="0"/>
          </a:p>
          <a:p>
            <a:r>
              <a:rPr lang="en-US" sz="1600" dirty="0"/>
              <a:t>3) Divide each FPM by length of each gene/transcript in kilobases </a:t>
            </a:r>
            <a:r>
              <a:rPr lang="en-US" sz="1400" dirty="0">
                <a:solidFill>
                  <a:schemeClr val="bg2">
                    <a:lumMod val="50000"/>
                  </a:schemeClr>
                </a:solidFill>
              </a:rPr>
              <a:t>(FPKM)</a:t>
            </a:r>
          </a:p>
          <a:p>
            <a:endParaRPr lang="en-US" sz="1600" dirty="0"/>
          </a:p>
        </p:txBody>
      </p:sp>
      <p:sp>
        <p:nvSpPr>
          <p:cNvPr id="7" name="TextBox 6">
            <a:extLst>
              <a:ext uri="{FF2B5EF4-FFF2-40B4-BE49-F238E27FC236}">
                <a16:creationId xmlns:a16="http://schemas.microsoft.com/office/drawing/2014/main" id="{8377C2F8-4FD0-8646-9F7F-B2548A76E432}"/>
              </a:ext>
            </a:extLst>
          </p:cNvPr>
          <p:cNvSpPr txBox="1"/>
          <p:nvPr/>
        </p:nvSpPr>
        <p:spPr>
          <a:xfrm>
            <a:off x="6365966" y="2172339"/>
            <a:ext cx="4632960" cy="2739211"/>
          </a:xfrm>
          <a:prstGeom prst="rect">
            <a:avLst/>
          </a:prstGeom>
          <a:noFill/>
          <a:ln>
            <a:solidFill>
              <a:schemeClr val="bg1">
                <a:lumMod val="65000"/>
              </a:schemeClr>
            </a:solidFill>
          </a:ln>
        </p:spPr>
        <p:txBody>
          <a:bodyPr wrap="square" rtlCol="0">
            <a:spAutoFit/>
          </a:bodyPr>
          <a:lstStyle/>
          <a:p>
            <a:r>
              <a:rPr lang="en-US" b="1" dirty="0"/>
              <a:t>TPM</a:t>
            </a:r>
            <a:br>
              <a:rPr lang="en-US" sz="1000" b="1" dirty="0"/>
            </a:br>
            <a:endParaRPr lang="en-US" sz="1000" b="1" dirty="0"/>
          </a:p>
          <a:p>
            <a:r>
              <a:rPr lang="en-US" sz="1600" dirty="0"/>
              <a:t>1) Divide each gene/transcript fragment count by length of the transcript in kilobases  </a:t>
            </a:r>
            <a:r>
              <a:rPr lang="en-US" sz="1400" dirty="0">
                <a:solidFill>
                  <a:schemeClr val="bg2">
                    <a:lumMod val="50000"/>
                  </a:schemeClr>
                </a:solidFill>
              </a:rPr>
              <a:t>(Fragments Per Kilobase)</a:t>
            </a:r>
          </a:p>
          <a:p>
            <a:br>
              <a:rPr lang="en-US" sz="1600" dirty="0"/>
            </a:br>
            <a:r>
              <a:rPr lang="en-US" sz="1600" dirty="0"/>
              <a:t>2) Sum all FPK values for the sample and divide by 1,000,000 </a:t>
            </a:r>
            <a:r>
              <a:rPr lang="en-US" sz="1400" dirty="0">
                <a:solidFill>
                  <a:schemeClr val="bg2">
                    <a:lumMod val="50000"/>
                  </a:schemeClr>
                </a:solidFill>
              </a:rPr>
              <a:t>(per Million)</a:t>
            </a:r>
          </a:p>
          <a:p>
            <a:br>
              <a:rPr lang="en-US" sz="1600" dirty="0"/>
            </a:br>
            <a:r>
              <a:rPr lang="en-US" sz="1600" dirty="0"/>
              <a:t>3) Divide #1 by #2 </a:t>
            </a:r>
            <a:r>
              <a:rPr lang="en-US" sz="1600" dirty="0">
                <a:solidFill>
                  <a:schemeClr val="bg2">
                    <a:lumMod val="50000"/>
                  </a:schemeClr>
                </a:solidFill>
              </a:rPr>
              <a:t>(TPM)</a:t>
            </a:r>
          </a:p>
          <a:p>
            <a:endParaRPr lang="en-US" sz="1600" dirty="0"/>
          </a:p>
        </p:txBody>
      </p:sp>
    </p:spTree>
    <p:extLst>
      <p:ext uri="{BB962C8B-B14F-4D97-AF65-F5344CB8AC3E}">
        <p14:creationId xmlns:p14="http://schemas.microsoft.com/office/powerpoint/2010/main" val="206921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4059091" y="584888"/>
            <a:ext cx="7691561" cy="5794824"/>
          </a:xfrm>
        </p:spPr>
      </p:pic>
      <p:sp>
        <p:nvSpPr>
          <p:cNvPr id="6" name="TextBox 5">
            <a:extLst>
              <a:ext uri="{FF2B5EF4-FFF2-40B4-BE49-F238E27FC236}">
                <a16:creationId xmlns:a16="http://schemas.microsoft.com/office/drawing/2014/main" id="{D981205D-7164-1940-AD7E-4AD9C0A95664}"/>
              </a:ext>
            </a:extLst>
          </p:cNvPr>
          <p:cNvSpPr txBox="1"/>
          <p:nvPr/>
        </p:nvSpPr>
        <p:spPr>
          <a:xfrm>
            <a:off x="122548" y="1116733"/>
            <a:ext cx="3558082" cy="5262979"/>
          </a:xfrm>
          <a:prstGeom prst="rect">
            <a:avLst/>
          </a:prstGeom>
          <a:noFill/>
        </p:spPr>
        <p:txBody>
          <a:bodyPr wrap="square" rtlCol="0">
            <a:spAutoFit/>
          </a:bodyPr>
          <a:lstStyle/>
          <a:p>
            <a:r>
              <a:rPr lang="en-US" sz="1600" dirty="0"/>
              <a:t>Map reads to the genome</a:t>
            </a:r>
            <a:br>
              <a:rPr lang="en-US" sz="1600" dirty="0"/>
            </a:br>
            <a:endParaRPr lang="en-US" sz="1600" dirty="0"/>
          </a:p>
          <a:p>
            <a:br>
              <a:rPr lang="en-US" sz="1600" dirty="0"/>
            </a:br>
            <a:r>
              <a:rPr lang="en-US" sz="1600" dirty="0"/>
              <a:t>Infer isoforms:</a:t>
            </a:r>
            <a:br>
              <a:rPr lang="en-US" sz="1600" dirty="0"/>
            </a:br>
            <a:endParaRPr lang="en-US" sz="1600" dirty="0"/>
          </a:p>
          <a:p>
            <a:pPr marL="285750" indent="-285750">
              <a:buFontTx/>
              <a:buChar char="-"/>
            </a:pPr>
            <a:r>
              <a:rPr lang="en-US" sz="1600" dirty="0"/>
              <a:t>iteratively extract the heaviest path from a splice graph</a:t>
            </a:r>
            <a:br>
              <a:rPr lang="en-US" sz="1600" dirty="0"/>
            </a:br>
            <a:endParaRPr lang="en-US" sz="1600" dirty="0"/>
          </a:p>
          <a:p>
            <a:pPr marL="285750" indent="-285750">
              <a:buFontTx/>
              <a:buChar char="-"/>
            </a:pPr>
            <a:r>
              <a:rPr lang="en-US" sz="1600" dirty="0"/>
              <a:t>construct a flow network</a:t>
            </a:r>
            <a:br>
              <a:rPr lang="en-US" sz="1600" dirty="0"/>
            </a:br>
            <a:endParaRPr lang="en-US" sz="1600" dirty="0"/>
          </a:p>
          <a:p>
            <a:pPr marL="285750" indent="-285750">
              <a:buFontTx/>
              <a:buChar char="-"/>
            </a:pPr>
            <a:r>
              <a:rPr lang="en-US" sz="1600" dirty="0"/>
              <a:t>compute maximum flow to estimate abundance</a:t>
            </a:r>
            <a:br>
              <a:rPr lang="en-US" sz="1600" dirty="0"/>
            </a:br>
            <a:endParaRPr lang="en-US" sz="1600" dirty="0"/>
          </a:p>
          <a:p>
            <a:pPr marL="285750" indent="-285750">
              <a:buFontTx/>
              <a:buChar char="-"/>
            </a:pPr>
            <a:r>
              <a:rPr lang="en-US" sz="1600" dirty="0"/>
              <a:t>update the splice graph by removing reads that were assigned by the flow algorithm</a:t>
            </a:r>
            <a:br>
              <a:rPr lang="en-US" sz="1600" dirty="0"/>
            </a:br>
            <a:endParaRPr lang="en-US" sz="1600" dirty="0"/>
          </a:p>
          <a:p>
            <a:pPr marL="285750" indent="-285750">
              <a:buFontTx/>
              <a:buChar char="-"/>
            </a:pPr>
            <a:r>
              <a:rPr lang="en-US" sz="1600" dirty="0"/>
              <a:t>This process repeats until all reads have been assigned. </a:t>
            </a:r>
          </a:p>
        </p:txBody>
      </p:sp>
      <p:sp>
        <p:nvSpPr>
          <p:cNvPr id="7" name="Title 1">
            <a:extLst>
              <a:ext uri="{FF2B5EF4-FFF2-40B4-BE49-F238E27FC236}">
                <a16:creationId xmlns:a16="http://schemas.microsoft.com/office/drawing/2014/main" id="{35C845F0-3C59-F244-A6E6-72CEFB68E45B}"/>
              </a:ext>
            </a:extLst>
          </p:cNvPr>
          <p:cNvSpPr>
            <a:spLocks noGrp="1"/>
          </p:cNvSpPr>
          <p:nvPr>
            <p:ph type="title"/>
          </p:nvPr>
        </p:nvSpPr>
        <p:spPr>
          <a:xfrm>
            <a:off x="1676400" y="94821"/>
            <a:ext cx="8839200" cy="490066"/>
          </a:xfrm>
        </p:spPr>
        <p:txBody>
          <a:bodyPr>
            <a:normAutofit fontScale="90000"/>
          </a:bodyPr>
          <a:lstStyle/>
          <a:p>
            <a:pPr algn="ctr"/>
            <a:r>
              <a:rPr lang="en-US" b="1" dirty="0">
                <a:latin typeface="Calibri" panose="020F0502020204030204" pitchFamily="34" charset="0"/>
                <a:cs typeface="Calibri" panose="020F0502020204030204" pitchFamily="34" charset="0"/>
              </a:rPr>
              <a:t>How does </a:t>
            </a:r>
            <a:r>
              <a:rPr lang="en-US" b="1" dirty="0" err="1">
                <a:latin typeface="Calibri" panose="020F0502020204030204" pitchFamily="34" charset="0"/>
                <a:cs typeface="Calibri" panose="020F0502020204030204" pitchFamily="34" charset="0"/>
              </a:rPr>
              <a:t>StringTie</a:t>
            </a:r>
            <a:r>
              <a:rPr lang="en-US" b="1" dirty="0">
                <a:latin typeface="Calibri" panose="020F0502020204030204" pitchFamily="34" charset="0"/>
                <a:cs typeface="Calibri" panose="020F0502020204030204" pitchFamily="34" charset="0"/>
              </a:rPr>
              <a:t> work?</a:t>
            </a:r>
          </a:p>
        </p:txBody>
      </p:sp>
      <p:sp>
        <p:nvSpPr>
          <p:cNvPr id="8" name="TextBox 7">
            <a:extLst>
              <a:ext uri="{FF2B5EF4-FFF2-40B4-BE49-F238E27FC236}">
                <a16:creationId xmlns:a16="http://schemas.microsoft.com/office/drawing/2014/main" id="{9A549B85-0517-644D-8FB1-49811967085B}"/>
              </a:ext>
            </a:extLst>
          </p:cNvPr>
          <p:cNvSpPr txBox="1"/>
          <p:nvPr/>
        </p:nvSpPr>
        <p:spPr>
          <a:xfrm>
            <a:off x="8758091" y="6161314"/>
            <a:ext cx="5472608" cy="276999"/>
          </a:xfrm>
          <a:prstGeom prst="rect">
            <a:avLst/>
          </a:prstGeom>
          <a:noFill/>
        </p:spPr>
        <p:txBody>
          <a:bodyPr wrap="square" rtlCol="0">
            <a:spAutoFit/>
          </a:bodyPr>
          <a:lstStyle/>
          <a:p>
            <a:r>
              <a:rPr lang="en-US" sz="1200" dirty="0" err="1"/>
              <a:t>Pertea</a:t>
            </a:r>
            <a:r>
              <a:rPr lang="en-US" sz="1200" dirty="0"/>
              <a:t> et al. Nature Biotechnology, 2015</a:t>
            </a:r>
          </a:p>
        </p:txBody>
      </p:sp>
    </p:spTree>
    <p:extLst>
      <p:ext uri="{BB962C8B-B14F-4D97-AF65-F5344CB8AC3E}">
        <p14:creationId xmlns:p14="http://schemas.microsoft.com/office/powerpoint/2010/main" val="2603465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008112"/>
          </a:xfrm>
        </p:spPr>
        <p:txBody>
          <a:bodyPr>
            <a:normAutofit/>
          </a:bodyPr>
          <a:lstStyle/>
          <a:p>
            <a:pPr algn="ctr"/>
            <a:r>
              <a:rPr lang="en-US" sz="2800" b="1" dirty="0">
                <a:latin typeface="Calibri" panose="020F0502020204030204" pitchFamily="34" charset="0"/>
                <a:cs typeface="Calibri" panose="020F0502020204030204" pitchFamily="34" charset="0"/>
              </a:rPr>
              <a:t>From flow network for each transcript, maximum flow is used to assemble transcript and estimate abundance </a:t>
            </a:r>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2639616" y="980728"/>
            <a:ext cx="6480720" cy="4926544"/>
          </a:xfrm>
        </p:spPr>
      </p:pic>
      <p:sp>
        <p:nvSpPr>
          <p:cNvPr id="5" name="Rectangle 4"/>
          <p:cNvSpPr/>
          <p:nvPr/>
        </p:nvSpPr>
        <p:spPr>
          <a:xfrm>
            <a:off x="491067" y="5877272"/>
            <a:ext cx="11311466" cy="523220"/>
          </a:xfrm>
          <a:prstGeom prst="rect">
            <a:avLst/>
          </a:prstGeom>
        </p:spPr>
        <p:txBody>
          <a:bodyPr wrap="square">
            <a:spAutoFit/>
          </a:bodyPr>
          <a:lstStyle/>
          <a:p>
            <a:r>
              <a:rPr lang="en-US" sz="1400" dirty="0" err="1"/>
              <a:t>StringTie</a:t>
            </a:r>
            <a:r>
              <a:rPr lang="en-US" sz="1400" dirty="0"/>
              <a:t> uses basic graph theory (splice graph), custom heuristics (heaviest path), more graph theory </a:t>
            </a:r>
            <a:br>
              <a:rPr lang="en-US" sz="1400" dirty="0"/>
            </a:br>
            <a:r>
              <a:rPr lang="en-US" sz="1400" dirty="0"/>
              <a:t>(flow network) and optimization theory (maximum flow). See </a:t>
            </a:r>
            <a:r>
              <a:rPr lang="en-US" sz="1400" dirty="0" err="1"/>
              <a:t>StringTie</a:t>
            </a:r>
            <a:r>
              <a:rPr lang="en-US" sz="1400" dirty="0"/>
              <a:t> paper for definitions and math.</a:t>
            </a:r>
          </a:p>
        </p:txBody>
      </p:sp>
    </p:spTree>
    <p:extLst>
      <p:ext uri="{BB962C8B-B14F-4D97-AF65-F5344CB8AC3E}">
        <p14:creationId xmlns:p14="http://schemas.microsoft.com/office/powerpoint/2010/main" val="409905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latin typeface="Calibri" panose="020F0502020204030204" pitchFamily="34" charset="0"/>
                <a:cs typeface="Calibri" panose="020F0502020204030204" pitchFamily="34" charset="0"/>
              </a:rPr>
              <a:t>StringTie</a:t>
            </a:r>
            <a:r>
              <a:rPr lang="en-US" b="1" dirty="0">
                <a:latin typeface="Calibri" panose="020F0502020204030204" pitchFamily="34" charset="0"/>
                <a:cs typeface="Calibri" panose="020F0502020204030204" pitchFamily="34" charset="0"/>
              </a:rPr>
              <a:t> -merge</a:t>
            </a:r>
          </a:p>
        </p:txBody>
      </p:sp>
      <p:sp>
        <p:nvSpPr>
          <p:cNvPr id="3" name="Content Placeholder 2"/>
          <p:cNvSpPr>
            <a:spLocks noGrp="1"/>
          </p:cNvSpPr>
          <p:nvPr>
            <p:ph idx="1"/>
          </p:nvPr>
        </p:nvSpPr>
        <p:spPr/>
        <p:txBody>
          <a:bodyPr/>
          <a:lstStyle/>
          <a:p>
            <a:r>
              <a:rPr lang="en-US" dirty="0"/>
              <a:t>Merge together all gene structures from all samples</a:t>
            </a:r>
          </a:p>
          <a:p>
            <a:pPr lvl="1"/>
            <a:r>
              <a:rPr lang="en-US" dirty="0"/>
              <a:t>Some samples may only partially represent a gene structure</a:t>
            </a:r>
            <a:br>
              <a:rPr lang="en-US" dirty="0"/>
            </a:br>
            <a:endParaRPr lang="en-US" dirty="0"/>
          </a:p>
          <a:p>
            <a:r>
              <a:rPr lang="en-US" dirty="0"/>
              <a:t>Incorporates known transcripts with assembled, potentially novel transcripts</a:t>
            </a:r>
            <a:br>
              <a:rPr lang="en-US" dirty="0"/>
            </a:br>
            <a:endParaRPr lang="en-US" dirty="0"/>
          </a:p>
          <a:p>
            <a:r>
              <a:rPr lang="en-US" dirty="0"/>
              <a:t>For de novo or reference guided mode, we will rerun </a:t>
            </a:r>
            <a:r>
              <a:rPr lang="en-US" dirty="0" err="1"/>
              <a:t>StringTie</a:t>
            </a:r>
            <a:r>
              <a:rPr lang="en-US" dirty="0"/>
              <a:t> with the merged transcript assembly.</a:t>
            </a:r>
          </a:p>
        </p:txBody>
      </p:sp>
      <p:sp>
        <p:nvSpPr>
          <p:cNvPr id="4" name="TextBox 3"/>
          <p:cNvSpPr txBox="1"/>
          <p:nvPr/>
        </p:nvSpPr>
        <p:spPr>
          <a:xfrm>
            <a:off x="6240016" y="6021288"/>
            <a:ext cx="4427984" cy="369332"/>
          </a:xfrm>
          <a:prstGeom prst="rect">
            <a:avLst/>
          </a:prstGeom>
          <a:noFill/>
        </p:spPr>
        <p:txBody>
          <a:bodyPr wrap="square" rtlCol="0">
            <a:spAutoFit/>
          </a:bodyPr>
          <a:lstStyle/>
          <a:p>
            <a:r>
              <a:rPr lang="en-US" dirty="0" err="1"/>
              <a:t>Pertea</a:t>
            </a:r>
            <a:r>
              <a:rPr lang="en-US" dirty="0"/>
              <a:t> et al. Nature Protocols, 2016</a:t>
            </a:r>
          </a:p>
        </p:txBody>
      </p:sp>
    </p:spTree>
    <p:extLst>
      <p:ext uri="{BB962C8B-B14F-4D97-AF65-F5344CB8AC3E}">
        <p14:creationId xmlns:p14="http://schemas.microsoft.com/office/powerpoint/2010/main" val="181852593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739</Words>
  <Application>Microsoft Macintosh PowerPoint</Application>
  <PresentationFormat>Widescreen</PresentationFormat>
  <Paragraphs>92</Paragraphs>
  <Slides>10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Consolas</vt:lpstr>
      <vt:lpstr>Segoe UI</vt:lpstr>
      <vt:lpstr>Verdana</vt:lpstr>
      <vt:lpstr>1_Office Theme</vt:lpstr>
      <vt:lpstr>RNA-Seq Module 9 Abundance Estimation</vt:lpstr>
      <vt:lpstr>Expression estimation for known genes and transcripts</vt:lpstr>
      <vt:lpstr>What is FPKM (RPKM)</vt:lpstr>
      <vt:lpstr>What is FPKM</vt:lpstr>
      <vt:lpstr>What is FPKM</vt:lpstr>
      <vt:lpstr>How do FPKM and TPM differ?</vt:lpstr>
      <vt:lpstr>How does StringTie work?</vt:lpstr>
      <vt:lpstr>From flow network for each transcript, maximum flow is used to assemble transcript and estimate abundance </vt:lpstr>
      <vt:lpstr>StringTie -merge</vt:lpstr>
      <vt:lpstr>gffcompare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Cotto, Kelsy</cp:lastModifiedBy>
  <cp:revision>12</cp:revision>
  <dcterms:created xsi:type="dcterms:W3CDTF">2019-02-25T20:09:25Z</dcterms:created>
  <dcterms:modified xsi:type="dcterms:W3CDTF">2019-03-11T13:58:13Z</dcterms:modified>
</cp:coreProperties>
</file>