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524" r:id="rId5"/>
    <p:sldId id="525" r:id="rId6"/>
    <p:sldId id="526" r:id="rId7"/>
    <p:sldId id="527" r:id="rId8"/>
    <p:sldId id="528" r:id="rId9"/>
    <p:sldId id="529" r:id="rId10"/>
    <p:sldId id="530" r:id="rId11"/>
    <p:sldId id="531" r:id="rId12"/>
    <p:sldId id="532" r:id="rId13"/>
    <p:sldId id="533" r:id="rId14"/>
    <p:sldId id="53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2"/>
    <p:restoredTop sz="92062"/>
  </p:normalViewPr>
  <p:slideViewPr>
    <p:cSldViewPr snapToGrid="0" snapToObjects="1">
      <p:cViewPr varScale="1">
        <p:scale>
          <a:sx n="147" d="100"/>
          <a:sy n="147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74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recommend </a:t>
            </a:r>
            <a:r>
              <a:rPr lang="en-US" dirty="0" err="1"/>
              <a:t>intersection_strict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66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23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bio</a:t>
            </a:r>
            <a:r>
              <a:rPr lang="en-US" dirty="0" err="1">
                <a:cs typeface="Arial" charset="0"/>
              </a:rPr>
              <a:t>informatics</a:t>
            </a:r>
            <a:r>
              <a:rPr lang="en-US" sz="1400" dirty="0" err="1">
                <a:cs typeface="Arial" charset="0"/>
              </a:rPr>
              <a:t>.ca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2" Type="http://schemas.openxmlformats.org/officeDocument/2006/relationships/hyperlink" Target="http://euler.bc.edu/marthlab/scotty/scotty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ostars.org/p/68885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multtes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help/search/index.html?q=pathway" TargetMode="External"/><Relationship Id="rId2" Type="http://schemas.openxmlformats.org/officeDocument/2006/relationships/hyperlink" Target="https://genviz.org/module%204/0003/12/31/Expression_Profiling_and_Visualizatio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iorxiv.org/content/early/2014/03/30/00366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eqanswers.com/forums/showthread.php?t=18068" TargetMode="External"/><Relationship Id="rId2" Type="http://schemas.openxmlformats.org/officeDocument/2006/relationships/hyperlink" Target="http://www-huber.embl.de/users/anders/HTSeq/doc/coun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edgeR.html" TargetMode="External"/><Relationship Id="rId2" Type="http://schemas.openxmlformats.org/officeDocument/2006/relationships/hyperlink" Target="http://www-huber.embl.de/users/anders/DESeq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951701B-699C-D042-8C4F-2B7A911EC7B7}"/>
              </a:ext>
            </a:extLst>
          </p:cNvPr>
          <p:cNvSpPr txBox="1">
            <a:spLocks noChangeArrowheads="1"/>
          </p:cNvSpPr>
          <p:nvPr/>
        </p:nvSpPr>
        <p:spPr>
          <a:xfrm>
            <a:off x="931221" y="2489451"/>
            <a:ext cx="1029492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9A333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Canadian Bioinformatics Workshops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9B358B9-3A44-4642-B0D6-A899FE00280C}"/>
              </a:ext>
            </a:extLst>
          </p:cNvPr>
          <p:cNvSpPr txBox="1">
            <a:spLocks noChangeArrowheads="1"/>
          </p:cNvSpPr>
          <p:nvPr/>
        </p:nvSpPr>
        <p:spPr>
          <a:xfrm>
            <a:off x="2058889" y="3719450"/>
            <a:ext cx="8039584" cy="192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ＭＳ Ｐゴシック" charset="0"/>
                <a:cs typeface="ＭＳ Ｐゴシック" charset="0"/>
              </a:rPr>
              <a:t>www.bioinformatics.ca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ＭＳ Ｐゴシック" charset="0"/>
              <a:cs typeface="ＭＳ Ｐゴシック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ＭＳ Ｐゴシック" charset="0"/>
                <a:cs typeface="ＭＳ Ｐゴシック" charset="0"/>
              </a:rPr>
              <a:t>bioinformaticsdotca.github.io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3CC30E-EF41-4A4B-AD78-53A11C3D8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072" y="5106390"/>
            <a:ext cx="1583928" cy="13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10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Multiple approaches advisable</a:t>
            </a:r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RNA-seq 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http://euler.bc.edu/marthlab/scotty/scotty.php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6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676400" y="53752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81891" y="1196752"/>
            <a:ext cx="10877797" cy="49685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differences due solely to chance become more likely!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100,000s exons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more of a problem than ever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All the complexity of the transcriptome gives huge numbers of potential features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Genes, transcripts, exons, junctions, retained introns, microRNAs, </a:t>
            </a:r>
            <a:r>
              <a:rPr lang="en-US" dirty="0" err="1">
                <a:latin typeface="Calibri" charset="0"/>
                <a:ea typeface="ＭＳ Ｐゴシック" charset="0"/>
              </a:rPr>
              <a:t>lncRNAs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multtest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http://www.bioconductor.org/packages/release/bioc/html/multtest.html</a:t>
            </a:r>
            <a:endParaRPr lang="en-US" sz="1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0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19725" y="-94828"/>
            <a:ext cx="11352550" cy="1143000"/>
          </a:xfrm>
        </p:spPr>
        <p:txBody>
          <a:bodyPr/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Downstream interpretation of expression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725" y="944380"/>
            <a:ext cx="5101509" cy="50177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Topic for an entire course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Expression estimates and differential expression lists from </a:t>
            </a:r>
            <a:r>
              <a:rPr lang="en-US" sz="2400" dirty="0" err="1">
                <a:latin typeface="Calibri" charset="0"/>
                <a:ea typeface="ＭＳ Ｐゴシック" charset="0"/>
              </a:rPr>
              <a:t>StringTie</a:t>
            </a:r>
            <a:r>
              <a:rPr lang="en-US" sz="2400" dirty="0">
                <a:latin typeface="Calibri" charset="0"/>
                <a:ea typeface="ＭＳ Ｐゴシック" charset="0"/>
              </a:rPr>
              <a:t>, Ballgown or other alternatives can be fed into many analysis pipelines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See supplemental R tutorial for how to format expression data and start manipulating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92439" y="6010712"/>
            <a:ext cx="9933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https://genviz.org/module%204/0003/12/31/Expression_Profiling_and_Visualization/</a:t>
            </a:r>
            <a:r>
              <a:rPr lang="en-US" sz="1600" dirty="0"/>
              <a:t>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6BA4DE4-E50B-8F4F-AC42-40CD85229C83}"/>
              </a:ext>
            </a:extLst>
          </p:cNvPr>
          <p:cNvSpPr txBox="1">
            <a:spLocks/>
          </p:cNvSpPr>
          <p:nvPr/>
        </p:nvSpPr>
        <p:spPr>
          <a:xfrm>
            <a:off x="5686697" y="944380"/>
            <a:ext cx="6412864" cy="5436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Clustering/Heatmaps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Provided by </a:t>
            </a:r>
            <a:r>
              <a:rPr lang="en-US" sz="1800" dirty="0" err="1">
                <a:latin typeface="Calibri" charset="0"/>
                <a:ea typeface="ＭＳ Ｐゴシック" charset="0"/>
              </a:rPr>
              <a:t>cummeRbund</a:t>
            </a:r>
            <a:endParaRPr lang="en-US" sz="18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hclust</a:t>
            </a:r>
            <a:r>
              <a:rPr lang="en-US" sz="1800" dirty="0">
                <a:latin typeface="Calibri" charset="0"/>
                <a:ea typeface="ＭＳ Ｐゴシック" charset="0"/>
              </a:rPr>
              <a:t>, heatmap.2, </a:t>
            </a:r>
            <a:r>
              <a:rPr lang="en-US" sz="1800" dirty="0" err="1">
                <a:latin typeface="Calibri" charset="0"/>
                <a:ea typeface="ＭＳ Ｐゴシック" charset="0"/>
              </a:rPr>
              <a:t>plotrix</a:t>
            </a:r>
            <a:r>
              <a:rPr lang="en-US" sz="1800" dirty="0">
                <a:latin typeface="Calibri" charset="0"/>
                <a:ea typeface="ＭＳ Ｐゴシック" charset="0"/>
              </a:rPr>
              <a:t>, ggplot2, etc.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Classification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RNA-</a:t>
            </a:r>
            <a:r>
              <a:rPr lang="en-US" sz="1800" dirty="0" err="1">
                <a:latin typeface="Calibri" charset="0"/>
                <a:ea typeface="ＭＳ Ｐゴシック" charset="0"/>
              </a:rPr>
              <a:t>seq</a:t>
            </a:r>
            <a:r>
              <a:rPr lang="en-US" sz="1800" dirty="0">
                <a:latin typeface="Calibri" charset="0"/>
                <a:ea typeface="ＭＳ Ｐゴシック" charset="0"/>
              </a:rPr>
              <a:t> data we still rarely have sufficient sample size and clinical details but this is changing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Weka is a good learning tool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RandomForests</a:t>
            </a:r>
            <a:r>
              <a:rPr lang="en-US" sz="1800" dirty="0">
                <a:latin typeface="Calibri" charset="0"/>
                <a:ea typeface="ＭＳ Ｐゴシック" charset="0"/>
              </a:rPr>
              <a:t> R package (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biostar</a:t>
            </a:r>
            <a:r>
              <a:rPr lang="en-US" sz="1800" dirty="0">
                <a:latin typeface="Calibri" charset="0"/>
                <a:ea typeface="ＭＳ Ｐゴシック" charset="0"/>
              </a:rPr>
              <a:t> tutorial being developed)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Pathway analysis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IPA, </a:t>
            </a:r>
            <a:r>
              <a:rPr lang="en-US" sz="1800" dirty="0" err="1">
                <a:latin typeface="Calibri" charset="0"/>
                <a:ea typeface="ＭＳ Ｐゴシック" charset="0"/>
              </a:rPr>
              <a:t>Cytoscape</a:t>
            </a:r>
            <a:r>
              <a:rPr lang="en-US" sz="1800" dirty="0">
                <a:latin typeface="Calibri" charset="0"/>
                <a:ea typeface="ＭＳ Ｐゴシック" charset="0"/>
              </a:rPr>
              <a:t>, many R/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sz="1800" dirty="0">
                <a:latin typeface="Calibri" charset="0"/>
                <a:ea typeface="ＭＳ Ｐゴシック" charset="0"/>
              </a:rPr>
              <a:t> packages:</a:t>
            </a:r>
            <a:br>
              <a:rPr lang="en-US" sz="1800" dirty="0">
                <a:latin typeface="Calibri" charset="0"/>
                <a:ea typeface="ＭＳ Ｐゴシック" charset="0"/>
              </a:rPr>
            </a:br>
            <a:r>
              <a:rPr lang="en-US" sz="1600" dirty="0">
                <a:latin typeface="Calibri" charset="0"/>
                <a:ea typeface="ＭＳ Ｐゴシック" charset="0"/>
                <a:hlinkClick r:id="rId3"/>
              </a:rPr>
              <a:t>http://www.bioconductor.org/help/search/index.html?q=pathway</a:t>
            </a:r>
            <a:endParaRPr lang="en-US" sz="1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0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HISAT2/</a:t>
            </a:r>
            <a:r>
              <a:rPr lang="en-US" b="1" dirty="0" err="1">
                <a:latin typeface="Calibri" charset="0"/>
                <a:ea typeface="ＭＳ Ｐゴシック" charset="0"/>
              </a:rPr>
              <a:t>StringTie</a:t>
            </a:r>
            <a:r>
              <a:rPr lang="en-US" b="1" dirty="0">
                <a:latin typeface="Calibri" charset="0"/>
                <a:ea typeface="ＭＳ Ｐゴシック" charset="0"/>
              </a:rPr>
              <a:t>/</a:t>
            </a:r>
            <a:r>
              <a:rPr lang="en-US" b="1" dirty="0" err="1">
                <a:latin typeface="Calibri" charset="0"/>
                <a:ea typeface="ＭＳ Ｐゴシック" charset="0"/>
              </a:rPr>
              <a:t>Ballgown</a:t>
            </a:r>
            <a:br>
              <a:rPr lang="en-US" b="1" dirty="0">
                <a:latin typeface="Calibri" charset="0"/>
                <a:ea typeface="ＭＳ Ｐゴシック" charset="0"/>
              </a:rPr>
            </a:br>
            <a:r>
              <a:rPr lang="en-US" b="1" dirty="0">
                <a:latin typeface="Calibri" charset="0"/>
                <a:ea typeface="ＭＳ Ｐゴシック" charset="0"/>
              </a:rPr>
              <a:t>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Pipeline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3F6B337-7FA3-D842-92D1-44B24378278A}"/>
              </a:ext>
            </a:extLst>
          </p:cNvPr>
          <p:cNvSpPr/>
          <p:nvPr/>
        </p:nvSpPr>
        <p:spPr>
          <a:xfrm>
            <a:off x="5188312" y="1853627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58E8C654-3C65-434B-97C7-F827154688E4}"/>
              </a:ext>
            </a:extLst>
          </p:cNvPr>
          <p:cNvSpPr/>
          <p:nvPr/>
        </p:nvSpPr>
        <p:spPr>
          <a:xfrm>
            <a:off x="6845662" y="1853627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66762F5F-329E-FC42-B53F-22CAB3AC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775" y="5454077"/>
            <a:ext cx="107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Module 9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0C636F96-9D65-1343-9BB4-C1D2E715B291}"/>
              </a:ext>
            </a:extLst>
          </p:cNvPr>
          <p:cNvSpPr/>
          <p:nvPr/>
        </p:nvSpPr>
        <p:spPr bwMode="auto">
          <a:xfrm>
            <a:off x="1948225" y="3869752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51000"/>
                </a:sysClr>
              </a:gs>
              <a:gs pos="35000">
                <a:sysClr val="windowText" lastClr="000000">
                  <a:tint val="37000"/>
                  <a:satMod val="300000"/>
                  <a:alpha val="51000"/>
                </a:sysClr>
              </a:gs>
              <a:gs pos="100000">
                <a:sysClr val="windowText" lastClr="000000">
                  <a:tint val="15000"/>
                  <a:satMod val="350000"/>
                  <a:alpha val="51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C8CE3F5-B39A-FE40-A44C-4E7A3EA72F2B}"/>
              </a:ext>
            </a:extLst>
          </p:cNvPr>
          <p:cNvGrpSpPr>
            <a:grpSpLocks/>
          </p:cNvGrpSpPr>
          <p:nvPr/>
        </p:nvGrpSpPr>
        <p:grpSpPr bwMode="auto">
          <a:xfrm>
            <a:off x="2019662" y="2150490"/>
            <a:ext cx="1368425" cy="1287462"/>
            <a:chOff x="251520" y="1926414"/>
            <a:chExt cx="1368152" cy="1286562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CDF1F0B-7581-8A41-B611-70C100B88672}"/>
                </a:ext>
              </a:extLst>
            </p:cNvPr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RNA-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seq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reads (2 x 100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bp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45" name="TextBox 3">
              <a:extLst>
                <a:ext uri="{FF2B5EF4-FFF2-40B4-BE49-F238E27FC236}">
                  <a16:creationId xmlns:a16="http://schemas.microsoft.com/office/drawing/2014/main" id="{ED9FAD6E-D62D-C846-AB81-3A1A3E87C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Sequencing</a:t>
              </a:r>
            </a:p>
          </p:txBody>
        </p:sp>
      </p:grpSp>
      <p:grpSp>
        <p:nvGrpSpPr>
          <p:cNvPr id="146" name="Group 16">
            <a:extLst>
              <a:ext uri="{FF2B5EF4-FFF2-40B4-BE49-F238E27FC236}">
                <a16:creationId xmlns:a16="http://schemas.microsoft.com/office/drawing/2014/main" id="{8F275BF1-C9A6-D340-A7D4-A32810D8AE41}"/>
              </a:ext>
            </a:extLst>
          </p:cNvPr>
          <p:cNvGrpSpPr>
            <a:grpSpLocks/>
          </p:cNvGrpSpPr>
          <p:nvPr/>
        </p:nvGrpSpPr>
        <p:grpSpPr bwMode="auto">
          <a:xfrm>
            <a:off x="3684950" y="2044127"/>
            <a:ext cx="1368425" cy="1393825"/>
            <a:chOff x="1916196" y="1818692"/>
            <a:chExt cx="1368152" cy="1394284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4E5530C3-FA3E-0D45-8273-101FC172034D}"/>
                </a:ext>
              </a:extLst>
            </p:cNvPr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HISAT2</a:t>
              </a:r>
            </a:p>
          </p:txBody>
        </p:sp>
        <p:sp>
          <p:nvSpPr>
            <p:cNvPr id="148" name="TextBox 12">
              <a:extLst>
                <a:ext uri="{FF2B5EF4-FFF2-40B4-BE49-F238E27FC236}">
                  <a16:creationId xmlns:a16="http://schemas.microsoft.com/office/drawing/2014/main" id="{D8AD683B-C6F6-2247-B1E0-4FC544B8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Read alignment</a:t>
              </a:r>
            </a:p>
          </p:txBody>
        </p:sp>
      </p:grpSp>
      <p:grpSp>
        <p:nvGrpSpPr>
          <p:cNvPr id="149" name="Group 18">
            <a:extLst>
              <a:ext uri="{FF2B5EF4-FFF2-40B4-BE49-F238E27FC236}">
                <a16:creationId xmlns:a16="http://schemas.microsoft.com/office/drawing/2014/main" id="{A5CB1494-F9A4-E943-BA7A-4D87B31CA325}"/>
              </a:ext>
            </a:extLst>
          </p:cNvPr>
          <p:cNvGrpSpPr>
            <a:grpSpLocks/>
          </p:cNvGrpSpPr>
          <p:nvPr/>
        </p:nvGrpSpPr>
        <p:grpSpPr bwMode="auto">
          <a:xfrm>
            <a:off x="5188312" y="2044127"/>
            <a:ext cx="1657350" cy="1393825"/>
            <a:chOff x="3563889" y="1818692"/>
            <a:chExt cx="1656184" cy="1394284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7ACDB40E-C22B-254C-BD8D-DBDBF551D9EB}"/>
                </a:ext>
              </a:extLst>
            </p:cNvPr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TextBox 13">
              <a:extLst>
                <a:ext uri="{FF2B5EF4-FFF2-40B4-BE49-F238E27FC236}">
                  <a16:creationId xmlns:a16="http://schemas.microsoft.com/office/drawing/2014/main" id="{A7825944-7783-BE41-A848-0E28C4724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Transcript compilation</a:t>
              </a:r>
            </a:p>
          </p:txBody>
        </p:sp>
      </p:grpSp>
      <p:grpSp>
        <p:nvGrpSpPr>
          <p:cNvPr id="152" name="Group 19">
            <a:extLst>
              <a:ext uri="{FF2B5EF4-FFF2-40B4-BE49-F238E27FC236}">
                <a16:creationId xmlns:a16="http://schemas.microsoft.com/office/drawing/2014/main" id="{7BB4E748-BBBD-2C4C-9F3F-1E2472B7CF3F}"/>
              </a:ext>
            </a:extLst>
          </p:cNvPr>
          <p:cNvGrpSpPr>
            <a:grpSpLocks/>
          </p:cNvGrpSpPr>
          <p:nvPr/>
        </p:nvGrpSpPr>
        <p:grpSpPr bwMode="auto">
          <a:xfrm>
            <a:off x="6845662" y="2044127"/>
            <a:ext cx="1655763" cy="1393825"/>
            <a:chOff x="5148064" y="1818692"/>
            <a:chExt cx="1656184" cy="1394284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F37D2FCE-51D0-DB42-8849-4AEA1E20A7CD}"/>
                </a:ext>
              </a:extLst>
            </p:cNvPr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TextBox 14">
              <a:extLst>
                <a:ext uri="{FF2B5EF4-FFF2-40B4-BE49-F238E27FC236}">
                  <a16:creationId xmlns:a16="http://schemas.microsoft.com/office/drawing/2014/main" id="{060866B7-DA81-F141-90B5-F975B0089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Expression estimation</a:t>
              </a:r>
            </a:p>
          </p:txBody>
        </p:sp>
      </p:grpSp>
      <p:grpSp>
        <p:nvGrpSpPr>
          <p:cNvPr id="155" name="Group 20">
            <a:extLst>
              <a:ext uri="{FF2B5EF4-FFF2-40B4-BE49-F238E27FC236}">
                <a16:creationId xmlns:a16="http://schemas.microsoft.com/office/drawing/2014/main" id="{35F3C2FF-CDBC-9D44-AFFF-670824810127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2044127"/>
            <a:ext cx="1655763" cy="1393825"/>
            <a:chOff x="6804248" y="1818692"/>
            <a:chExt cx="1656184" cy="1394284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2C8F8E8B-829D-E34D-8E11-8964918D60DA}"/>
                </a:ext>
              </a:extLst>
            </p:cNvPr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TextBox 15">
              <a:extLst>
                <a:ext uri="{FF2B5EF4-FFF2-40B4-BE49-F238E27FC236}">
                  <a16:creationId xmlns:a16="http://schemas.microsoft.com/office/drawing/2014/main" id="{DCBFD905-C5BC-6D46-8DC8-457468167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Differential expression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A89F73-DCF8-CE44-880A-3C88F44DF554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4014215"/>
            <a:ext cx="1655763" cy="1171575"/>
            <a:chOff x="6804248" y="3861048"/>
            <a:chExt cx="1656184" cy="1171873"/>
          </a:xfrm>
        </p:grpSpPr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BA239D61-B3C2-AF4B-84D1-2ABE3930D1DA}"/>
                </a:ext>
              </a:extLst>
            </p:cNvPr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&amp; R</a:t>
              </a:r>
            </a:p>
          </p:txBody>
        </p:sp>
        <p:sp>
          <p:nvSpPr>
            <p:cNvPr id="160" name="TextBox 17">
              <a:extLst>
                <a:ext uri="{FF2B5EF4-FFF2-40B4-BE49-F238E27FC236}">
                  <a16:creationId xmlns:a16="http://schemas.microsoft.com/office/drawing/2014/main" id="{E31FF49D-844F-C649-8059-AD0365853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Visualization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0851C13-5F9B-AA41-86F7-03E649A86AFF}"/>
              </a:ext>
            </a:extLst>
          </p:cNvPr>
          <p:cNvCxnSpPr>
            <a:stCxn id="144" idx="3"/>
            <a:endCxn id="147" idx="1"/>
          </p:cNvCxnSpPr>
          <p:nvPr/>
        </p:nvCxnSpPr>
        <p:spPr>
          <a:xfrm>
            <a:off x="3388087" y="3077590"/>
            <a:ext cx="296863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9A5C36-602E-454F-A4E3-1649106A92BD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>
            <a:off x="5053375" y="3077590"/>
            <a:ext cx="2794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99199B8-BDB5-484E-9557-19468EFC7AD5}"/>
              </a:ext>
            </a:extLst>
          </p:cNvPr>
          <p:cNvCxnSpPr>
            <a:stCxn id="150" idx="3"/>
            <a:endCxn id="153" idx="1"/>
          </p:cNvCxnSpPr>
          <p:nvPr/>
        </p:nvCxnSpPr>
        <p:spPr>
          <a:xfrm>
            <a:off x="6701200" y="3077590"/>
            <a:ext cx="28733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4F0C9B-91FA-9346-B5E6-87EC7F968CE6}"/>
              </a:ext>
            </a:extLst>
          </p:cNvPr>
          <p:cNvCxnSpPr>
            <a:stCxn id="153" idx="3"/>
            <a:endCxn id="156" idx="1"/>
          </p:cNvCxnSpPr>
          <p:nvPr/>
        </p:nvCxnSpPr>
        <p:spPr>
          <a:xfrm>
            <a:off x="8356962" y="3077590"/>
            <a:ext cx="32385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E91CD16-520C-4A41-8A38-28B1AD7FAFE5}"/>
              </a:ext>
            </a:extLst>
          </p:cNvPr>
          <p:cNvCxnSpPr>
            <a:stCxn id="156" idx="2"/>
            <a:endCxn id="159" idx="0"/>
          </p:cNvCxnSpPr>
          <p:nvPr/>
        </p:nvCxnSpPr>
        <p:spPr>
          <a:xfrm>
            <a:off x="940153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29398F2E-FD79-8D4E-88FA-6A3C0CEB0D15}"/>
              </a:ext>
            </a:extLst>
          </p:cNvPr>
          <p:cNvSpPr/>
          <p:nvPr/>
        </p:nvSpPr>
        <p:spPr bwMode="auto">
          <a:xfrm>
            <a:off x="5332775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 annotation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61245BC-1EFA-8844-92ED-7A207C142388}"/>
              </a:ext>
            </a:extLst>
          </p:cNvPr>
          <p:cNvSpPr/>
          <p:nvPr/>
        </p:nvSpPr>
        <p:spPr bwMode="auto">
          <a:xfrm>
            <a:off x="367701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Reference genome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C99728FA-45CB-BF4E-8867-454B4D983AFA}"/>
              </a:ext>
            </a:extLst>
          </p:cNvPr>
          <p:cNvSpPr/>
          <p:nvPr/>
        </p:nvSpPr>
        <p:spPr bwMode="auto">
          <a:xfrm>
            <a:off x="201966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Raw sequence data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fastq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files)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2EF1B6B-FCE1-1A40-A27D-8F7864AF0810}"/>
              </a:ext>
            </a:extLst>
          </p:cNvPr>
          <p:cNvCxnSpPr>
            <a:stCxn id="168" idx="0"/>
            <a:endCxn id="144" idx="2"/>
          </p:cNvCxnSpPr>
          <p:nvPr/>
        </p:nvCxnSpPr>
        <p:spPr>
          <a:xfrm flipH="1" flipV="1">
            <a:off x="2703875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E091E60-474B-4F44-B05E-7A57B73E9D45}"/>
              </a:ext>
            </a:extLst>
          </p:cNvPr>
          <p:cNvCxnSpPr>
            <a:stCxn id="167" idx="0"/>
            <a:endCxn id="147" idx="2"/>
          </p:cNvCxnSpPr>
          <p:nvPr/>
        </p:nvCxnSpPr>
        <p:spPr>
          <a:xfrm flipV="1">
            <a:off x="4361225" y="3437952"/>
            <a:ext cx="7937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B7DC8A0-D7B5-1146-A8DD-4B0858F5D546}"/>
              </a:ext>
            </a:extLst>
          </p:cNvPr>
          <p:cNvCxnSpPr>
            <a:stCxn id="166" idx="0"/>
            <a:endCxn id="150" idx="2"/>
          </p:cNvCxnSpPr>
          <p:nvPr/>
        </p:nvCxnSpPr>
        <p:spPr>
          <a:xfrm flipV="1">
            <a:off x="601698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2" name="TextBox 3">
            <a:extLst>
              <a:ext uri="{FF2B5EF4-FFF2-40B4-BE49-F238E27FC236}">
                <a16:creationId xmlns:a16="http://schemas.microsoft.com/office/drawing/2014/main" id="{11FB1091-C4BF-F342-8983-EA7F5C9D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175" y="5001640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379301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9" descr="Picture 1.png">
            <a:extLst>
              <a:ext uri="{FF2B5EF4-FFF2-40B4-BE49-F238E27FC236}">
                <a16:creationId xmlns:a16="http://schemas.microsoft.com/office/drawing/2014/main" id="{548BE5EC-9575-1847-9F91-986B05624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22576" y="0"/>
            <a:ext cx="651849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5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2</a:t>
            </a:r>
            <a:br>
              <a:rPr lang="en-US" sz="360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>
                <a:solidFill>
                  <a:schemeClr val="bg1"/>
                </a:solidFill>
                <a:latin typeface="Calibri" charset="0"/>
                <a:cs typeface="Segoe UI" charset="0"/>
              </a:rPr>
              <a:t>Alignment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</a:rPr>
              <a:t>High-Throughput Biology: From Sequence to Networks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March 11-17,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 with Ballgown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764704"/>
            <a:ext cx="11159066" cy="5393267"/>
          </a:xfrm>
        </p:spPr>
        <p:txBody>
          <a:bodyPr>
            <a:normAutofit/>
          </a:bodyPr>
          <a:lstStyle/>
          <a:p>
            <a:r>
              <a:rPr lang="en-US" sz="2400" dirty="0"/>
              <a:t>Parametric F-test comparing nested linear models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Two models are fit to each feature, using expression as the outcome</a:t>
            </a:r>
          </a:p>
          <a:p>
            <a:pPr lvl="1"/>
            <a:r>
              <a:rPr lang="en-US" dirty="0"/>
              <a:t>one including the covariate of interest (e.g., case/control status or time) and one not including that covariate. 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An F statistic and p-value are calculated using the fits of the two models. </a:t>
            </a:r>
          </a:p>
          <a:p>
            <a:pPr lvl="1"/>
            <a:r>
              <a:rPr lang="en-US" dirty="0"/>
              <a:t>A significant p-value means the model including the covariate of interest fits significantly better than the model without that covariate, indicating differential expression.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sz="2400" dirty="0"/>
              <a:t>We adjust for multiple testing by reporting q-values: </a:t>
            </a:r>
          </a:p>
          <a:p>
            <a:pPr lvl="1"/>
            <a:r>
              <a:rPr lang="en-US" dirty="0"/>
              <a:t>q &lt; 0.05 the false discovery rate should be controlled at ~5%.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5008" y="608227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Frazee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0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1-14 at 7.2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3310874"/>
            <a:ext cx="6624736" cy="3070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16632"/>
            <a:ext cx="88392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Ballgown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for Visualization with R</a:t>
            </a:r>
          </a:p>
        </p:txBody>
      </p:sp>
      <p:pic>
        <p:nvPicPr>
          <p:cNvPr id="4" name="Content Placeholder 3" descr="nprot.2016.095-F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29" r="-39529"/>
          <a:stretch>
            <a:fillRect/>
          </a:stretch>
        </p:blipFill>
        <p:spPr>
          <a:xfrm>
            <a:off x="623392" y="908721"/>
            <a:ext cx="5051412" cy="2699893"/>
          </a:xfrm>
        </p:spPr>
      </p:pic>
      <p:pic>
        <p:nvPicPr>
          <p:cNvPr id="5" name="Picture 4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764705"/>
            <a:ext cx="2951294" cy="2741425"/>
          </a:xfrm>
          <a:prstGeom prst="rect">
            <a:avLst/>
          </a:prstGeom>
        </p:spPr>
      </p:pic>
      <p:pic>
        <p:nvPicPr>
          <p:cNvPr id="6" name="Picture 5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764705"/>
            <a:ext cx="2952328" cy="29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8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Alternatives to FPKM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045029" y="1124744"/>
            <a:ext cx="10474036" cy="498383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for differential expression analysis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Assign reads/fragments to defined genes/transcripts, get “raw counts”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Transcript structures could still be defined by something like cufflinks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-count)</a:t>
            </a:r>
          </a:p>
          <a:p>
            <a:pPr lvl="1"/>
            <a:r>
              <a:rPr lang="en-US" sz="2200" dirty="0">
                <a:latin typeface="Calibri" charset="0"/>
                <a:ea typeface="ＭＳ Ｐゴシック" charset="0"/>
                <a:hlinkClick r:id="rId2"/>
              </a:rPr>
              <a:t>http://www-huber.embl.de/users/anders/HTSeq/doc/count.html</a:t>
            </a: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br>
              <a:rPr lang="en-US" sz="1600" dirty="0">
                <a:latin typeface="+mj-lt"/>
                <a:ea typeface="ＭＳ Ｐゴシック" charset="0"/>
              </a:rPr>
            </a:b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Caveats of ‘transcript’ analysis by 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Designed for genes - ambiguous reads from overlapping transcripts may not be handled!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http://seqanswers.com/forums/showthread.php?t=18068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marL="914400" lvl="2" indent="0">
              <a:buNone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F5DC6-5771-2F44-9C89-5147A5B3C655}"/>
              </a:ext>
            </a:extLst>
          </p:cNvPr>
          <p:cNvSpPr txBox="1"/>
          <p:nvPr/>
        </p:nvSpPr>
        <p:spPr>
          <a:xfrm>
            <a:off x="1567898" y="3616660"/>
            <a:ext cx="8538002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j-lt"/>
                <a:ea typeface="ＭＳ Ｐゴシック" charset="0"/>
              </a:rPr>
              <a:t>htseq</a:t>
            </a:r>
            <a:r>
              <a:rPr lang="en-US" sz="1600" dirty="0">
                <a:latin typeface="+mj-lt"/>
                <a:ea typeface="ＭＳ Ｐゴシック" charset="0"/>
              </a:rPr>
              <a:t>-count --mode intersection-strict --stranded no --</a:t>
            </a:r>
            <a:r>
              <a:rPr lang="en-US" sz="1600" dirty="0" err="1">
                <a:latin typeface="+mj-lt"/>
                <a:ea typeface="ＭＳ Ｐゴシック" charset="0"/>
              </a:rPr>
              <a:t>minaqual</a:t>
            </a:r>
            <a:r>
              <a:rPr lang="en-US" sz="1600" dirty="0">
                <a:latin typeface="+mj-lt"/>
                <a:ea typeface="ＭＳ Ｐゴシック" charset="0"/>
              </a:rPr>
              <a:t> 1 --type exon --</a:t>
            </a:r>
            <a:r>
              <a:rPr lang="en-US" sz="1600" dirty="0" err="1">
                <a:latin typeface="+mj-lt"/>
                <a:ea typeface="ＭＳ Ｐゴシック" charset="0"/>
              </a:rPr>
              <a:t>idattr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transcript_id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accepted_hits.sam</a:t>
            </a:r>
            <a:r>
              <a:rPr lang="en-US" sz="1600" dirty="0">
                <a:latin typeface="+mj-lt"/>
                <a:ea typeface="ＭＳ Ｐゴシック" charset="0"/>
              </a:rPr>
              <a:t> chr22.gff &gt; </a:t>
            </a:r>
            <a:r>
              <a:rPr lang="en-US" sz="1600" dirty="0" err="1">
                <a:latin typeface="+mj-lt"/>
                <a:ea typeface="ＭＳ Ｐゴシック" charset="0"/>
              </a:rPr>
              <a:t>transcript_read_counts_table.tsv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697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839200" cy="93610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HTSeq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-count basically counts reads supporting a feature (exon, gene) by assessing overlapping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80" y="1124744"/>
            <a:ext cx="5290992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405" y="5939989"/>
            <a:ext cx="99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Whether a read is counted depends on the nature of overlap and “mode” selected</a:t>
            </a:r>
          </a:p>
        </p:txBody>
      </p:sp>
    </p:spTree>
    <p:extLst>
      <p:ext uri="{BB962C8B-B14F-4D97-AF65-F5344CB8AC3E}">
        <p14:creationId xmlns:p14="http://schemas.microsoft.com/office/powerpoint/2010/main" val="368812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differential 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4351338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</a:rPr>
              <a:t>Raw count approaches</a:t>
            </a:r>
            <a:br>
              <a:rPr lang="en-US" sz="3200" dirty="0">
                <a:latin typeface="Calibri" charset="0"/>
                <a:ea typeface="ＭＳ Ｐゴシック" charset="0"/>
              </a:rPr>
            </a:br>
            <a:endParaRPr lang="en-US" sz="32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DESeq2 -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edgeR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http://www.bioconductor.org/packages/release/bioc/html/edgeR.html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6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056904" y="-27384"/>
            <a:ext cx="9458696" cy="864096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latin typeface="Calibri" charset="0"/>
                <a:ea typeface="ＭＳ Ｐゴシック" charset="0"/>
              </a:rPr>
              <a:t>‘FPKM/TPM’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66899" y="908720"/>
            <a:ext cx="10604665" cy="532859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debate, but the general consensus: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FPKM/TPM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expression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11118739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411</Words>
  <Application>Microsoft Macintosh PowerPoint</Application>
  <PresentationFormat>Widescreen</PresentationFormat>
  <Paragraphs>107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PowerPoint Presentation</vt:lpstr>
      <vt:lpstr>RNA-Seq Module 2 Alignment</vt:lpstr>
      <vt:lpstr>Differential Expression with Ballgown</vt:lpstr>
      <vt:lpstr>Ballgown for Visualization with R</vt:lpstr>
      <vt:lpstr>Alternatives to FPKM</vt:lpstr>
      <vt:lpstr>HTSeq-count basically counts reads supporting a feature (exon, gene) by assessing overlapping coordinates</vt:lpstr>
      <vt:lpstr>Alternative differential expression methods</vt:lpstr>
      <vt:lpstr>‘FPKM/TPM’ expression estimates vs. ‘raw’ counts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HISAT2/StringTie/Ballgown RNA-seq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Miller, Christopher</cp:lastModifiedBy>
  <cp:revision>10</cp:revision>
  <dcterms:created xsi:type="dcterms:W3CDTF">2019-02-25T20:09:25Z</dcterms:created>
  <dcterms:modified xsi:type="dcterms:W3CDTF">2019-03-08T19:11:14Z</dcterms:modified>
</cp:coreProperties>
</file>