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553"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6" r:id="rId27"/>
    <p:sldId id="537" r:id="rId28"/>
    <p:sldId id="538" r:id="rId29"/>
    <p:sldId id="539" r:id="rId30"/>
    <p:sldId id="540" r:id="rId31"/>
    <p:sldId id="541" r:id="rId32"/>
    <p:sldId id="554" r:id="rId33"/>
    <p:sldId id="555" r:id="rId34"/>
    <p:sldId id="556" r:id="rId35"/>
    <p:sldId id="557" r:id="rId36"/>
    <p:sldId id="546" r:id="rId37"/>
    <p:sldId id="547" r:id="rId38"/>
    <p:sldId id="548" r:id="rId39"/>
    <p:sldId id="549" r:id="rId40"/>
    <p:sldId id="550" r:id="rId41"/>
    <p:sldId id="26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p:restoredTop sz="94579"/>
  </p:normalViewPr>
  <p:slideViewPr>
    <p:cSldViewPr snapToGrid="0" snapToObjects="1">
      <p:cViewPr varScale="1">
        <p:scale>
          <a:sx n="76" d="100"/>
          <a:sy n="76" d="100"/>
        </p:scale>
        <p:origin x="2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387-D55B-1842-958C-A26E6CD2D34E}"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BFF29-0455-3C47-A931-C775FC776F32}" type="slidenum">
              <a:rPr lang="en-US" smtClean="0"/>
              <a:t>‹#›</a:t>
            </a:fld>
            <a:endParaRPr lang="en-US"/>
          </a:p>
        </p:txBody>
      </p:sp>
    </p:spTree>
    <p:extLst>
      <p:ext uri="{BB962C8B-B14F-4D97-AF65-F5344CB8AC3E}">
        <p14:creationId xmlns:p14="http://schemas.microsoft.com/office/powerpoint/2010/main" val="130382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183E1-3D03-AA4D-B1B0-8663466EA307}"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2209176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69399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303338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306863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65992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46054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BFF29-0455-3C47-A931-C775FC776F32}" type="slidenum">
              <a:rPr lang="en-US" smtClean="0"/>
              <a:t>41</a:t>
            </a:fld>
            <a:endParaRPr lang="en-US"/>
          </a:p>
        </p:txBody>
      </p:sp>
    </p:spTree>
    <p:extLst>
      <p:ext uri="{BB962C8B-B14F-4D97-AF65-F5344CB8AC3E}">
        <p14:creationId xmlns:p14="http://schemas.microsoft.com/office/powerpoint/2010/main" val="1927079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5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6849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9625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157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617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215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4932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01801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2599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174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692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469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653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bio</a:t>
            </a:r>
            <a:r>
              <a:rPr lang="en-US" dirty="0" err="1">
                <a:cs typeface="Arial" charset="0"/>
              </a:rPr>
              <a:t>informatics</a:t>
            </a:r>
            <a:r>
              <a:rPr lang="en-US" sz="1400" dirty="0" err="1">
                <a:cs typeface="Arial" charset="0"/>
              </a:rPr>
              <a:t>.ca</a:t>
            </a:r>
            <a:endParaRPr lang="en-US" dirty="0">
              <a:cs typeface="Arial" charset="0"/>
            </a:endParaRPr>
          </a:p>
        </p:txBody>
      </p:sp>
    </p:spTree>
    <p:extLst>
      <p:ext uri="{BB962C8B-B14F-4D97-AF65-F5344CB8AC3E}">
        <p14:creationId xmlns:p14="http://schemas.microsoft.com/office/powerpoint/2010/main" val="383263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mtools.sourceforge.net/SAM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broadinstitute.github.io/picard/explain-flag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enome.ucsc.edu/FAQ/FAQformat.html%23format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biostars.org/p/71300/" TargetMode="External"/><Relationship Id="rId2" Type="http://schemas.openxmlformats.org/officeDocument/2006/relationships/hyperlink" Target="http://www.biostars.org/p/1275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biostars.org/p/6047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A3334"/>
                </a:solidFill>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charset="0"/>
              <a:buNone/>
            </a:pPr>
            <a:r>
              <a:rPr lang="en-US" dirty="0" err="1">
                <a:ea typeface="ＭＳ Ｐゴシック" charset="0"/>
                <a:cs typeface="ＭＳ Ｐゴシック" charset="0"/>
              </a:rPr>
              <a:t>www.bioinformatics.ca</a:t>
            </a:r>
            <a:endParaRPr lang="en-US" dirty="0">
              <a:ea typeface="ＭＳ Ｐゴシック" charset="0"/>
              <a:cs typeface="ＭＳ Ｐゴシック" charset="0"/>
            </a:endParaRPr>
          </a:p>
          <a:p>
            <a:pPr marL="0" indent="0" algn="ctr">
              <a:buFont typeface="Arial" charset="0"/>
              <a:buNone/>
            </a:pPr>
            <a:r>
              <a:rPr lang="en-US" dirty="0" err="1">
                <a:ea typeface="ＭＳ Ｐゴシック" charset="0"/>
                <a:cs typeface="ＭＳ Ｐゴシック" charset="0"/>
              </a:rPr>
              <a:t>bioinformaticsdotca.github.io</a:t>
            </a:r>
            <a:endParaRPr lang="en-US" dirty="0">
              <a:ea typeface="ＭＳ Ｐゴシック" charset="0"/>
              <a:cs typeface="ＭＳ Ｐゴシック" charset="0"/>
            </a:endParaRPr>
          </a:p>
        </p:txBody>
      </p:sp>
      <p:pic>
        <p:nvPicPr>
          <p:cNvPr id="6" name="Picture 5">
            <a:extLst>
              <a:ext uri="{FF2B5EF4-FFF2-40B4-BE49-F238E27FC236}">
                <a16:creationId xmlns:a16="http://schemas.microsoft.com/office/drawing/2014/main"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165307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p:txBody>
          <a:bodyPr>
            <a:normAutofit/>
          </a:bodyPr>
          <a:lstStyle/>
          <a:p>
            <a:pPr>
              <a:defRPr/>
            </a:pPr>
            <a:r>
              <a:rPr lang="en-US" dirty="0"/>
              <a:t>RNA-seq reads may span large introns</a:t>
            </a:r>
          </a:p>
          <a:p>
            <a:pPr>
              <a:defRPr/>
            </a:pPr>
            <a:r>
              <a:rPr lang="en-US" dirty="0"/>
              <a:t>The fragments being sequenced in RNA-seq represent mRNA and therefore the introns are removed</a:t>
            </a:r>
          </a:p>
          <a:p>
            <a:pPr>
              <a:defRPr/>
            </a:pPr>
            <a:r>
              <a:rPr lang="en-US" dirty="0"/>
              <a:t>But we are usually aligning these reads back to the reference genome</a:t>
            </a:r>
          </a:p>
          <a:p>
            <a:pPr>
              <a:defRPr/>
            </a:pPr>
            <a:r>
              <a:rPr lang="en-US" dirty="0"/>
              <a:t>Unless your reads are short (&lt;50bp) you should use a splice-aware aligner</a:t>
            </a:r>
          </a:p>
          <a:p>
            <a:pPr lvl="1">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167439" y="1844676"/>
            <a:ext cx="4014787" cy="309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482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341438"/>
            <a:ext cx="5181002" cy="4724400"/>
          </a:xfrm>
        </p:spPr>
        <p:txBody>
          <a:bodyPr>
            <a:normAutofit fontScale="85000" lnSpcReduction="20000"/>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95535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24656" y="1341438"/>
            <a:ext cx="5210982" cy="4724400"/>
          </a:xfrm>
        </p:spPr>
        <p:txBody>
          <a:bodyPr>
            <a:normAutofit fontScale="70000" lnSpcReduction="20000"/>
          </a:bodyPr>
          <a:lstStyle/>
          <a:p>
            <a:pPr>
              <a:defRPr/>
            </a:pPr>
            <a:r>
              <a:rPr lang="en-US" dirty="0">
                <a:latin typeface="Calibri" charset="0"/>
                <a:ea typeface="ＭＳ Ｐゴシック" charset="0"/>
              </a:rPr>
              <a:t>Uses hierarchical indexing algorithm and several adaptive strategies, based on the position of a read with respect to splice sites</a:t>
            </a:r>
          </a:p>
          <a:p>
            <a:pPr>
              <a:defRPr/>
            </a:pPr>
            <a:r>
              <a:rPr lang="en-US" dirty="0">
                <a:latin typeface="Calibri" charset="0"/>
                <a:ea typeface="ＭＳ Ｐゴシック" charset="0"/>
              </a:rPr>
              <a:t>First tries to find candidate locations across the target genome from which the read may have originated by mapping part of each read using the global FM index, which in most cases identifies one or a small number of candidates. </a:t>
            </a:r>
          </a:p>
          <a:p>
            <a:pPr>
              <a:defRPr/>
            </a:pPr>
            <a:r>
              <a:rPr lang="en-US" dirty="0">
                <a:latin typeface="Calibri" charset="0"/>
                <a:ea typeface="ＭＳ Ｐゴシック" charset="0"/>
              </a:rPr>
              <a:t>Then selects one of ~48,000 local indexes for each candidate and uses it to align the remainder of the read.</a:t>
            </a:r>
          </a:p>
          <a:p>
            <a:pPr>
              <a:defRPr/>
            </a:pPr>
            <a:r>
              <a:rPr lang="en-US" dirty="0">
                <a:latin typeface="Calibri" charset="0"/>
                <a:ea typeface="ＭＳ Ｐゴシック" charset="0"/>
              </a:rPr>
              <a:t>For paired reads, each mate is separately aligned and the alignments of both mates are combined. </a:t>
            </a:r>
          </a:p>
          <a:p>
            <a:pPr lvl="1">
              <a:defRPr/>
            </a:pPr>
            <a:r>
              <a:rPr lang="en-US" dirty="0">
                <a:latin typeface="Calibri" charset="0"/>
                <a:ea typeface="ＭＳ Ｐゴシック" charset="0"/>
              </a:rPr>
              <a:t>If a read fails to align, then the alignments of its mate are used as anchors to map the unaligned mate</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236315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10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672064" y="2564905"/>
            <a:ext cx="5245101" cy="1477328"/>
          </a:xfrm>
          <a:prstGeom prst="rect">
            <a:avLst/>
          </a:prstGeom>
          <a:noFill/>
        </p:spPr>
        <p:txBody>
          <a:bodyPr wrap="square" rtlCol="0">
            <a:spAutoFit/>
          </a:bodyPr>
          <a:lstStyle/>
          <a:p>
            <a:pPr marL="342900" indent="-342900">
              <a:buFont typeface="Arial"/>
              <a:buChar char="•"/>
            </a:pPr>
            <a:r>
              <a:rPr lang="en-US" dirty="0"/>
              <a:t>First align read with global index (slower)</a:t>
            </a:r>
          </a:p>
          <a:p>
            <a:pPr marL="342900" indent="-342900">
              <a:buFont typeface="Arial"/>
              <a:buChar char="•"/>
            </a:pPr>
            <a:r>
              <a:rPr lang="en-US" dirty="0"/>
              <a:t>Once at least 28bp and exactly one location switch to extension mode against reference genome (faster)</a:t>
            </a:r>
          </a:p>
        </p:txBody>
      </p:sp>
      <p:cxnSp>
        <p:nvCxnSpPr>
          <p:cNvPr id="10" name="Straight Connector 9"/>
          <p:cNvCxnSpPr/>
          <p:nvPr/>
        </p:nvCxnSpPr>
        <p:spPr>
          <a:xfrm>
            <a:off x="2567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500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5" y="2082003"/>
            <a:ext cx="4780791" cy="3416320"/>
          </a:xfrm>
          <a:prstGeom prst="rect">
            <a:avLst/>
          </a:prstGeom>
          <a:noFill/>
        </p:spPr>
        <p:txBody>
          <a:bodyPr wrap="square" rtlCol="0">
            <a:spAutoFit/>
          </a:bodyPr>
          <a:lstStyle/>
          <a:p>
            <a:pPr marL="342900" indent="-342900">
              <a:buFont typeface="Arial"/>
              <a:buChar char="•"/>
            </a:pPr>
            <a:r>
              <a:rPr lang="en-US" dirty="0"/>
              <a:t>Again use global search until exactly one match of at least 28bp (slower)</a:t>
            </a:r>
          </a:p>
          <a:p>
            <a:pPr marL="342900" indent="-342900">
              <a:buFont typeface="Arial"/>
              <a:buChar char="•"/>
            </a:pPr>
            <a:r>
              <a:rPr lang="en-US" dirty="0"/>
              <a:t>Extend as before until mismatch at 93bp (faster)</a:t>
            </a:r>
          </a:p>
          <a:p>
            <a:pPr marL="342900" indent="-342900">
              <a:buFont typeface="Arial"/>
              <a:buChar char="•"/>
            </a:pPr>
            <a:r>
              <a:rPr lang="en-US" dirty="0"/>
              <a:t>Switch to local FM index to align remaining 8bp</a:t>
            </a:r>
          </a:p>
          <a:p>
            <a:pPr marL="800100" lvl="1" indent="-342900">
              <a:buFont typeface="Arial"/>
              <a:buChar char="•"/>
            </a:pPr>
            <a:r>
              <a:rPr lang="en-US" dirty="0"/>
              <a:t>Because the index covers only a small region, in this case we find just one match for the 8-bp segment.</a:t>
            </a:r>
          </a:p>
          <a:p>
            <a:pPr marL="342900" indent="-342900">
              <a:buFont typeface="Arial"/>
              <a:buChar char="•"/>
            </a:pPr>
            <a:r>
              <a:rPr lang="en-US" dirty="0"/>
              <a:t>Check for compatibility and combine into single spliced alignment</a:t>
            </a:r>
          </a:p>
        </p:txBody>
      </p:sp>
      <p:cxnSp>
        <p:nvCxnSpPr>
          <p:cNvPr id="3" name="Straight Connector 2"/>
          <p:cNvCxnSpPr/>
          <p:nvPr/>
        </p:nvCxnSpPr>
        <p:spPr>
          <a:xfrm>
            <a:off x="2567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95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6" y="2156952"/>
            <a:ext cx="3816424" cy="3970318"/>
          </a:xfrm>
          <a:prstGeom prst="rect">
            <a:avLst/>
          </a:prstGeom>
          <a:noFill/>
        </p:spPr>
        <p:txBody>
          <a:bodyPr wrap="square" rtlCol="0">
            <a:spAutoFit/>
          </a:bodyPr>
          <a:lstStyle/>
          <a:p>
            <a:pPr marL="342900" indent="-342900">
              <a:buFont typeface="Arial"/>
              <a:buChar char="•"/>
            </a:pPr>
            <a:r>
              <a:rPr lang="en-US" dirty="0"/>
              <a:t>Again use global search until exactly one match of at least 28bp (slower)</a:t>
            </a:r>
          </a:p>
          <a:p>
            <a:pPr marL="342900" indent="-342900">
              <a:buFont typeface="Arial"/>
              <a:buChar char="•"/>
            </a:pPr>
            <a:r>
              <a:rPr lang="en-US" dirty="0"/>
              <a:t>Extend as before until mismatch at 51bp (faster)</a:t>
            </a:r>
          </a:p>
          <a:p>
            <a:pPr marL="342900" indent="-342900">
              <a:buFont typeface="Arial"/>
              <a:buChar char="•"/>
            </a:pPr>
            <a:r>
              <a:rPr lang="en-US" dirty="0"/>
              <a:t>Switch to local FM index to align first 8bp of remaining read</a:t>
            </a:r>
          </a:p>
          <a:p>
            <a:pPr marL="800100" lvl="1" indent="-342900">
              <a:buFont typeface="Arial"/>
              <a:buChar char="•"/>
            </a:pPr>
            <a:r>
              <a:rPr lang="en-US" dirty="0"/>
              <a:t>If too many matches increase prefix size</a:t>
            </a:r>
          </a:p>
          <a:p>
            <a:pPr marL="342900" indent="-342900">
              <a:buFont typeface="Arial"/>
              <a:buChar char="•"/>
            </a:pPr>
            <a:r>
              <a:rPr lang="en-US" dirty="0"/>
              <a:t>Extend again</a:t>
            </a:r>
          </a:p>
          <a:p>
            <a:pPr marL="342900" indent="-342900">
              <a:buFont typeface="Arial"/>
              <a:buChar char="•"/>
            </a:pPr>
            <a:r>
              <a:rPr lang="en-US" dirty="0"/>
              <a:t>Check for compatibility and combine into single spliced alignment</a:t>
            </a:r>
          </a:p>
        </p:txBody>
      </p:sp>
      <p:cxnSp>
        <p:nvCxnSpPr>
          <p:cNvPr id="3" name="Straight Connector 2"/>
          <p:cNvCxnSpPr/>
          <p:nvPr/>
        </p:nvCxnSpPr>
        <p:spPr>
          <a:xfrm>
            <a:off x="2567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469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t>Depends on the application</a:t>
            </a:r>
          </a:p>
          <a:p>
            <a:pPr lvl="1">
              <a:defRPr/>
            </a:pPr>
            <a:endParaRPr lang="en-US" dirty="0"/>
          </a:p>
          <a:p>
            <a:pPr>
              <a:defRPr/>
            </a:pPr>
            <a:r>
              <a:rPr lang="en-US" dirty="0"/>
              <a:t>In *DNA* analysis it is common to use a mapper to randomly select alignments from a series of equally good alignments</a:t>
            </a:r>
          </a:p>
          <a:p>
            <a:pPr>
              <a:defRPr/>
            </a:pPr>
            <a:r>
              <a:rPr lang="en-US" dirty="0"/>
              <a:t>In *RNA* analysis this is less common</a:t>
            </a:r>
          </a:p>
          <a:p>
            <a:pPr lvl="1">
              <a:defRPr/>
            </a:pPr>
            <a:r>
              <a:rPr lang="en-US" dirty="0"/>
              <a:t>Perhaps disallow multi-mapped reads if you are variant calling</a:t>
            </a:r>
          </a:p>
          <a:p>
            <a:pPr lvl="1">
              <a:defRPr/>
            </a:pPr>
            <a:r>
              <a:rPr lang="en-US" dirty="0"/>
              <a:t>Definitely should allow multi-mapped reads for expression analysis with Cufflinks (and </a:t>
            </a:r>
            <a:r>
              <a:rPr lang="en-US" dirty="0" err="1"/>
              <a:t>StringTie</a:t>
            </a:r>
            <a:r>
              <a:rPr lang="en-US" dirty="0"/>
              <a:t>?)</a:t>
            </a:r>
          </a:p>
          <a:p>
            <a:pPr lvl="1">
              <a:defRPr/>
            </a:pPr>
            <a:r>
              <a:rPr lang="en-US" dirty="0"/>
              <a:t>Definitely should allow multi-mapped reads for gene fusion discovery</a:t>
            </a:r>
          </a:p>
        </p:txBody>
      </p:sp>
    </p:spTree>
    <p:extLst>
      <p:ext uri="{BB962C8B-B14F-4D97-AF65-F5344CB8AC3E}">
        <p14:creationId xmlns:p14="http://schemas.microsoft.com/office/powerpoint/2010/main" val="78142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087711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Example of SAM/BAM file format</a:t>
            </a:r>
          </a:p>
        </p:txBody>
      </p:sp>
      <p:pic>
        <p:nvPicPr>
          <p:cNvPr id="23554" name="Content Placeholder 3" descr="BAM File Example Alignment Section.png"/>
          <p:cNvPicPr>
            <a:picLocks noGrp="1" noChangeAspect="1"/>
          </p:cNvPicPr>
          <p:nvPr>
            <p:ph idx="1"/>
          </p:nvPr>
        </p:nvPicPr>
        <p:blipFill>
          <a:blip r:embed="rId2">
            <a:extLst>
              <a:ext uri="{28A0092B-C50C-407E-A947-70E740481C1C}">
                <a14:useLocalDpi xmlns:a14="http://schemas.microsoft.com/office/drawing/2010/main" val="0"/>
              </a:ext>
            </a:extLst>
          </a:blip>
          <a:srcRect t="-459" b="937"/>
          <a:stretch>
            <a:fillRect/>
          </a:stretch>
        </p:blipFill>
        <p:spPr>
          <a:xfrm>
            <a:off x="1847851" y="3206751"/>
            <a:ext cx="8424863" cy="2817813"/>
          </a:xfrm>
        </p:spPr>
      </p:pic>
      <p:pic>
        <p:nvPicPr>
          <p:cNvPr id="23555" name="Picture 4" descr="BAM File Example Header Se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7851" y="1549401"/>
            <a:ext cx="8424863" cy="1262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556" name="TextBox 5"/>
          <p:cNvSpPr txBox="1">
            <a:spLocks noChangeArrowheads="1"/>
          </p:cNvSpPr>
          <p:nvPr/>
        </p:nvSpPr>
        <p:spPr bwMode="auto">
          <a:xfrm>
            <a:off x="1774825" y="1196975"/>
            <a:ext cx="46561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header section (abbreviated)</a:t>
            </a:r>
          </a:p>
        </p:txBody>
      </p:sp>
      <p:sp>
        <p:nvSpPr>
          <p:cNvPr id="23557" name="TextBox 6"/>
          <p:cNvSpPr txBox="1">
            <a:spLocks noChangeArrowheads="1"/>
          </p:cNvSpPr>
          <p:nvPr/>
        </p:nvSpPr>
        <p:spPr bwMode="auto">
          <a:xfrm>
            <a:off x="1770063" y="2852739"/>
            <a:ext cx="6196012"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alignment section (only 10 alignments shown)</a:t>
            </a:r>
          </a:p>
        </p:txBody>
      </p:sp>
    </p:spTree>
    <p:extLst>
      <p:ext uri="{BB962C8B-B14F-4D97-AF65-F5344CB8AC3E}">
        <p14:creationId xmlns:p14="http://schemas.microsoft.com/office/powerpoint/2010/main" val="3159787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676400" y="-26988"/>
            <a:ext cx="8839200" cy="1143001"/>
          </a:xfrm>
        </p:spPr>
        <p:txBody>
          <a:bodyPr>
            <a:normAutofit fontScale="90000"/>
          </a:bodyPr>
          <a:lstStyle/>
          <a:p>
            <a:pPr algn="ctr"/>
            <a:r>
              <a:rPr lang="en-US" b="1" dirty="0">
                <a:latin typeface="Calibri" charset="0"/>
                <a:ea typeface="ＭＳ Ｐゴシック" charset="0"/>
              </a:rPr>
              <a:t>Introduction to the SAM/BAM format</a:t>
            </a:r>
          </a:p>
        </p:txBody>
      </p:sp>
      <p:sp>
        <p:nvSpPr>
          <p:cNvPr id="28674" name="Content Placeholder 2"/>
          <p:cNvSpPr>
            <a:spLocks noGrp="1"/>
          </p:cNvSpPr>
          <p:nvPr>
            <p:ph idx="1"/>
          </p:nvPr>
        </p:nvSpPr>
        <p:spPr>
          <a:xfrm>
            <a:off x="659567" y="1412875"/>
            <a:ext cx="11002781" cy="4724400"/>
          </a:xfrm>
        </p:spPr>
        <p:txBody>
          <a:bodyPr>
            <a:normAutofit fontScale="85000" lnSpcReduction="20000"/>
          </a:bodyPr>
          <a:lstStyle/>
          <a:p>
            <a:pPr>
              <a:defRPr/>
            </a:pPr>
            <a:r>
              <a:rPr lang="en-US" dirty="0">
                <a:latin typeface="Calibri" charset="0"/>
                <a:ea typeface="ＭＳ Ｐゴシック" charset="0"/>
              </a:rPr>
              <a:t>The specification</a:t>
            </a:r>
          </a:p>
          <a:p>
            <a:pPr lvl="1">
              <a:defRPr/>
            </a:pPr>
            <a:r>
              <a:rPr lang="en-US" dirty="0">
                <a:latin typeface="Calibri" charset="0"/>
                <a:ea typeface="ＭＳ Ｐゴシック" charset="0"/>
                <a:hlinkClick r:id="rId2"/>
              </a:rPr>
              <a:t>http://samtools.sourceforge.net/SAM1.pdf</a:t>
            </a:r>
            <a:endParaRPr lang="en-US" dirty="0">
              <a:latin typeface="Calibri" charset="0"/>
              <a:ea typeface="ＭＳ Ｐゴシック" charset="0"/>
            </a:endParaRPr>
          </a:p>
          <a:p>
            <a:pPr>
              <a:defRPr/>
            </a:pPr>
            <a:r>
              <a:rPr lang="en-US" dirty="0">
                <a:latin typeface="Calibri" charset="0"/>
                <a:ea typeface="ＭＳ Ｐゴシック" charset="0"/>
              </a:rPr>
              <a:t>The SAM format consists of two sections:</a:t>
            </a:r>
          </a:p>
          <a:p>
            <a:pPr lvl="1">
              <a:defRPr/>
            </a:pPr>
            <a:r>
              <a:rPr lang="en-US" dirty="0">
                <a:latin typeface="Calibri" charset="0"/>
                <a:ea typeface="ＭＳ Ｐゴシック" charset="0"/>
              </a:rPr>
              <a:t>Header section</a:t>
            </a:r>
          </a:p>
          <a:p>
            <a:pPr lvl="2">
              <a:defRPr/>
            </a:pPr>
            <a:r>
              <a:rPr lang="en-US" dirty="0">
                <a:latin typeface="Calibri" charset="0"/>
                <a:ea typeface="ＭＳ Ｐゴシック" charset="0"/>
              </a:rPr>
              <a:t>Used to describe source of data, reference sequence, method of alignment, etc.</a:t>
            </a:r>
          </a:p>
          <a:p>
            <a:pPr lvl="1">
              <a:defRPr/>
            </a:pPr>
            <a:r>
              <a:rPr lang="en-US" dirty="0">
                <a:latin typeface="Calibri" charset="0"/>
                <a:ea typeface="ＭＳ Ｐゴシック" charset="0"/>
              </a:rPr>
              <a:t>Alignment section</a:t>
            </a:r>
          </a:p>
          <a:p>
            <a:pPr lvl="2">
              <a:defRPr/>
            </a:pPr>
            <a:r>
              <a:rPr lang="en-US" dirty="0">
                <a:latin typeface="Calibri" charset="0"/>
                <a:ea typeface="ＭＳ Ｐゴシック" charset="0"/>
              </a:rPr>
              <a:t>Used to describe the read, quality of the read, and nature alignment of the read to a region of the genome</a:t>
            </a:r>
          </a:p>
          <a:p>
            <a:pPr>
              <a:defRPr/>
            </a:pPr>
            <a:r>
              <a:rPr lang="en-US" dirty="0">
                <a:latin typeface="Calibri" charset="0"/>
                <a:ea typeface="ＭＳ Ｐゴシック" charset="0"/>
              </a:rPr>
              <a:t>BAM is a compressed version of SAM</a:t>
            </a:r>
          </a:p>
          <a:p>
            <a:pPr lvl="1">
              <a:defRPr/>
            </a:pPr>
            <a:r>
              <a:rPr lang="en-US" dirty="0">
                <a:latin typeface="Calibri" charset="0"/>
                <a:ea typeface="ＭＳ Ｐゴシック" charset="0"/>
              </a:rPr>
              <a:t>Compressed using lossless BGZF format</a:t>
            </a:r>
          </a:p>
          <a:p>
            <a:pPr lvl="1">
              <a:defRPr/>
            </a:pPr>
            <a:r>
              <a:rPr lang="en-US" dirty="0">
                <a:latin typeface="Calibri" charset="0"/>
                <a:ea typeface="ＭＳ Ｐゴシック" charset="0"/>
              </a:rPr>
              <a:t>Other BAM compression strategies are a subject of research.  See ‘CRAM’ format for example</a:t>
            </a:r>
          </a:p>
          <a:p>
            <a:pPr>
              <a:defRPr/>
            </a:pPr>
            <a:r>
              <a:rPr lang="en-US" dirty="0"/>
              <a:t>BAM files are usually ‘indexed’</a:t>
            </a:r>
          </a:p>
          <a:p>
            <a:pPr lvl="1">
              <a:defRPr/>
            </a:pPr>
            <a:r>
              <a:rPr lang="en-US" dirty="0"/>
              <a:t>A ‘.bai’ file will be found beside the ‘.bam’ file </a:t>
            </a:r>
          </a:p>
          <a:p>
            <a:pPr lvl="1">
              <a:defRPr/>
            </a:pPr>
            <a:r>
              <a:rPr lang="en-US" dirty="0"/>
              <a:t>Indexing aims to achieve fast retrieval of alignments overlapping a specified region without going through the whole alignments. BAM must be sorted by the reference ID and then the leftmost coordinate before indexing</a:t>
            </a:r>
          </a:p>
        </p:txBody>
      </p:sp>
    </p:spTree>
    <p:extLst>
      <p:ext uri="{BB962C8B-B14F-4D97-AF65-F5344CB8AC3E}">
        <p14:creationId xmlns:p14="http://schemas.microsoft.com/office/powerpoint/2010/main" val="379586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417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SAM/BAM header section</a:t>
            </a:r>
          </a:p>
        </p:txBody>
      </p:sp>
      <p:sp>
        <p:nvSpPr>
          <p:cNvPr id="3" name="Content Placeholder 2"/>
          <p:cNvSpPr>
            <a:spLocks noGrp="1"/>
          </p:cNvSpPr>
          <p:nvPr>
            <p:ph idx="1"/>
          </p:nvPr>
        </p:nvSpPr>
        <p:spPr>
          <a:xfrm>
            <a:off x="584616" y="1268413"/>
            <a:ext cx="11152682" cy="4895850"/>
          </a:xfrm>
        </p:spPr>
        <p:txBody>
          <a:bodyPr>
            <a:normAutofit fontScale="85000" lnSpcReduction="20000"/>
          </a:bodyPr>
          <a:lstStyle/>
          <a:p>
            <a:pPr>
              <a:defRPr/>
            </a:pPr>
            <a:r>
              <a:rPr lang="en-US" dirty="0"/>
              <a:t>Used to describe source of data, reference sequence, method of alignment, etc.</a:t>
            </a:r>
          </a:p>
          <a:p>
            <a:pPr>
              <a:defRPr/>
            </a:pPr>
            <a:r>
              <a:rPr lang="en-US" dirty="0"/>
              <a:t>Each section begins with character ‘@’ followed by a two-letter record type code.  These are followed by two-letter tags and values </a:t>
            </a:r>
          </a:p>
          <a:p>
            <a:pPr lvl="1">
              <a:defRPr/>
            </a:pPr>
            <a:r>
              <a:rPr lang="en-US" dirty="0"/>
              <a:t>@HD  The header line</a:t>
            </a:r>
          </a:p>
          <a:p>
            <a:pPr lvl="2">
              <a:defRPr/>
            </a:pPr>
            <a:r>
              <a:rPr lang="en-US" dirty="0"/>
              <a:t>VN: format version</a:t>
            </a:r>
          </a:p>
          <a:p>
            <a:pPr lvl="2">
              <a:defRPr/>
            </a:pPr>
            <a:r>
              <a:rPr lang="en-US" dirty="0"/>
              <a:t>SO: Sorting order of alignments</a:t>
            </a:r>
          </a:p>
          <a:p>
            <a:pPr lvl="1">
              <a:defRPr/>
            </a:pPr>
            <a:r>
              <a:rPr lang="en-US" dirty="0"/>
              <a:t>@SQ  Reference sequence dictionary</a:t>
            </a:r>
          </a:p>
          <a:p>
            <a:pPr lvl="2">
              <a:defRPr/>
            </a:pPr>
            <a:r>
              <a:rPr lang="en-US" dirty="0"/>
              <a:t>SN: reference sequence name</a:t>
            </a:r>
          </a:p>
          <a:p>
            <a:pPr lvl="2">
              <a:defRPr/>
            </a:pPr>
            <a:r>
              <a:rPr lang="en-US" dirty="0"/>
              <a:t>LN: reference sequence length</a:t>
            </a:r>
          </a:p>
          <a:p>
            <a:pPr lvl="2">
              <a:defRPr/>
            </a:pPr>
            <a:r>
              <a:rPr lang="en-US" dirty="0"/>
              <a:t>SP: species</a:t>
            </a:r>
          </a:p>
          <a:p>
            <a:pPr lvl="1">
              <a:defRPr/>
            </a:pPr>
            <a:r>
              <a:rPr lang="en-US" dirty="0"/>
              <a:t>@RG  Read group</a:t>
            </a:r>
          </a:p>
          <a:p>
            <a:pPr lvl="2">
              <a:defRPr/>
            </a:pPr>
            <a:r>
              <a:rPr lang="en-US" dirty="0"/>
              <a:t>ID: read group identifier</a:t>
            </a:r>
          </a:p>
          <a:p>
            <a:pPr lvl="2">
              <a:defRPr/>
            </a:pPr>
            <a:r>
              <a:rPr lang="en-US" dirty="0"/>
              <a:t>CN: name of sequencing center</a:t>
            </a:r>
          </a:p>
          <a:p>
            <a:pPr lvl="2">
              <a:defRPr/>
            </a:pPr>
            <a:r>
              <a:rPr lang="en-US" dirty="0"/>
              <a:t>SM: sample name</a:t>
            </a:r>
          </a:p>
          <a:p>
            <a:pPr lvl="1">
              <a:defRPr/>
            </a:pPr>
            <a:r>
              <a:rPr lang="en-US" dirty="0"/>
              <a:t>@PG  Program</a:t>
            </a:r>
          </a:p>
          <a:p>
            <a:pPr lvl="2">
              <a:defRPr/>
            </a:pPr>
            <a:r>
              <a:rPr lang="en-US" dirty="0"/>
              <a:t>PN: program name</a:t>
            </a:r>
          </a:p>
          <a:p>
            <a:pPr lvl="2">
              <a:defRPr/>
            </a:pPr>
            <a:r>
              <a:rPr lang="en-US" dirty="0"/>
              <a:t>VN: program version</a:t>
            </a:r>
          </a:p>
        </p:txBody>
      </p:sp>
    </p:spTree>
    <p:extLst>
      <p:ext uri="{BB962C8B-B14F-4D97-AF65-F5344CB8AC3E}">
        <p14:creationId xmlns:p14="http://schemas.microsoft.com/office/powerpoint/2010/main" val="2467612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SAM/BAM alignment section</a:t>
            </a:r>
          </a:p>
        </p:txBody>
      </p:sp>
      <p:sp>
        <p:nvSpPr>
          <p:cNvPr id="3" name="Content Placeholder 2"/>
          <p:cNvSpPr>
            <a:spLocks noGrp="1"/>
          </p:cNvSpPr>
          <p:nvPr>
            <p:ph idx="1"/>
          </p:nvPr>
        </p:nvSpPr>
        <p:spPr>
          <a:xfrm>
            <a:off x="1676400" y="4062414"/>
            <a:ext cx="8839200" cy="2103437"/>
          </a:xfrm>
        </p:spPr>
        <p:txBody>
          <a:bodyPr>
            <a:normAutofit fontScale="25000" lnSpcReduction="20000"/>
          </a:bodyPr>
          <a:lstStyle/>
          <a:p>
            <a:pPr marL="0" indent="0">
              <a:buNone/>
              <a:defRPr/>
            </a:pPr>
            <a:r>
              <a:rPr lang="en-US" sz="4300" b="1" dirty="0">
                <a:latin typeface="Courier New"/>
                <a:cs typeface="Courier New"/>
              </a:rPr>
              <a:t>Example values</a:t>
            </a:r>
          </a:p>
          <a:p>
            <a:pPr marL="514350" indent="-514350">
              <a:buFont typeface="Wingdings" charset="2"/>
              <a:buAutoNum type="arabicPlain"/>
              <a:defRPr/>
            </a:pPr>
            <a:endParaRPr lang="en-US" dirty="0">
              <a:latin typeface="Courier New"/>
              <a:cs typeface="Courier New"/>
            </a:endParaRPr>
          </a:p>
          <a:p>
            <a:pPr marL="514350" indent="-514350">
              <a:buFont typeface="Wingdings" charset="2"/>
              <a:buAutoNum type="arabicPlain"/>
              <a:defRPr/>
            </a:pPr>
            <a:r>
              <a:rPr lang="en-US" dirty="0">
                <a:latin typeface="Courier New"/>
                <a:cs typeface="Courier New"/>
              </a:rPr>
              <a:t>QNAME  e.g.  HWI-ST495_129147882:1:2302:10269:12362 (QNAME)</a:t>
            </a:r>
          </a:p>
          <a:p>
            <a:pPr marL="514350" indent="-514350">
              <a:buFont typeface="Wingdings" charset="2"/>
              <a:buAutoNum type="arabicPlain"/>
              <a:defRPr/>
            </a:pPr>
            <a:r>
              <a:rPr lang="en-US" dirty="0">
                <a:latin typeface="Courier New"/>
                <a:cs typeface="Courier New"/>
              </a:rPr>
              <a:t>FLAG   e.g.  99</a:t>
            </a:r>
          </a:p>
          <a:p>
            <a:pPr marL="514350" indent="-514350">
              <a:buFont typeface="Wingdings" charset="2"/>
              <a:buAutoNum type="arabicPlain"/>
              <a:defRPr/>
            </a:pPr>
            <a:r>
              <a:rPr lang="en-US" dirty="0">
                <a:latin typeface="Courier New"/>
                <a:cs typeface="Courier New"/>
              </a:rPr>
              <a:t>RNAME  e.g.  1</a:t>
            </a:r>
          </a:p>
          <a:p>
            <a:pPr marL="514350" indent="-514350">
              <a:buFont typeface="Wingdings" charset="2"/>
              <a:buAutoNum type="arabicPlain"/>
              <a:defRPr/>
            </a:pPr>
            <a:r>
              <a:rPr lang="en-US" dirty="0">
                <a:latin typeface="Courier New"/>
                <a:cs typeface="Courier New"/>
              </a:rPr>
              <a:t>POS    e.g.  11623</a:t>
            </a:r>
          </a:p>
          <a:p>
            <a:pPr marL="514350" indent="-514350">
              <a:buFont typeface="Wingdings" charset="2"/>
              <a:buAutoNum type="arabicPlain"/>
              <a:defRPr/>
            </a:pPr>
            <a:r>
              <a:rPr lang="en-US" dirty="0">
                <a:latin typeface="Courier New"/>
                <a:cs typeface="Courier New"/>
              </a:rPr>
              <a:t>MAPQ   e.g.  3</a:t>
            </a:r>
          </a:p>
          <a:p>
            <a:pPr marL="514350" indent="-514350">
              <a:buFont typeface="Wingdings" charset="2"/>
              <a:buAutoNum type="arabicPlain"/>
              <a:defRPr/>
            </a:pPr>
            <a:r>
              <a:rPr lang="en-US" dirty="0">
                <a:latin typeface="Courier New"/>
                <a:cs typeface="Courier New"/>
              </a:rPr>
              <a:t>CIGAR  e.g.  100M</a:t>
            </a:r>
          </a:p>
          <a:p>
            <a:pPr marL="514350" indent="-514350">
              <a:buFont typeface="Wingdings" charset="2"/>
              <a:buAutoNum type="arabicPlain"/>
              <a:defRPr/>
            </a:pPr>
            <a:r>
              <a:rPr lang="en-US" dirty="0">
                <a:latin typeface="Courier New"/>
                <a:cs typeface="Courier New"/>
              </a:rPr>
              <a:t>RNEXT  e.g.  = </a:t>
            </a:r>
          </a:p>
          <a:p>
            <a:pPr marL="514350" indent="-514350">
              <a:buFont typeface="Wingdings" charset="2"/>
              <a:buAutoNum type="arabicPlain"/>
              <a:defRPr/>
            </a:pPr>
            <a:r>
              <a:rPr lang="en-US" dirty="0">
                <a:latin typeface="Courier New"/>
                <a:cs typeface="Courier New"/>
              </a:rPr>
              <a:t>PNEXT  e.g.  11740</a:t>
            </a:r>
          </a:p>
          <a:p>
            <a:pPr marL="514350" indent="-514350">
              <a:buFont typeface="Wingdings" charset="2"/>
              <a:buAutoNum type="arabicPlain"/>
              <a:defRPr/>
            </a:pPr>
            <a:r>
              <a:rPr lang="en-US" dirty="0">
                <a:latin typeface="Courier New"/>
                <a:cs typeface="Courier New"/>
              </a:rPr>
              <a:t>TLEN   e.g.  217</a:t>
            </a:r>
          </a:p>
          <a:p>
            <a:pPr marL="514350" indent="-514350">
              <a:buFont typeface="Wingdings" charset="2"/>
              <a:buAutoNum type="arabicPlain"/>
              <a:defRPr/>
            </a:pPr>
            <a:r>
              <a:rPr lang="en-US" dirty="0">
                <a:latin typeface="Courier New"/>
                <a:cs typeface="Courier New"/>
              </a:rPr>
              <a:t>SEQ    e.g.  CCTGTTTCTCCACAAAGTGTTTACTTTTGGATTTTTGCCAGTCTAACAGGTGAAGCCCTGGAGATTCTTATTAGTGATTTGGGCTGGGGCCTGGCCATGT</a:t>
            </a:r>
          </a:p>
          <a:p>
            <a:pPr marL="514350" indent="-514350">
              <a:buFont typeface="Wingdings" charset="2"/>
              <a:buAutoNum type="arabicPlain"/>
              <a:defRPr/>
            </a:pPr>
            <a:r>
              <a:rPr lang="en-US" dirty="0">
                <a:latin typeface="Courier New"/>
                <a:cs typeface="Courier New"/>
              </a:rPr>
              <a:t>QUAL   e.g.  CCCFFFFFHHHHHJJIJFIJJJJJJJJJJJHIJJJJJJJIJJJJJGGHIJHIJJJJJJJJJGHGGIJJJJJJIJEEHHHHFFFFCDCDDDDDDDB@ACDD</a:t>
            </a:r>
          </a:p>
        </p:txBody>
      </p:sp>
      <p:pic>
        <p:nvPicPr>
          <p:cNvPr id="26627" name="Picture 3" descr="BAM Alignment Section Colum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063625"/>
            <a:ext cx="8170862" cy="271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5-Point Star 4"/>
          <p:cNvSpPr/>
          <p:nvPr/>
        </p:nvSpPr>
        <p:spPr>
          <a:xfrm>
            <a:off x="2135188" y="1541463"/>
            <a:ext cx="144462" cy="1444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6" name="5-Point Star 5"/>
          <p:cNvSpPr/>
          <p:nvPr/>
        </p:nvSpPr>
        <p:spPr>
          <a:xfrm>
            <a:off x="2135188" y="2406651"/>
            <a:ext cx="144462" cy="1428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16097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SAM/BAM flags explained</a:t>
            </a:r>
          </a:p>
        </p:txBody>
      </p:sp>
      <p:sp>
        <p:nvSpPr>
          <p:cNvPr id="3" name="Content Placeholder 2"/>
          <p:cNvSpPr>
            <a:spLocks noGrp="1"/>
          </p:cNvSpPr>
          <p:nvPr>
            <p:ph idx="1"/>
          </p:nvPr>
        </p:nvSpPr>
        <p:spPr>
          <a:xfrm>
            <a:off x="1676400" y="1052514"/>
            <a:ext cx="8839200" cy="1798637"/>
          </a:xfrm>
        </p:spPr>
        <p:txBody>
          <a:bodyPr>
            <a:normAutofit fontScale="55000" lnSpcReduction="20000"/>
          </a:bodyPr>
          <a:lstStyle/>
          <a:p>
            <a:pPr>
              <a:defRPr/>
            </a:pPr>
            <a:r>
              <a:rPr lang="en-US" dirty="0">
                <a:hlinkClick r:id="rId2"/>
              </a:rPr>
              <a:t>http://broadinstitute.github.io/picard/explain-flags.html</a:t>
            </a:r>
            <a:endParaRPr lang="en-US" dirty="0"/>
          </a:p>
          <a:p>
            <a:pPr>
              <a:defRPr/>
            </a:pPr>
            <a:r>
              <a:rPr lang="en-US" dirty="0"/>
              <a:t>12 bitwise flags describing the alignment</a:t>
            </a:r>
          </a:p>
          <a:p>
            <a:pPr>
              <a:defRPr/>
            </a:pPr>
            <a:r>
              <a:rPr lang="en-US" dirty="0"/>
              <a:t>These flags are stored as a binary string of length 11 instead of 11 columns of data</a:t>
            </a:r>
          </a:p>
          <a:p>
            <a:pPr>
              <a:defRPr/>
            </a:pPr>
            <a:r>
              <a:rPr lang="en-US" dirty="0"/>
              <a:t>Value of ‘1’ indicates the flag is set.  e.g. 00100000000</a:t>
            </a:r>
          </a:p>
          <a:p>
            <a:pPr>
              <a:defRPr/>
            </a:pPr>
            <a:r>
              <a:rPr lang="en-US" dirty="0"/>
              <a:t>All combinations can be represented as a number from 1 to 2048 (i.e. 2</a:t>
            </a:r>
            <a:r>
              <a:rPr lang="en-US" baseline="30000" dirty="0"/>
              <a:t>11</a:t>
            </a:r>
            <a:r>
              <a:rPr lang="en-US" dirty="0"/>
              <a:t>-1).  This number is used in the BAM/SAM file.  You can specify ‘required’ or ‘filter’ flags in samtools view using the ‘-f’ and ‘-F’ options respectively  </a:t>
            </a:r>
          </a:p>
        </p:txBody>
      </p:sp>
      <p:sp>
        <p:nvSpPr>
          <p:cNvPr id="27652" name="TextBox 4"/>
          <p:cNvSpPr txBox="1">
            <a:spLocks noChangeArrowheads="1"/>
          </p:cNvSpPr>
          <p:nvPr/>
        </p:nvSpPr>
        <p:spPr bwMode="auto">
          <a:xfrm>
            <a:off x="1774826" y="5846763"/>
            <a:ext cx="8424863"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Note that to maximize confusion, each bit is described in the SAM specification using its hexadecimal representation (i.e., '0x10' = 16 and '0x40' = 64).</a:t>
            </a:r>
          </a:p>
        </p:txBody>
      </p:sp>
      <p:pic>
        <p:nvPicPr>
          <p:cNvPr id="4" name="Picture 3" descr="Screen Shot 2015-11-16 at 1.1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2636488"/>
            <a:ext cx="7884368" cy="3168777"/>
          </a:xfrm>
          <a:prstGeom prst="rect">
            <a:avLst/>
          </a:prstGeom>
        </p:spPr>
      </p:pic>
    </p:spTree>
    <p:extLst>
      <p:ext uri="{BB962C8B-B14F-4D97-AF65-F5344CB8AC3E}">
        <p14:creationId xmlns:p14="http://schemas.microsoft.com/office/powerpoint/2010/main" val="384669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100013"/>
            <a:ext cx="8839200" cy="1143001"/>
          </a:xfrm>
        </p:spPr>
        <p:txBody>
          <a:bodyPr/>
          <a:lstStyle/>
          <a:p>
            <a:pPr algn="ctr"/>
            <a:r>
              <a:rPr lang="en-US" b="1" dirty="0">
                <a:latin typeface="Calibri" charset="0"/>
                <a:ea typeface="ＭＳ Ｐゴシック" charset="0"/>
              </a:rPr>
              <a:t>CIGAR strings explained</a:t>
            </a:r>
          </a:p>
        </p:txBody>
      </p:sp>
      <p:sp>
        <p:nvSpPr>
          <p:cNvPr id="3" name="Content Placeholder 2"/>
          <p:cNvSpPr>
            <a:spLocks noGrp="1"/>
          </p:cNvSpPr>
          <p:nvPr>
            <p:ph idx="1"/>
          </p:nvPr>
        </p:nvSpPr>
        <p:spPr>
          <a:xfrm>
            <a:off x="1703388" y="4508500"/>
            <a:ext cx="8839200" cy="1728788"/>
          </a:xfrm>
        </p:spPr>
        <p:txBody>
          <a:bodyPr>
            <a:normAutofit fontScale="70000" lnSpcReduction="20000"/>
          </a:bodyPr>
          <a:lstStyle/>
          <a:p>
            <a:pPr>
              <a:defRPr/>
            </a:pPr>
            <a:r>
              <a:rPr lang="en-US" dirty="0"/>
              <a:t>The CIGAR string is a sequence of base lengths and associated ‘operations’ that are used to indicate which bases align to the reference (either a match or mismatch), are deleted, are inserted, represent introns, etc.</a:t>
            </a:r>
          </a:p>
          <a:p>
            <a:pPr>
              <a:defRPr/>
            </a:pPr>
            <a:r>
              <a:rPr lang="en-US" dirty="0"/>
              <a:t>e.g. 81M859N19M</a:t>
            </a:r>
          </a:p>
          <a:p>
            <a:pPr lvl="1">
              <a:defRPr/>
            </a:pPr>
            <a:r>
              <a:rPr lang="en-US" dirty="0"/>
              <a:t>A 100 bp read consists of:  81 bases of alignment to reference, 859 bases skipped (an intron), 19 bases of alignment</a:t>
            </a:r>
          </a:p>
        </p:txBody>
      </p:sp>
      <p:pic>
        <p:nvPicPr>
          <p:cNvPr id="28675" name="Picture 4" descr="CIGAR operat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257301"/>
            <a:ext cx="8208962" cy="306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253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676400" y="-17463"/>
            <a:ext cx="8839200" cy="1143001"/>
          </a:xfrm>
        </p:spPr>
        <p:txBody>
          <a:bodyPr/>
          <a:lstStyle/>
          <a:p>
            <a:pPr algn="ctr"/>
            <a:r>
              <a:rPr lang="en-US" b="1" dirty="0">
                <a:latin typeface="Calibri" charset="0"/>
                <a:ea typeface="ＭＳ Ｐゴシック" charset="0"/>
              </a:rPr>
              <a:t>Introduction to the BED format</a:t>
            </a:r>
          </a:p>
        </p:txBody>
      </p:sp>
      <p:sp>
        <p:nvSpPr>
          <p:cNvPr id="28674" name="Content Placeholder 2"/>
          <p:cNvSpPr>
            <a:spLocks noGrp="1"/>
          </p:cNvSpPr>
          <p:nvPr>
            <p:ph idx="1"/>
          </p:nvPr>
        </p:nvSpPr>
        <p:spPr>
          <a:xfrm>
            <a:off x="1676400" y="1600200"/>
            <a:ext cx="8839200" cy="4421188"/>
          </a:xfrm>
        </p:spPr>
        <p:txBody>
          <a:bodyPr>
            <a:normAutofit/>
          </a:bodyPr>
          <a:lstStyle/>
          <a:p>
            <a:pPr>
              <a:defRPr/>
            </a:pPr>
            <a:r>
              <a:rPr lang="en-US" dirty="0">
                <a:latin typeface="Calibri" charset="0"/>
                <a:ea typeface="ＭＳ Ｐゴシック" charset="0"/>
              </a:rPr>
              <a:t>When working with BAM files, it is very common to want to examine a focused subset of the reference genome</a:t>
            </a:r>
          </a:p>
          <a:p>
            <a:pPr lvl="1">
              <a:defRPr/>
            </a:pPr>
            <a:r>
              <a:rPr lang="en-US" dirty="0">
                <a:latin typeface="Calibri" charset="0"/>
                <a:ea typeface="ＭＳ Ｐゴシック" charset="0"/>
              </a:rPr>
              <a:t>e.g. the exons of a gene</a:t>
            </a:r>
          </a:p>
          <a:p>
            <a:pPr>
              <a:defRPr/>
            </a:pPr>
            <a:r>
              <a:rPr lang="en-US" dirty="0">
                <a:latin typeface="Calibri" charset="0"/>
                <a:ea typeface="ＭＳ Ｐゴシック" charset="0"/>
              </a:rPr>
              <a:t>These subsets are commonly specified in ‘BED’ files</a:t>
            </a:r>
          </a:p>
          <a:p>
            <a:pPr lvl="1">
              <a:defRPr/>
            </a:pPr>
            <a:r>
              <a:rPr lang="en-US" dirty="0">
                <a:latin typeface="Calibri" charset="0"/>
                <a:ea typeface="ＭＳ Ｐゴシック" charset="0"/>
                <a:hlinkClick r:id="rId2"/>
              </a:rPr>
              <a:t>https://genome.ucsc.edu/FAQ/FAQformat.html#format1</a:t>
            </a:r>
            <a:endParaRPr lang="en-US" dirty="0">
              <a:latin typeface="Calibri" charset="0"/>
              <a:ea typeface="ＭＳ Ｐゴシック" charset="0"/>
            </a:endParaRPr>
          </a:p>
          <a:p>
            <a:pPr>
              <a:defRPr/>
            </a:pPr>
            <a:r>
              <a:rPr lang="en-US" dirty="0">
                <a:latin typeface="Calibri" charset="0"/>
                <a:ea typeface="ＭＳ Ｐゴシック" charset="0"/>
              </a:rPr>
              <a:t>Many BAM manipulation tools accept regions of interest in BED format</a:t>
            </a:r>
          </a:p>
          <a:p>
            <a:pPr>
              <a:defRPr/>
            </a:pPr>
            <a:r>
              <a:rPr lang="en-US" dirty="0">
                <a:latin typeface="Calibri" charset="0"/>
                <a:ea typeface="ＭＳ Ｐゴシック" charset="0"/>
              </a:rPr>
              <a:t>Basic BED format (tab separated):</a:t>
            </a:r>
          </a:p>
          <a:p>
            <a:pPr lvl="1">
              <a:defRPr/>
            </a:pPr>
            <a:r>
              <a:rPr lang="en-US" dirty="0">
                <a:latin typeface="Calibri" charset="0"/>
                <a:ea typeface="ＭＳ Ｐゴシック" charset="0"/>
              </a:rPr>
              <a:t>Chromosome name, start position, end position</a:t>
            </a:r>
          </a:p>
          <a:p>
            <a:pPr lvl="1">
              <a:defRPr/>
            </a:pPr>
            <a:r>
              <a:rPr lang="en-US" dirty="0">
                <a:latin typeface="Calibri" charset="0"/>
                <a:ea typeface="ＭＳ Ｐゴシック" charset="0"/>
              </a:rPr>
              <a:t>Coordinates in BED format are 0 based</a:t>
            </a:r>
          </a:p>
        </p:txBody>
      </p:sp>
    </p:spTree>
    <p:extLst>
      <p:ext uri="{BB962C8B-B14F-4D97-AF65-F5344CB8AC3E}">
        <p14:creationId xmlns:p14="http://schemas.microsoft.com/office/powerpoint/2010/main" val="1261595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676400" y="-26988"/>
            <a:ext cx="8839200" cy="1143001"/>
          </a:xfrm>
        </p:spPr>
        <p:txBody>
          <a:bodyPr>
            <a:normAutofit fontScale="90000"/>
          </a:bodyPr>
          <a:lstStyle/>
          <a:p>
            <a:pPr algn="ctr"/>
            <a:r>
              <a:rPr lang="en-US" b="1" dirty="0">
                <a:latin typeface="Calibri" charset="0"/>
                <a:ea typeface="ＭＳ Ｐゴシック" charset="0"/>
              </a:rPr>
              <a:t>Manipulation of SAM/BAM and BED files</a:t>
            </a:r>
          </a:p>
        </p:txBody>
      </p:sp>
      <p:sp>
        <p:nvSpPr>
          <p:cNvPr id="30722" name="Content Placeholder 2"/>
          <p:cNvSpPr>
            <a:spLocks noGrp="1"/>
          </p:cNvSpPr>
          <p:nvPr>
            <p:ph idx="1"/>
          </p:nvPr>
        </p:nvSpPr>
        <p:spPr>
          <a:xfrm>
            <a:off x="1676400" y="1412875"/>
            <a:ext cx="8839200" cy="4724400"/>
          </a:xfrm>
        </p:spPr>
        <p:txBody>
          <a:bodyPr/>
          <a:lstStyle/>
          <a:p>
            <a:r>
              <a:rPr lang="en-US">
                <a:latin typeface="Calibri" charset="0"/>
                <a:ea typeface="ＭＳ Ｐゴシック" charset="0"/>
              </a:rPr>
              <a:t>Several tools are used ubiquitously in sequence analysis to manipulate these files</a:t>
            </a:r>
          </a:p>
          <a:p>
            <a:r>
              <a:rPr lang="en-US">
                <a:latin typeface="Calibri" charset="0"/>
                <a:ea typeface="ＭＳ Ｐゴシック" charset="0"/>
              </a:rPr>
              <a:t>SAM/BAM files</a:t>
            </a:r>
          </a:p>
          <a:p>
            <a:pPr lvl="1"/>
            <a:r>
              <a:rPr lang="en-US">
                <a:latin typeface="Calibri" charset="0"/>
                <a:ea typeface="ＭＳ Ｐゴシック" charset="0"/>
              </a:rPr>
              <a:t>samtools</a:t>
            </a:r>
          </a:p>
          <a:p>
            <a:pPr lvl="1"/>
            <a:r>
              <a:rPr lang="en-US">
                <a:latin typeface="Calibri" charset="0"/>
                <a:ea typeface="ＭＳ Ｐゴシック" charset="0"/>
              </a:rPr>
              <a:t>bamtools</a:t>
            </a:r>
          </a:p>
          <a:p>
            <a:pPr lvl="1"/>
            <a:r>
              <a:rPr lang="en-US">
                <a:latin typeface="Calibri" charset="0"/>
                <a:ea typeface="ＭＳ Ｐゴシック" charset="0"/>
              </a:rPr>
              <a:t>picard</a:t>
            </a:r>
          </a:p>
          <a:p>
            <a:r>
              <a:rPr lang="en-US">
                <a:latin typeface="Calibri" charset="0"/>
                <a:ea typeface="ＭＳ Ｐゴシック" charset="0"/>
              </a:rPr>
              <a:t>BED files</a:t>
            </a:r>
          </a:p>
          <a:p>
            <a:pPr lvl="1"/>
            <a:r>
              <a:rPr lang="en-US">
                <a:latin typeface="Calibri" charset="0"/>
                <a:ea typeface="ＭＳ Ｐゴシック" charset="0"/>
              </a:rPr>
              <a:t>bedtools</a:t>
            </a:r>
          </a:p>
          <a:p>
            <a:pPr lvl="1"/>
            <a:r>
              <a:rPr lang="en-US">
                <a:latin typeface="Calibri" charset="0"/>
                <a:ea typeface="ＭＳ Ｐゴシック" charset="0"/>
              </a:rPr>
              <a:t>bedops</a:t>
            </a:r>
          </a:p>
        </p:txBody>
      </p:sp>
    </p:spTree>
    <p:extLst>
      <p:ext uri="{BB962C8B-B14F-4D97-AF65-F5344CB8AC3E}">
        <p14:creationId xmlns:p14="http://schemas.microsoft.com/office/powerpoint/2010/main" val="3030747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How should I sort my SAM/BAM file?</a:t>
            </a:r>
          </a:p>
        </p:txBody>
      </p:sp>
      <p:sp>
        <p:nvSpPr>
          <p:cNvPr id="31746" name="Content Placeholder 2"/>
          <p:cNvSpPr>
            <a:spLocks noGrp="1"/>
          </p:cNvSpPr>
          <p:nvPr>
            <p:ph idx="1"/>
          </p:nvPr>
        </p:nvSpPr>
        <p:spPr>
          <a:xfrm>
            <a:off x="1676400" y="1341438"/>
            <a:ext cx="8839200" cy="4724400"/>
          </a:xfrm>
        </p:spPr>
        <p:txBody>
          <a:bodyPr/>
          <a:lstStyle/>
          <a:p>
            <a:r>
              <a:rPr lang="en-US">
                <a:latin typeface="Calibri" charset="0"/>
                <a:ea typeface="ＭＳ Ｐゴシック" charset="0"/>
              </a:rPr>
              <a:t>Generally BAM files are sorted by </a:t>
            </a:r>
            <a:r>
              <a:rPr lang="en-US" u="sng">
                <a:latin typeface="Calibri" charset="0"/>
                <a:ea typeface="ＭＳ Ｐゴシック" charset="0"/>
              </a:rPr>
              <a:t>position</a:t>
            </a:r>
          </a:p>
          <a:p>
            <a:pPr lvl="1"/>
            <a:r>
              <a:rPr lang="en-US">
                <a:latin typeface="Calibri" charset="0"/>
                <a:ea typeface="ＭＳ Ｐゴシック" charset="0"/>
              </a:rPr>
              <a:t>This is for performance reasons</a:t>
            </a:r>
          </a:p>
          <a:p>
            <a:pPr lvl="2"/>
            <a:r>
              <a:rPr lang="en-US">
                <a:latin typeface="Calibri" charset="0"/>
                <a:ea typeface="ＭＳ Ｐゴシック" charset="0"/>
              </a:rPr>
              <a:t>When sorted and indexed, arbitrary positions in a massive BAM file can be accessed rapidly</a:t>
            </a:r>
          </a:p>
          <a:p>
            <a:r>
              <a:rPr lang="en-US">
                <a:latin typeface="Calibri" charset="0"/>
                <a:ea typeface="ＭＳ Ｐゴシック" charset="0"/>
              </a:rPr>
              <a:t>Certain tools require a BAM sorted by </a:t>
            </a:r>
            <a:r>
              <a:rPr lang="en-US" u="sng">
                <a:latin typeface="Calibri" charset="0"/>
                <a:ea typeface="ＭＳ Ｐゴシック" charset="0"/>
              </a:rPr>
              <a:t>read name</a:t>
            </a:r>
          </a:p>
          <a:p>
            <a:pPr lvl="1"/>
            <a:r>
              <a:rPr lang="en-US">
                <a:latin typeface="Calibri" charset="0"/>
                <a:ea typeface="ＭＳ Ｐゴシック" charset="0"/>
              </a:rPr>
              <a:t>Usually this is when we need to easily identify both reads of a pair</a:t>
            </a:r>
          </a:p>
          <a:p>
            <a:pPr lvl="2"/>
            <a:r>
              <a:rPr lang="en-US">
                <a:latin typeface="Calibri" charset="0"/>
                <a:ea typeface="ＭＳ Ｐゴシック" charset="0"/>
              </a:rPr>
              <a:t>The insert size between two reads may be large</a:t>
            </a:r>
          </a:p>
          <a:p>
            <a:pPr lvl="2"/>
            <a:r>
              <a:rPr lang="en-US">
                <a:latin typeface="Calibri" charset="0"/>
                <a:ea typeface="ＭＳ Ｐゴシック" charset="0"/>
              </a:rPr>
              <a:t>In fusion detection we are interested in read pairs that map to different chromosomes…</a:t>
            </a:r>
          </a:p>
        </p:txBody>
      </p:sp>
    </p:spTree>
    <p:extLst>
      <p:ext uri="{BB962C8B-B14F-4D97-AF65-F5344CB8AC3E}">
        <p14:creationId xmlns:p14="http://schemas.microsoft.com/office/powerpoint/2010/main" val="1520231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676400" y="-26988"/>
            <a:ext cx="8839200" cy="1143001"/>
          </a:xfrm>
        </p:spPr>
        <p:txBody>
          <a:bodyPr>
            <a:normAutofit fontScale="90000"/>
          </a:bodyPr>
          <a:lstStyle/>
          <a:p>
            <a:pPr algn="ctr"/>
            <a:r>
              <a:rPr lang="en-US" b="1" dirty="0">
                <a:latin typeface="Calibri" charset="0"/>
                <a:ea typeface="ＭＳ Ｐゴシック" charset="0"/>
              </a:rPr>
              <a:t>Visualization of RNA-</a:t>
            </a:r>
            <a:r>
              <a:rPr lang="en-US" b="1" dirty="0" err="1">
                <a:latin typeface="Calibri" charset="0"/>
                <a:ea typeface="ＭＳ Ｐゴシック" charset="0"/>
              </a:rPr>
              <a:t>seq</a:t>
            </a:r>
            <a:r>
              <a:rPr lang="en-US" b="1" dirty="0">
                <a:latin typeface="Calibri" charset="0"/>
                <a:ea typeface="ＭＳ Ｐゴシック" charset="0"/>
              </a:rPr>
              <a:t> alignments in IGV browser</a:t>
            </a:r>
          </a:p>
        </p:txBody>
      </p:sp>
      <p:pic>
        <p:nvPicPr>
          <p:cNvPr id="32770" name="Content Placeholder 1" descr="IGV UMPS Screenshot.png"/>
          <p:cNvPicPr>
            <a:picLocks noGrp="1" noChangeAspect="1"/>
          </p:cNvPicPr>
          <p:nvPr>
            <p:ph idx="1"/>
          </p:nvPr>
        </p:nvPicPr>
        <p:blipFill>
          <a:blip r:embed="rId2">
            <a:extLst>
              <a:ext uri="{28A0092B-C50C-407E-A947-70E740481C1C}">
                <a14:useLocalDpi xmlns:a14="http://schemas.microsoft.com/office/drawing/2010/main" val="0"/>
              </a:ext>
            </a:extLst>
          </a:blip>
          <a:srcRect l="-1563" r="-1563"/>
          <a:stretch>
            <a:fillRect/>
          </a:stretch>
        </p:blipFill>
        <p:spPr>
          <a:xfrm>
            <a:off x="2351088" y="1700213"/>
            <a:ext cx="7815262" cy="4176712"/>
          </a:xfrm>
        </p:spPr>
      </p:pic>
      <p:cxnSp>
        <p:nvCxnSpPr>
          <p:cNvPr id="4" name="Straight Arrow Connector 3"/>
          <p:cNvCxnSpPr/>
          <p:nvPr/>
        </p:nvCxnSpPr>
        <p:spPr>
          <a:xfrm>
            <a:off x="3287713" y="1484314"/>
            <a:ext cx="43180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2" name="TextBox 4"/>
          <p:cNvSpPr txBox="1">
            <a:spLocks noChangeArrowheads="1"/>
          </p:cNvSpPr>
          <p:nvPr/>
        </p:nvSpPr>
        <p:spPr bwMode="auto">
          <a:xfrm>
            <a:off x="2881313" y="1208089"/>
            <a:ext cx="8382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Ideogram</a:t>
            </a:r>
          </a:p>
        </p:txBody>
      </p:sp>
      <p:cxnSp>
        <p:nvCxnSpPr>
          <p:cNvPr id="8" name="Straight Arrow Connector 7"/>
          <p:cNvCxnSpPr/>
          <p:nvPr/>
        </p:nvCxnSpPr>
        <p:spPr>
          <a:xfrm flipH="1">
            <a:off x="5951538" y="1484313"/>
            <a:ext cx="43180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4" name="TextBox 10"/>
          <p:cNvSpPr txBox="1">
            <a:spLocks noChangeArrowheads="1"/>
          </p:cNvSpPr>
          <p:nvPr/>
        </p:nvSpPr>
        <p:spPr bwMode="auto">
          <a:xfrm>
            <a:off x="6383339" y="1341439"/>
            <a:ext cx="149383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Control pop-up info</a:t>
            </a:r>
          </a:p>
        </p:txBody>
      </p:sp>
      <p:cxnSp>
        <p:nvCxnSpPr>
          <p:cNvPr id="12" name="Straight Arrow Connector 11"/>
          <p:cNvCxnSpPr/>
          <p:nvPr/>
        </p:nvCxnSpPr>
        <p:spPr>
          <a:xfrm flipV="1">
            <a:off x="3648075" y="5589588"/>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6" name="TextBox 14"/>
          <p:cNvSpPr txBox="1">
            <a:spLocks noChangeArrowheads="1"/>
          </p:cNvSpPr>
          <p:nvPr/>
        </p:nvSpPr>
        <p:spPr bwMode="auto">
          <a:xfrm>
            <a:off x="3143250" y="6021389"/>
            <a:ext cx="94138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Gene track</a:t>
            </a:r>
          </a:p>
        </p:txBody>
      </p:sp>
      <p:sp>
        <p:nvSpPr>
          <p:cNvPr id="32777" name="TextBox 15"/>
          <p:cNvSpPr txBox="1">
            <a:spLocks noChangeArrowheads="1"/>
          </p:cNvSpPr>
          <p:nvPr/>
        </p:nvSpPr>
        <p:spPr bwMode="auto">
          <a:xfrm>
            <a:off x="1558926" y="4508501"/>
            <a:ext cx="1006475"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Reads track</a:t>
            </a:r>
          </a:p>
        </p:txBody>
      </p:sp>
      <p:cxnSp>
        <p:nvCxnSpPr>
          <p:cNvPr id="17" name="Straight Arrow Connector 16"/>
          <p:cNvCxnSpPr>
            <a:stCxn id="32777" idx="0"/>
          </p:cNvCxnSpPr>
          <p:nvPr/>
        </p:nvCxnSpPr>
        <p:spPr>
          <a:xfrm flipV="1">
            <a:off x="2062163" y="4149726"/>
            <a:ext cx="577850" cy="358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9" name="TextBox 18"/>
          <p:cNvSpPr txBox="1">
            <a:spLocks noChangeArrowheads="1"/>
          </p:cNvSpPr>
          <p:nvPr/>
        </p:nvSpPr>
        <p:spPr bwMode="auto">
          <a:xfrm>
            <a:off x="1539375" y="3079751"/>
            <a:ext cx="89159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track</a:t>
            </a:r>
          </a:p>
        </p:txBody>
      </p:sp>
      <p:cxnSp>
        <p:nvCxnSpPr>
          <p:cNvPr id="20" name="Straight Arrow Connector 19"/>
          <p:cNvCxnSpPr>
            <a:stCxn id="32779" idx="0"/>
          </p:cNvCxnSpPr>
          <p:nvPr/>
        </p:nvCxnSpPr>
        <p:spPr>
          <a:xfrm flipV="1">
            <a:off x="1985171" y="2719388"/>
            <a:ext cx="654843"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8256588" y="3141664"/>
            <a:ext cx="214312"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2" name="TextBox 22"/>
          <p:cNvSpPr txBox="1">
            <a:spLocks noChangeArrowheads="1"/>
          </p:cNvSpPr>
          <p:nvPr/>
        </p:nvSpPr>
        <p:spPr bwMode="auto">
          <a:xfrm>
            <a:off x="8005764" y="3644901"/>
            <a:ext cx="11144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not spliced</a:t>
            </a:r>
          </a:p>
        </p:txBody>
      </p:sp>
      <p:cxnSp>
        <p:nvCxnSpPr>
          <p:cNvPr id="24" name="Straight Arrow Connector 23"/>
          <p:cNvCxnSpPr/>
          <p:nvPr/>
        </p:nvCxnSpPr>
        <p:spPr>
          <a:xfrm flipV="1">
            <a:off x="5303838" y="46529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4" name="TextBox 25"/>
          <p:cNvSpPr txBox="1">
            <a:spLocks noChangeArrowheads="1"/>
          </p:cNvSpPr>
          <p:nvPr/>
        </p:nvSpPr>
        <p:spPr bwMode="auto">
          <a:xfrm>
            <a:off x="4656139" y="5013326"/>
            <a:ext cx="11144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spliced</a:t>
            </a:r>
          </a:p>
        </p:txBody>
      </p:sp>
      <p:cxnSp>
        <p:nvCxnSpPr>
          <p:cNvPr id="27" name="Straight Arrow Connector 26"/>
          <p:cNvCxnSpPr/>
          <p:nvPr/>
        </p:nvCxnSpPr>
        <p:spPr>
          <a:xfrm flipV="1">
            <a:off x="3287713" y="2636839"/>
            <a:ext cx="43815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6" name="TextBox 28"/>
          <p:cNvSpPr txBox="1">
            <a:spLocks noChangeArrowheads="1"/>
          </p:cNvSpPr>
          <p:nvPr/>
        </p:nvSpPr>
        <p:spPr bwMode="auto">
          <a:xfrm>
            <a:off x="2835569" y="3111501"/>
            <a:ext cx="89159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scale</a:t>
            </a:r>
          </a:p>
        </p:txBody>
      </p:sp>
      <p:cxnSp>
        <p:nvCxnSpPr>
          <p:cNvPr id="30" name="Straight Arrow Connector 29"/>
          <p:cNvCxnSpPr/>
          <p:nvPr/>
        </p:nvCxnSpPr>
        <p:spPr>
          <a:xfrm flipH="1">
            <a:off x="7608888" y="1557339"/>
            <a:ext cx="647700"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8" name="TextBox 32"/>
          <p:cNvSpPr txBox="1">
            <a:spLocks noChangeArrowheads="1"/>
          </p:cNvSpPr>
          <p:nvPr/>
        </p:nvSpPr>
        <p:spPr bwMode="auto">
          <a:xfrm>
            <a:off x="7881938" y="1341439"/>
            <a:ext cx="12382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Viewer position</a:t>
            </a:r>
          </a:p>
        </p:txBody>
      </p:sp>
      <p:cxnSp>
        <p:nvCxnSpPr>
          <p:cNvPr id="34" name="Straight Arrow Connector 33"/>
          <p:cNvCxnSpPr/>
          <p:nvPr/>
        </p:nvCxnSpPr>
        <p:spPr>
          <a:xfrm flipH="1">
            <a:off x="8040688" y="1628775"/>
            <a:ext cx="1439862" cy="1079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0" name="TextBox 35"/>
          <p:cNvSpPr txBox="1">
            <a:spLocks noChangeArrowheads="1"/>
          </p:cNvSpPr>
          <p:nvPr/>
        </p:nvSpPr>
        <p:spPr bwMode="auto">
          <a:xfrm>
            <a:off x="9244306" y="1196976"/>
            <a:ext cx="89159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pileup</a:t>
            </a:r>
          </a:p>
        </p:txBody>
      </p:sp>
      <p:cxnSp>
        <p:nvCxnSpPr>
          <p:cNvPr id="37" name="Straight Arrow Connector 36"/>
          <p:cNvCxnSpPr/>
          <p:nvPr/>
        </p:nvCxnSpPr>
        <p:spPr>
          <a:xfrm flipV="1">
            <a:off x="9191626" y="3429001"/>
            <a:ext cx="144463" cy="576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2" name="TextBox 38"/>
          <p:cNvSpPr txBox="1">
            <a:spLocks noChangeArrowheads="1"/>
          </p:cNvSpPr>
          <p:nvPr/>
        </p:nvSpPr>
        <p:spPr bwMode="auto">
          <a:xfrm>
            <a:off x="8867776" y="4005263"/>
            <a:ext cx="61277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cxnSp>
        <p:nvCxnSpPr>
          <p:cNvPr id="40" name="Straight Arrow Connector 39"/>
          <p:cNvCxnSpPr/>
          <p:nvPr/>
        </p:nvCxnSpPr>
        <p:spPr>
          <a:xfrm flipH="1" flipV="1">
            <a:off x="9642476" y="3500439"/>
            <a:ext cx="125413"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4" name="TextBox 40"/>
          <p:cNvSpPr txBox="1">
            <a:spLocks noChangeArrowheads="1"/>
          </p:cNvSpPr>
          <p:nvPr/>
        </p:nvSpPr>
        <p:spPr bwMode="auto">
          <a:xfrm>
            <a:off x="9515476" y="4005263"/>
            <a:ext cx="61277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spTree>
    <p:extLst>
      <p:ext uri="{BB962C8B-B14F-4D97-AF65-F5344CB8AC3E}">
        <p14:creationId xmlns:p14="http://schemas.microsoft.com/office/powerpoint/2010/main" val="258408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676400" y="44450"/>
            <a:ext cx="8839200" cy="1143000"/>
          </a:xfrm>
        </p:spPr>
        <p:txBody>
          <a:bodyPr/>
          <a:lstStyle/>
          <a:p>
            <a:pPr algn="ctr"/>
            <a:r>
              <a:rPr lang="en-US" b="1" dirty="0">
                <a:latin typeface="Calibri" charset="0"/>
                <a:ea typeface="ＭＳ Ｐゴシック" charset="0"/>
              </a:rPr>
              <a:t>Alternative viewers to IGV</a:t>
            </a:r>
          </a:p>
        </p:txBody>
      </p:sp>
      <p:sp>
        <p:nvSpPr>
          <p:cNvPr id="33794" name="Content Placeholder 2"/>
          <p:cNvSpPr>
            <a:spLocks noGrp="1"/>
          </p:cNvSpPr>
          <p:nvPr>
            <p:ph idx="1"/>
          </p:nvPr>
        </p:nvSpPr>
        <p:spPr/>
        <p:txBody>
          <a:bodyPr/>
          <a:lstStyle/>
          <a:p>
            <a:r>
              <a:rPr lang="en-US">
                <a:latin typeface="Calibri" charset="0"/>
                <a:ea typeface="ＭＳ Ｐゴシック" charset="0"/>
              </a:rPr>
              <a:t>Alternative viewers to IGV</a:t>
            </a:r>
          </a:p>
          <a:p>
            <a:pPr lvl="1"/>
            <a:r>
              <a:rPr lang="en-US">
                <a:latin typeface="Calibri" charset="0"/>
                <a:ea typeface="ＭＳ Ｐゴシック" charset="0"/>
                <a:hlinkClick r:id="rId2"/>
              </a:rPr>
              <a:t>http://www.biostars.org/p/12752/</a:t>
            </a:r>
            <a:endParaRPr lang="en-US">
              <a:latin typeface="Calibri" charset="0"/>
              <a:ea typeface="ＭＳ Ｐゴシック" charset="0"/>
            </a:endParaRPr>
          </a:p>
          <a:p>
            <a:pPr lvl="1"/>
            <a:r>
              <a:rPr lang="en-US">
                <a:latin typeface="Calibri" charset="0"/>
                <a:ea typeface="ＭＳ Ｐゴシック" charset="0"/>
                <a:hlinkClick r:id="rId3"/>
              </a:rPr>
              <a:t>http://www.biostars.org/p/71300/</a:t>
            </a:r>
            <a:endParaRPr lang="en-US">
              <a:latin typeface="Calibri" charset="0"/>
              <a:ea typeface="ＭＳ Ｐゴシック" charset="0"/>
            </a:endParaRPr>
          </a:p>
          <a:p>
            <a:r>
              <a:rPr lang="en-US">
                <a:latin typeface="Calibri" charset="0"/>
                <a:ea typeface="ＭＳ Ｐゴシック" charset="0"/>
              </a:rPr>
              <a:t>Artemis, BamView, Chipster, gbrowse2, GenoViewer, MagicViewer, </a:t>
            </a:r>
            <a:r>
              <a:rPr lang="en-US" b="1">
                <a:latin typeface="Calibri" charset="0"/>
                <a:ea typeface="ＭＳ Ｐゴシック" charset="0"/>
              </a:rPr>
              <a:t>Savant</a:t>
            </a:r>
            <a:r>
              <a:rPr lang="en-US">
                <a:latin typeface="Calibri" charset="0"/>
                <a:ea typeface="ＭＳ Ｐゴシック" charset="0"/>
              </a:rPr>
              <a:t>, Tablet, tview</a:t>
            </a:r>
          </a:p>
        </p:txBody>
      </p:sp>
    </p:spTree>
    <p:extLst>
      <p:ext uri="{BB962C8B-B14F-4D97-AF65-F5344CB8AC3E}">
        <p14:creationId xmlns:p14="http://schemas.microsoft.com/office/powerpoint/2010/main" val="3876346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Assessment</a:t>
            </a:r>
            <a:endParaRPr lang="en-US" b="1" dirty="0"/>
          </a:p>
        </p:txBody>
      </p:sp>
      <p:sp>
        <p:nvSpPr>
          <p:cNvPr id="3" name="Content Placeholder 2"/>
          <p:cNvSpPr>
            <a:spLocks noGrp="1"/>
          </p:cNvSpPr>
          <p:nvPr>
            <p:ph idx="1"/>
          </p:nvPr>
        </p:nvSpPr>
        <p:spPr/>
        <p:txBody>
          <a:bodyPr/>
          <a:lstStyle/>
          <a:p>
            <a:r>
              <a:rPr lang="en-US" dirty="0"/>
              <a:t>3' and 5' Bias</a:t>
            </a:r>
          </a:p>
          <a:p>
            <a:r>
              <a:rPr lang="en-US" dirty="0"/>
              <a:t>Nucleotide Content</a:t>
            </a:r>
          </a:p>
          <a:p>
            <a:r>
              <a:rPr lang="en-US" dirty="0"/>
              <a:t>Base/Read Quality</a:t>
            </a:r>
          </a:p>
          <a:p>
            <a:r>
              <a:rPr lang="en-US" dirty="0"/>
              <a:t>PCR Artifact</a:t>
            </a:r>
          </a:p>
          <a:p>
            <a:r>
              <a:rPr lang="en-US" dirty="0"/>
              <a:t>Sequencing Depth</a:t>
            </a:r>
          </a:p>
          <a:p>
            <a:r>
              <a:rPr lang="en-US" dirty="0"/>
              <a:t>Base Distribution</a:t>
            </a:r>
          </a:p>
          <a:p>
            <a:r>
              <a:rPr lang="en-US" dirty="0"/>
              <a:t>Insert Size Distribution</a:t>
            </a:r>
          </a:p>
          <a:p>
            <a:endParaRPr lang="en-US" dirty="0"/>
          </a:p>
        </p:txBody>
      </p:sp>
    </p:spTree>
    <p:extLst>
      <p:ext uri="{BB962C8B-B14F-4D97-AF65-F5344CB8AC3E}">
        <p14:creationId xmlns:p14="http://schemas.microsoft.com/office/powerpoint/2010/main" val="412196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 and Visualization</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a:p>
            <a:pPr algn="r"/>
            <a:r>
              <a:rPr lang="en-US" dirty="0">
                <a:solidFill>
                  <a:schemeClr val="bg1"/>
                </a:solidFill>
              </a:rPr>
              <a:t>High-Throughput Biology: From Sequence to Networks</a:t>
            </a:r>
          </a:p>
          <a:p>
            <a:pPr algn="r"/>
            <a:r>
              <a:rPr lang="en-US" dirty="0">
                <a:solidFill>
                  <a:schemeClr val="bg1"/>
                </a:solidFill>
              </a:rPr>
              <a:t>March 11-17, 2019</a:t>
            </a: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r>
              <a:rPr lang="en-US" dirty="0"/>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47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3' &amp; 5' Bias</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3" y="1419226"/>
            <a:ext cx="5930900" cy="32607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638" y="1413470"/>
            <a:ext cx="4335462" cy="489585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 name="Line 4"/>
          <p:cNvSpPr>
            <a:spLocks noChangeShapeType="1"/>
          </p:cNvSpPr>
          <p:nvPr/>
        </p:nvSpPr>
        <p:spPr bwMode="auto">
          <a:xfrm>
            <a:off x="10452100" y="1772668"/>
            <a:ext cx="1588" cy="1584325"/>
          </a:xfrm>
          <a:prstGeom prst="line">
            <a:avLst/>
          </a:prstGeom>
          <a:noFill/>
          <a:ln w="9525" cap="flat">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Text Box 5"/>
          <p:cNvSpPr txBox="1">
            <a:spLocks noChangeArrowheads="1"/>
          </p:cNvSpPr>
          <p:nvPr/>
        </p:nvSpPr>
        <p:spPr bwMode="auto">
          <a:xfrm>
            <a:off x="1595439" y="5877273"/>
            <a:ext cx="3024187" cy="346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2560158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4" y="4000500"/>
            <a:ext cx="5349875" cy="240665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2513" y="513184"/>
            <a:ext cx="4572000" cy="45720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9" name="Text Box 4"/>
          <p:cNvSpPr txBox="1">
            <a:spLocks noChangeArrowheads="1"/>
          </p:cNvSpPr>
          <p:nvPr/>
        </p:nvSpPr>
        <p:spPr bwMode="auto">
          <a:xfrm>
            <a:off x="1668464" y="1295400"/>
            <a:ext cx="3959225" cy="3600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marL="215900" indent="-21590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b="1" dirty="0"/>
              <a:t>Random primers</a:t>
            </a:r>
            <a:r>
              <a:rPr lang="en-CA" dirty="0"/>
              <a:t> are used to reverse transcribe RNA fragments into double-stranded complementary DNA (</a:t>
            </a:r>
            <a:r>
              <a:rPr lang="en-CA" dirty="0" err="1"/>
              <a:t>dscDNA</a:t>
            </a:r>
            <a:r>
              <a:rPr lang="en-CA" dirty="0"/>
              <a:t>)</a:t>
            </a:r>
          </a:p>
          <a:p>
            <a:pPr>
              <a:buSzPct val="45000"/>
              <a:buFont typeface="Wingdings" charset="0"/>
              <a:buChar char=""/>
            </a:pPr>
            <a:r>
              <a:rPr lang="en-CA" dirty="0"/>
              <a:t>Causes certain patterns to be over represented at the beginning (5’end) of reads </a:t>
            </a:r>
          </a:p>
          <a:p>
            <a:pPr>
              <a:buSzPct val="45000"/>
              <a:buFont typeface="Wingdings" charset="0"/>
              <a:buChar char=""/>
            </a:pPr>
            <a:r>
              <a:rPr lang="en-CA" dirty="0"/>
              <a:t>Deviation from expected A%=C%=G%=T%=25% </a:t>
            </a:r>
          </a:p>
        </p:txBody>
      </p:sp>
      <p:sp>
        <p:nvSpPr>
          <p:cNvPr id="10" name="Text Box 5"/>
          <p:cNvSpPr txBox="1">
            <a:spLocks noChangeArrowheads="1"/>
          </p:cNvSpPr>
          <p:nvPr/>
        </p:nvSpPr>
        <p:spPr bwMode="auto">
          <a:xfrm>
            <a:off x="7392144" y="5975351"/>
            <a:ext cx="3024188" cy="346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2000" dirty="0"/>
              <a:t>http://</a:t>
            </a:r>
            <a:r>
              <a:rPr lang="en-CA" sz="2000" dirty="0" err="1"/>
              <a:t>rseqc.sourceforge.net</a:t>
            </a:r>
            <a:r>
              <a:rPr lang="en-CA" sz="2000" dirty="0"/>
              <a:t>/</a:t>
            </a:r>
          </a:p>
        </p:txBody>
      </p:sp>
      <p:sp>
        <p:nvSpPr>
          <p:cNvPr id="2" name="Title 1"/>
          <p:cNvSpPr>
            <a:spLocks noGrp="1"/>
          </p:cNvSpPr>
          <p:nvPr>
            <p:ph type="title"/>
          </p:nvPr>
        </p:nvSpPr>
        <p:spPr>
          <a:xfrm>
            <a:off x="1676400" y="44624"/>
            <a:ext cx="8839200" cy="1143000"/>
          </a:xfrm>
        </p:spPr>
        <p:txBody>
          <a:bodyPr/>
          <a:lstStyle/>
          <a:p>
            <a:pPr algn="ctr"/>
            <a:r>
              <a:rPr lang="en-US" b="1" dirty="0">
                <a:latin typeface="Calibri" charset="0"/>
              </a:rPr>
              <a:t>Alignment QC: Nucleotide Content</a:t>
            </a:r>
            <a:endParaRPr lang="en-US" b="1" dirty="0"/>
          </a:p>
        </p:txBody>
      </p:sp>
    </p:spTree>
    <p:extLst>
      <p:ext uri="{BB962C8B-B14F-4D97-AF65-F5344CB8AC3E}">
        <p14:creationId xmlns:p14="http://schemas.microsoft.com/office/powerpoint/2010/main" val="542695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Quality Distribution</a:t>
            </a:r>
            <a:endParaRPr lang="en-US" b="1" dirty="0"/>
          </a:p>
        </p:txBody>
      </p:sp>
      <p:sp>
        <p:nvSpPr>
          <p:cNvPr id="7" name="Content Placeholder 3">
            <a:extLst>
              <a:ext uri="{FF2B5EF4-FFF2-40B4-BE49-F238E27FC236}">
                <a16:creationId xmlns:a16="http://schemas.microsoft.com/office/drawing/2014/main" id="{25395467-9875-9F43-B3E9-F781D1D2FC6B}"/>
              </a:ext>
            </a:extLst>
          </p:cNvPr>
          <p:cNvSpPr>
            <a:spLocks noGrp="1"/>
          </p:cNvSpPr>
          <p:nvPr>
            <p:ph idx="1"/>
          </p:nvPr>
        </p:nvSpPr>
        <p:spPr>
          <a:xfrm>
            <a:off x="812799" y="1718733"/>
            <a:ext cx="5791200" cy="4724400"/>
          </a:xfrm>
        </p:spPr>
        <p:txBody>
          <a:bodyPr/>
          <a:lstStyle/>
          <a:p>
            <a:r>
              <a:rPr lang="en-US" sz="2000" dirty="0" err="1"/>
              <a:t>Phred</a:t>
            </a:r>
            <a:r>
              <a:rPr lang="en-US" sz="2000" dirty="0"/>
              <a:t> quality score is widely used to characterize the quality of base-calling</a:t>
            </a:r>
          </a:p>
          <a:p>
            <a:r>
              <a:rPr lang="en-US" sz="2000" dirty="0" err="1"/>
              <a:t>Phred</a:t>
            </a:r>
            <a:r>
              <a:rPr lang="en-US" sz="2000" dirty="0"/>
              <a:t> quality score = -10xlog(10)P, here P is probability that base-calling is wrong</a:t>
            </a:r>
          </a:p>
          <a:p>
            <a:r>
              <a:rPr lang="en-US" sz="2000" dirty="0" err="1"/>
              <a:t>Phred</a:t>
            </a:r>
            <a:r>
              <a:rPr lang="en-US" sz="2000" dirty="0"/>
              <a:t> score of 30 means there is 1/1000 chance that the base-calling is wrong</a:t>
            </a:r>
          </a:p>
          <a:p>
            <a:r>
              <a:rPr lang="en-US" sz="2000" dirty="0"/>
              <a:t>The quality of the bases tend to drop at the end of the read, a pattern observed in sequencing by synthesis techniques</a:t>
            </a:r>
          </a:p>
        </p:txBody>
      </p:sp>
      <p:pic>
        <p:nvPicPr>
          <p:cNvPr id="8" name="Picture 2">
            <a:extLst>
              <a:ext uri="{FF2B5EF4-FFF2-40B4-BE49-F238E27FC236}">
                <a16:creationId xmlns:a16="http://schemas.microsoft.com/office/drawing/2014/main" id="{5E48340C-E61D-8F41-9ED1-0006B95BA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86" b="-4386"/>
          <a:stretch>
            <a:fillRect/>
          </a:stretch>
        </p:blipFill>
        <p:spPr bwMode="auto">
          <a:xfrm>
            <a:off x="6781799" y="1415421"/>
            <a:ext cx="4343400" cy="4724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9579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PCR Duplication</a:t>
            </a:r>
            <a:endParaRPr lang="en-US" b="1" dirty="0"/>
          </a:p>
        </p:txBody>
      </p:sp>
      <p:sp>
        <p:nvSpPr>
          <p:cNvPr id="9" name="Content Placeholder 2">
            <a:extLst>
              <a:ext uri="{FF2B5EF4-FFF2-40B4-BE49-F238E27FC236}">
                <a16:creationId xmlns:a16="http://schemas.microsoft.com/office/drawing/2014/main" id="{66B6BE51-5477-C24D-A534-A19F2F9CFD00}"/>
              </a:ext>
            </a:extLst>
          </p:cNvPr>
          <p:cNvSpPr txBox="1">
            <a:spLocks/>
          </p:cNvSpPr>
          <p:nvPr/>
        </p:nvSpPr>
        <p:spPr>
          <a:xfrm>
            <a:off x="203200" y="1600200"/>
            <a:ext cx="5791200"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Duplicate reads are reads that have the same start/end positions and same exact sequence</a:t>
            </a:r>
          </a:p>
          <a:p>
            <a:r>
              <a:rPr lang="en-US" sz="2000"/>
              <a:t>In DNA-seq, reads/start point is used as a metric to assess PCR duplication rate</a:t>
            </a:r>
          </a:p>
          <a:p>
            <a:r>
              <a:rPr lang="en-US" sz="2000"/>
              <a:t>In DNA-seq, duplicate reads are collapsed using tools such as picard</a:t>
            </a:r>
          </a:p>
          <a:p>
            <a:r>
              <a:rPr lang="en-US" sz="2000"/>
              <a:t>How is RNA-seq different from DNA-seq?</a:t>
            </a:r>
          </a:p>
          <a:p>
            <a:endParaRPr lang="en-US" sz="2000" dirty="0"/>
          </a:p>
        </p:txBody>
      </p:sp>
      <p:pic>
        <p:nvPicPr>
          <p:cNvPr id="10" name="Picture 1">
            <a:extLst>
              <a:ext uri="{FF2B5EF4-FFF2-40B4-BE49-F238E27FC236}">
                <a16:creationId xmlns:a16="http://schemas.microsoft.com/office/drawing/2014/main" id="{4721F7D5-4DBC-7642-829E-F49B2E404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86" b="-4386"/>
          <a:stretch>
            <a:fillRect/>
          </a:stretch>
        </p:blipFill>
        <p:spPr bwMode="auto">
          <a:xfrm>
            <a:off x="6197600" y="1600200"/>
            <a:ext cx="5791200" cy="4724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1" name="Text Box 4">
            <a:extLst>
              <a:ext uri="{FF2B5EF4-FFF2-40B4-BE49-F238E27FC236}">
                <a16:creationId xmlns:a16="http://schemas.microsoft.com/office/drawing/2014/main" id="{5A8C7474-0471-574D-87FA-156D476BC4D1}"/>
              </a:ext>
            </a:extLst>
          </p:cNvPr>
          <p:cNvSpPr txBox="1">
            <a:spLocks noChangeArrowheads="1"/>
          </p:cNvSpPr>
          <p:nvPr/>
        </p:nvSpPr>
        <p:spPr bwMode="auto">
          <a:xfrm>
            <a:off x="1595439" y="5975351"/>
            <a:ext cx="3196694" cy="3492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3543817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Sequencing Depth</a:t>
            </a:r>
            <a:endParaRPr lang="en-US" b="1" dirty="0"/>
          </a:p>
        </p:txBody>
      </p:sp>
      <p:sp>
        <p:nvSpPr>
          <p:cNvPr id="6" name="Content Placeholder 2">
            <a:extLst>
              <a:ext uri="{FF2B5EF4-FFF2-40B4-BE49-F238E27FC236}">
                <a16:creationId xmlns:a16="http://schemas.microsoft.com/office/drawing/2014/main" id="{158AD072-28FB-E64B-84F4-03C41C53C4F4}"/>
              </a:ext>
            </a:extLst>
          </p:cNvPr>
          <p:cNvSpPr>
            <a:spLocks noGrp="1"/>
          </p:cNvSpPr>
          <p:nvPr>
            <p:ph idx="1"/>
          </p:nvPr>
        </p:nvSpPr>
        <p:spPr>
          <a:xfrm>
            <a:off x="203200" y="1600200"/>
            <a:ext cx="5791200" cy="4724400"/>
          </a:xfrm>
        </p:spPr>
        <p:txBody>
          <a:bodyPr/>
          <a:lstStyle/>
          <a:p>
            <a:pPr>
              <a:buSzPct val="45000"/>
              <a:buFont typeface="Wingdings" charset="0"/>
              <a:buChar char=""/>
            </a:pPr>
            <a:r>
              <a:rPr lang="en-CA" sz="1600" b="1" dirty="0"/>
              <a:t>Have we sequenced deep enough?</a:t>
            </a:r>
          </a:p>
          <a:p>
            <a:pPr>
              <a:buSzPct val="45000"/>
              <a:buFont typeface="Wingdings" charset="0"/>
              <a:buChar char=""/>
            </a:pPr>
            <a:r>
              <a:rPr lang="en-CA" sz="1600" dirty="0"/>
              <a:t>In DNA-</a:t>
            </a:r>
            <a:r>
              <a:rPr lang="en-CA" sz="1600" dirty="0" err="1"/>
              <a:t>seq</a:t>
            </a:r>
            <a:r>
              <a:rPr lang="en-CA" sz="1600" dirty="0"/>
              <a:t>, we can determine this by looking at the average coverage over the sequenced region. Is it above a certain threshold?</a:t>
            </a:r>
          </a:p>
          <a:p>
            <a:pPr>
              <a:buSzPct val="45000"/>
              <a:buFont typeface="Wingdings" charset="0"/>
              <a:buChar char=""/>
            </a:pPr>
            <a:r>
              <a:rPr lang="en-CA" sz="1600" dirty="0"/>
              <a:t>In RNA-</a:t>
            </a:r>
            <a:r>
              <a:rPr lang="en-CA" sz="1600" dirty="0" err="1"/>
              <a:t>seq</a:t>
            </a:r>
            <a:r>
              <a:rPr lang="en-CA" sz="1600" dirty="0"/>
              <a:t>, this is a challenge due to the variability in gene abundance</a:t>
            </a:r>
          </a:p>
          <a:p>
            <a:pPr>
              <a:buSzPct val="45000"/>
              <a:buFont typeface="Wingdings" charset="0"/>
              <a:buChar char=""/>
            </a:pPr>
            <a:r>
              <a:rPr lang="en-CA" sz="1600" dirty="0"/>
              <a:t>Use splice junctions detection rate as a way to identify desired sequencing depth</a:t>
            </a:r>
          </a:p>
          <a:p>
            <a:pPr>
              <a:buSzPct val="45000"/>
              <a:buFont typeface="Wingdings" charset="0"/>
              <a:buChar char=""/>
            </a:pPr>
            <a:r>
              <a:rPr lang="en-CA" sz="1600" dirty="0"/>
              <a:t>Check for saturation by resampling 5%, 10%, 15%, ..., 95% of total alignments from aligned file, and then detect splice junctions from each subset and compare to reference gene model. </a:t>
            </a:r>
          </a:p>
          <a:p>
            <a:pPr>
              <a:buSzPct val="45000"/>
              <a:buFont typeface="Wingdings" charset="0"/>
              <a:buChar char=""/>
            </a:pPr>
            <a:r>
              <a:rPr lang="en-CA" sz="1600" dirty="0"/>
              <a:t>This method ensures that you have sufficient coverage to perform alternative splicing analyses</a:t>
            </a:r>
          </a:p>
        </p:txBody>
      </p:sp>
      <p:pic>
        <p:nvPicPr>
          <p:cNvPr id="7" name="Picture 2">
            <a:extLst>
              <a:ext uri="{FF2B5EF4-FFF2-40B4-BE49-F238E27FC236}">
                <a16:creationId xmlns:a16="http://schemas.microsoft.com/office/drawing/2014/main" id="{6964637A-49DB-5441-80D3-25CDED42D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86" b="-4386"/>
          <a:stretch>
            <a:fillRect/>
          </a:stretch>
        </p:blipFill>
        <p:spPr bwMode="auto">
          <a:xfrm>
            <a:off x="6197600" y="1600200"/>
            <a:ext cx="5791200" cy="4724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17089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Base Distribution</a:t>
            </a:r>
            <a:endParaRPr lang="en-US" b="1" dirty="0"/>
          </a:p>
        </p:txBody>
      </p:sp>
      <p:sp>
        <p:nvSpPr>
          <p:cNvPr id="8" name="Text Box 2">
            <a:extLst>
              <a:ext uri="{FF2B5EF4-FFF2-40B4-BE49-F238E27FC236}">
                <a16:creationId xmlns:a16="http://schemas.microsoft.com/office/drawing/2014/main" id="{9F155402-9BEA-5542-A564-BF1F34C3E00E}"/>
              </a:ext>
            </a:extLst>
          </p:cNvPr>
          <p:cNvSpPr txBox="1">
            <a:spLocks noChangeArrowheads="1"/>
          </p:cNvSpPr>
          <p:nvPr/>
        </p:nvSpPr>
        <p:spPr bwMode="auto">
          <a:xfrm>
            <a:off x="1847850" y="5717116"/>
            <a:ext cx="8783638" cy="1114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57096" rIns="90000" bIns="45000"/>
          <a:lstStyle>
            <a:lvl1pPr marL="2159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600" dirty="0"/>
              <a:t>Your sequenced bases distribution will depend on the library preparation protocol selected </a:t>
            </a:r>
          </a:p>
          <a:p>
            <a:pPr>
              <a:buSzPct val="45000"/>
              <a:buFont typeface="Wingdings" charset="0"/>
              <a:buNone/>
            </a:pPr>
            <a:endParaRPr lang="en-CA" dirty="0"/>
          </a:p>
        </p:txBody>
      </p:sp>
      <p:pic>
        <p:nvPicPr>
          <p:cNvPr id="9" name="Picture 3">
            <a:extLst>
              <a:ext uri="{FF2B5EF4-FFF2-40B4-BE49-F238E27FC236}">
                <a16:creationId xmlns:a16="http://schemas.microsoft.com/office/drawing/2014/main" id="{A3BA1C36-59F3-3A4B-804E-F4A61C032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721379"/>
            <a:ext cx="4032250" cy="33115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0" name="Picture 4">
            <a:extLst>
              <a:ext uri="{FF2B5EF4-FFF2-40B4-BE49-F238E27FC236}">
                <a16:creationId xmlns:a16="http://schemas.microsoft.com/office/drawing/2014/main" id="{DA57DFD2-7A85-714A-8086-FD1050F44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538" y="1505479"/>
            <a:ext cx="4608512" cy="37433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1" name="Text Box 5">
            <a:extLst>
              <a:ext uri="{FF2B5EF4-FFF2-40B4-BE49-F238E27FC236}">
                <a16:creationId xmlns:a16="http://schemas.microsoft.com/office/drawing/2014/main" id="{C5094138-4FD5-E141-B2B1-818D5B0D1F57}"/>
              </a:ext>
            </a:extLst>
          </p:cNvPr>
          <p:cNvSpPr txBox="1">
            <a:spLocks noChangeArrowheads="1"/>
          </p:cNvSpPr>
          <p:nvPr/>
        </p:nvSpPr>
        <p:spPr bwMode="auto">
          <a:xfrm>
            <a:off x="3028951" y="4936065"/>
            <a:ext cx="2132013"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9pPr>
          </a:lstStyle>
          <a:p>
            <a:r>
              <a:rPr lang="en-CA" sz="1200" dirty="0"/>
              <a:t>Whole </a:t>
            </a:r>
            <a:r>
              <a:rPr lang="en-CA" sz="1200" dirty="0" err="1"/>
              <a:t>Transcriptome</a:t>
            </a:r>
            <a:r>
              <a:rPr lang="en-CA" sz="1200" dirty="0"/>
              <a:t> Library</a:t>
            </a:r>
          </a:p>
        </p:txBody>
      </p:sp>
      <p:sp>
        <p:nvSpPr>
          <p:cNvPr id="12" name="Text Box 6">
            <a:extLst>
              <a:ext uri="{FF2B5EF4-FFF2-40B4-BE49-F238E27FC236}">
                <a16:creationId xmlns:a16="http://schemas.microsoft.com/office/drawing/2014/main" id="{BC23AF67-F15D-E04A-B69F-973B902BB3A8}"/>
              </a:ext>
            </a:extLst>
          </p:cNvPr>
          <p:cNvSpPr txBox="1">
            <a:spLocks noChangeArrowheads="1"/>
          </p:cNvSpPr>
          <p:nvPr/>
        </p:nvSpPr>
        <p:spPr bwMode="auto">
          <a:xfrm>
            <a:off x="7454901" y="4950354"/>
            <a:ext cx="1509713" cy="2619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9pPr>
          </a:lstStyle>
          <a:p>
            <a:r>
              <a:rPr lang="en-CA" sz="1200"/>
              <a:t>PolyA mRNA library</a:t>
            </a:r>
          </a:p>
        </p:txBody>
      </p:sp>
    </p:spTree>
    <p:extLst>
      <p:ext uri="{BB962C8B-B14F-4D97-AF65-F5344CB8AC3E}">
        <p14:creationId xmlns:p14="http://schemas.microsoft.com/office/powerpoint/2010/main" val="2399832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Insert Size</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1397000"/>
            <a:ext cx="8928100" cy="15113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6" y="4060825"/>
            <a:ext cx="8855075" cy="119538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1606551" y="6002339"/>
            <a:ext cx="5821363" cy="2619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9pPr>
          </a:lstStyle>
          <a:p>
            <a:r>
              <a:rPr lang="en-CA" sz="1200"/>
              <a:t>http://thegenomefactory.blogspot.ca/2013/08/paired-end-read-confusion-library.html</a:t>
            </a:r>
          </a:p>
        </p:txBody>
      </p:sp>
    </p:spTree>
    <p:extLst>
      <p:ext uri="{BB962C8B-B14F-4D97-AF65-F5344CB8AC3E}">
        <p14:creationId xmlns:p14="http://schemas.microsoft.com/office/powerpoint/2010/main" val="2251787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charset="0"/>
              </a:rPr>
              <a:t>Alignment QC: Insert Size</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3" y="1268760"/>
            <a:ext cx="4171950" cy="424815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 name="Text Box 3"/>
          <p:cNvSpPr txBox="1">
            <a:spLocks noChangeArrowheads="1"/>
          </p:cNvSpPr>
          <p:nvPr/>
        </p:nvSpPr>
        <p:spPr bwMode="auto">
          <a:xfrm>
            <a:off x="4206875" y="5594351"/>
            <a:ext cx="3970338" cy="346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r>
              <a:rPr lang="en-CA" dirty="0"/>
              <a:t>Consistent with library size selection?</a:t>
            </a:r>
          </a:p>
        </p:txBody>
      </p:sp>
      <p:sp>
        <p:nvSpPr>
          <p:cNvPr id="6" name="Text Box 4"/>
          <p:cNvSpPr txBox="1">
            <a:spLocks noChangeArrowheads="1"/>
          </p:cNvSpPr>
          <p:nvPr/>
        </p:nvSpPr>
        <p:spPr bwMode="auto">
          <a:xfrm>
            <a:off x="1452562" y="6061076"/>
            <a:ext cx="3024188" cy="346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a:t>http://rseqc.sourceforge.net/</a:t>
            </a:r>
          </a:p>
        </p:txBody>
      </p:sp>
    </p:spTree>
    <p:extLst>
      <p:ext uri="{BB962C8B-B14F-4D97-AF65-F5344CB8AC3E}">
        <p14:creationId xmlns:p14="http://schemas.microsoft.com/office/powerpoint/2010/main" val="1928658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676400" y="44450"/>
            <a:ext cx="8839200" cy="1143000"/>
          </a:xfrm>
        </p:spPr>
        <p:txBody>
          <a:bodyPr>
            <a:normAutofit fontScale="90000"/>
          </a:bodyPr>
          <a:lstStyle/>
          <a:p>
            <a:pPr algn="ctr"/>
            <a:r>
              <a:rPr lang="en-US" b="1" dirty="0">
                <a:latin typeface="Calibri" charset="0"/>
                <a:ea typeface="ＭＳ Ｐゴシック" charset="0"/>
              </a:rPr>
              <a:t>BAM read counting and variant allele expression status</a:t>
            </a:r>
          </a:p>
        </p:txBody>
      </p:sp>
      <p:pic>
        <p:nvPicPr>
          <p:cNvPr id="34818" name="Content Placeholder 1" descr="IGV DNMT3A SNV Screenshot.png"/>
          <p:cNvPicPr>
            <a:picLocks noGrp="1" noChangeAspect="1"/>
          </p:cNvPicPr>
          <p:nvPr>
            <p:ph idx="1"/>
          </p:nvPr>
        </p:nvPicPr>
        <p:blipFill>
          <a:blip r:embed="rId2">
            <a:extLst>
              <a:ext uri="{28A0092B-C50C-407E-A947-70E740481C1C}">
                <a14:useLocalDpi xmlns:a14="http://schemas.microsoft.com/office/drawing/2010/main" val="0"/>
              </a:ext>
            </a:extLst>
          </a:blip>
          <a:srcRect l="-523" r="-487" b="8792"/>
          <a:stretch>
            <a:fillRect/>
          </a:stretch>
        </p:blipFill>
        <p:spPr>
          <a:xfrm>
            <a:off x="2041526" y="1352551"/>
            <a:ext cx="8105775" cy="4308475"/>
          </a:xfrm>
        </p:spPr>
      </p:pic>
      <p:sp>
        <p:nvSpPr>
          <p:cNvPr id="34819" name="TextBox 2"/>
          <p:cNvSpPr txBox="1">
            <a:spLocks noChangeArrowheads="1"/>
          </p:cNvSpPr>
          <p:nvPr/>
        </p:nvSpPr>
        <p:spPr bwMode="auto">
          <a:xfrm>
            <a:off x="1951039" y="5732463"/>
            <a:ext cx="8224837"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1200"/>
              <a:t>A variant C-&gt;T is observed in 12 of 25 reads covering this position.  Variant allele frequency (VAF) 12/25 = 48%.</a:t>
            </a:r>
          </a:p>
          <a:p>
            <a:pPr eaLnBrk="1" hangingPunct="1">
              <a:buFont typeface="Arial" charset="0"/>
              <a:buChar char="•"/>
            </a:pPr>
            <a:r>
              <a:rPr lang="en-US" sz="1200"/>
              <a:t>Both alleles appear to be expressed equally (not always the case) -&gt; heterozygous, no allele specific expression</a:t>
            </a:r>
          </a:p>
          <a:p>
            <a:pPr eaLnBrk="1" hangingPunct="1">
              <a:buFont typeface="Arial" charset="0"/>
              <a:buChar char="•"/>
            </a:pPr>
            <a:r>
              <a:rPr lang="en-US" sz="1200"/>
              <a:t>How can we determine variant read counts, depth of coverage, and VAF without manually viewing in IGV?</a:t>
            </a:r>
          </a:p>
        </p:txBody>
      </p:sp>
      <p:cxnSp>
        <p:nvCxnSpPr>
          <p:cNvPr id="5" name="Straight Arrow Connector 4"/>
          <p:cNvCxnSpPr/>
          <p:nvPr/>
        </p:nvCxnSpPr>
        <p:spPr>
          <a:xfrm flipV="1">
            <a:off x="6240463" y="42211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49322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2)</a:t>
            </a:r>
          </a:p>
        </p:txBody>
      </p:sp>
    </p:spTree>
    <p:extLst>
      <p:ext uri="{BB962C8B-B14F-4D97-AF65-F5344CB8AC3E}">
        <p14:creationId xmlns:p14="http://schemas.microsoft.com/office/powerpoint/2010/main" val="83429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Learning objectives of the course</a:t>
            </a:r>
          </a:p>
        </p:txBody>
      </p:sp>
      <p:sp>
        <p:nvSpPr>
          <p:cNvPr id="3" name="Content Placeholder 2"/>
          <p:cNvSpPr>
            <a:spLocks noGrp="1"/>
          </p:cNvSpPr>
          <p:nvPr>
            <p:ph idx="1"/>
          </p:nvPr>
        </p:nvSpPr>
        <p:spPr>
          <a:xfrm>
            <a:off x="1676400" y="1584920"/>
            <a:ext cx="8839200" cy="4724400"/>
          </a:xfrm>
        </p:spPr>
        <p:txBody>
          <a:bodyPr>
            <a:normAutofit fontScale="92500" lnSpcReduction="10000"/>
          </a:bodyPr>
          <a:lstStyle/>
          <a:p>
            <a:pPr>
              <a:defRPr/>
            </a:pPr>
            <a:r>
              <a:rPr lang="en-US" dirty="0"/>
              <a:t>Module 1: Introduction to RNA Sequencing</a:t>
            </a:r>
          </a:p>
          <a:p>
            <a:pPr>
              <a:defRPr/>
            </a:pPr>
            <a:r>
              <a:rPr lang="en-US" b="1"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Isoform Discovery and Alternative Expression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441631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4"/>
          <p:cNvSpPr>
            <a:spLocks noGrp="1"/>
          </p:cNvSpPr>
          <p:nvPr>
            <p:ph type="title"/>
          </p:nvPr>
        </p:nvSpPr>
        <p:spPr>
          <a:xfrm>
            <a:off x="1676400" y="0"/>
            <a:ext cx="8839200" cy="1143000"/>
          </a:xfrm>
        </p:spPr>
        <p:txBody>
          <a:bodyPr>
            <a:normAutofit fontScale="90000"/>
          </a:bodyPr>
          <a:lstStyle/>
          <a:p>
            <a:r>
              <a:rPr lang="en-US">
                <a:latin typeface="Calibri" charset="0"/>
                <a:ea typeface="ＭＳ Ｐゴシック" charset="0"/>
              </a:rPr>
              <a:t>Bowtie/Tophat/Cufflinks/Cuffdiff </a:t>
            </a:r>
            <a:br>
              <a:rPr lang="en-US">
                <a:latin typeface="Calibri" charset="0"/>
                <a:ea typeface="ＭＳ Ｐゴシック" charset="0"/>
              </a:rPr>
            </a:br>
            <a:r>
              <a:rPr lang="en-US">
                <a:latin typeface="Calibri" charset="0"/>
                <a:ea typeface="ＭＳ Ｐゴシック" charset="0"/>
              </a:rPr>
              <a:t>RNA-seq Pipeline</a:t>
            </a:r>
          </a:p>
        </p:txBody>
      </p:sp>
      <p:pic>
        <p:nvPicPr>
          <p:cNvPr id="2" name="Picture 1" descr="RNA-seq_Flowchar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1700808"/>
            <a:ext cx="8558784" cy="4145280"/>
          </a:xfrm>
          <a:prstGeom prst="rect">
            <a:avLst/>
          </a:prstGeom>
        </p:spPr>
      </p:pic>
    </p:spTree>
    <p:extLst>
      <p:ext uri="{BB962C8B-B14F-4D97-AF65-F5344CB8AC3E}">
        <p14:creationId xmlns:p14="http://schemas.microsoft.com/office/powerpoint/2010/main" val="289774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09DF-310C-844E-B510-E149AF0C4383}"/>
              </a:ext>
            </a:extLst>
          </p:cNvPr>
          <p:cNvSpPr>
            <a:spLocks noGrp="1"/>
          </p:cNvSpPr>
          <p:nvPr>
            <p:ph type="title"/>
          </p:nvPr>
        </p:nvSpPr>
        <p:spPr>
          <a:xfrm>
            <a:off x="838200" y="365125"/>
            <a:ext cx="10515600" cy="3453113"/>
          </a:xfrm>
        </p:spPr>
        <p:txBody>
          <a:bodyPr/>
          <a:lstStyle/>
          <a:p>
            <a:pPr algn="ctr"/>
            <a:r>
              <a:rPr lang="en-US" dirty="0"/>
              <a:t>We are on a Coffee Break &amp; Networking Session</a:t>
            </a:r>
          </a:p>
        </p:txBody>
      </p:sp>
      <p:sp>
        <p:nvSpPr>
          <p:cNvPr id="3" name="TextBox 2">
            <a:extLst>
              <a:ext uri="{FF2B5EF4-FFF2-40B4-BE49-F238E27FC236}">
                <a16:creationId xmlns:a16="http://schemas.microsoft.com/office/drawing/2014/main" id="{0E67D870-0FF0-0342-8E83-7A1E0F1B4F68}"/>
              </a:ext>
            </a:extLst>
          </p:cNvPr>
          <p:cNvSpPr txBox="1"/>
          <p:nvPr/>
        </p:nvSpPr>
        <p:spPr>
          <a:xfrm>
            <a:off x="790832" y="3966519"/>
            <a:ext cx="10602098" cy="369332"/>
          </a:xfrm>
          <a:prstGeom prst="rect">
            <a:avLst/>
          </a:prstGeom>
          <a:noFill/>
        </p:spPr>
        <p:txBody>
          <a:bodyPr wrap="square" rtlCol="0">
            <a:spAutoFit/>
          </a:bodyPr>
          <a:lstStyle/>
          <a:p>
            <a:pPr algn="ctr"/>
            <a:r>
              <a:rPr lang="en-US" dirty="0"/>
              <a:t>Workshop Sponsors:</a:t>
            </a:r>
          </a:p>
        </p:txBody>
      </p:sp>
      <p:pic>
        <p:nvPicPr>
          <p:cNvPr id="7" name="Picture 6">
            <a:extLst>
              <a:ext uri="{FF2B5EF4-FFF2-40B4-BE49-F238E27FC236}">
                <a16:creationId xmlns:a16="http://schemas.microsoft.com/office/drawing/2014/main" id="{B0667162-27CD-1B4A-8F6D-F70AAA233072}"/>
              </a:ext>
            </a:extLst>
          </p:cNvPr>
          <p:cNvPicPr>
            <a:picLocks noChangeAspect="1"/>
          </p:cNvPicPr>
          <p:nvPr/>
        </p:nvPicPr>
        <p:blipFill>
          <a:blip r:embed="rId3"/>
          <a:stretch>
            <a:fillRect/>
          </a:stretch>
        </p:blipFill>
        <p:spPr>
          <a:xfrm>
            <a:off x="630194" y="4620163"/>
            <a:ext cx="2642287" cy="1264057"/>
          </a:xfrm>
          <a:prstGeom prst="rect">
            <a:avLst/>
          </a:prstGeom>
        </p:spPr>
      </p:pic>
      <p:pic>
        <p:nvPicPr>
          <p:cNvPr id="9" name="Picture 8">
            <a:extLst>
              <a:ext uri="{FF2B5EF4-FFF2-40B4-BE49-F238E27FC236}">
                <a16:creationId xmlns:a16="http://schemas.microsoft.com/office/drawing/2014/main" id="{5CB5EA98-6E57-2F46-9C64-7CBBE9AEFE58}"/>
              </a:ext>
            </a:extLst>
          </p:cNvPr>
          <p:cNvPicPr>
            <a:picLocks noChangeAspect="1"/>
          </p:cNvPicPr>
          <p:nvPr/>
        </p:nvPicPr>
        <p:blipFill>
          <a:blip r:embed="rId4"/>
          <a:stretch>
            <a:fillRect/>
          </a:stretch>
        </p:blipFill>
        <p:spPr>
          <a:xfrm>
            <a:off x="3540208" y="4620163"/>
            <a:ext cx="1676400" cy="1206500"/>
          </a:xfrm>
          <a:prstGeom prst="rect">
            <a:avLst/>
          </a:prstGeom>
        </p:spPr>
      </p:pic>
      <p:pic>
        <p:nvPicPr>
          <p:cNvPr id="8" name="Picture 7">
            <a:extLst>
              <a:ext uri="{FF2B5EF4-FFF2-40B4-BE49-F238E27FC236}">
                <a16:creationId xmlns:a16="http://schemas.microsoft.com/office/drawing/2014/main" id="{B6925479-9C9D-1142-952B-7162613B091E}"/>
              </a:ext>
            </a:extLst>
          </p:cNvPr>
          <p:cNvPicPr>
            <a:picLocks noChangeAspect="1"/>
          </p:cNvPicPr>
          <p:nvPr/>
        </p:nvPicPr>
        <p:blipFill>
          <a:blip r:embed="rId5"/>
          <a:stretch>
            <a:fillRect/>
          </a:stretch>
        </p:blipFill>
        <p:spPr>
          <a:xfrm>
            <a:off x="5757211" y="4858491"/>
            <a:ext cx="2781300" cy="787400"/>
          </a:xfrm>
          <a:prstGeom prst="rect">
            <a:avLst/>
          </a:prstGeom>
        </p:spPr>
      </p:pic>
      <p:pic>
        <p:nvPicPr>
          <p:cNvPr id="11" name="Picture 10">
            <a:extLst>
              <a:ext uri="{FF2B5EF4-FFF2-40B4-BE49-F238E27FC236}">
                <a16:creationId xmlns:a16="http://schemas.microsoft.com/office/drawing/2014/main" id="{EA6F1A00-932A-624F-A50C-FB1B23DD58F8}"/>
              </a:ext>
            </a:extLst>
          </p:cNvPr>
          <p:cNvPicPr>
            <a:picLocks noChangeAspect="1"/>
          </p:cNvPicPr>
          <p:nvPr/>
        </p:nvPicPr>
        <p:blipFill>
          <a:blip r:embed="rId6"/>
          <a:stretch>
            <a:fillRect/>
          </a:stretch>
        </p:blipFill>
        <p:spPr>
          <a:xfrm>
            <a:off x="8795954" y="4660327"/>
            <a:ext cx="3114941" cy="1126171"/>
          </a:xfrm>
          <a:prstGeom prst="rect">
            <a:avLst/>
          </a:prstGeom>
        </p:spPr>
      </p:pic>
    </p:spTree>
    <p:extLst>
      <p:ext uri="{BB962C8B-B14F-4D97-AF65-F5344CB8AC3E}">
        <p14:creationId xmlns:p14="http://schemas.microsoft.com/office/powerpoint/2010/main" val="129842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Learning objectives of module 2</a:t>
            </a:r>
          </a:p>
        </p:txBody>
      </p:sp>
      <p:sp>
        <p:nvSpPr>
          <p:cNvPr id="13314" name="Content Placeholder 2"/>
          <p:cNvSpPr>
            <a:spLocks noGrp="1"/>
          </p:cNvSpPr>
          <p:nvPr>
            <p:ph idx="1"/>
          </p:nvPr>
        </p:nvSpPr>
        <p:spPr>
          <a:xfrm>
            <a:off x="1676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a:latin typeface="Calibri" charset="0"/>
                <a:ea typeface="ＭＳ Ｐゴシック" charset="0"/>
              </a:rPr>
              <a:t>HISAT2</a:t>
            </a: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IGV</a:t>
            </a:r>
          </a:p>
          <a:p>
            <a:r>
              <a:rPr lang="en-US" dirty="0">
                <a:latin typeface="Calibri" charset="0"/>
                <a:ea typeface="ＭＳ Ｐゴシック" charset="0"/>
              </a:rPr>
              <a:t>Alignment QC Assessment</a:t>
            </a: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157089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676400" y="1341438"/>
            <a:ext cx="8839200" cy="4724400"/>
          </a:xfrm>
        </p:spPr>
        <p:txBody>
          <a:bodyPr>
            <a:normAutofit fontScale="92500" lnSpcReduction="20000"/>
          </a:bodyPr>
          <a:lstStyle/>
          <a:p>
            <a:pPr>
              <a:defRPr/>
            </a:pPr>
            <a:r>
              <a:rPr lang="en-US" dirty="0">
                <a:latin typeface="Calibri" charset="0"/>
                <a:ea typeface="ＭＳ Ｐゴシック" charset="0"/>
              </a:rPr>
              <a:t>Computational cost</a:t>
            </a:r>
          </a:p>
          <a:p>
            <a:pPr lvl="1">
              <a:defRPr/>
            </a:pPr>
            <a:r>
              <a:rPr lang="en-US" dirty="0">
                <a:latin typeface="Calibri" charset="0"/>
                <a:ea typeface="ＭＳ Ｐゴシック" charset="0"/>
              </a:rPr>
              <a:t>100’s of millions of reads</a:t>
            </a:r>
          </a:p>
          <a:p>
            <a:pPr marL="457200" lvl="1" indent="0">
              <a:buNone/>
              <a:defRPr/>
            </a:pPr>
            <a:endParaRPr lang="en-US" dirty="0">
              <a:latin typeface="Calibri" charset="0"/>
              <a:ea typeface="ＭＳ Ｐゴシック" charset="0"/>
            </a:endParaRPr>
          </a:p>
          <a:p>
            <a:pPr>
              <a:defRPr/>
            </a:pPr>
            <a:r>
              <a:rPr lang="en-US" dirty="0">
                <a:latin typeface="Calibri" charset="0"/>
                <a:ea typeface="ＭＳ Ｐゴシック" charset="0"/>
              </a:rPr>
              <a:t>Introns!</a:t>
            </a:r>
          </a:p>
          <a:p>
            <a:pPr lvl="1">
              <a:defRPr/>
            </a:pPr>
            <a:r>
              <a:rPr lang="en-US" dirty="0">
                <a:latin typeface="Calibri" charset="0"/>
                <a:ea typeface="ＭＳ Ｐゴシック" charset="0"/>
              </a:rPr>
              <a:t>Spliced vs. unspliced alignments</a:t>
            </a:r>
          </a:p>
          <a:p>
            <a:pPr>
              <a:defRPr/>
            </a:pPr>
            <a:endParaRPr lang="en-US" dirty="0">
              <a:latin typeface="Calibri" charset="0"/>
              <a:ea typeface="ＭＳ Ｐゴシック" charset="0"/>
            </a:endParaRPr>
          </a:p>
          <a:p>
            <a:pPr>
              <a:defRPr/>
            </a:pPr>
            <a:r>
              <a:rPr lang="en-US" dirty="0">
                <a:latin typeface="Calibri" charset="0"/>
                <a:ea typeface="ＭＳ Ｐゴシック" charset="0"/>
              </a:rPr>
              <a:t>Can I just align my data once using one approach and be done with it?</a:t>
            </a:r>
          </a:p>
          <a:p>
            <a:pPr lvl="1">
              <a:defRPr/>
            </a:pPr>
            <a:r>
              <a:rPr lang="en-US" dirty="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HISAT2 the only mapper to consider for RNA-seq data?</a:t>
            </a:r>
          </a:p>
          <a:p>
            <a:pPr lvl="1">
              <a:defRPr/>
            </a:pPr>
            <a:r>
              <a:rPr lang="en-US" dirty="0">
                <a:hlinkClick r:id="rId2"/>
              </a:rPr>
              <a:t>http://www.biostars.org/p/60478/</a:t>
            </a:r>
            <a:endParaRPr lang="en-US" dirty="0"/>
          </a:p>
        </p:txBody>
      </p:sp>
    </p:spTree>
    <p:extLst>
      <p:ext uri="{BB962C8B-B14F-4D97-AF65-F5344CB8AC3E}">
        <p14:creationId xmlns:p14="http://schemas.microsoft.com/office/powerpoint/2010/main" val="68013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reference genome</a:t>
            </a:r>
          </a:p>
        </p:txBody>
      </p:sp>
    </p:spTree>
    <p:extLst>
      <p:ext uri="{BB962C8B-B14F-4D97-AF65-F5344CB8AC3E}">
        <p14:creationId xmlns:p14="http://schemas.microsoft.com/office/powerpoint/2010/main" val="330159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412875"/>
            <a:ext cx="11422505" cy="4724400"/>
          </a:xfrm>
        </p:spPr>
        <p:txBody>
          <a:bodyPr>
            <a:normAutofit/>
          </a:bodyPr>
          <a:lstStyle/>
          <a:p>
            <a:pPr>
              <a:defRPr/>
            </a:pPr>
            <a:r>
              <a:rPr lang="en-US" dirty="0"/>
              <a:t>De novo assembly</a:t>
            </a:r>
          </a:p>
          <a:p>
            <a:pPr lvl="1">
              <a:defRPr/>
            </a:pPr>
            <a:r>
              <a:rPr lang="en-US" dirty="0"/>
              <a:t>If a reference genome does not exist for the species being studied</a:t>
            </a:r>
          </a:p>
          <a:p>
            <a:pPr lvl="1">
              <a:defRPr/>
            </a:pPr>
            <a:r>
              <a:rPr lang="en-US" dirty="0"/>
              <a:t>If complex polymorphisms/mutations/haplotypes might be missed by comparing to the reference genome</a:t>
            </a:r>
          </a:p>
          <a:p>
            <a:pPr>
              <a:defRPr/>
            </a:pPr>
            <a:r>
              <a:rPr lang="en-US" dirty="0"/>
              <a:t>Align to transcriptome</a:t>
            </a:r>
          </a:p>
          <a:p>
            <a:pPr lvl="1">
              <a:defRPr/>
            </a:pPr>
            <a:r>
              <a:rPr lang="en-US" dirty="0"/>
              <a:t>If you have short reads (&lt; 50bp)</a:t>
            </a:r>
          </a:p>
          <a:p>
            <a:pPr>
              <a:defRPr/>
            </a:pPr>
            <a:r>
              <a:rPr lang="en-US" dirty="0"/>
              <a:t>Align to reference genome</a:t>
            </a:r>
          </a:p>
          <a:p>
            <a:pPr lvl="1">
              <a:defRPr/>
            </a:pPr>
            <a:r>
              <a:rPr lang="en-US" dirty="0"/>
              <a:t>All other cases</a:t>
            </a:r>
          </a:p>
          <a:p>
            <a:pPr>
              <a:defRPr/>
            </a:pPr>
            <a:endParaRPr lang="en-US" dirty="0"/>
          </a:p>
          <a:p>
            <a:pPr>
              <a:defRPr/>
            </a:pPr>
            <a:r>
              <a:rPr lang="en-US" dirty="0"/>
              <a:t>Each strategy involves different alignment/assembly tools</a:t>
            </a:r>
          </a:p>
        </p:txBody>
      </p:sp>
    </p:spTree>
    <p:extLst>
      <p:ext uri="{BB962C8B-B14F-4D97-AF65-F5344CB8AC3E}">
        <p14:creationId xmlns:p14="http://schemas.microsoft.com/office/powerpoint/2010/main" val="71567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67408" y="635678"/>
            <a:ext cx="10040682" cy="5415880"/>
          </a:xfr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5949950"/>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hlinkClick r:id="rId3"/>
              </a:rPr>
              <a:t>http://wwwdev.ebi.ac.uk/fg/hts_mappers/</a:t>
            </a:r>
            <a:endParaRPr lang="en-US" sz="1600"/>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600" dirty="0">
                <a:solidFill>
                  <a:srgbClr val="FF0000"/>
                </a:solidFill>
              </a:rPr>
              <a:t>RNA</a:t>
            </a:r>
          </a:p>
          <a:p>
            <a:pPr>
              <a:defRPr/>
            </a:pPr>
            <a:r>
              <a:rPr lang="en-US" sz="1600" dirty="0">
                <a:solidFill>
                  <a:srgbClr val="E652DA"/>
                </a:solidFill>
              </a:rPr>
              <a:t>Bisulfite</a:t>
            </a:r>
          </a:p>
          <a:p>
            <a:pPr>
              <a:defRPr/>
            </a:pPr>
            <a:r>
              <a:rPr lang="en-US" sz="1600" dirty="0">
                <a:solidFill>
                  <a:srgbClr val="0000FF"/>
                </a:solidFill>
              </a:rPr>
              <a:t>DNA</a:t>
            </a:r>
          </a:p>
          <a:p>
            <a:pPr>
              <a:defRPr/>
            </a:pPr>
            <a:r>
              <a:rPr lang="en-US" sz="1600" dirty="0">
                <a:solidFill>
                  <a:srgbClr val="20FF38"/>
                </a:solidFill>
              </a:rPr>
              <a:t>microRNA</a:t>
            </a:r>
          </a:p>
        </p:txBody>
      </p:sp>
    </p:spTree>
    <p:extLst>
      <p:ext uri="{BB962C8B-B14F-4D97-AF65-F5344CB8AC3E}">
        <p14:creationId xmlns:p14="http://schemas.microsoft.com/office/powerpoint/2010/main" val="996312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4198</TotalTime>
  <Words>4824</Words>
  <Application>Microsoft Macintosh PowerPoint</Application>
  <PresentationFormat>Widescreen</PresentationFormat>
  <Paragraphs>315</Paragraphs>
  <Slides>41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Consolas</vt:lpstr>
      <vt:lpstr>Courier New</vt:lpstr>
      <vt:lpstr>Segoe UI</vt:lpstr>
      <vt:lpstr>Verdana</vt:lpstr>
      <vt:lpstr>Wingdings</vt:lpstr>
      <vt:lpstr>Office Theme</vt:lpstr>
      <vt:lpstr>PowerPoint Presentation</vt:lpstr>
      <vt:lpstr>PowerPoint Presentation</vt:lpstr>
      <vt:lpstr>RNA-Seq Module 2 Alignment and Visualization</vt:lpstr>
      <vt:lpstr>Learning objectives of the course</vt:lpstr>
      <vt:lpstr>Learning objectives of module 2</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lpstr>Example of SAM/BAM file format</vt:lpstr>
      <vt:lpstr>Introduction to the SAM/BAM format</vt:lpstr>
      <vt:lpstr>SAM/BAM header section</vt:lpstr>
      <vt:lpstr>SAM/BAM alignment section</vt:lpstr>
      <vt:lpstr>SAM/BAM flags explained</vt:lpstr>
      <vt:lpstr>CIGAR strings explained</vt:lpstr>
      <vt:lpstr>Introduction to the BED format</vt:lpstr>
      <vt:lpstr>Manipulation of SAM/BAM and BED files</vt:lpstr>
      <vt:lpstr>How should I sort my SAM/BAM file?</vt:lpstr>
      <vt:lpstr>Visualization of RNA-seq alignments in IGV browser</vt:lpstr>
      <vt:lpstr>Alternative viewers to IGV</vt:lpstr>
      <vt:lpstr>Alignment QC Assessment</vt:lpstr>
      <vt:lpstr>Alignment QC: 3' &amp; 5' Bias</vt:lpstr>
      <vt:lpstr>Alignment QC: Nucleotide Content</vt:lpstr>
      <vt:lpstr>Alignment QC: Quality Distribution</vt:lpstr>
      <vt:lpstr>Alignment QC: PCR Duplication</vt:lpstr>
      <vt:lpstr>Alignment QC: Sequencing Depth</vt:lpstr>
      <vt:lpstr>Alignment QC: Base Distribution</vt:lpstr>
      <vt:lpstr>Alignment QC: Insert Size</vt:lpstr>
      <vt:lpstr>Alignment QC: Insert Size</vt:lpstr>
      <vt:lpstr>BAM read counting and variant allele expression status</vt:lpstr>
      <vt:lpstr>PowerPoint Presentation</vt:lpstr>
      <vt:lpstr>Bowtie/Tophat/Cufflinks/Cuffdiff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Meyer</dc:creator>
  <cp:lastModifiedBy>Cotto, Kelsy</cp:lastModifiedBy>
  <cp:revision>21</cp:revision>
  <dcterms:created xsi:type="dcterms:W3CDTF">2018-10-31T15:25:31Z</dcterms:created>
  <dcterms:modified xsi:type="dcterms:W3CDTF">2019-02-25T20:19:34Z</dcterms:modified>
</cp:coreProperties>
</file>