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537"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p:restoredTop sz="94579"/>
  </p:normalViewPr>
  <p:slideViewPr>
    <p:cSldViewPr snapToGrid="0" snapToObjects="1">
      <p:cViewPr varScale="1">
        <p:scale>
          <a:sx n="76" d="100"/>
          <a:sy n="76"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22693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977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81385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a:t>Overview of the flow of the </a:t>
            </a:r>
            <a:r>
              <a:rPr lang="en-US" dirty="0" err="1"/>
              <a:t>StringTie</a:t>
            </a:r>
            <a:r>
              <a:rPr lang="en-US" dirty="0"/>
              <a:t> algorithm, compared to Cufflinks and </a:t>
            </a:r>
            <a:r>
              <a:rPr lang="en-US" dirty="0" err="1"/>
              <a:t>Traph</a:t>
            </a:r>
            <a:r>
              <a:rPr lang="en-US" dirty="0"/>
              <a:t>. </a:t>
            </a:r>
          </a:p>
          <a:p>
            <a:pPr marL="228600" indent="-228600">
              <a:buAutoNum type="alphaLcParenBoth"/>
            </a:pPr>
            <a:endParaRPr lang="en-US" dirty="0"/>
          </a:p>
          <a:p>
            <a:pPr marL="0" indent="0">
              <a:buNone/>
            </a:pPr>
            <a:r>
              <a:rPr lang="en-US" dirty="0"/>
              <a:t>All methods begin with a set of RNA-</a:t>
            </a:r>
            <a:r>
              <a:rPr lang="en-US" dirty="0" err="1"/>
              <a:t>seq</a:t>
            </a:r>
            <a:r>
              <a:rPr lang="en-US" dirty="0"/>
              <a:t> reads that have been mapped to the genome. An optional secondary input to </a:t>
            </a:r>
            <a:r>
              <a:rPr lang="en-US" dirty="0" err="1"/>
              <a:t>StringTie</a:t>
            </a:r>
            <a:r>
              <a:rPr lang="en-US" dirty="0"/>
              <a:t> is a set of pre-assembled super-reads, designated as </a:t>
            </a:r>
            <a:r>
              <a:rPr lang="en-US" dirty="0" err="1"/>
              <a:t>StringTie+SR</a:t>
            </a:r>
            <a:r>
              <a:rPr lang="en-US" dirty="0"/>
              <a:t>. </a:t>
            </a:r>
            <a:r>
              <a:rPr lang="en-US" dirty="0" err="1"/>
              <a:t>StringTie</a:t>
            </a:r>
            <a:r>
              <a:rPr lang="en-US" dirty="0"/>
              <a:t> first groups reads into clusters. Then it creates a splice</a:t>
            </a:r>
            <a:r>
              <a:rPr lang="en-US" baseline="0" dirty="0"/>
              <a:t> graph for each cluster (nodes represent exons or parts of exons, and paths through the graph represent possible splice variants).</a:t>
            </a:r>
            <a:r>
              <a:rPr lang="en-US" dirty="0"/>
              <a:t> </a:t>
            </a:r>
            <a:r>
              <a:rPr lang="en-US" dirty="0" err="1"/>
              <a:t>StringTie</a:t>
            </a:r>
            <a:r>
              <a:rPr lang="en-US" dirty="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a:p>
          <a:p>
            <a:pPr marL="0" indent="0">
              <a:buNone/>
            </a:pPr>
            <a:r>
              <a:rPr lang="en-US" dirty="0"/>
              <a:t>(</a:t>
            </a:r>
            <a:r>
              <a:rPr lang="en-US" b="1" dirty="0"/>
              <a:t>b</a:t>
            </a:r>
            <a:r>
              <a:rPr lang="en-US" dirty="0"/>
              <a:t>) Annotated transcript T for which read data covers only the fragments F1 and F2. An assembler is given credit for a correct reconstruction of T if it correctly assembles F1 and F2.</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376717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247426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245150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229265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26</a:t>
            </a:fld>
            <a:endParaRPr lang="en-US"/>
          </a:p>
        </p:txBody>
      </p:sp>
    </p:spTree>
    <p:extLst>
      <p:ext uri="{BB962C8B-B14F-4D97-AF65-F5344CB8AC3E}">
        <p14:creationId xmlns:p14="http://schemas.microsoft.com/office/powerpoint/2010/main" val="1927079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38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969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le-trapnell-lab.github.io/cufflinks/cuffcompare/index.html%23cuffcompare-output-files"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seqanswers.com/forums/showthread.php?t=18068" TargetMode="External"/><Relationship Id="rId2" Type="http://schemas.openxmlformats.org/officeDocument/2006/relationships/hyperlink" Target="http://www-huber.embl.de/users/anders/HTSeq/doc/coun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euler.bc.edu/marthlab/scotty/scotty.php"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ww.bioconductor.org/packages/release/bioc/html/multtes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enviz.org/module%204/0003/12/31/Expression_Profiling_and_Visualization/" TargetMode="External"/><Relationship Id="rId2" Type="http://schemas.openxmlformats.org/officeDocument/2006/relationships/hyperlink" Target="http://www.bioconductor.org/help/search/index.html?q=pathwa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2423594" y="667234"/>
            <a:ext cx="7488831" cy="5642087"/>
          </a:xfrm>
        </p:spPr>
      </p:pic>
      <p:sp>
        <p:nvSpPr>
          <p:cNvPr id="5" name="Title 1"/>
          <p:cNvSpPr>
            <a:spLocks noGrp="1"/>
          </p:cNvSpPr>
          <p:nvPr>
            <p:ph type="title"/>
          </p:nvPr>
        </p:nvSpPr>
        <p:spPr>
          <a:xfrm>
            <a:off x="1676400" y="44624"/>
            <a:ext cx="8839200" cy="490066"/>
          </a:xfrm>
        </p:spPr>
        <p:txBody>
          <a:bodyPr>
            <a:normAutofit fontScale="90000"/>
          </a:bodyPr>
          <a:lstStyle/>
          <a:p>
            <a:pPr algn="ctr"/>
            <a:r>
              <a:rPr lang="en-US" sz="2000" b="1" dirty="0">
                <a:latin typeface="Calibri" panose="020F0502020204030204" pitchFamily="34" charset="0"/>
                <a:cs typeface="Calibri" panose="020F0502020204030204" pitchFamily="34" charset="0"/>
              </a:rPr>
              <a:t>Construct splice graph, identify path with heaviest coverage, construct flow network, assemble transcript, remove reads and repeat</a:t>
            </a:r>
          </a:p>
        </p:txBody>
      </p:sp>
    </p:spTree>
    <p:extLst>
      <p:ext uri="{BB962C8B-B14F-4D97-AF65-F5344CB8AC3E}">
        <p14:creationId xmlns:p14="http://schemas.microsoft.com/office/powerpoint/2010/main" val="315777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(flow network) and optimization theory (maximum flow). See </a:t>
            </a:r>
            <a:r>
              <a:rPr lang="en-US" sz="1400" dirty="0" err="1"/>
              <a:t>StringTie</a:t>
            </a:r>
            <a:r>
              <a:rPr lang="en-US" sz="1400" dirty="0"/>
              <a:t> paper for </a:t>
            </a:r>
            <a:r>
              <a:rPr lang="en-US" sz="1400" dirty="0" err="1"/>
              <a:t>defintions</a:t>
            </a:r>
            <a:r>
              <a:rPr lang="en-US" sz="1400" dirty="0"/>
              <a:t> and math.</a:t>
            </a:r>
          </a:p>
        </p:txBody>
      </p:sp>
    </p:spTree>
    <p:extLst>
      <p:ext uri="{BB962C8B-B14F-4D97-AF65-F5344CB8AC3E}">
        <p14:creationId xmlns:p14="http://schemas.microsoft.com/office/powerpoint/2010/main" val="11798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p>
          <a:p>
            <a:r>
              <a:rPr lang="en-US" dirty="0"/>
              <a:t>Allows for the incorporation of known transcripts with assembled, potentially novel transcripts</a:t>
            </a:r>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81622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5807968" y="1052736"/>
            <a:ext cx="4846714" cy="5271864"/>
          </a:xfrm>
        </p:spPr>
      </p:pic>
    </p:spTree>
    <p:extLst>
      <p:ext uri="{BB962C8B-B14F-4D97-AF65-F5344CB8AC3E}">
        <p14:creationId xmlns:p14="http://schemas.microsoft.com/office/powerpoint/2010/main" val="2355510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Differential Expression</a:t>
            </a:r>
          </a:p>
        </p:txBody>
      </p:sp>
      <p:sp>
        <p:nvSpPr>
          <p:cNvPr id="3" name="Content Placeholder 2"/>
          <p:cNvSpPr>
            <a:spLocks noGrp="1"/>
          </p:cNvSpPr>
          <p:nvPr>
            <p:ph idx="1"/>
          </p:nvPr>
        </p:nvSpPr>
        <p:spPr>
          <a:xfrm>
            <a:off x="643467" y="931332"/>
            <a:ext cx="11159066" cy="5393267"/>
          </a:xfrm>
        </p:spPr>
        <p:txBody>
          <a:bodyPr>
            <a:normAutofit/>
          </a:bodyPr>
          <a:lstStyle/>
          <a:p>
            <a:r>
              <a:rPr lang="en-US" dirty="0"/>
              <a:t>Parametric F-test comparing nested linear models</a:t>
            </a:r>
          </a:p>
          <a:p>
            <a:r>
              <a:rPr lang="en-US" dirty="0"/>
              <a:t>Two models are fit to each feature, using expression as the outcome</a:t>
            </a:r>
          </a:p>
          <a:p>
            <a:pPr lvl="1"/>
            <a:r>
              <a:rPr lang="en-US" dirty="0"/>
              <a:t>one including the covariate of interest (e.g., case/control status or time) and one not including that covariate. </a:t>
            </a:r>
          </a:p>
          <a:p>
            <a:r>
              <a:rPr lang="en-US"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 </a:t>
            </a:r>
          </a:p>
          <a:p>
            <a:r>
              <a:rPr lang="en-US" dirty="0"/>
              <a:t>We adjust for multiple testing by reporting q-values: </a:t>
            </a:r>
          </a:p>
          <a:p>
            <a:pPr lvl="1"/>
            <a:r>
              <a:rPr lang="en-US" dirty="0"/>
              <a:t>q &lt; 0.05 the false discovery rate should be controlled at ~5%.</a:t>
            </a:r>
          </a:p>
        </p:txBody>
      </p:sp>
      <p:sp>
        <p:nvSpPr>
          <p:cNvPr id="4" name="TextBox 3"/>
          <p:cNvSpPr txBox="1"/>
          <p:nvPr/>
        </p:nvSpPr>
        <p:spPr>
          <a:xfrm>
            <a:off x="7680176" y="6011996"/>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926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16632"/>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178868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676400" y="1124744"/>
            <a:ext cx="8839200" cy="4983832"/>
          </a:xfrm>
        </p:spPr>
        <p:txBody>
          <a:bodyPr>
            <a:normAutofit/>
          </a:bodyPr>
          <a:lstStyle/>
          <a:p>
            <a:r>
              <a:rPr lang="en-US" dirty="0">
                <a:latin typeface="Calibri" charset="0"/>
                <a:ea typeface="ＭＳ Ｐゴシック" charset="0"/>
              </a:rPr>
              <a:t>Raw read counts as an alternate for differential expression analysis</a:t>
            </a:r>
          </a:p>
          <a:p>
            <a:pPr lvl="1"/>
            <a:r>
              <a:rPr lang="en-US" dirty="0">
                <a:latin typeface="Calibri" charset="0"/>
                <a:ea typeface="ＭＳ Ｐゴシック" charset="0"/>
              </a:rPr>
              <a:t>Instead of calculating FPKM, simply assign reads/fragments to a defined set of genes/transcripts and determine “raw counts”</a:t>
            </a:r>
          </a:p>
          <a:p>
            <a:pPr lvl="2"/>
            <a:r>
              <a:rPr lang="en-US" dirty="0">
                <a:latin typeface="Calibri" charset="0"/>
                <a:ea typeface="ＭＳ Ｐゴシック" charset="0"/>
              </a:rPr>
              <a:t>Transcript structures could still be defined by something like cufflinks </a:t>
            </a: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dirty="0">
                <a:latin typeface="Calibri" charset="0"/>
                <a:ea typeface="ＭＳ Ｐゴシック" charset="0"/>
                <a:hlinkClick r:id="rId2"/>
              </a:rPr>
              <a:t>http://www-huber.embl.de/users/anders/HTSeq/doc/count.html</a:t>
            </a:r>
            <a:endParaRPr lang="en-US" dirty="0">
              <a:latin typeface="Calibri" charset="0"/>
              <a:ea typeface="ＭＳ Ｐゴシック" charset="0"/>
            </a:endParaRPr>
          </a:p>
          <a:p>
            <a:pPr lvl="1"/>
            <a:r>
              <a:rPr lang="en-US" dirty="0" err="1">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a:latin typeface="Calibri" charset="0"/>
                <a:ea typeface="ＭＳ Ｐゴシック" charset="0"/>
              </a:rPr>
              <a:t>accepted_hits.sam</a:t>
            </a:r>
            <a:r>
              <a:rPr lang="en-US" dirty="0">
                <a:latin typeface="Calibri" charset="0"/>
                <a:ea typeface="ＭＳ Ｐゴシック" charset="0"/>
              </a:rPr>
              <a:t> chr22.gff &gt; </a:t>
            </a:r>
            <a:r>
              <a:rPr lang="en-US" dirty="0" err="1">
                <a:latin typeface="Calibri" charset="0"/>
                <a:ea typeface="ＭＳ Ｐゴシック" charset="0"/>
              </a:rPr>
              <a:t>transcript_read_counts_table.tsv</a:t>
            </a:r>
            <a:endParaRPr lang="en-US" dirty="0">
              <a:latin typeface="Calibri" charset="0"/>
              <a:ea typeface="ＭＳ Ｐゴシック" charset="0"/>
            </a:endParaRPr>
          </a:p>
          <a:p>
            <a:pPr lvl="1"/>
            <a:r>
              <a:rPr lang="en-US" dirty="0">
                <a:latin typeface="Calibri" charset="0"/>
                <a:ea typeface="ＭＳ Ｐゴシック" charset="0"/>
              </a:rPr>
              <a:t>Important caveat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hlinkClick r:id="rId3"/>
              </a:rPr>
              <a:t>http://seqanswers.com/forums/showthread.php?t=18068</a:t>
            </a:r>
            <a:endParaRPr lang="en-US" dirty="0">
              <a:latin typeface="Calibri" charset="0"/>
              <a:ea typeface="ＭＳ Ｐゴシック" charset="0"/>
            </a:endParaRPr>
          </a:p>
        </p:txBody>
      </p:sp>
    </p:spTree>
    <p:extLst>
      <p:ext uri="{BB962C8B-B14F-4D97-AF65-F5344CB8AC3E}">
        <p14:creationId xmlns:p14="http://schemas.microsoft.com/office/powerpoint/2010/main" val="287186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847528" y="5939989"/>
            <a:ext cx="8712969" cy="646331"/>
          </a:xfrm>
          <a:prstGeom prst="rect">
            <a:avLst/>
          </a:prstGeom>
          <a:noFill/>
        </p:spPr>
        <p:txBody>
          <a:bodyPr wrap="square" rtlCol="0">
            <a:spAutoFit/>
          </a:bodyPr>
          <a:lstStyle/>
          <a:p>
            <a:r>
              <a:rPr lang="en-US" dirty="0"/>
              <a:t>Whether a read is counted depends on the nature of overlap and “mode” selected</a:t>
            </a:r>
          </a:p>
        </p:txBody>
      </p:sp>
    </p:spTree>
    <p:extLst>
      <p:ext uri="{BB962C8B-B14F-4D97-AF65-F5344CB8AC3E}">
        <p14:creationId xmlns:p14="http://schemas.microsoft.com/office/powerpoint/2010/main" val="389669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p:txBody>
          <a:bodyPr/>
          <a:lstStyle/>
          <a:p>
            <a:r>
              <a:rPr lang="en-US" dirty="0">
                <a:latin typeface="Calibri" charset="0"/>
                <a:ea typeface="ＭＳ Ｐゴシック" charset="0"/>
              </a:rPr>
              <a:t>Raw count approaches</a:t>
            </a: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24177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676400" y="-27384"/>
            <a:ext cx="8839200" cy="864096"/>
          </a:xfrm>
        </p:spPr>
        <p:txBody>
          <a:bodyPr/>
          <a:lstStyle/>
          <a:p>
            <a:pPr algn="ctr"/>
            <a:r>
              <a:rPr lang="en-US" sz="32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1703512" y="908720"/>
            <a:ext cx="8839200"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with countless blogs and analyses arguing the advantages of each. The general consensus:</a:t>
            </a: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250191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175084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26344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1676400" y="1196752"/>
            <a:ext cx="8839200" cy="4968552"/>
          </a:xfrm>
        </p:spPr>
        <p:txBody>
          <a:bodyPr>
            <a:normAutofit fontScale="92500" lnSpcReduction="1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a:t>
            </a:r>
            <a:r>
              <a:rPr lang="en-US" dirty="0" err="1">
                <a:latin typeface="Calibri" charset="0"/>
                <a:ea typeface="ＭＳ Ｐゴシック" charset="0"/>
              </a:rPr>
              <a:t>transcriptome</a:t>
            </a:r>
            <a:endParaRPr lang="en-US" dirty="0">
              <a:latin typeface="Calibri" charset="0"/>
              <a:ea typeface="ＭＳ Ｐゴシック" charset="0"/>
            </a:endParaRPr>
          </a:p>
          <a:p>
            <a:pPr lvl="1"/>
            <a:r>
              <a:rPr lang="en-US" dirty="0">
                <a:latin typeface="Calibri" charset="0"/>
                <a:ea typeface="ＭＳ Ｐゴシック" charset="0"/>
              </a:rPr>
              <a:t>Almost infinite number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dirty="0">
                <a:latin typeface="Calibri" charset="0"/>
                <a:ea typeface="ＭＳ Ｐゴシック" charset="0"/>
                <a:hlinkClick r:id="rId2"/>
              </a:rPr>
              <a:t>http://www.bioconductor.org/packages/release/bioc/html/multtest.html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348352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44624"/>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11527436" cy="5436948"/>
          </a:xfrm>
        </p:spPr>
        <p:txBody>
          <a:bodyPr>
            <a:normAutofit/>
          </a:bodyPr>
          <a:lstStyle/>
          <a:p>
            <a:pPr>
              <a:lnSpc>
                <a:spcPct val="110000"/>
              </a:lnSpc>
            </a:pPr>
            <a:r>
              <a:rPr lang="en-US" sz="1600" dirty="0">
                <a:latin typeface="Calibri" charset="0"/>
                <a:ea typeface="ＭＳ Ｐゴシック" charset="0"/>
              </a:rPr>
              <a:t>Topic for an entire course</a:t>
            </a:r>
          </a:p>
          <a:p>
            <a:pPr>
              <a:lnSpc>
                <a:spcPct val="110000"/>
              </a:lnSpc>
            </a:pPr>
            <a:r>
              <a:rPr lang="en-US" sz="1600" dirty="0">
                <a:latin typeface="Calibri" charset="0"/>
                <a:ea typeface="ＭＳ Ｐゴシック" charset="0"/>
              </a:rPr>
              <a:t>Expression estimates and differential expression lists from </a:t>
            </a:r>
            <a:r>
              <a:rPr lang="en-US" sz="1600" dirty="0" err="1">
                <a:latin typeface="Calibri" charset="0"/>
                <a:ea typeface="ＭＳ Ｐゴシック" charset="0"/>
              </a:rPr>
              <a:t>StringTie</a:t>
            </a:r>
            <a:r>
              <a:rPr lang="en-US" sz="1600" dirty="0">
                <a:latin typeface="Calibri" charset="0"/>
                <a:ea typeface="ＭＳ Ｐゴシック" charset="0"/>
              </a:rPr>
              <a:t>, </a:t>
            </a:r>
            <a:r>
              <a:rPr lang="en-US" sz="1600" dirty="0" err="1">
                <a:latin typeface="Calibri" charset="0"/>
                <a:ea typeface="ＭＳ Ｐゴシック" charset="0"/>
              </a:rPr>
              <a:t>Ballgown</a:t>
            </a:r>
            <a:r>
              <a:rPr lang="en-US" sz="1600" dirty="0">
                <a:latin typeface="Calibri" charset="0"/>
                <a:ea typeface="ＭＳ Ｐゴシック" charset="0"/>
              </a:rPr>
              <a:t> or other alternatives can be fed into many analysis pipelines</a:t>
            </a:r>
          </a:p>
          <a:p>
            <a:pPr>
              <a:lnSpc>
                <a:spcPct val="110000"/>
              </a:lnSpc>
            </a:pPr>
            <a:r>
              <a:rPr lang="en-US" sz="1600" dirty="0">
                <a:latin typeface="Calibri" charset="0"/>
                <a:ea typeface="ＭＳ Ｐゴシック" charset="0"/>
              </a:rPr>
              <a:t>See supplemental R tutorial for how to format expression data and start manipulating in R</a:t>
            </a:r>
          </a:p>
          <a:p>
            <a:pPr>
              <a:lnSpc>
                <a:spcPct val="110000"/>
              </a:lnSpc>
            </a:pPr>
            <a:r>
              <a:rPr lang="en-US" sz="1600" dirty="0">
                <a:latin typeface="Calibri" charset="0"/>
                <a:ea typeface="ＭＳ Ｐゴシック" charset="0"/>
              </a:rPr>
              <a:t>Clustering/</a:t>
            </a:r>
            <a:r>
              <a:rPr lang="en-US" sz="1600" dirty="0" err="1">
                <a:latin typeface="Calibri" charset="0"/>
                <a:ea typeface="ＭＳ Ｐゴシック" charset="0"/>
              </a:rPr>
              <a:t>Heatmaps</a:t>
            </a:r>
            <a:endParaRPr lang="en-US" sz="1600" dirty="0">
              <a:latin typeface="Calibri" charset="0"/>
              <a:ea typeface="ＭＳ Ｐゴシック" charset="0"/>
            </a:endParaRPr>
          </a:p>
          <a:p>
            <a:pPr lvl="1">
              <a:lnSpc>
                <a:spcPct val="110000"/>
              </a:lnSpc>
            </a:pPr>
            <a:r>
              <a:rPr lang="en-US" sz="1400" dirty="0">
                <a:latin typeface="Calibri" charset="0"/>
                <a:ea typeface="ＭＳ Ｐゴシック" charset="0"/>
              </a:rPr>
              <a:t>Provided by </a:t>
            </a:r>
            <a:r>
              <a:rPr lang="en-US" sz="1400" dirty="0" err="1">
                <a:latin typeface="Calibri" charset="0"/>
                <a:ea typeface="ＭＳ Ｐゴシック" charset="0"/>
              </a:rPr>
              <a:t>cummeRbund</a:t>
            </a:r>
            <a:endParaRPr lang="en-US" sz="1400" dirty="0">
              <a:latin typeface="Calibri" charset="0"/>
              <a:ea typeface="ＭＳ Ｐゴシック" charset="0"/>
            </a:endParaRPr>
          </a:p>
          <a:p>
            <a:pPr lvl="1">
              <a:lnSpc>
                <a:spcPct val="110000"/>
              </a:lnSpc>
            </a:pPr>
            <a:r>
              <a:rPr lang="en-US" sz="1400" dirty="0">
                <a:latin typeface="Calibri" charset="0"/>
                <a:ea typeface="ＭＳ Ｐゴシック" charset="0"/>
              </a:rPr>
              <a:t>For more customized analysis various R packages exist: </a:t>
            </a:r>
          </a:p>
          <a:p>
            <a:pPr lvl="2">
              <a:lnSpc>
                <a:spcPct val="110000"/>
              </a:lnSpc>
            </a:pPr>
            <a:r>
              <a:rPr lang="en-US" sz="1100" dirty="0" err="1">
                <a:latin typeface="Calibri" charset="0"/>
                <a:ea typeface="ＭＳ Ｐゴシック" charset="0"/>
              </a:rPr>
              <a:t>hclust</a:t>
            </a:r>
            <a:r>
              <a:rPr lang="en-US" sz="1100" dirty="0">
                <a:latin typeface="Calibri" charset="0"/>
                <a:ea typeface="ＭＳ Ｐゴシック" charset="0"/>
              </a:rPr>
              <a:t>, heatmap.2, </a:t>
            </a:r>
            <a:r>
              <a:rPr lang="en-US" sz="1100" dirty="0" err="1">
                <a:latin typeface="Calibri" charset="0"/>
                <a:ea typeface="ＭＳ Ｐゴシック" charset="0"/>
              </a:rPr>
              <a:t>plotrix</a:t>
            </a:r>
            <a:r>
              <a:rPr lang="en-US" sz="1100" dirty="0">
                <a:latin typeface="Calibri" charset="0"/>
                <a:ea typeface="ＭＳ Ｐゴシック" charset="0"/>
              </a:rPr>
              <a:t>, ggplot2, etc.</a:t>
            </a:r>
          </a:p>
          <a:p>
            <a:pPr>
              <a:lnSpc>
                <a:spcPct val="110000"/>
              </a:lnSpc>
            </a:pPr>
            <a:r>
              <a:rPr lang="en-US" sz="1600" dirty="0">
                <a:latin typeface="Calibri" charset="0"/>
                <a:ea typeface="ＭＳ Ｐゴシック" charset="0"/>
              </a:rPr>
              <a:t>Classification</a:t>
            </a:r>
          </a:p>
          <a:p>
            <a:pPr lvl="1">
              <a:lnSpc>
                <a:spcPct val="110000"/>
              </a:lnSpc>
            </a:pPr>
            <a:r>
              <a:rPr lang="en-US" sz="1400" dirty="0">
                <a:latin typeface="Calibri" charset="0"/>
                <a:ea typeface="ＭＳ Ｐゴシック" charset="0"/>
              </a:rPr>
              <a:t>For RNA-seq data we still rarely have sufficient sample size and clinical details but this is changing</a:t>
            </a:r>
          </a:p>
          <a:p>
            <a:pPr lvl="2">
              <a:lnSpc>
                <a:spcPct val="110000"/>
              </a:lnSpc>
            </a:pPr>
            <a:r>
              <a:rPr lang="en-US" sz="1100" dirty="0" err="1">
                <a:latin typeface="Calibri" charset="0"/>
                <a:ea typeface="ＭＳ Ｐゴシック" charset="0"/>
              </a:rPr>
              <a:t>Weka</a:t>
            </a:r>
            <a:r>
              <a:rPr lang="en-US" sz="1100" dirty="0">
                <a:latin typeface="Calibri" charset="0"/>
                <a:ea typeface="ＭＳ Ｐゴシック" charset="0"/>
              </a:rPr>
              <a:t> is a good learning tool</a:t>
            </a:r>
          </a:p>
          <a:p>
            <a:pPr lvl="2">
              <a:lnSpc>
                <a:spcPct val="110000"/>
              </a:lnSpc>
            </a:pPr>
            <a:r>
              <a:rPr lang="en-US" sz="1100" dirty="0" err="1">
                <a:latin typeface="Calibri" charset="0"/>
                <a:ea typeface="ＭＳ Ｐゴシック" charset="0"/>
              </a:rPr>
              <a:t>RandomForests</a:t>
            </a:r>
            <a:r>
              <a:rPr lang="en-US" sz="1100" dirty="0">
                <a:latin typeface="Calibri" charset="0"/>
                <a:ea typeface="ＭＳ Ｐゴシック" charset="0"/>
              </a:rPr>
              <a:t> R package (</a:t>
            </a:r>
            <a:r>
              <a:rPr lang="en-US" sz="1100" dirty="0" err="1">
                <a:latin typeface="Calibri" charset="0"/>
                <a:ea typeface="ＭＳ Ｐゴシック" charset="0"/>
              </a:rPr>
              <a:t>biostar</a:t>
            </a:r>
            <a:r>
              <a:rPr lang="en-US" sz="1100" dirty="0">
                <a:latin typeface="Calibri" charset="0"/>
                <a:ea typeface="ＭＳ Ｐゴシック" charset="0"/>
              </a:rPr>
              <a:t> tutorial being developed)</a:t>
            </a:r>
          </a:p>
          <a:p>
            <a:pPr>
              <a:lnSpc>
                <a:spcPct val="110000"/>
              </a:lnSpc>
            </a:pPr>
            <a:r>
              <a:rPr lang="en-US" sz="1600" dirty="0">
                <a:latin typeface="Calibri" charset="0"/>
                <a:ea typeface="ＭＳ Ｐゴシック" charset="0"/>
              </a:rPr>
              <a:t>Pathway analysis</a:t>
            </a:r>
          </a:p>
          <a:p>
            <a:pPr lvl="1">
              <a:lnSpc>
                <a:spcPct val="110000"/>
              </a:lnSpc>
            </a:pPr>
            <a:r>
              <a:rPr lang="en-US" sz="1400" dirty="0">
                <a:latin typeface="Calibri" charset="0"/>
                <a:ea typeface="ＭＳ Ｐゴシック" charset="0"/>
              </a:rPr>
              <a:t>IPA</a:t>
            </a:r>
          </a:p>
          <a:p>
            <a:pPr lvl="1">
              <a:lnSpc>
                <a:spcPct val="110000"/>
              </a:lnSpc>
            </a:pPr>
            <a:r>
              <a:rPr lang="en-US" sz="1400" dirty="0" err="1">
                <a:latin typeface="Calibri" charset="0"/>
                <a:ea typeface="ＭＳ Ｐゴシック" charset="0"/>
              </a:rPr>
              <a:t>Cytoscape</a:t>
            </a:r>
            <a:endParaRPr lang="en-US" sz="1400" dirty="0">
              <a:latin typeface="Calibri" charset="0"/>
              <a:ea typeface="ＭＳ Ｐゴシック" charset="0"/>
            </a:endParaRPr>
          </a:p>
          <a:p>
            <a:pPr lvl="1">
              <a:lnSpc>
                <a:spcPct val="110000"/>
              </a:lnSpc>
            </a:pPr>
            <a:r>
              <a:rPr lang="en-US" sz="1400" dirty="0">
                <a:latin typeface="Calibri" charset="0"/>
                <a:ea typeface="ＭＳ Ｐゴシック" charset="0"/>
              </a:rPr>
              <a:t>Many R/</a:t>
            </a:r>
            <a:r>
              <a:rPr lang="en-US" sz="1400" dirty="0" err="1">
                <a:latin typeface="Calibri" charset="0"/>
                <a:ea typeface="ＭＳ Ｐゴシック" charset="0"/>
              </a:rPr>
              <a:t>BioConductor</a:t>
            </a:r>
            <a:r>
              <a:rPr lang="en-US" sz="1400" dirty="0">
                <a:latin typeface="Calibri" charset="0"/>
                <a:ea typeface="ＭＳ Ｐゴシック" charset="0"/>
              </a:rPr>
              <a:t> packages: </a:t>
            </a:r>
            <a:r>
              <a:rPr lang="en-US" sz="1400" dirty="0">
                <a:latin typeface="Calibri" charset="0"/>
                <a:ea typeface="ＭＳ Ｐゴシック" charset="0"/>
                <a:hlinkClick r:id="rId2"/>
              </a:rPr>
              <a:t>http://www.bioconductor.org/help/search/index.html?q=pathway</a:t>
            </a:r>
            <a:endParaRPr lang="en-US" sz="1400" dirty="0">
              <a:latin typeface="Calibri" charset="0"/>
              <a:ea typeface="ＭＳ Ｐゴシック" charset="0"/>
            </a:endParaRPr>
          </a:p>
          <a:p>
            <a:pPr lvl="1">
              <a:lnSpc>
                <a:spcPct val="110000"/>
              </a:lnSpc>
            </a:pPr>
            <a:endParaRPr lang="en-US" sz="1400" dirty="0">
              <a:latin typeface="Calibri" charset="0"/>
              <a:ea typeface="ＭＳ Ｐゴシック" charset="0"/>
            </a:endParaRPr>
          </a:p>
        </p:txBody>
      </p:sp>
      <p:sp>
        <p:nvSpPr>
          <p:cNvPr id="3" name="Rectangle 2"/>
          <p:cNvSpPr/>
          <p:nvPr/>
        </p:nvSpPr>
        <p:spPr>
          <a:xfrm>
            <a:off x="554636" y="6078639"/>
            <a:ext cx="9933852" cy="338554"/>
          </a:xfrm>
          <a:prstGeom prst="rect">
            <a:avLst/>
          </a:prstGeom>
        </p:spPr>
        <p:txBody>
          <a:bodyPr wrap="square">
            <a:spAutoFit/>
          </a:bodyPr>
          <a:lstStyle/>
          <a:p>
            <a:r>
              <a:rPr lang="en-US" sz="1600" dirty="0">
                <a:hlinkClick r:id="rId3"/>
              </a:rPr>
              <a:t>https://genviz.org/module%204/0003/12/31/Expression_Profiling_and_Visualization/</a:t>
            </a:r>
            <a:r>
              <a:rPr lang="en-US" sz="1600" dirty="0"/>
              <a:t> </a:t>
            </a:r>
          </a:p>
        </p:txBody>
      </p:sp>
    </p:spTree>
    <p:extLst>
      <p:ext uri="{BB962C8B-B14F-4D97-AF65-F5344CB8AC3E}">
        <p14:creationId xmlns:p14="http://schemas.microsoft.com/office/powerpoint/2010/main" val="79860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3)</a:t>
            </a:r>
          </a:p>
        </p:txBody>
      </p:sp>
    </p:spTree>
    <p:extLst>
      <p:ext uri="{BB962C8B-B14F-4D97-AF65-F5344CB8AC3E}">
        <p14:creationId xmlns:p14="http://schemas.microsoft.com/office/powerpoint/2010/main" val="123058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52939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2503357" y="-1300203"/>
            <a:ext cx="9688643" cy="2510590"/>
          </a:xfrm>
        </p:spPr>
        <p:txBody>
          <a:bodyPr>
            <a:normAutofit/>
          </a:bodyPr>
          <a:lstStyle/>
          <a:p>
            <a:pPr algn="r"/>
            <a:r>
              <a:rPr lang="en-US" sz="4000" dirty="0">
                <a:solidFill>
                  <a:schemeClr val="bg1"/>
                </a:solidFill>
                <a:latin typeface="Calibri" charset="0"/>
                <a:cs typeface="Segoe UI" charset="0"/>
              </a:rPr>
              <a:t>RNA-</a:t>
            </a:r>
            <a:r>
              <a:rPr lang="en-US" sz="4000" dirty="0" err="1">
                <a:solidFill>
                  <a:schemeClr val="bg1"/>
                </a:solidFill>
                <a:latin typeface="Calibri" charset="0"/>
                <a:cs typeface="Segoe UI" charset="0"/>
              </a:rPr>
              <a:t>Seq</a:t>
            </a:r>
            <a:r>
              <a:rPr lang="en-US" sz="4000" dirty="0">
                <a:solidFill>
                  <a:schemeClr val="bg1"/>
                </a:solidFill>
                <a:latin typeface="Calibri" charset="0"/>
                <a:cs typeface="Segoe UI" charset="0"/>
              </a:rPr>
              <a:t> Module 3</a:t>
            </a:r>
            <a:br>
              <a:rPr lang="en-US" sz="4000" dirty="0">
                <a:solidFill>
                  <a:schemeClr val="bg1"/>
                </a:solidFill>
                <a:latin typeface="Calibri" charset="0"/>
                <a:cs typeface="Segoe UI" charset="0"/>
              </a:rPr>
            </a:br>
            <a:r>
              <a:rPr lang="en-US" sz="4000" dirty="0">
                <a:solidFill>
                  <a:schemeClr val="bg1"/>
                </a:solidFill>
                <a:latin typeface="Calibri" charset="0"/>
                <a:cs typeface="Segoe UI" charset="0"/>
              </a:rPr>
              <a:t>Expression and Differential Expression</a:t>
            </a:r>
            <a:endParaRPr lang="en-US" sz="40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75689A54-2199-2247-B495-9797B5DBB9DA}"/>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489430" y="3224538"/>
            <a:ext cx="2790701" cy="242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676400" y="1584920"/>
            <a:ext cx="8839200" cy="4724400"/>
          </a:xfrm>
        </p:spPr>
        <p:txBody>
          <a:bodyPr>
            <a:normAutofit fontScale="92500" lnSpcReduction="20000"/>
          </a:bodyPr>
          <a:lstStyle/>
          <a:p>
            <a:pPr>
              <a:defRPr/>
            </a:pPr>
            <a:r>
              <a:rPr lang="en-US" dirty="0"/>
              <a:t>Module 1: Introduction to RNA Sequencing</a:t>
            </a:r>
          </a:p>
          <a:p>
            <a:pPr>
              <a:defRPr/>
            </a:pPr>
            <a:r>
              <a:rPr lang="en-US" dirty="0"/>
              <a:t>Module 2: Alignment and Visualization</a:t>
            </a:r>
          </a:p>
          <a:p>
            <a:pPr>
              <a:defRPr/>
            </a:pPr>
            <a:r>
              <a:rPr lang="en-US" b="1"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211444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27384"/>
            <a:ext cx="8839200" cy="1143000"/>
          </a:xfrm>
        </p:spPr>
        <p:txBody>
          <a:bodyPr/>
          <a:lstStyle/>
          <a:p>
            <a:r>
              <a:rPr lang="en-US" b="1" dirty="0">
                <a:latin typeface="Calibri" charset="0"/>
                <a:ea typeface="ＭＳ Ｐゴシック" charset="0"/>
              </a:rPr>
              <a:t>Learning Objectives of Module 3</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158798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18256"/>
            <a:ext cx="8839200" cy="1143000"/>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552385"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08368" y="2492896"/>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10700" y="4437113"/>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36088" y="4437113"/>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2846419" y="1600200"/>
            <a:ext cx="6507347" cy="4724400"/>
          </a:xfrm>
        </p:spPr>
      </p:pic>
    </p:spTree>
    <p:extLst>
      <p:ext uri="{BB962C8B-B14F-4D97-AF65-F5344CB8AC3E}">
        <p14:creationId xmlns:p14="http://schemas.microsoft.com/office/powerpoint/2010/main" val="332563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1676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a:latin typeface="Calibri" charset="0"/>
                <a:ea typeface="ＭＳ Ｐゴシック" charset="0"/>
              </a:rPr>
              <a:t>In 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 However: </a:t>
            </a:r>
          </a:p>
          <a:p>
            <a:pPr lvl="1"/>
            <a:r>
              <a:rPr lang="en-US" dirty="0">
                <a:latin typeface="Calibri" charset="0"/>
                <a:ea typeface="ＭＳ Ｐゴシック" charset="0"/>
              </a:rPr>
              <a:t>The number of fragments is also biased towards larger genes</a:t>
            </a:r>
          </a:p>
          <a:p>
            <a:pPr lvl="1"/>
            <a:r>
              <a:rPr lang="en-US" dirty="0">
                <a:latin typeface="Calibri" charset="0"/>
                <a:ea typeface="ＭＳ Ｐゴシック" charset="0"/>
              </a:rPr>
              <a:t>The total number of fragments is related to total library depth</a:t>
            </a:r>
          </a:p>
          <a:p>
            <a:r>
              <a:rPr lang="en-US" dirty="0">
                <a:latin typeface="Calibri" charset="0"/>
                <a:ea typeface="ＭＳ Ｐゴシック" charset="0"/>
              </a:rPr>
              <a:t>FPKM (RPKM) attempt to normalize for gene size and library depth</a:t>
            </a:r>
          </a:p>
          <a:p>
            <a:endParaRPr lang="nl-NL" dirty="0">
              <a:latin typeface="Calibri" charset="0"/>
              <a:ea typeface="ＭＳ Ｐゴシック" charset="0"/>
            </a:endParaRPr>
          </a:p>
          <a:p>
            <a:r>
              <a:rPr lang="nl-NL" dirty="0">
                <a:latin typeface="Calibri" charset="0"/>
                <a:ea typeface="ＭＳ Ｐゴシック" charset="0"/>
              </a:rPr>
              <a:t>FPKM (RPKM)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endParaRPr lang="en-US" dirty="0">
              <a:latin typeface="Calibri" charset="0"/>
              <a:ea typeface="ＭＳ Ｐゴシック" charset="0"/>
            </a:endParaRPr>
          </a:p>
          <a:p>
            <a:r>
              <a:rPr lang="en-US" dirty="0">
                <a:latin typeface="Calibri" charset="0"/>
                <a:ea typeface="ＭＳ Ｐゴシック" charset="0"/>
                <a:hlinkClick r:id="rId4"/>
              </a:rPr>
              <a:t>http://www.biostars.org/p/68126/</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52756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676400" y="1124744"/>
            <a:ext cx="8839200" cy="4968552"/>
          </a:xfrm>
        </p:spPr>
        <p:txBody>
          <a:bodyPr>
            <a:normAutofit fontScale="77500" lnSpcReduction="20000"/>
          </a:bodyPr>
          <a:lstStyle/>
          <a:p>
            <a:r>
              <a:rPr lang="en-US" dirty="0"/>
              <a:t>TPM: Transcript per </a:t>
            </a:r>
            <a:r>
              <a:rPr lang="en-US" dirty="0" err="1"/>
              <a:t>Kilobase</a:t>
            </a:r>
            <a:r>
              <a:rPr lang="en-US" dirty="0"/>
              <a:t> Million</a:t>
            </a:r>
          </a:p>
          <a:p>
            <a:r>
              <a:rPr lang="en-US" dirty="0"/>
              <a:t>The difference is in the order of operations:</a:t>
            </a:r>
          </a:p>
          <a:p>
            <a:pPr lvl="1"/>
            <a:r>
              <a:rPr lang="en-US" dirty="0"/>
              <a:t>FPKM</a:t>
            </a:r>
          </a:p>
          <a:p>
            <a:pPr lvl="2"/>
            <a:r>
              <a:rPr lang="en-US" dirty="0"/>
              <a:t>1) Determine total sample fragment count and divide by 1,000,000</a:t>
            </a:r>
          </a:p>
          <a:p>
            <a:pPr lvl="3"/>
            <a:r>
              <a:rPr lang="en-US" dirty="0"/>
              <a:t>“per million” scaling factor</a:t>
            </a:r>
          </a:p>
          <a:p>
            <a:pPr lvl="2"/>
            <a:r>
              <a:rPr lang="en-US" dirty="0"/>
              <a:t>2) Divide each gene/transcript fragment count by #1</a:t>
            </a:r>
          </a:p>
          <a:p>
            <a:pPr lvl="3"/>
            <a:r>
              <a:rPr lang="en-US" dirty="0"/>
              <a:t>fragments per million, FPM</a:t>
            </a:r>
          </a:p>
          <a:p>
            <a:pPr lvl="2"/>
            <a:r>
              <a:rPr lang="en-US" dirty="0"/>
              <a:t>3) Divide each FPM by length of each gene/transcript in </a:t>
            </a:r>
            <a:r>
              <a:rPr lang="en-US" dirty="0" err="1"/>
              <a:t>kilobases</a:t>
            </a:r>
            <a:r>
              <a:rPr lang="en-US" dirty="0"/>
              <a:t> (FPKM)</a:t>
            </a:r>
          </a:p>
          <a:p>
            <a:pPr lvl="1"/>
            <a:r>
              <a:rPr lang="en-US" dirty="0"/>
              <a:t>TPM</a:t>
            </a:r>
          </a:p>
          <a:p>
            <a:pPr lvl="2"/>
            <a:r>
              <a:rPr lang="en-US" dirty="0"/>
              <a:t>1) Divide each fragment count by length of each transcript in </a:t>
            </a:r>
            <a:r>
              <a:rPr lang="en-US" dirty="0" err="1"/>
              <a:t>kilobases</a:t>
            </a:r>
            <a:endParaRPr lang="en-US" dirty="0"/>
          </a:p>
          <a:p>
            <a:pPr lvl="3"/>
            <a:r>
              <a:rPr lang="en-US" dirty="0"/>
              <a:t>fragments per </a:t>
            </a:r>
            <a:r>
              <a:rPr lang="en-US" dirty="0" err="1"/>
              <a:t>kilobase</a:t>
            </a:r>
            <a:r>
              <a:rPr lang="en-US" dirty="0"/>
              <a:t>, FPK</a:t>
            </a:r>
          </a:p>
          <a:p>
            <a:pPr lvl="2"/>
            <a:r>
              <a:rPr lang="en-US" dirty="0"/>
              <a:t>2) Sum all FPK values for the sample and divide by 1,000,000</a:t>
            </a:r>
          </a:p>
          <a:p>
            <a:pPr lvl="3"/>
            <a:r>
              <a:rPr lang="en-US" dirty="0"/>
              <a:t>“per million” scaling factor</a:t>
            </a:r>
          </a:p>
          <a:p>
            <a:pPr lvl="2"/>
            <a:r>
              <a:rPr lang="en-US" dirty="0"/>
              <a:t>3) Divide #1 by #2 (TPM)</a:t>
            </a:r>
          </a:p>
          <a:p>
            <a:pPr lvl="2"/>
            <a:endParaRPr lang="en-US" dirty="0"/>
          </a:p>
          <a:p>
            <a:r>
              <a:rPr lang="en-US" sz="2100" dirty="0"/>
              <a:t>The sum of all TPMs in each sample is the same. Easier to compare across samples!</a:t>
            </a:r>
            <a:endParaRPr lang="en-US" sz="2100" dirty="0">
              <a:hlinkClick r:id="rId3"/>
            </a:endParaRPr>
          </a:p>
          <a:p>
            <a:r>
              <a:rPr lang="en-US" sz="1800" dirty="0">
                <a:hlinkClick r:id="rId3"/>
              </a:rPr>
              <a:t>http://www.rna-seqblog.com/rpkm-fpkm-and-tpm-clearly-explained/</a:t>
            </a:r>
            <a:endParaRPr lang="en-US" sz="1800" dirty="0"/>
          </a:p>
          <a:p>
            <a:r>
              <a:rPr lang="en-US" sz="1800" dirty="0">
                <a:hlinkClick r:id="rId4"/>
              </a:rPr>
              <a:t>https://www.ncbi.nlm.nih.gov/pubmed/22872506</a:t>
            </a:r>
            <a:r>
              <a:rPr lang="en-US" sz="1800" dirty="0"/>
              <a:t> </a:t>
            </a:r>
          </a:p>
        </p:txBody>
      </p:sp>
    </p:spTree>
    <p:extLst>
      <p:ext uri="{BB962C8B-B14F-4D97-AF65-F5344CB8AC3E}">
        <p14:creationId xmlns:p14="http://schemas.microsoft.com/office/powerpoint/2010/main" val="149584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2927649" y="1019215"/>
            <a:ext cx="9083859" cy="4855166"/>
          </a:xfrm>
        </p:spPr>
      </p:pic>
      <p:sp>
        <p:nvSpPr>
          <p:cNvPr id="7" name="TextBox 6"/>
          <p:cNvSpPr txBox="1"/>
          <p:nvPr/>
        </p:nvSpPr>
        <p:spPr>
          <a:xfrm>
            <a:off x="1527724" y="1535882"/>
            <a:ext cx="2840085" cy="4524315"/>
          </a:xfrm>
          <a:prstGeom prst="rect">
            <a:avLst/>
          </a:prstGeom>
          <a:noFill/>
        </p:spPr>
        <p:txBody>
          <a:bodyPr wrap="square" rtlCol="0">
            <a:spAutoFit/>
          </a:bodyPr>
          <a:lstStyle/>
          <a:p>
            <a:r>
              <a:rPr lang="en-US" dirty="0" err="1"/>
              <a:t>StringTie</a:t>
            </a:r>
            <a:r>
              <a:rPr lang="en-US"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p>
        </p:txBody>
      </p:sp>
      <p:sp>
        <p:nvSpPr>
          <p:cNvPr id="3" name="TextBox 2"/>
          <p:cNvSpPr txBox="1"/>
          <p:nvPr/>
        </p:nvSpPr>
        <p:spPr>
          <a:xfrm>
            <a:off x="6816080" y="6021288"/>
            <a:ext cx="5472608" cy="338554"/>
          </a:xfrm>
          <a:prstGeom prst="rect">
            <a:avLst/>
          </a:prstGeom>
          <a:noFill/>
        </p:spPr>
        <p:txBody>
          <a:bodyPr wrap="square" rtlCol="0">
            <a:spAutoFit/>
          </a:bodyPr>
          <a:lstStyle/>
          <a:p>
            <a:r>
              <a:rPr lang="en-US" sz="1600" dirty="0" err="1"/>
              <a:t>Pertea</a:t>
            </a:r>
            <a:r>
              <a:rPr lang="en-US" sz="1600" dirty="0"/>
              <a:t> et al. Nature Biotechnology, 2015</a:t>
            </a:r>
          </a:p>
        </p:txBody>
      </p:sp>
      <p:sp>
        <p:nvSpPr>
          <p:cNvPr id="5" name="TextBox 4"/>
          <p:cNvSpPr txBox="1"/>
          <p:nvPr/>
        </p:nvSpPr>
        <p:spPr>
          <a:xfrm>
            <a:off x="8832304" y="2060848"/>
            <a:ext cx="1440160" cy="523220"/>
          </a:xfrm>
          <a:prstGeom prst="rect">
            <a:avLst/>
          </a:prstGeom>
          <a:noFill/>
        </p:spPr>
        <p:txBody>
          <a:bodyPr wrap="square" rtlCol="0">
            <a:spAutoFit/>
          </a:bodyPr>
          <a:lstStyle/>
          <a:p>
            <a:r>
              <a:rPr lang="en-US" sz="1400" dirty="0"/>
              <a:t>Group reads into clusters</a:t>
            </a:r>
          </a:p>
        </p:txBody>
      </p:sp>
    </p:spTree>
    <p:extLst>
      <p:ext uri="{BB962C8B-B14F-4D97-AF65-F5344CB8AC3E}">
        <p14:creationId xmlns:p14="http://schemas.microsoft.com/office/powerpoint/2010/main" val="154177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4178</TotalTime>
  <Words>2170</Words>
  <Application>Microsoft Macintosh PowerPoint</Application>
  <PresentationFormat>Widescreen</PresentationFormat>
  <Paragraphs>200</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Segoe UI</vt:lpstr>
      <vt:lpstr>Verdana</vt:lpstr>
      <vt:lpstr>Office Theme</vt:lpstr>
      <vt:lpstr>PowerPoint Presentation</vt:lpstr>
      <vt:lpstr>PowerPoint Presentation</vt:lpstr>
      <vt:lpstr>RNA-Seq Module 3 Expression and Differential Expression</vt:lpstr>
      <vt:lpstr>Learning objectives of the course</vt:lpstr>
      <vt:lpstr>Learning Objectives of Module 3</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19</cp:revision>
  <dcterms:created xsi:type="dcterms:W3CDTF">2018-10-31T15:25:31Z</dcterms:created>
  <dcterms:modified xsi:type="dcterms:W3CDTF">2019-02-25T19:42:53Z</dcterms:modified>
</cp:coreProperties>
</file>