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515" r:id="rId2"/>
    <p:sldId id="516" r:id="rId3"/>
    <p:sldId id="517" r:id="rId4"/>
    <p:sldId id="525" r:id="rId5"/>
    <p:sldId id="526" r:id="rId6"/>
    <p:sldId id="518" r:id="rId7"/>
    <p:sldId id="520" r:id="rId8"/>
    <p:sldId id="521" r:id="rId9"/>
    <p:sldId id="522" r:id="rId10"/>
    <p:sldId id="52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8293"/>
    <p:restoredTop sz="84547"/>
  </p:normalViewPr>
  <p:slideViewPr>
    <p:cSldViewPr snapToGrid="0" snapToObjects="1">
      <p:cViewPr varScale="1">
        <p:scale>
          <a:sx n="128" d="100"/>
          <a:sy n="128"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420620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188955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395859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44042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331718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217070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384226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1847111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3 </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9" name="Subtitle 2">
            <a:extLst>
              <a:ext uri="{FF2B5EF4-FFF2-40B4-BE49-F238E27FC236}">
                <a16:creationId xmlns:a16="http://schemas.microsoft.com/office/drawing/2014/main" id="{7C50790C-8D87-CC4F-B926-F48A53F94152}"/>
              </a:ext>
            </a:extLst>
          </p:cNvPr>
          <p:cNvSpPr txBox="1">
            <a:spLocks/>
          </p:cNvSpPr>
          <p:nvPr/>
        </p:nvSpPr>
        <p:spPr>
          <a:xfrm>
            <a:off x="3483428" y="1379500"/>
            <a:ext cx="8708571" cy="13141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None/>
              <a:defRPr/>
            </a:pPr>
            <a:r>
              <a:rPr lang="en-US" sz="1800" dirty="0">
                <a:solidFill>
                  <a:schemeClr val="bg1"/>
                </a:solidFill>
                <a:latin typeface="Calibri"/>
                <a:cs typeface="Calibri"/>
              </a:rPr>
              <a:t>Kelsy Cotto, Felicia Gomez,</a:t>
            </a:r>
          </a:p>
          <a:p>
            <a:pPr marL="0" indent="0" algn="r">
              <a:lnSpc>
                <a:spcPct val="100000"/>
              </a:lnSpc>
              <a:spcBef>
                <a:spcPts val="0"/>
              </a:spcBef>
              <a:buNone/>
              <a:defRPr/>
            </a:pPr>
            <a:r>
              <a:rPr lang="en-US" sz="1800" dirty="0">
                <a:solidFill>
                  <a:schemeClr val="bg1"/>
                </a:solidFill>
                <a:latin typeface="Calibri"/>
                <a:cs typeface="Calibri"/>
              </a:rPr>
              <a:t>Obi Griffith, Malachi Griffith, </a:t>
            </a:r>
            <a:r>
              <a:rPr lang="en-US" sz="1800" dirty="0" err="1">
                <a:solidFill>
                  <a:schemeClr val="bg1"/>
                </a:solidFill>
                <a:latin typeface="Calibri"/>
                <a:cs typeface="Calibri"/>
              </a:rPr>
              <a:t>Huiming</a:t>
            </a:r>
            <a:r>
              <a:rPr lang="en-US" sz="1800" dirty="0">
                <a:solidFill>
                  <a:schemeClr val="bg1"/>
                </a:solidFill>
                <a:latin typeface="Calibri"/>
                <a:cs typeface="Calibri"/>
              </a:rPr>
              <a:t> Xia</a:t>
            </a:r>
          </a:p>
          <a:p>
            <a:pPr marL="0" indent="0" algn="r">
              <a:lnSpc>
                <a:spcPct val="100000"/>
              </a:lnSpc>
              <a:spcBef>
                <a:spcPts val="0"/>
              </a:spcBef>
              <a:buNone/>
              <a:defRPr/>
            </a:pPr>
            <a:r>
              <a:rPr lang="en-US" sz="1800" dirty="0">
                <a:ln w="1270">
                  <a:solidFill>
                    <a:prstClr val="black">
                      <a:alpha val="38000"/>
                    </a:prstClr>
                  </a:solidFill>
                </a:ln>
                <a:solidFill>
                  <a:schemeClr val="bg1"/>
                </a:solidFill>
                <a:latin typeface="Calibri"/>
                <a:cs typeface="Calibri"/>
              </a:rPr>
              <a:t>Advanced Sequencing Technologies &amp; Applications</a:t>
            </a:r>
          </a:p>
          <a:p>
            <a:pPr marL="0" indent="0" algn="r">
              <a:lnSpc>
                <a:spcPct val="100000"/>
              </a:lnSpc>
              <a:spcBef>
                <a:spcPts val="0"/>
              </a:spcBef>
              <a:buNone/>
              <a:defRPr/>
            </a:pPr>
            <a:r>
              <a:rPr lang="en-US" sz="1600" dirty="0">
                <a:ln w="1270">
                  <a:solidFill>
                    <a:prstClr val="black">
                      <a:alpha val="38000"/>
                    </a:prstClr>
                  </a:solidFill>
                </a:ln>
                <a:solidFill>
                  <a:schemeClr val="bg1"/>
                </a:solidFill>
                <a:latin typeface="Calibri"/>
                <a:cs typeface="Calibri"/>
              </a:rPr>
              <a:t>November 5- 16, 2019</a:t>
            </a:r>
            <a:endParaRPr lang="en-US" dirty="0">
              <a:solidFill>
                <a:schemeClr val="bg1"/>
              </a:solidFill>
            </a:endParaRPr>
          </a:p>
        </p:txBody>
      </p:sp>
      <p:grpSp>
        <p:nvGrpSpPr>
          <p:cNvPr id="11" name="Group 10">
            <a:extLst>
              <a:ext uri="{FF2B5EF4-FFF2-40B4-BE49-F238E27FC236}">
                <a16:creationId xmlns:a16="http://schemas.microsoft.com/office/drawing/2014/main" id="{A6AB7DD5-A61B-6941-92A9-AB0B968E729B}"/>
              </a:ext>
            </a:extLst>
          </p:cNvPr>
          <p:cNvGrpSpPr/>
          <p:nvPr/>
        </p:nvGrpSpPr>
        <p:grpSpPr>
          <a:xfrm>
            <a:off x="367863" y="2514601"/>
            <a:ext cx="11104782" cy="3898557"/>
            <a:chOff x="367863" y="2514601"/>
            <a:chExt cx="11104782" cy="3898557"/>
          </a:xfrm>
        </p:grpSpPr>
        <p:pic>
          <p:nvPicPr>
            <p:cNvPr id="12" name="Picture 4" descr="TGI_logo_V_2color_bevel.tiff">
              <a:extLst>
                <a:ext uri="{FF2B5EF4-FFF2-40B4-BE49-F238E27FC236}">
                  <a16:creationId xmlns:a16="http://schemas.microsoft.com/office/drawing/2014/main" id="{B70C140D-71B8-CF40-9F25-A2D638098404}"/>
                </a:ext>
              </a:extLst>
            </p:cNvPr>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8916770" y="3326484"/>
              <a:ext cx="2555875" cy="2219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BF3BA31B-9979-6846-BF76-EB0626D4A54B}"/>
                </a:ext>
              </a:extLst>
            </p:cNvPr>
            <p:cNvSpPr/>
            <p:nvPr/>
          </p:nvSpPr>
          <p:spPr>
            <a:xfrm>
              <a:off x="367863" y="2514601"/>
              <a:ext cx="7819697" cy="3898557"/>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4" name="Picture 13">
              <a:extLst>
                <a:ext uri="{FF2B5EF4-FFF2-40B4-BE49-F238E27FC236}">
                  <a16:creationId xmlns:a16="http://schemas.microsoft.com/office/drawing/2014/main" id="{CE244092-1F2A-D344-9917-27ADDA185B75}"/>
                </a:ext>
              </a:extLst>
            </p:cNvPr>
            <p:cNvPicPr>
              <a:picLocks noChangeAspect="1"/>
            </p:cNvPicPr>
            <p:nvPr/>
          </p:nvPicPr>
          <p:blipFill>
            <a:blip r:embed="rId3"/>
            <a:stretch>
              <a:fillRect/>
            </a:stretch>
          </p:blipFill>
          <p:spPr>
            <a:xfrm>
              <a:off x="488540" y="2640653"/>
              <a:ext cx="3632886" cy="3632886"/>
            </a:xfrm>
            <a:prstGeom prst="rect">
              <a:avLst/>
            </a:prstGeom>
          </p:spPr>
        </p:pic>
        <p:pic>
          <p:nvPicPr>
            <p:cNvPr id="15" name="Picture 1" descr="RNA-Seq-alignment.png">
              <a:extLst>
                <a:ext uri="{FF2B5EF4-FFF2-40B4-BE49-F238E27FC236}">
                  <a16:creationId xmlns:a16="http://schemas.microsoft.com/office/drawing/2014/main" id="{23A709C2-8C11-A547-A7AD-015F7B9E50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53254" y="2640653"/>
              <a:ext cx="3797615" cy="3637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112193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282708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242859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nl-NL" dirty="0">
                <a:latin typeface="Calibri" charset="0"/>
                <a:ea typeface="ＭＳ Ｐゴシック" charset="0"/>
              </a:rPr>
              <a:t>FPKM = (10^9 * C) / (N * L)</a:t>
            </a:r>
            <a:r>
              <a:rPr lang="en-US" dirty="0">
                <a:latin typeface="Calibri" charset="0"/>
                <a:ea typeface="ＭＳ Ｐゴシック" charset="0"/>
              </a:rPr>
              <a:t> </a:t>
            </a:r>
          </a:p>
          <a:p>
            <a:pPr lvl="1"/>
            <a:r>
              <a:rPr lang="en-US" dirty="0">
                <a:latin typeface="Calibri" charset="0"/>
                <a:ea typeface="ＭＳ Ｐゴシック" charset="0"/>
              </a:rPr>
              <a:t>C = number of </a:t>
            </a:r>
            <a:r>
              <a:rPr lang="en-US" dirty="0" err="1">
                <a:latin typeface="Calibri" charset="0"/>
                <a:ea typeface="ＭＳ Ｐゴシック" charset="0"/>
              </a:rPr>
              <a:t>mappable</a:t>
            </a:r>
            <a:r>
              <a:rPr lang="en-US" dirty="0">
                <a:latin typeface="Calibri" charset="0"/>
                <a:ea typeface="ＭＳ Ｐゴシック" charset="0"/>
              </a:rPr>
              <a:t> reads/fragments for a gene/transcript/exon/</a:t>
            </a:r>
            <a:r>
              <a:rPr lang="en-US" dirty="0" err="1">
                <a:latin typeface="Calibri" charset="0"/>
                <a:ea typeface="ＭＳ Ｐゴシック" charset="0"/>
              </a:rPr>
              <a:t>etc</a:t>
            </a:r>
            <a:endParaRPr lang="en-US" dirty="0">
              <a:latin typeface="Calibri" charset="0"/>
              <a:ea typeface="ＭＳ Ｐゴシック" charset="0"/>
            </a:endParaRPr>
          </a:p>
          <a:p>
            <a:pPr lvl="1"/>
            <a:r>
              <a:rPr lang="en-US" dirty="0">
                <a:latin typeface="Calibri" charset="0"/>
                <a:ea typeface="ＭＳ Ｐゴシック" charset="0"/>
              </a:rPr>
              <a:t>N = total number of </a:t>
            </a:r>
            <a:r>
              <a:rPr lang="en-US" dirty="0" err="1">
                <a:latin typeface="Calibri" charset="0"/>
                <a:ea typeface="ＭＳ Ｐゴシック" charset="0"/>
              </a:rPr>
              <a:t>mappable</a:t>
            </a:r>
            <a:r>
              <a:rPr lang="en-US" dirty="0">
                <a:latin typeface="Calibri" charset="0"/>
                <a:ea typeface="ＭＳ Ｐゴシック" charset="0"/>
              </a:rPr>
              <a:t> reads/fragments in the library </a:t>
            </a:r>
          </a:p>
          <a:p>
            <a:pPr lvl="1"/>
            <a:r>
              <a:rPr lang="en-US" dirty="0">
                <a:latin typeface="Calibri" charset="0"/>
                <a:ea typeface="ＭＳ Ｐゴシック" charset="0"/>
              </a:rPr>
              <a:t>L = number of base pairs in the gene/transcript/exon/</a:t>
            </a:r>
            <a:r>
              <a:rPr lang="en-US" dirty="0" err="1">
                <a:latin typeface="Calibri" charset="0"/>
                <a:ea typeface="ＭＳ Ｐゴシック" charset="0"/>
              </a:rPr>
              <a:t>etc</a:t>
            </a:r>
            <a:endParaRPr lang="en-US" dirty="0">
              <a:latin typeface="Calibri" charset="0"/>
              <a:ea typeface="ＭＳ Ｐゴシック" charset="0"/>
            </a:endParaRP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401728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206921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a:t>
            </a: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260346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err="1"/>
              <a:t>StringTie</a:t>
            </a:r>
            <a:r>
              <a:rPr lang="en-US" sz="1400" dirty="0"/>
              <a:t> uses basic graph theory (splice graph), custom heuristics (heaviest path), more graph theory </a:t>
            </a:r>
            <a:br>
              <a:rPr lang="en-US" sz="1400" dirty="0"/>
            </a:br>
            <a:r>
              <a:rPr lang="en-US" sz="1400" dirty="0"/>
              <a:t>(flow network) and optimization theory (maximum flow). See </a:t>
            </a:r>
            <a:r>
              <a:rPr lang="en-US" sz="1400" dirty="0" err="1"/>
              <a:t>StringTie</a:t>
            </a:r>
            <a:r>
              <a:rPr lang="en-US" sz="1400" dirty="0"/>
              <a:t> paper for definitions and math.</a:t>
            </a:r>
          </a:p>
        </p:txBody>
      </p:sp>
    </p:spTree>
    <p:extLst>
      <p:ext uri="{BB962C8B-B14F-4D97-AF65-F5344CB8AC3E}">
        <p14:creationId xmlns:p14="http://schemas.microsoft.com/office/powerpoint/2010/main" val="40990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a:t>
            </a:r>
            <a:r>
              <a:rPr lang="en-US" dirty="0" err="1"/>
              <a:t>StringTie</a:t>
            </a:r>
            <a:r>
              <a:rPr lang="en-US" dirty="0"/>
              <a:t>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18185259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752</Words>
  <Application>Microsoft Macintosh PowerPoint</Application>
  <PresentationFormat>Widescreen</PresentationFormat>
  <Paragraphs>95</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ＭＳ Ｐゴシック</vt:lpstr>
      <vt:lpstr>Arial</vt:lpstr>
      <vt:lpstr>Calibri</vt:lpstr>
      <vt:lpstr>Consolas</vt:lpstr>
      <vt:lpstr>Segoe UI</vt:lpstr>
      <vt:lpstr>Verdana</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Microsoft Office User</cp:lastModifiedBy>
  <cp:revision>21</cp:revision>
  <dcterms:created xsi:type="dcterms:W3CDTF">2019-02-25T20:09:25Z</dcterms:created>
  <dcterms:modified xsi:type="dcterms:W3CDTF">2019-11-10T16:12:27Z</dcterms:modified>
</cp:coreProperties>
</file>