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7" r:id="rId27"/>
    <p:sldId id="26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94579"/>
  </p:normalViewPr>
  <p:slideViewPr>
    <p:cSldViewPr snapToGrid="0" snapToObjects="1">
      <p:cViewPr varScale="1">
        <p:scale>
          <a:sx n="86" d="100"/>
          <a:sy n="86" d="100"/>
        </p:scale>
        <p:origin x="104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464104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69926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6489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185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6273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5674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27</a:t>
            </a:fld>
            <a:endParaRPr lang="en-US"/>
          </a:p>
        </p:txBody>
      </p:sp>
    </p:spTree>
    <p:extLst>
      <p:ext uri="{BB962C8B-B14F-4D97-AF65-F5344CB8AC3E}">
        <p14:creationId xmlns:p14="http://schemas.microsoft.com/office/powerpoint/2010/main" val="192707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6812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2029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9046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4342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98388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73890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244822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2461340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7</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algn="ctr" eaLnBrk="1" hangingPunct="1"/>
            <a:r>
              <a:rPr lang="en-US" altLang="ko-KR" b="1" dirty="0">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034321" y="853191"/>
            <a:ext cx="10463135" cy="5067924"/>
          </a:xfrm>
        </p:spPr>
        <p:txBody>
          <a:bodyPr>
            <a:normAutofit lnSpcReduction="10000"/>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29025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pPr algn="ctr"/>
            <a:r>
              <a:rPr lang="en-US" b="1" dirty="0">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91800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a:r>
              <a:rPr lang="en-US" b="1" dirty="0">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186874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normAutofit fontScale="90000"/>
          </a:bodyPr>
          <a:lstStyle/>
          <a:p>
            <a:pPr algn="ctr"/>
            <a:r>
              <a:rPr lang="en-US" b="1" dirty="0">
                <a:latin typeface="Calibri" charset="0"/>
                <a:ea typeface="ＭＳ Ｐゴシック" charset="0"/>
              </a:rPr>
              <a:t>There are many RNA-</a:t>
            </a:r>
            <a:r>
              <a:rPr lang="en-US" b="1" dirty="0" err="1">
                <a:latin typeface="Calibri" charset="0"/>
                <a:ea typeface="ＭＳ Ｐゴシック" charset="0"/>
              </a:rPr>
              <a:t>seq</a:t>
            </a:r>
            <a:r>
              <a:rPr lang="en-US" b="1"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850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05371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pPr algn="ctr"/>
            <a:r>
              <a:rPr lang="en-US" sz="2800" b="1" dirty="0">
                <a:latin typeface="Calibri" charset="0"/>
                <a:ea typeface="ＭＳ Ｐゴシック" charset="0"/>
              </a:rPr>
              <a:t>Fragmentation and size selection</a:t>
            </a:r>
          </a:p>
        </p:txBody>
      </p:sp>
    </p:spTree>
    <p:extLst>
      <p:ext uri="{BB962C8B-B14F-4D97-AF65-F5344CB8AC3E}">
        <p14:creationId xmlns:p14="http://schemas.microsoft.com/office/powerpoint/2010/main" val="17105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pPr algn="ctr"/>
            <a:r>
              <a:rPr lang="en-US" sz="2800" b="1" dirty="0">
                <a:latin typeface="Calibri" charset="0"/>
                <a:ea typeface="ＭＳ Ｐゴシック" charset="0"/>
              </a:rPr>
              <a:t>RNA sequence selection/depletion</a:t>
            </a:r>
          </a:p>
        </p:txBody>
      </p:sp>
    </p:spTree>
    <p:extLst>
      <p:ext uri="{BB962C8B-B14F-4D97-AF65-F5344CB8AC3E}">
        <p14:creationId xmlns:p14="http://schemas.microsoft.com/office/powerpoint/2010/main" val="59976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188467"/>
            <a:ext cx="2483768" cy="864270"/>
          </a:xfrm>
        </p:spPr>
        <p:txBody>
          <a:bodyPr/>
          <a:lstStyle/>
          <a:p>
            <a:pPr algn="ctr"/>
            <a:r>
              <a:rPr lang="en-US" sz="2800" b="1" dirty="0">
                <a:latin typeface="Calibri" charset="0"/>
                <a:ea typeface="ＭＳ Ｐゴシック" charset="0"/>
              </a:rPr>
              <a:t>Stranded vs. </a:t>
            </a:r>
            <a:r>
              <a:rPr lang="en-US" sz="2800" b="1" dirty="0" err="1">
                <a:latin typeface="Calibri" charset="0"/>
                <a:ea typeface="ＭＳ Ｐゴシック" charset="0"/>
              </a:rPr>
              <a:t>unstranded</a:t>
            </a:r>
            <a:endParaRPr lang="en-US" sz="2800" b="1"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200417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pPr algn="ctr"/>
            <a:r>
              <a:rPr lang="en-US" b="1" dirty="0">
                <a:latin typeface="Calibri" charset="0"/>
                <a:ea typeface="ＭＳ Ｐゴシック" charset="0"/>
              </a:rPr>
              <a:t>Replicates</a:t>
            </a:r>
          </a:p>
        </p:txBody>
      </p:sp>
      <p:sp>
        <p:nvSpPr>
          <p:cNvPr id="28674" name="Content Placeholder 2"/>
          <p:cNvSpPr>
            <a:spLocks noGrp="1"/>
          </p:cNvSpPr>
          <p:nvPr>
            <p:ph sz="half" idx="1"/>
          </p:nvPr>
        </p:nvSpPr>
        <p:spPr>
          <a:xfrm>
            <a:off x="1751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1182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analysis goals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analysis (what can you ask of the data?)</a:t>
            </a:r>
          </a:p>
        </p:txBody>
      </p:sp>
      <p:sp>
        <p:nvSpPr>
          <p:cNvPr id="29698" name="Content Placeholder 6"/>
          <p:cNvSpPr>
            <a:spLocks noGrp="1"/>
          </p:cNvSpPr>
          <p:nvPr>
            <p:ph idx="1"/>
          </p:nvPr>
        </p:nvSpPr>
        <p:spPr>
          <a:xfrm>
            <a:off x="1676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366634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General themes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workflows</a:t>
            </a:r>
          </a:p>
        </p:txBody>
      </p:sp>
      <p:sp>
        <p:nvSpPr>
          <p:cNvPr id="31746" name="Content Placeholder 6"/>
          <p:cNvSpPr>
            <a:spLocks noGrp="1"/>
          </p:cNvSpPr>
          <p:nvPr>
            <p:ph idx="1"/>
          </p:nvPr>
        </p:nvSpPr>
        <p:spPr>
          <a:xfrm>
            <a:off x="1214203" y="1301750"/>
            <a:ext cx="9833548" cy="4648200"/>
          </a:xfrm>
        </p:spPr>
        <p:txBody>
          <a:bodyPr>
            <a:normAutofit/>
          </a:bodyPr>
          <a:lstStyle/>
          <a:p>
            <a:r>
              <a:rPr lang="en-US" sz="2500" dirty="0">
                <a:latin typeface="Calibri" charset="0"/>
                <a:ea typeface="ＭＳ Ｐゴシック" charset="0"/>
              </a:rPr>
              <a:t>Each type of RNA-</a:t>
            </a:r>
            <a:r>
              <a:rPr lang="en-US" sz="2500" dirty="0" err="1">
                <a:latin typeface="Calibri" charset="0"/>
                <a:ea typeface="ＭＳ Ｐゴシック" charset="0"/>
              </a:rPr>
              <a:t>seq</a:t>
            </a:r>
            <a:r>
              <a:rPr lang="en-US" sz="2500" dirty="0">
                <a:latin typeface="Calibri" charset="0"/>
                <a:ea typeface="ＭＳ Ｐゴシック" charset="0"/>
              </a:rPr>
              <a:t>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2007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676400" y="0"/>
            <a:ext cx="8839200" cy="1143000"/>
          </a:xfrm>
        </p:spPr>
        <p:txBody>
          <a:bodyPr/>
          <a:lstStyle/>
          <a:p>
            <a:pPr algn="ctr"/>
            <a:r>
              <a:rPr lang="en-US" b="1" dirty="0" err="1">
                <a:latin typeface="Calibri" charset="0"/>
                <a:ea typeface="ＭＳ Ｐゴシック" charset="0"/>
              </a:rPr>
              <a:t>BioStar</a:t>
            </a:r>
            <a:r>
              <a:rPr lang="en-US" b="1" dirty="0">
                <a:latin typeface="Calibri" charset="0"/>
                <a:ea typeface="ＭＳ Ｐゴシック" charset="0"/>
              </a:rPr>
              <a:t> exercise</a:t>
            </a:r>
          </a:p>
        </p:txBody>
      </p:sp>
      <p:sp>
        <p:nvSpPr>
          <p:cNvPr id="47106" name="Content Placeholder 2"/>
          <p:cNvSpPr>
            <a:spLocks noGrp="1"/>
          </p:cNvSpPr>
          <p:nvPr>
            <p:ph idx="1"/>
          </p:nvPr>
        </p:nvSpPr>
        <p:spPr>
          <a:xfrm>
            <a:off x="1676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37817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Should I remove duplicates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6866" name="Content Placeholder 6"/>
          <p:cNvSpPr>
            <a:spLocks noGrp="1"/>
          </p:cNvSpPr>
          <p:nvPr>
            <p:ph idx="1"/>
          </p:nvPr>
        </p:nvSpPr>
        <p:spPr>
          <a:xfrm>
            <a:off x="1676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78836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How much library depth is needed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8914" name="Content Placeholder 6"/>
          <p:cNvSpPr>
            <a:spLocks noGrp="1"/>
          </p:cNvSpPr>
          <p:nvPr>
            <p:ph idx="1"/>
          </p:nvPr>
        </p:nvSpPr>
        <p:spPr>
          <a:xfrm>
            <a:off x="1019331" y="1600200"/>
            <a:ext cx="10163331"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r>
              <a:rPr lang="en-US" sz="2600" dirty="0">
                <a:latin typeface="Calibri" charset="0"/>
                <a:ea typeface="ＭＳ Ｐゴシック" charset="0"/>
              </a:rPr>
              <a:t>Good news:  1-2 lanes of recent Illumina </a:t>
            </a:r>
            <a:r>
              <a:rPr lang="en-US" sz="2600" dirty="0" err="1">
                <a:latin typeface="Calibri" charset="0"/>
                <a:ea typeface="ＭＳ Ｐゴシック" charset="0"/>
              </a:rPr>
              <a:t>HiSeq</a:t>
            </a:r>
            <a:r>
              <a:rPr lang="en-US" sz="2600" dirty="0">
                <a:latin typeface="Calibri" charset="0"/>
                <a:ea typeface="ＭＳ Ｐゴシック" charset="0"/>
              </a:rPr>
              <a:t> data should be enough for most purposes</a:t>
            </a:r>
          </a:p>
        </p:txBody>
      </p:sp>
    </p:spTree>
    <p:extLst>
      <p:ext uri="{BB962C8B-B14F-4D97-AF65-F5344CB8AC3E}">
        <p14:creationId xmlns:p14="http://schemas.microsoft.com/office/powerpoint/2010/main" val="1944737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What mapping strategy should I use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40962" name="Content Placeholder 6"/>
          <p:cNvSpPr>
            <a:spLocks noGrp="1"/>
          </p:cNvSpPr>
          <p:nvPr>
            <p:ph idx="1"/>
          </p:nvPr>
        </p:nvSpPr>
        <p:spPr>
          <a:xfrm>
            <a:off x="1676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157319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109536"/>
            <a:ext cx="8839200" cy="1143001"/>
          </a:xfrm>
        </p:spPr>
        <p:txBody>
          <a:bodyPr>
            <a:normAutofit fontScale="90000"/>
          </a:bodyPr>
          <a:lstStyle/>
          <a:p>
            <a:pPr algn="ctr"/>
            <a:r>
              <a:rPr lang="en-US" b="1"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203240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normAutofit fontScale="90000"/>
          </a:bodyPr>
          <a:lstStyle/>
          <a:p>
            <a:pPr algn="ctr"/>
            <a:r>
              <a:rPr lang="en-US" b="1" dirty="0">
                <a:latin typeface="Calibri" panose="020F0502020204030204" pitchFamily="34" charset="0"/>
                <a:cs typeface="Calibri" panose="020F0502020204030204" pitchFamily="34" charset="0"/>
              </a:rPr>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6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r>
              <a:rPr lang="en-US" b="1" dirty="0">
                <a:latin typeface="Calibri" charset="0"/>
                <a:ea typeface="ＭＳ Ｐゴシック" charset="0"/>
              </a:rPr>
              <a:t> </a:t>
            </a:r>
            <a:br>
              <a:rPr lang="en-US" b="1" dirty="0">
                <a:latin typeface="Calibri" charset="0"/>
                <a:ea typeface="ＭＳ Ｐゴシック" charset="0"/>
              </a:rPr>
            </a:br>
            <a:r>
              <a:rPr lang="en-US" b="1"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
        <p:nvSpPr>
          <p:cNvPr id="5" name="TextBox 3">
            <a:extLst>
              <a:ext uri="{FF2B5EF4-FFF2-40B4-BE49-F238E27FC236}">
                <a16:creationId xmlns:a16="http://schemas.microsoft.com/office/drawing/2014/main" id="{F24BBAC7-9491-1147-8BCD-4E3F548BEB7A}"/>
              </a:ext>
            </a:extLst>
          </p:cNvPr>
          <p:cNvSpPr txBox="1">
            <a:spLocks noChangeArrowheads="1"/>
          </p:cNvSpPr>
          <p:nvPr/>
        </p:nvSpPr>
        <p:spPr bwMode="auto">
          <a:xfrm>
            <a:off x="3734587" y="5538788"/>
            <a:ext cx="1074333" cy="338554"/>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a:t>
            </a:r>
            <a:r>
              <a:rPr lang="en-US" sz="1600" b="1" kern="0" dirty="0">
                <a:solidFill>
                  <a:prstClr val="black"/>
                </a:solidFill>
              </a:rPr>
              <a:t>7</a:t>
            </a:r>
            <a:endParaRPr kumimoji="0" lang="en-US" sz="1600" b="1" i="0" u="none" strike="noStrike" kern="0" cap="none" spc="0" normalizeH="0" baseline="0" noProof="0" dirty="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88578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7</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Introduction to RNA sequencing</a:t>
            </a:r>
            <a:endParaRPr lang="en-US" sz="3600" dirty="0">
              <a:solidFill>
                <a:schemeClr val="bg1"/>
              </a:solidFill>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7" name="Picture 4" descr="TGI_logo_V_2color_bevel.tiff">
            <a:extLst>
              <a:ext uri="{FF2B5EF4-FFF2-40B4-BE49-F238E27FC236}">
                <a16:creationId xmlns:a16="http://schemas.microsoft.com/office/drawing/2014/main" id="{84BDF983-CFFE-2749-98DE-709A1233B564}"/>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306442" y="3128809"/>
            <a:ext cx="2801824" cy="2432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Learning objectives of the course</a:t>
            </a:r>
          </a:p>
        </p:txBody>
      </p:sp>
      <p:sp>
        <p:nvSpPr>
          <p:cNvPr id="3" name="Content Placeholder 2"/>
          <p:cNvSpPr>
            <a:spLocks noGrp="1"/>
          </p:cNvSpPr>
          <p:nvPr>
            <p:ph idx="1"/>
          </p:nvPr>
        </p:nvSpPr>
        <p:spPr>
          <a:xfrm>
            <a:off x="944380" y="1584920"/>
            <a:ext cx="10792918" cy="4724400"/>
          </a:xfrm>
        </p:spPr>
        <p:txBody>
          <a:bodyPr>
            <a:normAutofit/>
          </a:bodyPr>
          <a:lstStyle/>
          <a:p>
            <a:pPr>
              <a:defRPr/>
            </a:pPr>
            <a:r>
              <a:rPr lang="en-US" b="1" dirty="0"/>
              <a:t>Module 7: Introduction to RNA Sequencing</a:t>
            </a:r>
          </a:p>
          <a:p>
            <a:pPr>
              <a:defRPr/>
            </a:pPr>
            <a:r>
              <a:rPr lang="en-US" dirty="0"/>
              <a:t>Module 8: Alignment and Visualization</a:t>
            </a:r>
          </a:p>
          <a:p>
            <a:pPr>
              <a:defRPr/>
            </a:pPr>
            <a:r>
              <a:rPr lang="en-US" dirty="0"/>
              <a:t>Module 9: Expression and Differential Expression</a:t>
            </a:r>
          </a:p>
          <a:p>
            <a:pPr>
              <a:defRPr/>
            </a:pPr>
            <a:r>
              <a:rPr lang="en-US" dirty="0"/>
              <a:t>Module 10: Alignment Free Expression Estimation</a:t>
            </a:r>
          </a:p>
          <a:p>
            <a:pPr>
              <a:defRPr/>
            </a:pPr>
            <a:r>
              <a:rPr lang="en-US" dirty="0"/>
              <a:t>Module 11: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419941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pPr algn="ctr"/>
            <a:r>
              <a:rPr lang="en-US" b="1" dirty="0">
                <a:latin typeface="Calibri" charset="0"/>
                <a:ea typeface="ＭＳ Ｐゴシック" charset="0"/>
              </a:rPr>
              <a:t>Learning objectives of module 7</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274378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402095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40637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794479" y="1341438"/>
            <a:ext cx="10837888"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235572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b="1" dirty="0">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719528" y="1341438"/>
            <a:ext cx="11122702" cy="4906962"/>
          </a:xfrm>
        </p:spPr>
        <p:txBody>
          <a:bodyPr>
            <a:normAutofit/>
          </a:bodyPr>
          <a:lstStyle/>
          <a:p>
            <a:pPr>
              <a:lnSpc>
                <a:spcPct val="90000"/>
              </a:lnSpc>
            </a:pPr>
            <a:r>
              <a:rPr lang="en-US" dirty="0">
                <a:latin typeface="Calibri" charset="0"/>
                <a:ea typeface="ＭＳ Ｐゴシック" charset="0"/>
              </a:rPr>
              <a:t>Interpreting mutations that do not have an obvious effect on protein sequence</a:t>
            </a:r>
          </a:p>
          <a:p>
            <a:pPr lvl="1">
              <a:lnSpc>
                <a:spcPct val="90000"/>
              </a:lnSpc>
            </a:pPr>
            <a:r>
              <a:rPr lang="ja-JP" altLang="en-US" dirty="0">
                <a:latin typeface="Calibri" charset="0"/>
                <a:ea typeface="ＭＳ Ｐゴシック" charset="0"/>
              </a:rPr>
              <a:t>‘</a:t>
            </a:r>
            <a:r>
              <a:rPr lang="en-US" altLang="ja-JP" dirty="0">
                <a:latin typeface="Calibri" charset="0"/>
                <a:ea typeface="ＭＳ Ｐゴシック" charset="0"/>
              </a:rPr>
              <a:t>Regulatory</a:t>
            </a:r>
            <a:r>
              <a:rPr lang="ja-JP" altLang="en-US" dirty="0">
                <a:latin typeface="Calibri" charset="0"/>
                <a:ea typeface="ＭＳ Ｐゴシック" charset="0"/>
              </a:rPr>
              <a:t>’</a:t>
            </a:r>
            <a:r>
              <a:rPr lang="en-US" altLang="ja-JP" dirty="0">
                <a:latin typeface="Calibri" charset="0"/>
                <a:ea typeface="ＭＳ Ｐゴシック" charset="0"/>
              </a:rPr>
              <a:t> mutations that affect what mRNA isoform is expressed and how much </a:t>
            </a:r>
          </a:p>
          <a:p>
            <a:pPr>
              <a:lnSpc>
                <a:spcPct val="90000"/>
              </a:lnSpc>
            </a:pPr>
            <a:r>
              <a:rPr lang="en-US" dirty="0">
                <a:latin typeface="Calibri" charset="0"/>
                <a:ea typeface="ＭＳ Ｐゴシック" charset="0"/>
              </a:rPr>
              <a:t>Prioritizing protein coding somatic mutations (often heterozygous)</a:t>
            </a:r>
          </a:p>
          <a:p>
            <a:pPr lvl="1">
              <a:lnSpc>
                <a:spcPct val="90000"/>
              </a:lnSpc>
            </a:pPr>
            <a:r>
              <a:rPr lang="en-US" dirty="0">
                <a:latin typeface="Calibri" charset="0"/>
                <a:ea typeface="ＭＳ Ｐゴシック" charset="0"/>
              </a:rPr>
              <a:t>If the gene is not expressed, a mutation in that gene would be less interesting</a:t>
            </a:r>
          </a:p>
          <a:p>
            <a:pPr lvl="1">
              <a:lnSpc>
                <a:spcPct val="90000"/>
              </a:lnSpc>
            </a:pPr>
            <a:r>
              <a:rPr lang="en-US" dirty="0">
                <a:latin typeface="Calibri" charset="0"/>
                <a:ea typeface="ＭＳ Ｐゴシック" charset="0"/>
              </a:rPr>
              <a:t>If the gene is expressed but only from the wild type allele, this might suggest loss-of-function (</a:t>
            </a:r>
            <a:r>
              <a:rPr lang="en-US" dirty="0" err="1">
                <a:latin typeface="Calibri" charset="0"/>
                <a:ea typeface="ＭＳ Ｐゴシック" charset="0"/>
              </a:rPr>
              <a:t>haploinsufficiency</a:t>
            </a:r>
            <a:r>
              <a:rPr lang="en-US" dirty="0">
                <a:latin typeface="Calibri" charset="0"/>
                <a:ea typeface="ＭＳ Ｐゴシック" charset="0"/>
              </a:rPr>
              <a:t>)</a:t>
            </a:r>
          </a:p>
          <a:p>
            <a:pPr lvl="1">
              <a:lnSpc>
                <a:spcPct val="90000"/>
              </a:lnSpc>
            </a:pPr>
            <a:r>
              <a:rPr lang="en-US"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20242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4205</TotalTime>
  <Words>2878</Words>
  <Application>Microsoft Macintosh PowerPoint</Application>
  <PresentationFormat>Widescreen</PresentationFormat>
  <Paragraphs>198</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Verdana</vt:lpstr>
      <vt:lpstr>Office Theme</vt:lpstr>
      <vt:lpstr>PowerPoint Presentation</vt:lpstr>
      <vt:lpstr>PowerPoint Presentation</vt:lpstr>
      <vt:lpstr>RNA-Seq Module 7 Introduction to RNA sequencing</vt:lpstr>
      <vt:lpstr>Learning objectives of the course</vt:lpstr>
      <vt:lpstr>Learning objectives of module 7</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Cotto, Kelsy</cp:lastModifiedBy>
  <cp:revision>23</cp:revision>
  <dcterms:created xsi:type="dcterms:W3CDTF">2018-10-31T15:25:31Z</dcterms:created>
  <dcterms:modified xsi:type="dcterms:W3CDTF">2019-02-25T21:26:23Z</dcterms:modified>
</cp:coreProperties>
</file>