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4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33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/>
    <p:restoredTop sz="94579"/>
  </p:normalViewPr>
  <p:slideViewPr>
    <p:cSldViewPr snapToGrid="0" snapToObjects="1">
      <p:cViewPr varScale="1">
        <p:scale>
          <a:sx n="86" d="100"/>
          <a:sy n="86" d="100"/>
        </p:scale>
        <p:origin x="104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8F387-D55B-1842-958C-A26E6CD2D34E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BFF29-0455-3C47-A931-C775FC77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8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6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21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9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80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58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26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26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BFF29-0455-3C47-A931-C775FC776F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9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53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9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5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1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0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1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9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4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8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1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4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11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bio</a:t>
            </a:r>
            <a:r>
              <a:rPr lang="en-US" dirty="0" err="1">
                <a:cs typeface="Arial" charset="0"/>
              </a:rPr>
              <a:t>informatics</a:t>
            </a:r>
            <a:r>
              <a:rPr lang="en-US" sz="1400" dirty="0" err="1">
                <a:cs typeface="Arial" charset="0"/>
              </a:rPr>
              <a:t>.ca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63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iostars.org/p/13525/" TargetMode="External"/><Relationship Id="rId3" Type="http://schemas.openxmlformats.org/officeDocument/2006/relationships/hyperlink" Target="http://www.biostars.org/p/68966/" TargetMode="External"/><Relationship Id="rId7" Type="http://schemas.openxmlformats.org/officeDocument/2006/relationships/hyperlink" Target="http://www.biostars.org/p/50365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iostars.org/p/11695/" TargetMode="External"/><Relationship Id="rId5" Type="http://schemas.openxmlformats.org/officeDocument/2006/relationships/hyperlink" Target="http://www.biostars.org/p/65617/" TargetMode="External"/><Relationship Id="rId4" Type="http://schemas.openxmlformats.org/officeDocument/2006/relationships/hyperlink" Target="http://www.biostars.org/p/62728/" TargetMode="External"/><Relationship Id="rId9" Type="http://schemas.openxmlformats.org/officeDocument/2006/relationships/hyperlink" Target="http://www.biostars.org/p/8979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951701B-699C-D042-8C4F-2B7A911EC7B7}"/>
              </a:ext>
            </a:extLst>
          </p:cNvPr>
          <p:cNvSpPr txBox="1">
            <a:spLocks noChangeArrowheads="1"/>
          </p:cNvSpPr>
          <p:nvPr/>
        </p:nvSpPr>
        <p:spPr>
          <a:xfrm>
            <a:off x="931221" y="2489451"/>
            <a:ext cx="1029492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9A333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Canadian Bioinformatics Workshops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9B358B9-3A44-4642-B0D6-A899FE00280C}"/>
              </a:ext>
            </a:extLst>
          </p:cNvPr>
          <p:cNvSpPr txBox="1">
            <a:spLocks noChangeArrowheads="1"/>
          </p:cNvSpPr>
          <p:nvPr/>
        </p:nvSpPr>
        <p:spPr>
          <a:xfrm>
            <a:off x="2058889" y="3719450"/>
            <a:ext cx="8039584" cy="192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dirty="0" err="1">
                <a:ea typeface="ＭＳ Ｐゴシック" charset="0"/>
                <a:cs typeface="ＭＳ Ｐゴシック" charset="0"/>
              </a:rPr>
              <a:t>www.bioinformatics.ca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 algn="ctr">
              <a:buFont typeface="Arial" charset="0"/>
              <a:buNone/>
            </a:pPr>
            <a:r>
              <a:rPr lang="en-US" dirty="0" err="1">
                <a:ea typeface="ＭＳ Ｐゴシック" charset="0"/>
                <a:cs typeface="ＭＳ Ｐゴシック" charset="0"/>
              </a:rPr>
              <a:t>bioinformaticsdotca.github.io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3CC30E-EF41-4A4B-AD78-53A11C3D8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072" y="5106390"/>
            <a:ext cx="1583928" cy="131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7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27650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24612" r="51976" b="53220"/>
          <a:stretch>
            <a:fillRect/>
          </a:stretch>
        </p:blipFill>
        <p:spPr>
          <a:xfrm>
            <a:off x="1919288" y="1412875"/>
            <a:ext cx="7777162" cy="4044950"/>
          </a:xfrm>
        </p:spPr>
      </p:pic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7337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Useful resources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41437"/>
            <a:ext cx="8839200" cy="496942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Best approach to predict novel and alternative splicing events from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http://www.biostars.org/p/68966/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http://www.biostars.org/p/62728/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Alternative splicing detection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http://www.biostars.org/p/65617/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http://www.biostars.org/p/11695/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Identifying genes that express different isoforms in cancer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normal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http://www.biostars.org/p/50365/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Cufflinks /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Cuffdiff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Output - How are tests different?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http://www.biostars.org/p/13525/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Visualization of alternative splicing events using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http://www.biostars.org/p/8979/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315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64892" y="-26988"/>
            <a:ext cx="11797259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Sequencing methods for studying alternative isoforms</a:t>
            </a:r>
          </a:p>
        </p:txBody>
      </p:sp>
      <p:pic>
        <p:nvPicPr>
          <p:cNvPr id="20482" name="Content Placeholder 3" descr="Figure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6" r="-1291"/>
          <a:stretch>
            <a:fillRect/>
          </a:stretch>
        </p:blipFill>
        <p:spPr>
          <a:xfrm>
            <a:off x="3935413" y="1268414"/>
            <a:ext cx="4000500" cy="4911725"/>
          </a:xfrm>
        </p:spPr>
      </p:pic>
    </p:spTree>
    <p:extLst>
      <p:ext uri="{BB962C8B-B14F-4D97-AF65-F5344CB8AC3E}">
        <p14:creationId xmlns:p14="http://schemas.microsoft.com/office/powerpoint/2010/main" val="2316717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4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latin typeface="Calibri" charset="0"/>
                <a:ea typeface="ＭＳ Ｐゴシック" charset="0"/>
              </a:rPr>
              <a:t>HiSat</a:t>
            </a:r>
            <a:r>
              <a:rPr lang="en-US" b="1" dirty="0">
                <a:latin typeface="Calibri" charset="0"/>
                <a:ea typeface="ＭＳ Ｐゴシック" charset="0"/>
              </a:rPr>
              <a:t>/</a:t>
            </a:r>
            <a:r>
              <a:rPr lang="en-US" b="1" dirty="0" err="1">
                <a:latin typeface="Calibri" charset="0"/>
                <a:ea typeface="ＭＳ Ｐゴシック" charset="0"/>
              </a:rPr>
              <a:t>StringTie</a:t>
            </a:r>
            <a:r>
              <a:rPr lang="en-US" b="1" dirty="0">
                <a:latin typeface="Calibri" charset="0"/>
                <a:ea typeface="ＭＳ Ｐゴシック" charset="0"/>
              </a:rPr>
              <a:t>/</a:t>
            </a:r>
            <a:r>
              <a:rPr lang="en-US" b="1" dirty="0" err="1">
                <a:latin typeface="Calibri" charset="0"/>
                <a:ea typeface="ＭＳ Ｐゴシック" charset="0"/>
              </a:rPr>
              <a:t>Ballgown</a:t>
            </a:r>
            <a:r>
              <a:rPr lang="en-US" b="1" dirty="0">
                <a:latin typeface="Calibri" charset="0"/>
                <a:ea typeface="ＭＳ Ｐゴシック" charset="0"/>
              </a:rPr>
              <a:t> </a:t>
            </a:r>
            <a:br>
              <a:rPr lang="en-US" b="1" dirty="0">
                <a:latin typeface="Calibri" charset="0"/>
                <a:ea typeface="ＭＳ Ｐゴシック" charset="0"/>
              </a:rPr>
            </a:br>
            <a:r>
              <a:rPr lang="en-US" b="1" dirty="0">
                <a:latin typeface="Calibri" charset="0"/>
                <a:ea typeface="ＭＳ Ｐゴシック" charset="0"/>
              </a:rPr>
              <a:t>RNA-seq Pipeline</a:t>
            </a:r>
          </a:p>
        </p:txBody>
      </p:sp>
      <p:pic>
        <p:nvPicPr>
          <p:cNvPr id="4" name="Picture 3" descr="RNA-seq_Flowchart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272" y="1772816"/>
            <a:ext cx="8522208" cy="3883152"/>
          </a:xfrm>
          <a:prstGeom prst="rect">
            <a:avLst/>
          </a:prstGeom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FA51A8A2-D1C5-DD4C-9152-A9DCBD5C8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971" y="1755883"/>
            <a:ext cx="1188146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Module 11</a:t>
            </a:r>
          </a:p>
        </p:txBody>
      </p:sp>
    </p:spTree>
    <p:extLst>
      <p:ext uri="{BB962C8B-B14F-4D97-AF65-F5344CB8AC3E}">
        <p14:creationId xmlns:p14="http://schemas.microsoft.com/office/powerpoint/2010/main" val="1248171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09DF-310C-844E-B510-E149AF0C4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</p:spPr>
        <p:txBody>
          <a:bodyPr/>
          <a:lstStyle/>
          <a:p>
            <a:pPr algn="ctr"/>
            <a:r>
              <a:rPr lang="en-US" dirty="0"/>
              <a:t>We are on a Coffee Break &amp; Networking Session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67D870-0FF0-0342-8E83-7A1E0F1B4F68}"/>
              </a:ext>
            </a:extLst>
          </p:cNvPr>
          <p:cNvSpPr txBox="1"/>
          <p:nvPr/>
        </p:nvSpPr>
        <p:spPr>
          <a:xfrm>
            <a:off x="790832" y="3966519"/>
            <a:ext cx="1060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Workshop Sponsors: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667162-27CD-1B4A-8F6D-F70AAA233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94" y="4620163"/>
            <a:ext cx="2642287" cy="12640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B5EA98-6E57-2F46-9C64-7CBBE9AEF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208" y="4620163"/>
            <a:ext cx="1676400" cy="1206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925479-9C9D-1142-952B-7162613B09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7211" y="4858491"/>
            <a:ext cx="2781300" cy="787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6F1A00-932A-624F-A50C-FB1B23DD58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5954" y="4660327"/>
            <a:ext cx="3114941" cy="112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2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9" descr="Picture 1.png">
            <a:extLst>
              <a:ext uri="{FF2B5EF4-FFF2-40B4-BE49-F238E27FC236}">
                <a16:creationId xmlns:a16="http://schemas.microsoft.com/office/drawing/2014/main" id="{548BE5EC-9575-1847-9F91-986B05624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22576" y="0"/>
            <a:ext cx="651849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200586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40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40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11</a:t>
            </a:r>
            <a:br>
              <a:rPr lang="en-US" sz="4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4000" dirty="0">
                <a:solidFill>
                  <a:schemeClr val="bg1"/>
                </a:solidFill>
                <a:latin typeface="Calibri" charset="0"/>
                <a:cs typeface="Segoe UI" charset="0"/>
              </a:rPr>
              <a:t>Discovery and Alternative Expression</a:t>
            </a:r>
            <a:endParaRPr lang="en-US" sz="40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Chris Miller, Peter </a:t>
            </a:r>
            <a:r>
              <a:rPr lang="en-US" dirty="0" err="1">
                <a:solidFill>
                  <a:schemeClr val="bg1"/>
                </a:solidFill>
              </a:rPr>
              <a:t>Ronning</a:t>
            </a:r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dirty="0">
                <a:solidFill>
                  <a:schemeClr val="bg1"/>
                </a:solidFill>
              </a:rPr>
              <a:t>High-Throughput Biology: From Sequence to Networks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March 11-17, 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7" name="Picture 4" descr="TGI_logo_V_2color_bevel.tiff">
            <a:extLst>
              <a:ext uri="{FF2B5EF4-FFF2-40B4-BE49-F238E27FC236}">
                <a16:creationId xmlns:a16="http://schemas.microsoft.com/office/drawing/2014/main" id="{88C423D1-8035-D74D-B692-6FCEA3C9A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489430" y="3224538"/>
            <a:ext cx="2790701" cy="242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34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56D6AE-3FE9-CD4B-8D37-D801168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Learning objectives of the course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F69EB9-6815-2C49-84D8-3A7D6222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Module 7: Introduction to RNA Sequencing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Module 8: Alignment and Visualization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Module 9: Expression and Differential Expression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Module 10: Alignment Free Expression Estimation</a:t>
            </a:r>
          </a:p>
          <a:p>
            <a:pPr>
              <a:defRPr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Module 11: Isoform Discovery and Alternative Expression</a:t>
            </a:r>
          </a:p>
          <a:p>
            <a:pPr marL="0" indent="0">
              <a:buFont typeface="Arial" charset="0"/>
              <a:buNone/>
              <a:defRPr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Tutorials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Provide a working example of an RNA-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seq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analysis pipeline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Run in a </a:t>
            </a:r>
            <a:r>
              <a:rPr lang="ja-JP" altLang="en-US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‘</a:t>
            </a:r>
            <a:r>
              <a:rPr lang="en-US" altLang="ja-JP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reasonable</a:t>
            </a:r>
            <a:r>
              <a:rPr lang="ja-JP" altLang="en-US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amount of time with modest computer resources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Self contained, self explanatory, portable</a:t>
            </a:r>
          </a:p>
        </p:txBody>
      </p:sp>
    </p:spTree>
    <p:extLst>
      <p:ext uri="{BB962C8B-B14F-4D97-AF65-F5344CB8AC3E}">
        <p14:creationId xmlns:p14="http://schemas.microsoft.com/office/powerpoint/2010/main" val="217537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56D6AE-3FE9-CD4B-8D37-D801168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Learning objectives of Module 11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F69EB9-6815-2C49-84D8-3A7D6222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Explore use of </a:t>
            </a:r>
            <a:r>
              <a:rPr lang="en-US" dirty="0" err="1">
                <a:latin typeface="Calibri" charset="0"/>
                <a:ea typeface="ＭＳ Ｐゴシック" charset="0"/>
              </a:rPr>
              <a:t>StringTie</a:t>
            </a:r>
            <a:r>
              <a:rPr lang="en-US" dirty="0">
                <a:latin typeface="Calibri" charset="0"/>
                <a:ea typeface="ＭＳ Ｐゴシック" charset="0"/>
              </a:rPr>
              <a:t> in modes that facilitate transcript/isoform discovery. 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This still requires a reference genome sequence...</a:t>
            </a:r>
          </a:p>
        </p:txBody>
      </p:sp>
    </p:spTree>
    <p:extLst>
      <p:ext uri="{BB962C8B-B14F-4D97-AF65-F5344CB8AC3E}">
        <p14:creationId xmlns:p14="http://schemas.microsoft.com/office/powerpoint/2010/main" val="118872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116633"/>
            <a:ext cx="3411488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Review of gene expression</a:t>
            </a:r>
          </a:p>
        </p:txBody>
      </p:sp>
      <p:pic>
        <p:nvPicPr>
          <p:cNvPr id="3" name="Picture 2" descr="Figure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4" y="116632"/>
            <a:ext cx="4880312" cy="61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3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- part 1</a:t>
            </a:r>
          </a:p>
        </p:txBody>
      </p:sp>
      <p:pic>
        <p:nvPicPr>
          <p:cNvPr id="18434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r="-1949" b="48083"/>
          <a:stretch>
            <a:fillRect/>
          </a:stretch>
        </p:blipFill>
        <p:spPr>
          <a:xfrm>
            <a:off x="2801938" y="1341439"/>
            <a:ext cx="7129462" cy="4611687"/>
          </a:xfrm>
        </p:spPr>
      </p:pic>
    </p:spTree>
    <p:extLst>
      <p:ext uri="{BB962C8B-B14F-4D97-AF65-F5344CB8AC3E}">
        <p14:creationId xmlns:p14="http://schemas.microsoft.com/office/powerpoint/2010/main" val="198627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– part 2</a:t>
            </a:r>
          </a:p>
        </p:txBody>
      </p:sp>
      <p:pic>
        <p:nvPicPr>
          <p:cNvPr id="19458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52509" r="-2956"/>
          <a:stretch>
            <a:fillRect/>
          </a:stretch>
        </p:blipFill>
        <p:spPr>
          <a:xfrm>
            <a:off x="2424114" y="1341438"/>
            <a:ext cx="7654925" cy="4475162"/>
          </a:xfrm>
        </p:spPr>
      </p:pic>
    </p:spTree>
    <p:extLst>
      <p:ext uri="{BB962C8B-B14F-4D97-AF65-F5344CB8AC3E}">
        <p14:creationId xmlns:p14="http://schemas.microsoft.com/office/powerpoint/2010/main" val="2548170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Methods to study splicing by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pic>
        <p:nvPicPr>
          <p:cNvPr id="16386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907" r="5653" b="3806"/>
          <a:stretch>
            <a:fillRect/>
          </a:stretch>
        </p:blipFill>
        <p:spPr>
          <a:xfrm>
            <a:off x="3787776" y="981075"/>
            <a:ext cx="4608513" cy="4884738"/>
          </a:xfrm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60255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4167</TotalTime>
  <Words>391</Words>
  <Application>Microsoft Macintosh PowerPoint</Application>
  <PresentationFormat>Widescreen</PresentationFormat>
  <Paragraphs>58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Segoe UI</vt:lpstr>
      <vt:lpstr>Verdana</vt:lpstr>
      <vt:lpstr>Office Theme</vt:lpstr>
      <vt:lpstr>PowerPoint Presentation</vt:lpstr>
      <vt:lpstr>PowerPoint Presentation</vt:lpstr>
      <vt:lpstr>RNA-Seq Module 11 Discovery and Alternative Expression</vt:lpstr>
      <vt:lpstr>Learning objectives of the course</vt:lpstr>
      <vt:lpstr>Learning objectives of Module 11</vt:lpstr>
      <vt:lpstr>Review of gene expression</vt:lpstr>
      <vt:lpstr>Types of alternative expression - part 1</vt:lpstr>
      <vt:lpstr>Types of alternative expression – part 2</vt:lpstr>
      <vt:lpstr>Methods to study splicing by RNA-seq</vt:lpstr>
      <vt:lpstr>Methods to study splicing by RNA-seq</vt:lpstr>
      <vt:lpstr>Useful resources and discussion</vt:lpstr>
      <vt:lpstr>Sequencing methods for studying alternative isoforms</vt:lpstr>
      <vt:lpstr>HiSat/StringTie/Ballgown  RNA-seq Pipeline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Meyer</dc:creator>
  <cp:lastModifiedBy>Cotto, Kelsy</cp:lastModifiedBy>
  <cp:revision>22</cp:revision>
  <dcterms:created xsi:type="dcterms:W3CDTF">2018-10-31T15:25:31Z</dcterms:created>
  <dcterms:modified xsi:type="dcterms:W3CDTF">2019-02-25T21:25:42Z</dcterms:modified>
</cp:coreProperties>
</file>