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6"/>
  </p:notesMasterIdLst>
  <p:sldIdLst>
    <p:sldId id="515" r:id="rId2"/>
    <p:sldId id="264" r:id="rId3"/>
    <p:sldId id="262" r:id="rId4"/>
    <p:sldId id="26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73"/>
  </p:normalViewPr>
  <p:slideViewPr>
    <p:cSldViewPr snapToGrid="0" snapToObjects="1">
      <p:cViewPr varScale="1">
        <p:scale>
          <a:sx n="121" d="100"/>
          <a:sy n="121" d="100"/>
        </p:scale>
        <p:origin x="200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7BD9F9-8452-A342-BB1B-28ECF19E2CC5}" type="datetimeFigureOut">
              <a:rPr lang="en-US" smtClean="0"/>
              <a:t>11/10/19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C65747-E6F5-D94A-981D-658B04DED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736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45848-7DFC-6C40-B1F8-16CDFB28A4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0C4B80-37CE-B14F-B889-FE8A6C8F2E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56FAD-87EC-594B-B262-2B748B57F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5D8FD2-7081-5447-BFEF-BD64EF32B157}"/>
              </a:ext>
            </a:extLst>
          </p:cNvPr>
          <p:cNvSpPr/>
          <p:nvPr userDrawn="1"/>
        </p:nvSpPr>
        <p:spPr>
          <a:xfrm>
            <a:off x="0" y="0"/>
            <a:ext cx="12192000" cy="2514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pic>
        <p:nvPicPr>
          <p:cNvPr id="9" name="Picture 7" descr="cshl_logo_alternate rgb.png">
            <a:extLst>
              <a:ext uri="{FF2B5EF4-FFF2-40B4-BE49-F238E27FC236}">
                <a16:creationId xmlns:a16="http://schemas.microsoft.com/office/drawing/2014/main" id="{EE293D5C-2006-124B-B275-C222270E1B3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8" y="381000"/>
            <a:ext cx="3509962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96301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2A315-2FF6-0449-93D6-96342D986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5E6CFA-28AB-B748-AE92-1FF1FB3DE9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0222C1-21B6-E14F-9F34-4E0C4221C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827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329849-B648-BF40-BC0C-E39A8FDA9F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41A42D-2964-F94E-ABD6-AF0DA39EEF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C2FCA7-7A48-5E4F-BC6A-8A3BDBEAC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6412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200" y="152400"/>
            <a:ext cx="11785600" cy="61722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593719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2514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4" name="Picture 7" descr="cshl_logo_alternate rgb.png">
            <a:extLst>
              <a:ext uri="{FF2B5EF4-FFF2-40B4-BE49-F238E27FC236}">
                <a16:creationId xmlns:a16="http://schemas.microsoft.com/office/drawing/2014/main" id="{57BFA7B0-537B-AF4D-8148-6A1922E08FA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8" y="381000"/>
            <a:ext cx="3509962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05270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04983-FF57-3A4F-A50C-F9933F0EF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265CB-057E-5147-B720-C8DDCC860D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A7E5F7-C396-4941-BBC4-7BEAF927C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203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0A621-739C-C746-8F29-9D6CFEEA4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704B73-4058-7C40-98C2-4104D91876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EEE93E-C8A1-354A-AF1E-19A5283E3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873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CA464-1AAB-3D41-837C-83C938183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2349E-5B0C-DE44-8CE1-77C14FC702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2FBEBA-F2A8-E642-B0D7-3148F7AC1B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759064-C295-474C-91BC-B8179C14C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791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93B7B-D3EB-1942-9C5D-C2DBE70DC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082C37-8144-2B40-B057-52B9B6778F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AB8C75-2C38-424A-9A7A-65CB327C21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C54413-8A58-C54E-9133-45A1F00C59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0112E1-1E2D-724A-8EAC-CF4C8204D7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2AE139-D882-D94E-B377-D84A20766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020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7EC2-76AA-FC42-982F-77406246A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EC7837-FC7B-6043-8182-02D771872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957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75A9DD-FA0A-D64B-B42E-72A4B0E35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675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ECD1F-576B-CE49-B87E-5BC99EC04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276B3-FB76-F847-A4BA-C9B293389B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3103DB-251E-7F47-A645-0FDAFF6E6E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CAFAD0-D61F-3F4F-8E0D-9A64CA7C4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381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BD490-1952-7643-90D4-C4F4ABC93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02CD42-FD12-614D-A8C6-FBB652E2B9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6E1892-E1D1-5447-8C1E-BFD3993A1D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12F28C-AB7A-EF4C-84CD-F4B5CE428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992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9B2312-714B-3946-B9BF-1C7B2035B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7A4718-D341-5E48-B2F9-56FD8E3EE1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50DDCB-DB12-4B4D-B2A3-DF7E278511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06583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973F48-4628-F846-BA33-DDE653D8357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BB045D2-645B-C646-BB72-F8DE27472BD5}"/>
              </a:ext>
            </a:extLst>
          </p:cNvPr>
          <p:cNvSpPr txBox="1">
            <a:spLocks/>
          </p:cNvSpPr>
          <p:nvPr userDrawn="1"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rgbClr val="898989"/>
                </a:solidFill>
                <a:latin typeface="Segoe UI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18C1412E-69E1-864D-A0DF-94DDC7C8003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5CF350-BF31-8549-8FA5-338ED87D9F31}"/>
              </a:ext>
            </a:extLst>
          </p:cNvPr>
          <p:cNvSpPr/>
          <p:nvPr userDrawn="1"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9A33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CE4FBA7-EA83-4B4B-A7C6-F0F5766917A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6430962"/>
            <a:ext cx="6705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 dirty="0">
                <a:solidFill>
                  <a:schemeClr val="bg1"/>
                </a:solidFill>
                <a:latin typeface="Calibri" charset="0"/>
                <a:cs typeface="Calibri" charset="0"/>
              </a:rPr>
              <a:t>Module 2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B12434-FD9E-4242-B813-5136B9D05A8A}"/>
              </a:ext>
            </a:extLst>
          </p:cNvPr>
          <p:cNvSpPr txBox="1"/>
          <p:nvPr userDrawn="1"/>
        </p:nvSpPr>
        <p:spPr>
          <a:xfrm>
            <a:off x="9639300" y="6400800"/>
            <a:ext cx="2362200" cy="45720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b="1" dirty="0">
                <a:cs typeface="Arial" charset="0"/>
              </a:rPr>
              <a:t>rnabio.org</a:t>
            </a:r>
            <a:endParaRPr lang="en-US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7247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3" r:id="rId12"/>
    <p:sldLayoutId id="2147483674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A11EB652-D19B-3146-BD1E-BFCBA6FE97A3}"/>
              </a:ext>
            </a:extLst>
          </p:cNvPr>
          <p:cNvSpPr txBox="1">
            <a:spLocks/>
          </p:cNvSpPr>
          <p:nvPr/>
        </p:nvSpPr>
        <p:spPr>
          <a:xfrm>
            <a:off x="3048000" y="141514"/>
            <a:ext cx="9144000" cy="131418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200" dirty="0">
                <a:solidFill>
                  <a:schemeClr val="bg1"/>
                </a:solidFill>
                <a:latin typeface="Calibri" charset="0"/>
                <a:cs typeface="Segoe UI" charset="0"/>
              </a:rPr>
              <a:t>RNA-Seq </a:t>
            </a:r>
            <a:r>
              <a:rPr lang="en-US" sz="3200">
                <a:solidFill>
                  <a:schemeClr val="bg1"/>
                </a:solidFill>
                <a:latin typeface="Calibri" charset="0"/>
                <a:cs typeface="Segoe UI" charset="0"/>
              </a:rPr>
              <a:t>Module 2</a:t>
            </a:r>
            <a:br>
              <a:rPr lang="en-US" sz="3200" dirty="0">
                <a:solidFill>
                  <a:schemeClr val="bg1"/>
                </a:solidFill>
                <a:latin typeface="Calibri" charset="0"/>
                <a:cs typeface="Segoe UI" charset="0"/>
              </a:rPr>
            </a:br>
            <a:r>
              <a:rPr lang="en-US" sz="3200" dirty="0">
                <a:solidFill>
                  <a:schemeClr val="bg1"/>
                </a:solidFill>
                <a:latin typeface="Calibri" charset="0"/>
                <a:cs typeface="Segoe UI" charset="0"/>
              </a:rPr>
              <a:t>Alignment vs Assembly vs Pseudoalignment</a:t>
            </a:r>
            <a:endParaRPr lang="en-US" sz="2800" b="1" dirty="0">
              <a:solidFill>
                <a:schemeClr val="bg1"/>
              </a:solidFill>
              <a:latin typeface="Calibri" charset="0"/>
              <a:cs typeface="Segoe UI" charset="0"/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7C50790C-8D87-CC4F-B926-F48A53F94152}"/>
              </a:ext>
            </a:extLst>
          </p:cNvPr>
          <p:cNvSpPr txBox="1">
            <a:spLocks/>
          </p:cNvSpPr>
          <p:nvPr/>
        </p:nvSpPr>
        <p:spPr>
          <a:xfrm>
            <a:off x="3483428" y="1379500"/>
            <a:ext cx="8708571" cy="131418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800" dirty="0">
                <a:solidFill>
                  <a:schemeClr val="bg1"/>
                </a:solidFill>
                <a:latin typeface="Calibri"/>
                <a:cs typeface="Calibri"/>
              </a:rPr>
              <a:t>Kelsy Cotto, Felicia Gomez,</a:t>
            </a:r>
          </a:p>
          <a:p>
            <a:pPr marL="0" indent="0" algn="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800" dirty="0">
                <a:solidFill>
                  <a:schemeClr val="bg1"/>
                </a:solidFill>
                <a:latin typeface="Calibri"/>
                <a:cs typeface="Calibri"/>
              </a:rPr>
              <a:t>Obi Griffith, Malachi Griffith, </a:t>
            </a:r>
            <a:r>
              <a:rPr lang="en-US" sz="1800" dirty="0" err="1">
                <a:solidFill>
                  <a:schemeClr val="bg1"/>
                </a:solidFill>
                <a:latin typeface="Calibri"/>
                <a:cs typeface="Calibri"/>
              </a:rPr>
              <a:t>Huiming</a:t>
            </a:r>
            <a:r>
              <a:rPr lang="en-US" sz="1800" dirty="0">
                <a:solidFill>
                  <a:schemeClr val="bg1"/>
                </a:solidFill>
                <a:latin typeface="Calibri"/>
                <a:cs typeface="Calibri"/>
              </a:rPr>
              <a:t> Xia</a:t>
            </a:r>
          </a:p>
          <a:p>
            <a:pPr marL="0" indent="0" algn="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800" dirty="0">
                <a:ln w="1270">
                  <a:solidFill>
                    <a:prstClr val="black">
                      <a:alpha val="38000"/>
                    </a:prstClr>
                  </a:solidFill>
                </a:ln>
                <a:solidFill>
                  <a:schemeClr val="bg1"/>
                </a:solidFill>
                <a:latin typeface="Calibri"/>
                <a:cs typeface="Calibri"/>
              </a:rPr>
              <a:t>Advanced Sequencing Technologies &amp; Applications</a:t>
            </a:r>
          </a:p>
          <a:p>
            <a:pPr marL="0" indent="0" algn="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600" dirty="0">
                <a:ln w="1270">
                  <a:solidFill>
                    <a:prstClr val="black">
                      <a:alpha val="38000"/>
                    </a:prstClr>
                  </a:solidFill>
                </a:ln>
                <a:solidFill>
                  <a:schemeClr val="bg1"/>
                </a:solidFill>
                <a:latin typeface="Calibri"/>
                <a:cs typeface="Calibri"/>
              </a:rPr>
              <a:t>November 5- 16, 2019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0764981-A174-C146-B23F-B2ED91E4B043}"/>
              </a:ext>
            </a:extLst>
          </p:cNvPr>
          <p:cNvGrpSpPr/>
          <p:nvPr/>
        </p:nvGrpSpPr>
        <p:grpSpPr>
          <a:xfrm>
            <a:off x="367863" y="2514601"/>
            <a:ext cx="11104782" cy="3898557"/>
            <a:chOff x="367863" y="2514601"/>
            <a:chExt cx="11104782" cy="3898557"/>
          </a:xfrm>
        </p:grpSpPr>
        <p:pic>
          <p:nvPicPr>
            <p:cNvPr id="12" name="Picture 4" descr="TGI_logo_V_2color_bevel.tiff">
              <a:extLst>
                <a:ext uri="{FF2B5EF4-FFF2-40B4-BE49-F238E27FC236}">
                  <a16:creationId xmlns:a16="http://schemas.microsoft.com/office/drawing/2014/main" id="{C7980FD9-5234-DB42-8E2F-95ECDF1E7D8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865" t="30911" r="32492" b="27831"/>
            <a:stretch>
              <a:fillRect/>
            </a:stretch>
          </p:blipFill>
          <p:spPr bwMode="auto">
            <a:xfrm>
              <a:off x="8916770" y="3326484"/>
              <a:ext cx="2555875" cy="2219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E5063E2-A62D-9D4A-835C-1154DB258B3F}"/>
                </a:ext>
              </a:extLst>
            </p:cNvPr>
            <p:cNvSpPr/>
            <p:nvPr/>
          </p:nvSpPr>
          <p:spPr>
            <a:xfrm>
              <a:off x="367863" y="2514601"/>
              <a:ext cx="7819697" cy="3898557"/>
            </a:xfrm>
            <a:prstGeom prst="rect">
              <a:avLst/>
            </a:prstGeom>
            <a:solidFill>
              <a:schemeClr val="accent1">
                <a:alpha val="18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  <a:latin typeface="Calibri" charset="0"/>
                <a:ea typeface="ＭＳ Ｐゴシック" charset="0"/>
                <a:cs typeface="Calibri" charset="0"/>
              </a:endParaRPr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5B076486-0C55-B64B-A98E-2D842A5DE9B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8540" y="2640653"/>
              <a:ext cx="3632886" cy="3632886"/>
            </a:xfrm>
            <a:prstGeom prst="rect">
              <a:avLst/>
            </a:prstGeom>
          </p:spPr>
        </p:pic>
        <p:pic>
          <p:nvPicPr>
            <p:cNvPr id="15" name="Picture 1" descr="RNA-Seq-alignment.png">
              <a:extLst>
                <a:ext uri="{FF2B5EF4-FFF2-40B4-BE49-F238E27FC236}">
                  <a16:creationId xmlns:a16="http://schemas.microsoft.com/office/drawing/2014/main" id="{20EECAA0-DBDF-BF4D-9A89-235FCDE54F6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53254" y="2640653"/>
              <a:ext cx="3797615" cy="3637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771094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11850"/>
            <a:ext cx="11684000" cy="949695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Calibri" panose="020F0502020204030204" pitchFamily="34" charset="0"/>
                <a:cs typeface="Calibri" panose="020F0502020204030204" pitchFamily="34" charset="0"/>
              </a:rPr>
              <a:t>Assembly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E98E2D7-EC46-2A45-9812-69336E1E39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315" y="294730"/>
            <a:ext cx="4575329" cy="5763244"/>
          </a:xfrm>
          <a:prstGeom prst="rect">
            <a:avLst/>
          </a:prstGeom>
        </p:spPr>
      </p:pic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A5D69118-F980-4445-A15D-D1AD23AC1E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168" y="1111721"/>
            <a:ext cx="5123688" cy="494982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Infer transcript structure directly from the data</a:t>
            </a: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Useful when you do not have a reference sequence</a:t>
            </a: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Other uses – highly rearranged genomes (some cancers)</a:t>
            </a: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Computationally expensive</a:t>
            </a: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Tools: Trinity, Velvet, </a:t>
            </a:r>
            <a:r>
              <a:rPr lang="en-US" dirty="0" err="1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SPAdes</a:t>
            </a:r>
            <a:endParaRPr lang="en-US" dirty="0">
              <a:latin typeface="Calibri" panose="020F0502020204030204" pitchFamily="34" charset="0"/>
              <a:ea typeface="ＭＳ Ｐゴシック" charset="0"/>
              <a:cs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128747-9506-4749-94BB-23A91E79761A}"/>
              </a:ext>
            </a:extLst>
          </p:cNvPr>
          <p:cNvSpPr txBox="1"/>
          <p:nvPr/>
        </p:nvSpPr>
        <p:spPr>
          <a:xfrm>
            <a:off x="7243062" y="6057974"/>
            <a:ext cx="45528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" sz="1400" dirty="0"/>
              <a:t>Haas, et al (2013) doi: 10.1038/nprot.2013.084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709292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11850"/>
            <a:ext cx="11684000" cy="949695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Calibri" panose="020F0502020204030204" pitchFamily="34" charset="0"/>
                <a:cs typeface="Calibri" panose="020F0502020204030204" pitchFamily="34" charset="0"/>
              </a:rPr>
              <a:t>Alignment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A5D69118-F980-4445-A15D-D1AD23AC1E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168" y="1111721"/>
            <a:ext cx="9902952" cy="494982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Uses a reference genome/transcriptome to map reads</a:t>
            </a: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Capable of some novel transcript inference</a:t>
            </a: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Relatively fast runtime</a:t>
            </a: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Tools: HISAT2, STAR, GSNAP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DB346A8B-CAEA-554D-B217-85CB5F9022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529" b="76561"/>
          <a:stretch/>
        </p:blipFill>
        <p:spPr>
          <a:xfrm>
            <a:off x="5109464" y="3636242"/>
            <a:ext cx="6879336" cy="2312461"/>
          </a:xfrm>
          <a:prstGeom prst="rect">
            <a:avLst/>
          </a:prstGeom>
        </p:spPr>
      </p:pic>
      <p:sp>
        <p:nvSpPr>
          <p:cNvPr id="28" name="TextBox 4">
            <a:extLst>
              <a:ext uri="{FF2B5EF4-FFF2-40B4-BE49-F238E27FC236}">
                <a16:creationId xmlns:a16="http://schemas.microsoft.com/office/drawing/2014/main" id="{5AFEB9DE-982C-574C-87C9-AE0E2A683F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32296" y="6061546"/>
            <a:ext cx="417646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Kim et al. 2015. Nat Methods 12:357–360 </a:t>
            </a:r>
          </a:p>
        </p:txBody>
      </p:sp>
    </p:spTree>
    <p:extLst>
      <p:ext uri="{BB962C8B-B14F-4D97-AF65-F5344CB8AC3E}">
        <p14:creationId xmlns:p14="http://schemas.microsoft.com/office/powerpoint/2010/main" val="165420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11850"/>
            <a:ext cx="11684000" cy="949695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Calibri" panose="020F0502020204030204" pitchFamily="34" charset="0"/>
                <a:cs typeface="Calibri" panose="020F0502020204030204" pitchFamily="34" charset="0"/>
              </a:rPr>
              <a:t>Pseudoalignment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A5D69118-F980-4445-A15D-D1AD23AC1E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168" y="1111721"/>
            <a:ext cx="5123688" cy="494982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 Does not determine where in the genome a read lies, only which transcripts it is compatible with</a:t>
            </a: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Very fast!</a:t>
            </a: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Does not produce a bam by default (though pseudo-</a:t>
            </a:r>
            <a:r>
              <a:rPr lang="en-US" dirty="0" err="1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bams</a:t>
            </a: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 can be created), not useful for variant detection.</a:t>
            </a: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Tools: </a:t>
            </a:r>
            <a:r>
              <a:rPr lang="en-US" dirty="0" err="1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Kallisto</a:t>
            </a: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, Sailfish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1CAD46F-D1C4-FE45-A50B-7BF109E345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2778" y="958850"/>
            <a:ext cx="5975322" cy="274751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00C8D58-673E-6E47-89D7-061E9EB57ECC}"/>
              </a:ext>
            </a:extLst>
          </p:cNvPr>
          <p:cNvSpPr/>
          <p:nvPr/>
        </p:nvSpPr>
        <p:spPr>
          <a:xfrm>
            <a:off x="5152898" y="5529818"/>
            <a:ext cx="686816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Bray, 2016  doi:10.1038/nbt.3519</a:t>
            </a:r>
            <a:br>
              <a:rPr lang="en-US" sz="1400" dirty="0"/>
            </a:br>
            <a:br>
              <a:rPr lang="en-US" sz="1400" dirty="0"/>
            </a:br>
            <a:r>
              <a:rPr lang="en-US" sz="1400" dirty="0"/>
              <a:t>https://</a:t>
            </a:r>
            <a:r>
              <a:rPr lang="en-US" sz="1400" dirty="0" err="1"/>
              <a:t>tinyheero.github.io</a:t>
            </a:r>
            <a:r>
              <a:rPr lang="en-US" sz="1400" dirty="0"/>
              <a:t>/2015/09/02/pseudoalignments-</a:t>
            </a:r>
            <a:r>
              <a:rPr lang="en-US" sz="1400" dirty="0" err="1"/>
              <a:t>kallisto.html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715997790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158</Words>
  <Application>Microsoft Macintosh PowerPoint</Application>
  <PresentationFormat>Widescreen</PresentationFormat>
  <Paragraphs>24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ＭＳ Ｐゴシック</vt:lpstr>
      <vt:lpstr>Arial</vt:lpstr>
      <vt:lpstr>Calibri</vt:lpstr>
      <vt:lpstr>Consolas</vt:lpstr>
      <vt:lpstr>Segoe UI</vt:lpstr>
      <vt:lpstr>Verdana</vt:lpstr>
      <vt:lpstr>1_Office Theme</vt:lpstr>
      <vt:lpstr>PowerPoint Presentation</vt:lpstr>
      <vt:lpstr>Assembly</vt:lpstr>
      <vt:lpstr>Alignment</vt:lpstr>
      <vt:lpstr>Pseudoalignment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Cotto, Kelsy</dc:creator>
  <cp:lastModifiedBy>Microsoft Office User</cp:lastModifiedBy>
  <cp:revision>17</cp:revision>
  <dcterms:created xsi:type="dcterms:W3CDTF">2019-02-25T20:09:25Z</dcterms:created>
  <dcterms:modified xsi:type="dcterms:W3CDTF">2019-11-10T16:45:45Z</dcterms:modified>
</cp:coreProperties>
</file>