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notesMasterIdLst>
    <p:notesMasterId r:id="rId15"/>
  </p:notesMasterIdLst>
  <p:sldIdLst>
    <p:sldId id="537" r:id="rId3"/>
    <p:sldId id="515" r:id="rId4"/>
    <p:sldId id="528" r:id="rId5"/>
    <p:sldId id="529" r:id="rId6"/>
    <p:sldId id="530" r:id="rId7"/>
    <p:sldId id="531" r:id="rId8"/>
    <p:sldId id="532" r:id="rId9"/>
    <p:sldId id="533" r:id="rId10"/>
    <p:sldId id="538" r:id="rId11"/>
    <p:sldId id="534" r:id="rId12"/>
    <p:sldId id="535" r:id="rId13"/>
    <p:sldId id="53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21"/>
    <p:restoredTop sz="94673"/>
  </p:normalViewPr>
  <p:slideViewPr>
    <p:cSldViewPr snapToGrid="0" snapToObjects="1">
      <p:cViewPr varScale="1">
        <p:scale>
          <a:sx n="135" d="100"/>
          <a:sy n="135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74802-55CA-9B40-9191-B744CF71FA91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17382-AF21-B944-B920-FDC99453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183E1-3D03-AA4D-B1B0-8663466EA30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01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65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9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48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473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5593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5413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89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85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2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82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741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01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89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88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1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50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01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2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7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4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1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0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8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8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91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FAQ/FAQformat.html#format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roadinstitute.github.io/picard/explain-flag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X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TITLE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49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76400" y="1218405"/>
            <a:ext cx="8839200" cy="49844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the exons of a gene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position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Coordinates in BED format are 0 based</a:t>
            </a:r>
          </a:p>
        </p:txBody>
      </p:sp>
    </p:spTree>
    <p:extLst>
      <p:ext uri="{BB962C8B-B14F-4D97-AF65-F5344CB8AC3E}">
        <p14:creationId xmlns:p14="http://schemas.microsoft.com/office/powerpoint/2010/main" val="34144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50212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Picard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bedops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2D534-8C92-C44E-9D34-B1E543A1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71" y="2361105"/>
            <a:ext cx="1876785" cy="25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1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494982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 dirty="0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 dirty="0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In fusion detection we are interested in read pairs that map to different chromosomes</a:t>
            </a:r>
          </a:p>
        </p:txBody>
      </p:sp>
    </p:spTree>
    <p:extLst>
      <p:ext uri="{BB962C8B-B14F-4D97-AF65-F5344CB8AC3E}">
        <p14:creationId xmlns:p14="http://schemas.microsoft.com/office/powerpoint/2010/main" val="108516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Learning objectives of module 2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676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Introduction to the BAM and BED formats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Basic manipulation of BAMs</a:t>
            </a:r>
          </a:p>
        </p:txBody>
      </p:sp>
    </p:spTree>
    <p:extLst>
      <p:ext uri="{BB962C8B-B14F-4D97-AF65-F5344CB8AC3E}">
        <p14:creationId xmlns:p14="http://schemas.microsoft.com/office/powerpoint/2010/main" val="222529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1847851" y="3206751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549401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774825" y="1196975"/>
            <a:ext cx="5314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770063" y="2852739"/>
            <a:ext cx="6851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413880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11002781" cy="5021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http://samtools.sourceforge.net/SAM1.pdf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SAM is uncompressed text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lossless BGZF format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files are usually ‘indexed’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‘.bai’ file will be found beside the ‘.bam’ file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provides fast retrieval of alignments overlapping a specified region without going through all alignments.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must be sorted by the reference ID and then the leftmost coordinate before indexing</a:t>
            </a:r>
          </a:p>
        </p:txBody>
      </p:sp>
    </p:spTree>
    <p:extLst>
      <p:ext uri="{BB962C8B-B14F-4D97-AF65-F5344CB8AC3E}">
        <p14:creationId xmlns:p14="http://schemas.microsoft.com/office/powerpoint/2010/main" val="337329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-168390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772998"/>
            <a:ext cx="11152682" cy="1743959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describe source of data, reference sequence, method of alignment,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section begins with character ‘@’ followed by a two-letter record type code.  These are followed by two-letter tags and values: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B6A6C6-824F-D349-AC93-AFED478203C1}"/>
              </a:ext>
            </a:extLst>
          </p:cNvPr>
          <p:cNvSpPr txBox="1">
            <a:spLocks/>
          </p:cNvSpPr>
          <p:nvPr/>
        </p:nvSpPr>
        <p:spPr>
          <a:xfrm>
            <a:off x="5849873" y="2658359"/>
            <a:ext cx="5686861" cy="37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@RG  Read group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ID: read group identifier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CN: name of sequencing center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SM: sample name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@PG  Program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PN: program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program version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05F443-B8E6-FD42-B174-BBE2DD1F789E}"/>
              </a:ext>
            </a:extLst>
          </p:cNvPr>
          <p:cNvSpPr txBox="1">
            <a:spLocks/>
          </p:cNvSpPr>
          <p:nvPr/>
        </p:nvSpPr>
        <p:spPr>
          <a:xfrm>
            <a:off x="584616" y="2658359"/>
            <a:ext cx="4692823" cy="351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@HD  The header line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format version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SO: Sorting order of alignments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@SQ  Reference sequence dictionary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SN: reference sequence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LN: reference sequence length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SP: species</a:t>
            </a:r>
          </a:p>
        </p:txBody>
      </p:sp>
    </p:spTree>
    <p:extLst>
      <p:ext uri="{BB962C8B-B14F-4D97-AF65-F5344CB8AC3E}">
        <p14:creationId xmlns:p14="http://schemas.microsoft.com/office/powerpoint/2010/main" val="423805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76400" y="-189402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41" y="3964316"/>
            <a:ext cx="11392779" cy="2103437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QNAME  e.g.  HWI-ST495_129147882:1:2302:10269:12362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QUAL   e.g.  CCCFFFFFHHHHHJJIJFIJJJJJJJJJJJHIJJJJJJJIJJJJJGGHIJHIJJJJJJJJJGHGGIJJJJJJIJEEHHHHFFFFCDCDDDDDDDB@ACDD</a:t>
            </a: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72" y="790247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2050347" y="1268085"/>
            <a:ext cx="144462" cy="14446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2050347" y="2133273"/>
            <a:ext cx="144462" cy="14287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C2442-60F7-0842-AD5E-5D5F68263E26}"/>
              </a:ext>
            </a:extLst>
          </p:cNvPr>
          <p:cNvSpPr txBox="1"/>
          <p:nvPr/>
        </p:nvSpPr>
        <p:spPr>
          <a:xfrm>
            <a:off x="607541" y="3560473"/>
            <a:ext cx="21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values</a:t>
            </a:r>
          </a:p>
        </p:txBody>
      </p:sp>
    </p:spTree>
    <p:extLst>
      <p:ext uri="{BB962C8B-B14F-4D97-AF65-F5344CB8AC3E}">
        <p14:creationId xmlns:p14="http://schemas.microsoft.com/office/powerpoint/2010/main" val="404794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122072"/>
            <a:ext cx="8839200" cy="7434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80" y="1272619"/>
            <a:ext cx="5009111" cy="51470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12 bitwise flags describing the alignment</a:t>
            </a:r>
          </a:p>
          <a:p>
            <a:pPr>
              <a:defRPr/>
            </a:pPr>
            <a:r>
              <a:rPr lang="en-US" sz="1800" dirty="0"/>
              <a:t>Stored as a binary string of length 11 instead of 11 columns of data</a:t>
            </a:r>
          </a:p>
          <a:p>
            <a:pPr>
              <a:defRPr/>
            </a:pPr>
            <a:r>
              <a:rPr lang="en-US" sz="1800" dirty="0"/>
              <a:t>Value of ‘1’ indicates the flag is set.  e.g. 00100000000</a:t>
            </a:r>
          </a:p>
          <a:p>
            <a:pPr>
              <a:defRPr/>
            </a:pPr>
            <a:r>
              <a:rPr lang="en-US" sz="1800" dirty="0"/>
              <a:t>All combinations can be represented as a number from 1 to 2048 (i.e. 2</a:t>
            </a:r>
            <a:r>
              <a:rPr lang="en-US" sz="1800" baseline="30000" dirty="0"/>
              <a:t>11</a:t>
            </a:r>
            <a:r>
              <a:rPr lang="en-US" sz="1800" dirty="0"/>
              <a:t>-1).  This number is used in the BAM/SAM file.  </a:t>
            </a:r>
          </a:p>
          <a:p>
            <a:pPr>
              <a:defRPr/>
            </a:pPr>
            <a:r>
              <a:rPr lang="en-US" sz="1800" dirty="0"/>
              <a:t>You can specify ‘required’ or ‘filter’ flags in samtools view using the ‘-f’ and ‘-F’ options respectively  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637229" y="4034672"/>
            <a:ext cx="6476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27" y="1272619"/>
            <a:ext cx="6696173" cy="26912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35AFA-ADEE-D845-A9E4-81E062E79981}"/>
              </a:ext>
            </a:extLst>
          </p:cNvPr>
          <p:cNvSpPr/>
          <p:nvPr/>
        </p:nvSpPr>
        <p:spPr>
          <a:xfrm>
            <a:off x="2963159" y="5836180"/>
            <a:ext cx="7123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hlinkClick r:id="rId3"/>
              </a:rPr>
              <a:t>http://broadinstitute.github.io/picard/explain-flags.html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1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76400" y="-10001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3934618"/>
            <a:ext cx="8839200" cy="1728788"/>
          </a:xfrm>
        </p:spPr>
        <p:txBody>
          <a:bodyPr>
            <a:noAutofit/>
          </a:bodyPr>
          <a:lstStyle/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CIGAR string is a sequence of base lengths and associated ‘operations’ that are used to indicate which bases align to the reference (either a match or mismatch), are deleted, are inserted, represent introns, etc.</a:t>
            </a:r>
          </a:p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81M859N19M</a:t>
            </a:r>
          </a:p>
          <a:p>
            <a:pPr lvl="1"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100 bp read consists of:  81 bases of alignment to reference, 859 bases skipped (an intron), 19 bases of alignment</a:t>
            </a:r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82" y="2216531"/>
            <a:ext cx="7649917" cy="285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648E99-9DA9-9644-9BCB-1340C971E48B}"/>
              </a:ext>
            </a:extLst>
          </p:cNvPr>
          <p:cNvSpPr txBox="1">
            <a:spLocks/>
          </p:cNvSpPr>
          <p:nvPr/>
        </p:nvSpPr>
        <p:spPr>
          <a:xfrm>
            <a:off x="1281291" y="908040"/>
            <a:ext cx="8839200" cy="1728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The CIGAR string is a sequence of base lengths and associated ‘operations’ indicating which bases align to the reference (either a match or mismatch), are deleted, are inserted, represent introns, etc.</a:t>
            </a:r>
          </a:p>
        </p:txBody>
      </p:sp>
    </p:spTree>
    <p:extLst>
      <p:ext uri="{BB962C8B-B14F-4D97-AF65-F5344CB8AC3E}">
        <p14:creationId xmlns:p14="http://schemas.microsoft.com/office/powerpoint/2010/main" val="262679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CRAM files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6405601" cy="5021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CRAM is an ultra-compressed version of a BAM file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Usually between 30-60% smaller than the corresponding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Stores “diffs” from the reference genome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requires the matching reference genome to restore original data!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Base quality binning may be used as well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101BB-88E9-BF42-96BB-482587C2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69" y="1323182"/>
            <a:ext cx="4816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397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686</Words>
  <Application>Microsoft Macintosh PowerPoint</Application>
  <PresentationFormat>Widescreen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Segoe UI</vt:lpstr>
      <vt:lpstr>Verdana</vt:lpstr>
      <vt:lpstr>Wingdings</vt:lpstr>
      <vt:lpstr>1_Office Theme</vt:lpstr>
      <vt:lpstr>2_Office Theme</vt:lpstr>
      <vt:lpstr>RNA-Seq Module X TITLE</vt:lpstr>
      <vt:lpstr>Learning objectives of module 2</vt:lpstr>
      <vt:lpstr>Example of SAM/BAM file format</vt:lpstr>
      <vt:lpstr>Introduction to the SAM/BAM format</vt:lpstr>
      <vt:lpstr>SAM/BAM header section</vt:lpstr>
      <vt:lpstr>SAM/BAM alignment section</vt:lpstr>
      <vt:lpstr>SAM/BAM flags explained</vt:lpstr>
      <vt:lpstr>CIGAR strings explained</vt:lpstr>
      <vt:lpstr>CRAM files</vt:lpstr>
      <vt:lpstr>Introduction to the BED format</vt:lpstr>
      <vt:lpstr>Manipulation of SAM/BAM and BED files</vt:lpstr>
      <vt:lpstr>How should I sort my SAM/BAM file?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Miller, Christopher</cp:lastModifiedBy>
  <cp:revision>10</cp:revision>
  <dcterms:created xsi:type="dcterms:W3CDTF">2019-02-25T20:11:31Z</dcterms:created>
  <dcterms:modified xsi:type="dcterms:W3CDTF">2019-03-11T21:38:40Z</dcterms:modified>
</cp:coreProperties>
</file>