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14"/>
  </p:notesMasterIdLst>
  <p:sldIdLst>
    <p:sldId id="537" r:id="rId3"/>
    <p:sldId id="515" r:id="rId4"/>
    <p:sldId id="528" r:id="rId5"/>
    <p:sldId id="529" r:id="rId6"/>
    <p:sldId id="530" r:id="rId7"/>
    <p:sldId id="531" r:id="rId8"/>
    <p:sldId id="532" r:id="rId9"/>
    <p:sldId id="533" r:id="rId10"/>
    <p:sldId id="534" r:id="rId11"/>
    <p:sldId id="535" r:id="rId12"/>
    <p:sldId id="53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3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74802-55CA-9B40-9191-B744CF71FA91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7382-AF21-B944-B920-FDC99453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183E1-3D03-AA4D-B1B0-8663466EA30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0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65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9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48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73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593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5413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89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85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2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82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74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1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89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88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1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50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0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2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7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4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1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0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8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8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1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broadinstitute.github.io/picard/explain-flag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%23format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X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TITLE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49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samtools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bamtools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picard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bedtools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bedops</a:t>
            </a:r>
          </a:p>
        </p:txBody>
      </p:sp>
    </p:spTree>
    <p:extLst>
      <p:ext uri="{BB962C8B-B14F-4D97-AF65-F5344CB8AC3E}">
        <p14:creationId xmlns:p14="http://schemas.microsoft.com/office/powerpoint/2010/main" val="333631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341438"/>
            <a:ext cx="8839200" cy="4724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In fusion detection we are interested in read pairs that map to different chromosomes…</a:t>
            </a:r>
          </a:p>
        </p:txBody>
      </p:sp>
    </p:spTree>
    <p:extLst>
      <p:ext uri="{BB962C8B-B14F-4D97-AF65-F5344CB8AC3E}">
        <p14:creationId xmlns:p14="http://schemas.microsoft.com/office/powerpoint/2010/main" val="108516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module 2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Introduction to the BAM and BED formats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Basic manipulation of BAMs</a:t>
            </a:r>
          </a:p>
        </p:txBody>
      </p:sp>
    </p:spTree>
    <p:extLst>
      <p:ext uri="{BB962C8B-B14F-4D97-AF65-F5344CB8AC3E}">
        <p14:creationId xmlns:p14="http://schemas.microsoft.com/office/powerpoint/2010/main" val="222529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46561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Example SAM/BAM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1960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Example SAM/BAM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413880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412875"/>
            <a:ext cx="11002781" cy="4724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http://samtools.sourceforge.net/SAM1.pdf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 SAM format consists of two sections: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Header section</a:t>
            </a:r>
          </a:p>
          <a:p>
            <a:pPr lvl="2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Used to describe source of data, reference sequence, method of alignment, etc.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Alignment section</a:t>
            </a:r>
          </a:p>
          <a:p>
            <a:pPr lvl="2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Used to describe the read, quality of the read, and nature alignment of the read to a region of the genome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Compressed using lossless BGZF format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Other BAM compression strategies are a subject of research.  See ‘CRAM’ format for example</a:t>
            </a:r>
          </a:p>
          <a:p>
            <a:pPr>
              <a:defRPr/>
            </a:pPr>
            <a:r>
              <a:rPr lang="en-US" dirty="0"/>
              <a:t>BAM files are usually ‘indexed’</a:t>
            </a:r>
          </a:p>
          <a:p>
            <a:pPr lvl="1">
              <a:defRPr/>
            </a:pPr>
            <a:r>
              <a:rPr lang="en-US" dirty="0"/>
              <a:t>A ‘.bai’ file will be found beside the ‘.bam’ file </a:t>
            </a:r>
          </a:p>
          <a:p>
            <a:pPr lvl="1">
              <a:defRPr/>
            </a:pPr>
            <a:r>
              <a:rPr lang="en-US" dirty="0"/>
              <a:t>Indexing aims to achieve fast retrieval of alignments overlapping a specified region without going through the whole alignments. 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37329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1268413"/>
            <a:ext cx="11152682" cy="48958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Used to describe source of data, reference sequence, method of alignment, etc.</a:t>
            </a:r>
          </a:p>
          <a:p>
            <a:pPr>
              <a:defRPr/>
            </a:pPr>
            <a:r>
              <a:rPr lang="en-US" dirty="0"/>
              <a:t>Each section begins with character ‘@’ followed by a two-letter record type code.  These are followed by two-letter tags and values </a:t>
            </a:r>
          </a:p>
          <a:p>
            <a:pPr lvl="1">
              <a:defRPr/>
            </a:pPr>
            <a:r>
              <a:rPr lang="en-US" dirty="0"/>
              <a:t>@HD  The header line</a:t>
            </a:r>
          </a:p>
          <a:p>
            <a:pPr lvl="2">
              <a:defRPr/>
            </a:pPr>
            <a:r>
              <a:rPr lang="en-US" dirty="0"/>
              <a:t>VN: format version</a:t>
            </a:r>
          </a:p>
          <a:p>
            <a:pPr lvl="2">
              <a:defRPr/>
            </a:pPr>
            <a:r>
              <a:rPr lang="en-US" dirty="0"/>
              <a:t>SO: Sorting order of alignments</a:t>
            </a:r>
          </a:p>
          <a:p>
            <a:pPr lvl="1">
              <a:defRPr/>
            </a:pPr>
            <a:r>
              <a:rPr lang="en-US" dirty="0"/>
              <a:t>@SQ  Reference sequence dictionary</a:t>
            </a:r>
          </a:p>
          <a:p>
            <a:pPr lvl="2">
              <a:defRPr/>
            </a:pPr>
            <a:r>
              <a:rPr lang="en-US" dirty="0"/>
              <a:t>SN: reference sequence name</a:t>
            </a:r>
          </a:p>
          <a:p>
            <a:pPr lvl="2">
              <a:defRPr/>
            </a:pPr>
            <a:r>
              <a:rPr lang="en-US" dirty="0"/>
              <a:t>LN: reference sequence length</a:t>
            </a:r>
          </a:p>
          <a:p>
            <a:pPr lvl="2">
              <a:defRPr/>
            </a:pPr>
            <a:r>
              <a:rPr lang="en-US" dirty="0"/>
              <a:t>SP: species</a:t>
            </a:r>
          </a:p>
          <a:p>
            <a:pPr lvl="1">
              <a:defRPr/>
            </a:pPr>
            <a:r>
              <a:rPr lang="en-US" dirty="0"/>
              <a:t>@RG  Read group</a:t>
            </a:r>
          </a:p>
          <a:p>
            <a:pPr lvl="2">
              <a:defRPr/>
            </a:pPr>
            <a:r>
              <a:rPr lang="en-US" dirty="0"/>
              <a:t>ID: read group identifier</a:t>
            </a:r>
          </a:p>
          <a:p>
            <a:pPr lvl="2">
              <a:defRPr/>
            </a:pPr>
            <a:r>
              <a:rPr lang="en-US" dirty="0"/>
              <a:t>CN: name of sequencing center</a:t>
            </a:r>
          </a:p>
          <a:p>
            <a:pPr lvl="2">
              <a:defRPr/>
            </a:pPr>
            <a:r>
              <a:rPr lang="en-US" dirty="0"/>
              <a:t>SM: sample name</a:t>
            </a:r>
          </a:p>
          <a:p>
            <a:pPr lvl="1">
              <a:defRPr/>
            </a:pPr>
            <a:r>
              <a:rPr lang="en-US" dirty="0"/>
              <a:t>@PG  Program</a:t>
            </a:r>
          </a:p>
          <a:p>
            <a:pPr lvl="2">
              <a:defRPr/>
            </a:pPr>
            <a:r>
              <a:rPr lang="en-US" dirty="0"/>
              <a:t>PN: program name</a:t>
            </a:r>
          </a:p>
          <a:p>
            <a:pPr lvl="2">
              <a:defRPr/>
            </a:pPr>
            <a:r>
              <a:rPr lang="en-US" dirty="0"/>
              <a:t>VN: program version</a:t>
            </a:r>
          </a:p>
        </p:txBody>
      </p:sp>
    </p:spTree>
    <p:extLst>
      <p:ext uri="{BB962C8B-B14F-4D97-AF65-F5344CB8AC3E}">
        <p14:creationId xmlns:p14="http://schemas.microsoft.com/office/powerpoint/2010/main" val="423805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062414"/>
            <a:ext cx="8839200" cy="210343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  <a:defRPr/>
            </a:pPr>
            <a:r>
              <a:rPr lang="en-US" sz="4300" b="1" dirty="0">
                <a:latin typeface="Courier New"/>
                <a:cs typeface="Courier New"/>
              </a:rPr>
              <a:t>Example values</a:t>
            </a:r>
          </a:p>
          <a:p>
            <a:pPr marL="514350" indent="-514350">
              <a:buFont typeface="Wingdings" charset="2"/>
              <a:buAutoNum type="arabicPlain"/>
              <a:defRPr/>
            </a:pPr>
            <a:endParaRPr lang="en-US" dirty="0">
              <a:latin typeface="Courier New"/>
              <a:cs typeface="Courier New"/>
            </a:endParaRP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>
                <a:latin typeface="Courier New"/>
                <a:cs typeface="Courier New"/>
              </a:rPr>
              <a:t>QNAME  e.g.  HWI-ST495_129147882:1:2302:10269:12362 (QNAME)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063625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2135188" y="1541463"/>
            <a:ext cx="144462" cy="14446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2135188" y="2406651"/>
            <a:ext cx="144462" cy="14287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4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052514"/>
            <a:ext cx="8839200" cy="1798637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dirty="0">
                <a:hlinkClick r:id="rId2"/>
              </a:rPr>
              <a:t>http://broadinstitute.github.io/picard/explain-flags.html</a:t>
            </a:r>
            <a:endParaRPr lang="en-US" dirty="0"/>
          </a:p>
          <a:p>
            <a:pPr>
              <a:defRPr/>
            </a:pPr>
            <a:r>
              <a:rPr lang="en-US" dirty="0"/>
              <a:t>12 bitwise flags describing the alignment</a:t>
            </a:r>
          </a:p>
          <a:p>
            <a:pPr>
              <a:defRPr/>
            </a:pPr>
            <a:r>
              <a:rPr lang="en-US" dirty="0"/>
              <a:t>These flags are stored as a binary string of length 11 instead of 11 columns of data</a:t>
            </a:r>
          </a:p>
          <a:p>
            <a:pPr>
              <a:defRPr/>
            </a:pPr>
            <a:r>
              <a:rPr lang="en-US" dirty="0"/>
              <a:t>Value of ‘1’ indicates the flag is set.  e.g. 00100000000</a:t>
            </a:r>
          </a:p>
          <a:p>
            <a:pPr>
              <a:defRPr/>
            </a:pPr>
            <a:r>
              <a:rPr lang="en-US" dirty="0"/>
              <a:t>All combinations can be represented as a number from 1 to 2048 (i.e. 2</a:t>
            </a:r>
            <a:r>
              <a:rPr lang="en-US" baseline="30000" dirty="0"/>
              <a:t>11</a:t>
            </a:r>
            <a:r>
              <a:rPr lang="en-US" dirty="0"/>
              <a:t>-1).  This number is used in the BAM/SAM file.  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1774826" y="5846763"/>
            <a:ext cx="8424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2636488"/>
            <a:ext cx="7884368" cy="316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1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10001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388" y="4508500"/>
            <a:ext cx="8839200" cy="17287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The CIGAR string is a sequence of base lengths and associated ‘operations’ that are used to indicate which bases align to the reference (either a match or mismatch), are deleted, are inserted, represent introns, etc.</a:t>
            </a:r>
          </a:p>
          <a:p>
            <a:pPr>
              <a:defRPr/>
            </a:pPr>
            <a:r>
              <a:rPr lang="en-US" dirty="0"/>
              <a:t>e.g. 81M859N19M</a:t>
            </a:r>
          </a:p>
          <a:p>
            <a:pPr lvl="1">
              <a:defRPr/>
            </a:pPr>
            <a:r>
              <a:rPr lang="en-US" dirty="0"/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257301"/>
            <a:ext cx="8208962" cy="306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79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600200"/>
            <a:ext cx="8839200" cy="44211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3414474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830</Words>
  <Application>Microsoft Macintosh PowerPoint</Application>
  <PresentationFormat>Widescreen</PresentationFormat>
  <Paragraphs>92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Segoe UI</vt:lpstr>
      <vt:lpstr>Verdana</vt:lpstr>
      <vt:lpstr>Wingdings</vt:lpstr>
      <vt:lpstr>1_Office Theme</vt:lpstr>
      <vt:lpstr>2_Office Theme</vt:lpstr>
      <vt:lpstr>RNA-Seq Module X TITLE</vt:lpstr>
      <vt:lpstr>Learning objectives of module 2</vt:lpstr>
      <vt:lpstr>Example of SAM/BAM file format</vt:lpstr>
      <vt:lpstr>Introduction to the SAM/BAM format</vt:lpstr>
      <vt:lpstr>SAM/BAM header section</vt:lpstr>
      <vt:lpstr>SAM/BAM alignment section</vt:lpstr>
      <vt:lpstr>SAM/BAM flags explained</vt:lpstr>
      <vt:lpstr>CIGAR strings explained</vt:lpstr>
      <vt:lpstr>Introduction to the BED format</vt:lpstr>
      <vt:lpstr>Manipulation of SAM/BAM and BED files</vt:lpstr>
      <vt:lpstr>How should I sort my SAM/BAM file?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2</cp:revision>
  <dcterms:created xsi:type="dcterms:W3CDTF">2019-02-25T20:11:31Z</dcterms:created>
  <dcterms:modified xsi:type="dcterms:W3CDTF">2019-03-11T13:51:25Z</dcterms:modified>
</cp:coreProperties>
</file>