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0" r:id="rId7"/>
    <p:sldId id="264" r:id="rId8"/>
    <p:sldId id="266" r:id="rId9"/>
    <p:sldId id="265" r:id="rId10"/>
    <p:sldId id="267" r:id="rId11"/>
    <p:sldId id="268" r:id="rId12"/>
    <p:sldId id="285" r:id="rId13"/>
    <p:sldId id="269" r:id="rId14"/>
    <p:sldId id="282" r:id="rId15"/>
    <p:sldId id="283" r:id="rId16"/>
    <p:sldId id="284" r:id="rId17"/>
    <p:sldId id="270" r:id="rId18"/>
    <p:sldId id="271" r:id="rId19"/>
    <p:sldId id="272" r:id="rId20"/>
    <p:sldId id="273" r:id="rId21"/>
    <p:sldId id="276" r:id="rId22"/>
    <p:sldId id="275" r:id="rId23"/>
    <p:sldId id="274" r:id="rId24"/>
    <p:sldId id="286" r:id="rId25"/>
    <p:sldId id="277" r:id="rId26"/>
    <p:sldId id="279" r:id="rId27"/>
    <p:sldId id="280" r:id="rId28"/>
    <p:sldId id="25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73" userDrawn="1">
          <p15:clr>
            <a:srgbClr val="A4A3A4"/>
          </p15:clr>
        </p15:guide>
        <p15:guide id="3" orient="horz" pos="19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52" y="40"/>
      </p:cViewPr>
      <p:guideLst>
        <p:guide pos="3840"/>
        <p:guide orient="horz" pos="2273"/>
        <p:guide orient="horz" pos="1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2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8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4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4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1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F7E4088-AF7E-4AA5-AF61-626A78C59D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F18DB0C-DFAB-4148-ADBB-8770DAA156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" y="0"/>
            <a:ext cx="12170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78DFD6-219A-4349-B342-90D0AB576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" y="0"/>
            <a:ext cx="12170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5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D93E-A0B3-4E65-A3DE-73384FE85980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B04F-1403-473D-9DC6-E1C926F84F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5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E4060F-F5CA-4A0F-9DC0-1566537E9C29}"/>
              </a:ext>
            </a:extLst>
          </p:cNvPr>
          <p:cNvSpPr/>
          <p:nvPr/>
        </p:nvSpPr>
        <p:spPr>
          <a:xfrm>
            <a:off x="0" y="2316481"/>
            <a:ext cx="12192000" cy="188976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D70704-55FE-4E0F-B86F-B79F5FCFAB56}"/>
              </a:ext>
            </a:extLst>
          </p:cNvPr>
          <p:cNvSpPr txBox="1"/>
          <p:nvPr/>
        </p:nvSpPr>
        <p:spPr>
          <a:xfrm>
            <a:off x="1706880" y="2659257"/>
            <a:ext cx="90133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2019</a:t>
            </a:r>
            <a:r>
              <a:rPr lang="en-US" altLang="zh-CN" sz="6600" dirty="0">
                <a:solidFill>
                  <a:schemeClr val="bg1"/>
                </a:solidFill>
                <a:latin typeface="Imprint MT Shadow" panose="04020605060303030202" pitchFamily="82" charset="0"/>
                <a:ea typeface="幼圆" panose="02010509060101010101" pitchFamily="49" charset="-122"/>
              </a:rPr>
              <a:t> </a:t>
            </a:r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搜狐校园算法大赛</a:t>
            </a:r>
            <a:endParaRPr lang="zh-CN" altLang="en-US" sz="6600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947FAF-3814-40EB-97A8-85B7467C3A3E}"/>
              </a:ext>
            </a:extLst>
          </p:cNvPr>
          <p:cNvSpPr/>
          <p:nvPr/>
        </p:nvSpPr>
        <p:spPr>
          <a:xfrm>
            <a:off x="4489268" y="4745082"/>
            <a:ext cx="3048000" cy="157407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82D199-7FDF-4005-ADC3-EEE6DD074010}"/>
              </a:ext>
            </a:extLst>
          </p:cNvPr>
          <p:cNvSpPr txBox="1"/>
          <p:nvPr/>
        </p:nvSpPr>
        <p:spPr>
          <a:xfrm>
            <a:off x="4589417" y="4920343"/>
            <a:ext cx="2847704" cy="11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队伍名：我想去北京</a:t>
            </a:r>
            <a:endParaRPr lang="en-US" altLang="zh-CN" sz="2000" b="1" dirty="0">
              <a:solidFill>
                <a:schemeClr val="bg1"/>
              </a:solidFill>
              <a:latin typeface="Arial Black" panose="020B0A04020102020204" pitchFamily="34" charset="0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榜：第</a:t>
            </a:r>
            <a:r>
              <a:rPr lang="en-US" altLang="zh-CN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名</a:t>
            </a:r>
            <a:endParaRPr lang="en-US" altLang="zh-CN" b="1" dirty="0">
              <a:solidFill>
                <a:schemeClr val="bg1"/>
              </a:solidFill>
              <a:latin typeface="Arial Black" panose="020B0A04020102020204" pitchFamily="34" charset="0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B</a:t>
            </a:r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榜：第</a:t>
            </a:r>
            <a:r>
              <a:rPr lang="en-US" altLang="zh-CN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latin typeface="Arial Black" panose="020B0A04020102020204" pitchFamily="34" charset="0"/>
                <a:ea typeface="微软雅黑 Light" panose="020B0502040204020203" pitchFamily="34" charset="-122"/>
              </a:rPr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927854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9">
            <a:extLst>
              <a:ext uri="{FF2B5EF4-FFF2-40B4-BE49-F238E27FC236}">
                <a16:creationId xmlns:a16="http://schemas.microsoft.com/office/drawing/2014/main" id="{AC1FC548-DF0F-46A2-A67E-83DBADBB93A4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FCC15BE-B21C-4DAB-B3DA-4CC3B721BD6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B11D4D1-8203-478D-8C0A-CE8CBEE65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C6E178-437F-448B-8E77-15945064C90A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FF57BC-10C2-4818-BB5F-0743CBBBC5CF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实体识别的过程</a:t>
            </a:r>
          </a:p>
        </p:txBody>
      </p:sp>
      <p:sp>
        <p:nvSpPr>
          <p:cNvPr id="12" name="泪滴形 6">
            <a:extLst>
              <a:ext uri="{FF2B5EF4-FFF2-40B4-BE49-F238E27FC236}">
                <a16:creationId xmlns:a16="http://schemas.microsoft.com/office/drawing/2014/main" id="{7B7CCFBE-DAC5-40BB-B41D-F12F82C3C538}"/>
              </a:ext>
            </a:extLst>
          </p:cNvPr>
          <p:cNvSpPr>
            <a:spLocks/>
          </p:cNvSpPr>
          <p:nvPr/>
        </p:nvSpPr>
        <p:spPr bwMode="auto">
          <a:xfrm>
            <a:off x="6031790" y="2049288"/>
            <a:ext cx="1930400" cy="1930400"/>
          </a:xfrm>
          <a:custGeom>
            <a:avLst/>
            <a:gdLst>
              <a:gd name="T0" fmla="*/ 0 w 1930400"/>
              <a:gd name="T1" fmla="*/ 965200 h 1930400"/>
              <a:gd name="T2" fmla="*/ 965200 w 1930400"/>
              <a:gd name="T3" fmla="*/ 0 h 1930400"/>
              <a:gd name="T4" fmla="*/ 1930400 w 1930400"/>
              <a:gd name="T5" fmla="*/ 0 h 1930400"/>
              <a:gd name="T6" fmla="*/ 1930400 w 1930400"/>
              <a:gd name="T7" fmla="*/ 965200 h 1930400"/>
              <a:gd name="T8" fmla="*/ 965200 w 1930400"/>
              <a:gd name="T9" fmla="*/ 1930400 h 1930400"/>
              <a:gd name="T10" fmla="*/ 0 w 1930400"/>
              <a:gd name="T11" fmla="*/ 965200 h 1930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0400" h="1930400">
                <a:moveTo>
                  <a:pt x="0" y="965200"/>
                </a:moveTo>
                <a:cubicBezTo>
                  <a:pt x="0" y="432135"/>
                  <a:pt x="432135" y="0"/>
                  <a:pt x="965200" y="0"/>
                </a:cubicBezTo>
                <a:lnTo>
                  <a:pt x="1930400" y="0"/>
                </a:lnTo>
                <a:lnTo>
                  <a:pt x="1930400" y="965200"/>
                </a:lnTo>
                <a:cubicBezTo>
                  <a:pt x="1930400" y="1498265"/>
                  <a:pt x="1498265" y="1930400"/>
                  <a:pt x="965200" y="1930400"/>
                </a:cubicBezTo>
                <a:cubicBezTo>
                  <a:pt x="432135" y="1930400"/>
                  <a:pt x="0" y="1498265"/>
                  <a:pt x="0" y="96520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泪滴形 7">
            <a:extLst>
              <a:ext uri="{FF2B5EF4-FFF2-40B4-BE49-F238E27FC236}">
                <a16:creationId xmlns:a16="http://schemas.microsoft.com/office/drawing/2014/main" id="{CF3C3FC4-5E0E-49C7-AA73-1525C08DF420}"/>
              </a:ext>
            </a:extLst>
          </p:cNvPr>
          <p:cNvSpPr>
            <a:spLocks/>
          </p:cNvSpPr>
          <p:nvPr/>
        </p:nvSpPr>
        <p:spPr bwMode="auto">
          <a:xfrm rot="10800000">
            <a:off x="4101390" y="3979688"/>
            <a:ext cx="1930400" cy="1930400"/>
          </a:xfrm>
          <a:custGeom>
            <a:avLst/>
            <a:gdLst>
              <a:gd name="T0" fmla="*/ 0 w 1930400"/>
              <a:gd name="T1" fmla="*/ 965200 h 1930400"/>
              <a:gd name="T2" fmla="*/ 965200 w 1930400"/>
              <a:gd name="T3" fmla="*/ 0 h 1930400"/>
              <a:gd name="T4" fmla="*/ 1930400 w 1930400"/>
              <a:gd name="T5" fmla="*/ 0 h 1930400"/>
              <a:gd name="T6" fmla="*/ 1930400 w 1930400"/>
              <a:gd name="T7" fmla="*/ 965200 h 1930400"/>
              <a:gd name="T8" fmla="*/ 965200 w 1930400"/>
              <a:gd name="T9" fmla="*/ 1930400 h 1930400"/>
              <a:gd name="T10" fmla="*/ 0 w 1930400"/>
              <a:gd name="T11" fmla="*/ 965200 h 1930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30400" h="1930400">
                <a:moveTo>
                  <a:pt x="0" y="965200"/>
                </a:moveTo>
                <a:cubicBezTo>
                  <a:pt x="0" y="432135"/>
                  <a:pt x="432135" y="0"/>
                  <a:pt x="965200" y="0"/>
                </a:cubicBezTo>
                <a:lnTo>
                  <a:pt x="1930400" y="0"/>
                </a:lnTo>
                <a:lnTo>
                  <a:pt x="1930400" y="965200"/>
                </a:lnTo>
                <a:cubicBezTo>
                  <a:pt x="1930400" y="1498265"/>
                  <a:pt x="1498265" y="1930400"/>
                  <a:pt x="965200" y="1930400"/>
                </a:cubicBezTo>
                <a:cubicBezTo>
                  <a:pt x="432135" y="1930400"/>
                  <a:pt x="0" y="1498265"/>
                  <a:pt x="0" y="965200"/>
                </a:cubicBez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泪滴形 8">
            <a:extLst>
              <a:ext uri="{FF2B5EF4-FFF2-40B4-BE49-F238E27FC236}">
                <a16:creationId xmlns:a16="http://schemas.microsoft.com/office/drawing/2014/main" id="{4444E486-D359-4347-A0EA-FA3D7A18E2A1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031790" y="3979688"/>
            <a:ext cx="2001838" cy="1930400"/>
          </a:xfrm>
          <a:custGeom>
            <a:avLst/>
            <a:gdLst>
              <a:gd name="T0" fmla="*/ 0 w 2001520"/>
              <a:gd name="T1" fmla="*/ 965200 h 1930400"/>
              <a:gd name="T2" fmla="*/ 1000919 w 2001520"/>
              <a:gd name="T3" fmla="*/ 0 h 1930400"/>
              <a:gd name="T4" fmla="*/ 2001838 w 2001520"/>
              <a:gd name="T5" fmla="*/ 0 h 1930400"/>
              <a:gd name="T6" fmla="*/ 2001838 w 2001520"/>
              <a:gd name="T7" fmla="*/ 965200 h 1930400"/>
              <a:gd name="T8" fmla="*/ 1000919 w 2001520"/>
              <a:gd name="T9" fmla="*/ 1930400 h 1930400"/>
              <a:gd name="T10" fmla="*/ 0 w 2001520"/>
              <a:gd name="T11" fmla="*/ 965200 h 1930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1520" h="1930400">
                <a:moveTo>
                  <a:pt x="0" y="965200"/>
                </a:moveTo>
                <a:cubicBezTo>
                  <a:pt x="0" y="432135"/>
                  <a:pt x="448056" y="0"/>
                  <a:pt x="1000760" y="0"/>
                </a:cubicBezTo>
                <a:lnTo>
                  <a:pt x="2001520" y="0"/>
                </a:lnTo>
                <a:lnTo>
                  <a:pt x="2001520" y="965200"/>
                </a:lnTo>
                <a:cubicBezTo>
                  <a:pt x="2001520" y="1498265"/>
                  <a:pt x="1553464" y="1930400"/>
                  <a:pt x="1000760" y="1930400"/>
                </a:cubicBezTo>
                <a:cubicBezTo>
                  <a:pt x="448056" y="1930400"/>
                  <a:pt x="0" y="1498265"/>
                  <a:pt x="0" y="965200"/>
                </a:cubicBezTo>
                <a:close/>
              </a:path>
            </a:pathLst>
          </a:cu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泪滴形 9">
            <a:extLst>
              <a:ext uri="{FF2B5EF4-FFF2-40B4-BE49-F238E27FC236}">
                <a16:creationId xmlns:a16="http://schemas.microsoft.com/office/drawing/2014/main" id="{F7CE1778-F638-430A-A3DE-4EEE4F00AC6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4096628" y="2049288"/>
            <a:ext cx="1939925" cy="1930400"/>
          </a:xfrm>
          <a:custGeom>
            <a:avLst/>
            <a:gdLst>
              <a:gd name="T0" fmla="*/ 0 w 1940561"/>
              <a:gd name="T1" fmla="*/ 965200 h 1930400"/>
              <a:gd name="T2" fmla="*/ 969963 w 1940561"/>
              <a:gd name="T3" fmla="*/ 0 h 1930400"/>
              <a:gd name="T4" fmla="*/ 1939925 w 1940561"/>
              <a:gd name="T5" fmla="*/ 0 h 1930400"/>
              <a:gd name="T6" fmla="*/ 1939925 w 1940561"/>
              <a:gd name="T7" fmla="*/ 965200 h 1930400"/>
              <a:gd name="T8" fmla="*/ 969962 w 1940561"/>
              <a:gd name="T9" fmla="*/ 1930400 h 1930400"/>
              <a:gd name="T10" fmla="*/ -1 w 1940561"/>
              <a:gd name="T11" fmla="*/ 965200 h 1930400"/>
              <a:gd name="T12" fmla="*/ 0 w 1940561"/>
              <a:gd name="T13" fmla="*/ 965200 h 19304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40561" h="1930400">
                <a:moveTo>
                  <a:pt x="0" y="965200"/>
                </a:moveTo>
                <a:cubicBezTo>
                  <a:pt x="0" y="432135"/>
                  <a:pt x="434410" y="0"/>
                  <a:pt x="970281" y="0"/>
                </a:cubicBezTo>
                <a:lnTo>
                  <a:pt x="1940561" y="0"/>
                </a:lnTo>
                <a:lnTo>
                  <a:pt x="1940561" y="965200"/>
                </a:lnTo>
                <a:cubicBezTo>
                  <a:pt x="1940561" y="1498265"/>
                  <a:pt x="1506151" y="1930400"/>
                  <a:pt x="970280" y="1930400"/>
                </a:cubicBezTo>
                <a:cubicBezTo>
                  <a:pt x="434409" y="1930400"/>
                  <a:pt x="-1" y="1498265"/>
                  <a:pt x="-1" y="965200"/>
                </a:cubicBezTo>
                <a:lnTo>
                  <a:pt x="0" y="965200"/>
                </a:lnTo>
                <a:close/>
              </a:path>
            </a:pathLst>
          </a:cu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D29ECF-002E-4A02-8246-0714718BD272}"/>
              </a:ext>
            </a:extLst>
          </p:cNvPr>
          <p:cNvSpPr txBox="1"/>
          <p:nvPr/>
        </p:nvSpPr>
        <p:spPr>
          <a:xfrm>
            <a:off x="4287795" y="2783655"/>
            <a:ext cx="155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候选词集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56AA47-22F1-413E-93A5-5E4D071F56F6}"/>
              </a:ext>
            </a:extLst>
          </p:cNvPr>
          <p:cNvSpPr txBox="1"/>
          <p:nvPr/>
        </p:nvSpPr>
        <p:spPr>
          <a:xfrm>
            <a:off x="6329955" y="2783654"/>
            <a:ext cx="155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2B5401-971F-4A37-B536-5575D6A6DBDA}"/>
              </a:ext>
            </a:extLst>
          </p:cNvPr>
          <p:cNvSpPr txBox="1"/>
          <p:nvPr/>
        </p:nvSpPr>
        <p:spPr>
          <a:xfrm>
            <a:off x="6329955" y="4714055"/>
            <a:ext cx="155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99D8FC-70C2-46E4-9B9B-B1543B23D27D}"/>
              </a:ext>
            </a:extLst>
          </p:cNvPr>
          <p:cNvSpPr txBox="1"/>
          <p:nvPr/>
        </p:nvSpPr>
        <p:spPr>
          <a:xfrm>
            <a:off x="4429279" y="4714054"/>
            <a:ext cx="155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其他尝试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FA252C-3C07-4437-9A9B-9AB47107D001}"/>
              </a:ext>
            </a:extLst>
          </p:cNvPr>
          <p:cNvSpPr/>
          <p:nvPr/>
        </p:nvSpPr>
        <p:spPr>
          <a:xfrm>
            <a:off x="1519835" y="2211569"/>
            <a:ext cx="2130640" cy="16058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7C120E-9816-41B9-9939-07249A7C2E0D}"/>
              </a:ext>
            </a:extLst>
          </p:cNvPr>
          <p:cNvSpPr txBox="1"/>
          <p:nvPr/>
        </p:nvSpPr>
        <p:spPr>
          <a:xfrm>
            <a:off x="1661068" y="2456139"/>
            <a:ext cx="1891852" cy="1190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基于文本内容，采用分词、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n-gram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以及词性标注的方法召回候选词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AFC774-2534-4A74-8576-38172ED36B37}"/>
              </a:ext>
            </a:extLst>
          </p:cNvPr>
          <p:cNvSpPr/>
          <p:nvPr/>
        </p:nvSpPr>
        <p:spPr>
          <a:xfrm>
            <a:off x="8392098" y="2211569"/>
            <a:ext cx="2130640" cy="16058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60D55A-BF98-4E20-996D-97861497B8B8}"/>
              </a:ext>
            </a:extLst>
          </p:cNvPr>
          <p:cNvSpPr txBox="1"/>
          <p:nvPr/>
        </p:nvSpPr>
        <p:spPr>
          <a:xfrm>
            <a:off x="8533331" y="2456139"/>
            <a:ext cx="1891852" cy="11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设计和单词、词向量、新闻类别等相关的特征，对候选词进行分类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E3A499-AE3B-4008-A1AB-E1742A6C36C9}"/>
              </a:ext>
            </a:extLst>
          </p:cNvPr>
          <p:cNvSpPr/>
          <p:nvPr/>
        </p:nvSpPr>
        <p:spPr>
          <a:xfrm>
            <a:off x="8392098" y="4304256"/>
            <a:ext cx="2130640" cy="16058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89A881-4528-4171-B6F8-921006A527E7}"/>
              </a:ext>
            </a:extLst>
          </p:cNvPr>
          <p:cNvSpPr txBox="1"/>
          <p:nvPr/>
        </p:nvSpPr>
        <p:spPr>
          <a:xfrm>
            <a:off x="8533331" y="4548826"/>
            <a:ext cx="1891852" cy="11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通过多模型识别结果的交集、并集操作，以及依据转化率的最大匹配方法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019EEC-7B79-4F4E-BD8F-5259F989DCDC}"/>
              </a:ext>
            </a:extLst>
          </p:cNvPr>
          <p:cNvSpPr/>
          <p:nvPr/>
        </p:nvSpPr>
        <p:spPr>
          <a:xfrm>
            <a:off x="1519835" y="4304256"/>
            <a:ext cx="2130640" cy="16058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9E371BC-7DDC-4F72-80CD-8605E0023666}"/>
              </a:ext>
            </a:extLst>
          </p:cNvPr>
          <p:cNvSpPr txBox="1"/>
          <p:nvPr/>
        </p:nvSpPr>
        <p:spPr>
          <a:xfrm>
            <a:off x="1661068" y="4548826"/>
            <a:ext cx="1891852" cy="118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</a:t>
            </a: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pseudo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的方法分类实体，基于多特征的方法对不同新闻实体个数的预测</a:t>
            </a:r>
          </a:p>
        </p:txBody>
      </p:sp>
    </p:spTree>
    <p:extLst>
      <p:ext uri="{BB962C8B-B14F-4D97-AF65-F5344CB8AC3E}">
        <p14:creationId xmlns:p14="http://schemas.microsoft.com/office/powerpoint/2010/main" val="2694442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DB8B6E90-9C36-4BBB-AA77-CBBFD40D7021}"/>
              </a:ext>
            </a:extLst>
          </p:cNvPr>
          <p:cNvSpPr/>
          <p:nvPr/>
        </p:nvSpPr>
        <p:spPr>
          <a:xfrm>
            <a:off x="0" y="5937984"/>
            <a:ext cx="12192000" cy="6049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6D30D62-98B5-4780-B2F3-0B4B0D19057F}"/>
              </a:ext>
            </a:extLst>
          </p:cNvPr>
          <p:cNvSpPr/>
          <p:nvPr/>
        </p:nvSpPr>
        <p:spPr>
          <a:xfrm>
            <a:off x="9118182" y="5938441"/>
            <a:ext cx="1939774" cy="590922"/>
          </a:xfrm>
          <a:prstGeom prst="round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0722DD6-0A20-4BEA-B7F7-19E25256EE09}"/>
              </a:ext>
            </a:extLst>
          </p:cNvPr>
          <p:cNvSpPr/>
          <p:nvPr/>
        </p:nvSpPr>
        <p:spPr>
          <a:xfrm>
            <a:off x="5808745" y="5938441"/>
            <a:ext cx="1939774" cy="590922"/>
          </a:xfrm>
          <a:prstGeom prst="round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DE409F7-45A2-4532-BA8A-AA506DE2952A}"/>
              </a:ext>
            </a:extLst>
          </p:cNvPr>
          <p:cNvSpPr/>
          <p:nvPr/>
        </p:nvSpPr>
        <p:spPr>
          <a:xfrm>
            <a:off x="2023628" y="5943318"/>
            <a:ext cx="1939774" cy="590922"/>
          </a:xfrm>
          <a:prstGeom prst="roundRect">
            <a:avLst/>
          </a:prstGeom>
          <a:solidFill>
            <a:srgbClr val="0070C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7">
            <a:extLst>
              <a:ext uri="{FF2B5EF4-FFF2-40B4-BE49-F238E27FC236}">
                <a16:creationId xmlns:a16="http://schemas.microsoft.com/office/drawing/2014/main" id="{AAA79655-2E77-4B57-853B-82B3CD09AC68}"/>
              </a:ext>
            </a:extLst>
          </p:cNvPr>
          <p:cNvGrpSpPr>
            <a:grpSpLocks/>
          </p:cNvGrpSpPr>
          <p:nvPr/>
        </p:nvGrpSpPr>
        <p:grpSpPr bwMode="auto">
          <a:xfrm>
            <a:off x="134480" y="1930115"/>
            <a:ext cx="12057520" cy="3527463"/>
            <a:chOff x="69405" y="-67382"/>
            <a:chExt cx="6222850" cy="3527993"/>
          </a:xfrm>
        </p:grpSpPr>
        <p:cxnSp>
          <p:nvCxnSpPr>
            <p:cNvPr id="15" name="直接连接符 8">
              <a:extLst>
                <a:ext uri="{FF2B5EF4-FFF2-40B4-BE49-F238E27FC236}">
                  <a16:creationId xmlns:a16="http://schemas.microsoft.com/office/drawing/2014/main" id="{8EDFF77D-E48A-41CA-8FE2-ABAFA69925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822" y="3327900"/>
              <a:ext cx="5805433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10">
              <a:extLst>
                <a:ext uri="{FF2B5EF4-FFF2-40B4-BE49-F238E27FC236}">
                  <a16:creationId xmlns:a16="http://schemas.microsoft.com/office/drawing/2014/main" id="{869FBD81-9553-4B38-9AA6-413BDF5B17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822" y="2689629"/>
              <a:ext cx="5805433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3">
              <a:extLst>
                <a:ext uri="{FF2B5EF4-FFF2-40B4-BE49-F238E27FC236}">
                  <a16:creationId xmlns:a16="http://schemas.microsoft.com/office/drawing/2014/main" id="{AE9F7A99-B8A8-4977-A639-C0F3F0B736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822" y="2049770"/>
              <a:ext cx="5805433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连接符 16">
              <a:extLst>
                <a:ext uri="{FF2B5EF4-FFF2-40B4-BE49-F238E27FC236}">
                  <a16:creationId xmlns:a16="http://schemas.microsoft.com/office/drawing/2014/main" id="{3B64FE61-B161-4100-AC4E-C1DF26E93B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822" y="773228"/>
              <a:ext cx="5805433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17">
              <a:extLst>
                <a:ext uri="{FF2B5EF4-FFF2-40B4-BE49-F238E27FC236}">
                  <a16:creationId xmlns:a16="http://schemas.microsoft.com/office/drawing/2014/main" id="{DCAF1032-AA78-40C3-B487-ACCFF6263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822" y="134957"/>
              <a:ext cx="5805433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18">
              <a:extLst>
                <a:ext uri="{FF2B5EF4-FFF2-40B4-BE49-F238E27FC236}">
                  <a16:creationId xmlns:a16="http://schemas.microsoft.com/office/drawing/2014/main" id="{81E93E9C-1591-4562-85F2-D2194557B0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6822" y="1411499"/>
              <a:ext cx="5805433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文本框 19">
              <a:extLst>
                <a:ext uri="{FF2B5EF4-FFF2-40B4-BE49-F238E27FC236}">
                  <a16:creationId xmlns:a16="http://schemas.microsoft.com/office/drawing/2014/main" id="{77707F3C-C781-40EF-9896-044247BBB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15" y="3152788"/>
              <a:ext cx="298834" cy="307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0%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0">
              <a:extLst>
                <a:ext uri="{FF2B5EF4-FFF2-40B4-BE49-F238E27FC236}">
                  <a16:creationId xmlns:a16="http://schemas.microsoft.com/office/drawing/2014/main" id="{47DECF4E-1D66-4434-8C6F-0FC9D666D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15" y="2508762"/>
              <a:ext cx="2988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1">
              <a:extLst>
                <a:ext uri="{FF2B5EF4-FFF2-40B4-BE49-F238E27FC236}">
                  <a16:creationId xmlns:a16="http://schemas.microsoft.com/office/drawing/2014/main" id="{04484E81-5A8D-4B8F-A956-02FEDEC5D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15" y="1864726"/>
              <a:ext cx="2988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40%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2">
              <a:extLst>
                <a:ext uri="{FF2B5EF4-FFF2-40B4-BE49-F238E27FC236}">
                  <a16:creationId xmlns:a16="http://schemas.microsoft.com/office/drawing/2014/main" id="{4DF8EEFF-FC30-4DAA-8D2B-3B9749418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05" y="1220683"/>
              <a:ext cx="3303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3">
              <a:extLst>
                <a:ext uri="{FF2B5EF4-FFF2-40B4-BE49-F238E27FC236}">
                  <a16:creationId xmlns:a16="http://schemas.microsoft.com/office/drawing/2014/main" id="{CFA75225-A2CD-410E-90C8-2F46582B2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05" y="576655"/>
              <a:ext cx="3303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4">
              <a:extLst>
                <a:ext uri="{FF2B5EF4-FFF2-40B4-BE49-F238E27FC236}">
                  <a16:creationId xmlns:a16="http://schemas.microsoft.com/office/drawing/2014/main" id="{C2C1CEAA-5A2F-46D0-9F0F-ACA309737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05" y="-67382"/>
              <a:ext cx="3303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541236D-F4DD-4795-8783-5BC38D0FCC76}"/>
              </a:ext>
            </a:extLst>
          </p:cNvPr>
          <p:cNvSpPr txBox="1"/>
          <p:nvPr/>
        </p:nvSpPr>
        <p:spPr>
          <a:xfrm>
            <a:off x="2270995" y="6026316"/>
            <a:ext cx="148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基于分词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A18340-5AB7-4C7D-9213-838CDEBAD89E}"/>
              </a:ext>
            </a:extLst>
          </p:cNvPr>
          <p:cNvSpPr txBox="1"/>
          <p:nvPr/>
        </p:nvSpPr>
        <p:spPr>
          <a:xfrm>
            <a:off x="5810522" y="6012947"/>
            <a:ext cx="193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n-gram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C8B35DAC-F6B0-46E4-B3CB-A1432C174B1F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E56B012-6E96-4456-98A7-C20B06EF55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69E53C9-8FEE-45E0-B2F8-5FC02F3E2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544477-B267-44F7-99C1-33472D8B67BE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6744DA-FC13-44EC-932D-F7FAC9B54409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获取候选词集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0267D0C-23FC-460D-B21B-FB79514398DC}"/>
              </a:ext>
            </a:extLst>
          </p:cNvPr>
          <p:cNvSpPr/>
          <p:nvPr/>
        </p:nvSpPr>
        <p:spPr>
          <a:xfrm>
            <a:off x="1253535" y="4255497"/>
            <a:ext cx="182033" cy="10764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2CBB3F6-A93B-444D-A5C6-F3A5F3FAF80D}"/>
              </a:ext>
            </a:extLst>
          </p:cNvPr>
          <p:cNvSpPr/>
          <p:nvPr/>
        </p:nvSpPr>
        <p:spPr>
          <a:xfrm>
            <a:off x="1742463" y="4227255"/>
            <a:ext cx="182033" cy="10764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F8FADD2-75B1-467F-A182-ABBC579F44ED}"/>
              </a:ext>
            </a:extLst>
          </p:cNvPr>
          <p:cNvSpPr/>
          <p:nvPr/>
        </p:nvSpPr>
        <p:spPr>
          <a:xfrm>
            <a:off x="2270995" y="4164597"/>
            <a:ext cx="182033" cy="11673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18EC5BA-C164-4756-B637-4BF763354747}"/>
              </a:ext>
            </a:extLst>
          </p:cNvPr>
          <p:cNvSpPr/>
          <p:nvPr/>
        </p:nvSpPr>
        <p:spPr>
          <a:xfrm>
            <a:off x="3731305" y="4266647"/>
            <a:ext cx="182033" cy="10652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BBBFF38-2788-4061-BCA9-67224E6DBD20}"/>
              </a:ext>
            </a:extLst>
          </p:cNvPr>
          <p:cNvSpPr/>
          <p:nvPr/>
        </p:nvSpPr>
        <p:spPr>
          <a:xfrm>
            <a:off x="4155830" y="2619703"/>
            <a:ext cx="182033" cy="2697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720CB5E-E837-4203-8BCB-6D84EFE04F2F}"/>
              </a:ext>
            </a:extLst>
          </p:cNvPr>
          <p:cNvSpPr/>
          <p:nvPr/>
        </p:nvSpPr>
        <p:spPr>
          <a:xfrm>
            <a:off x="4695990" y="3761572"/>
            <a:ext cx="182033" cy="15703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D47D5FB-7CA6-4BDC-BE6C-093F3F7ABA7E}"/>
              </a:ext>
            </a:extLst>
          </p:cNvPr>
          <p:cNvGrpSpPr/>
          <p:nvPr/>
        </p:nvGrpSpPr>
        <p:grpSpPr>
          <a:xfrm>
            <a:off x="877608" y="5420271"/>
            <a:ext cx="1764171" cy="324284"/>
            <a:chOff x="877608" y="5288191"/>
            <a:chExt cx="1764171" cy="324284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9D19F5E-DFB3-424B-AEBF-D7735C89058A}"/>
                </a:ext>
              </a:extLst>
            </p:cNvPr>
            <p:cNvSpPr txBox="1"/>
            <p:nvPr/>
          </p:nvSpPr>
          <p:spPr>
            <a:xfrm rot="19239696">
              <a:off x="877608" y="5300813"/>
              <a:ext cx="854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pkuseg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7C67CE3-9B91-4136-8ADC-19504E9DCF42}"/>
                </a:ext>
              </a:extLst>
            </p:cNvPr>
            <p:cNvSpPr txBox="1"/>
            <p:nvPr/>
          </p:nvSpPr>
          <p:spPr>
            <a:xfrm rot="19239696">
              <a:off x="1479450" y="5288191"/>
              <a:ext cx="569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jieba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2DAB6AF-4513-4B0D-B4FD-1A02EB49A1E1}"/>
                </a:ext>
              </a:extLst>
            </p:cNvPr>
            <p:cNvSpPr txBox="1"/>
            <p:nvPr/>
          </p:nvSpPr>
          <p:spPr>
            <a:xfrm rot="19239696">
              <a:off x="1973689" y="5304698"/>
              <a:ext cx="668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hanlp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8648124-8AC6-415A-9934-70E8571EBFF2}"/>
              </a:ext>
            </a:extLst>
          </p:cNvPr>
          <p:cNvGrpSpPr/>
          <p:nvPr/>
        </p:nvGrpSpPr>
        <p:grpSpPr>
          <a:xfrm>
            <a:off x="3213226" y="5412195"/>
            <a:ext cx="1764171" cy="324284"/>
            <a:chOff x="877608" y="5288191"/>
            <a:chExt cx="1764171" cy="324284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CE48830-17CA-47CF-8755-25EC719E41A9}"/>
                </a:ext>
              </a:extLst>
            </p:cNvPr>
            <p:cNvSpPr txBox="1"/>
            <p:nvPr/>
          </p:nvSpPr>
          <p:spPr>
            <a:xfrm rot="19239696">
              <a:off x="877608" y="5300813"/>
              <a:ext cx="854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pkuseg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E3FB04-3249-4BB1-994F-A8938DE192B8}"/>
                </a:ext>
              </a:extLst>
            </p:cNvPr>
            <p:cNvSpPr txBox="1"/>
            <p:nvPr/>
          </p:nvSpPr>
          <p:spPr>
            <a:xfrm rot="19239696">
              <a:off x="1479450" y="5288191"/>
              <a:ext cx="569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jieba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3184FC3-803E-44FB-86FE-28CBF7BB1A33}"/>
                </a:ext>
              </a:extLst>
            </p:cNvPr>
            <p:cNvSpPr txBox="1"/>
            <p:nvPr/>
          </p:nvSpPr>
          <p:spPr>
            <a:xfrm rot="19239696">
              <a:off x="1973689" y="5304698"/>
              <a:ext cx="668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hanlp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0B075F5E-8F5E-4981-8D04-E2FCB7E3F164}"/>
              </a:ext>
            </a:extLst>
          </p:cNvPr>
          <p:cNvSpPr txBox="1"/>
          <p:nvPr/>
        </p:nvSpPr>
        <p:spPr>
          <a:xfrm>
            <a:off x="1080633" y="4012731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35.3%</a:t>
            </a:r>
            <a:endParaRPr lang="zh-CN" altLang="en-US" sz="105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8BD24B4-DBD2-48F3-8C70-D51A98460083}"/>
              </a:ext>
            </a:extLst>
          </p:cNvPr>
          <p:cNvSpPr txBox="1"/>
          <p:nvPr/>
        </p:nvSpPr>
        <p:spPr>
          <a:xfrm>
            <a:off x="1569561" y="4012731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35.4%</a:t>
            </a:r>
            <a:endParaRPr lang="zh-CN" altLang="en-US" sz="105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4BD18B5-1B31-4B8D-A8ED-788B904F9F0A}"/>
              </a:ext>
            </a:extLst>
          </p:cNvPr>
          <p:cNvSpPr txBox="1"/>
          <p:nvPr/>
        </p:nvSpPr>
        <p:spPr>
          <a:xfrm>
            <a:off x="2105149" y="3928821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36.4%</a:t>
            </a:r>
            <a:endParaRPr lang="zh-CN" altLang="en-US" sz="105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88E263D-FBF0-4F26-9A8E-9594B2C874D4}"/>
              </a:ext>
            </a:extLst>
          </p:cNvPr>
          <p:cNvSpPr txBox="1"/>
          <p:nvPr/>
        </p:nvSpPr>
        <p:spPr>
          <a:xfrm>
            <a:off x="3554962" y="4026002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33.4%</a:t>
            </a:r>
            <a:endParaRPr lang="zh-CN" altLang="en-US" sz="105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43BEEB9-8E7B-4E67-886F-E132976B6084}"/>
              </a:ext>
            </a:extLst>
          </p:cNvPr>
          <p:cNvSpPr txBox="1"/>
          <p:nvPr/>
        </p:nvSpPr>
        <p:spPr>
          <a:xfrm>
            <a:off x="3987402" y="2380607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84.7%</a:t>
            </a:r>
            <a:endParaRPr lang="zh-CN" altLang="en-US" sz="105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0EB9A08-8312-4670-BDC9-E5CF6A9CEFAF}"/>
              </a:ext>
            </a:extLst>
          </p:cNvPr>
          <p:cNvSpPr txBox="1"/>
          <p:nvPr/>
        </p:nvSpPr>
        <p:spPr>
          <a:xfrm>
            <a:off x="4556963" y="3515776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50.3%</a:t>
            </a:r>
            <a:endParaRPr lang="zh-CN" altLang="en-US" sz="105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E4392AC-099A-4660-9BD5-F42AE099EC09}"/>
              </a:ext>
            </a:extLst>
          </p:cNvPr>
          <p:cNvSpPr/>
          <p:nvPr/>
        </p:nvSpPr>
        <p:spPr>
          <a:xfrm>
            <a:off x="6068963" y="2480328"/>
            <a:ext cx="182033" cy="28445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199C0CE-2BC1-4CC5-97F2-6DD9DEA01788}"/>
              </a:ext>
            </a:extLst>
          </p:cNvPr>
          <p:cNvSpPr txBox="1"/>
          <p:nvPr/>
        </p:nvSpPr>
        <p:spPr>
          <a:xfrm>
            <a:off x="5917469" y="2203096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87.7%</a:t>
            </a:r>
            <a:endParaRPr lang="zh-CN" altLang="en-US" sz="105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3073D95-47AA-4763-9BD7-D92450F3C4AD}"/>
              </a:ext>
            </a:extLst>
          </p:cNvPr>
          <p:cNvSpPr txBox="1"/>
          <p:nvPr/>
        </p:nvSpPr>
        <p:spPr>
          <a:xfrm rot="19239696">
            <a:off x="5847065" y="5419286"/>
            <a:ext cx="5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jieba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F6FCD53-511D-4A31-B0F1-D93D711BB507}"/>
              </a:ext>
            </a:extLst>
          </p:cNvPr>
          <p:cNvSpPr/>
          <p:nvPr/>
        </p:nvSpPr>
        <p:spPr>
          <a:xfrm>
            <a:off x="7154225" y="2408556"/>
            <a:ext cx="182033" cy="29238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EC3DEF0-C66D-4CCE-8EDB-B95ABD77AE36}"/>
              </a:ext>
            </a:extLst>
          </p:cNvPr>
          <p:cNvSpPr txBox="1"/>
          <p:nvPr/>
        </p:nvSpPr>
        <p:spPr>
          <a:xfrm>
            <a:off x="7002731" y="2153434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89.5%</a:t>
            </a:r>
            <a:endParaRPr lang="zh-CN" altLang="en-US" sz="105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4D9F4E-5F7E-4816-B877-ACB62D3E963C}"/>
              </a:ext>
            </a:extLst>
          </p:cNvPr>
          <p:cNvSpPr txBox="1"/>
          <p:nvPr/>
        </p:nvSpPr>
        <p:spPr>
          <a:xfrm rot="19239696">
            <a:off x="6932327" y="5426774"/>
            <a:ext cx="5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jieba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98206AC-E104-49C4-BCBF-AF4728EDA374}"/>
              </a:ext>
            </a:extLst>
          </p:cNvPr>
          <p:cNvSpPr txBox="1"/>
          <p:nvPr/>
        </p:nvSpPr>
        <p:spPr>
          <a:xfrm>
            <a:off x="9378943" y="6009628"/>
            <a:ext cx="148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C2AE323-FC18-44E0-812D-044986A4A95C}"/>
              </a:ext>
            </a:extLst>
          </p:cNvPr>
          <p:cNvSpPr/>
          <p:nvPr/>
        </p:nvSpPr>
        <p:spPr>
          <a:xfrm>
            <a:off x="9207861" y="3019214"/>
            <a:ext cx="182033" cy="23127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F38122F-6445-4875-B3D2-2A09FA55C938}"/>
              </a:ext>
            </a:extLst>
          </p:cNvPr>
          <p:cNvSpPr txBox="1"/>
          <p:nvPr/>
        </p:nvSpPr>
        <p:spPr>
          <a:xfrm>
            <a:off x="9034639" y="2740786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71.4%</a:t>
            </a:r>
            <a:endParaRPr lang="zh-CN" altLang="en-US" sz="105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1CE4C56-2B45-4016-82C4-2B54209CEC4E}"/>
              </a:ext>
            </a:extLst>
          </p:cNvPr>
          <p:cNvSpPr txBox="1"/>
          <p:nvPr/>
        </p:nvSpPr>
        <p:spPr>
          <a:xfrm>
            <a:off x="9040079" y="5446182"/>
            <a:ext cx="569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3CA63F6-B40C-4B58-94DF-B8A3B50C7143}"/>
              </a:ext>
            </a:extLst>
          </p:cNvPr>
          <p:cNvSpPr/>
          <p:nvPr/>
        </p:nvSpPr>
        <p:spPr>
          <a:xfrm>
            <a:off x="10566033" y="2281051"/>
            <a:ext cx="182033" cy="30541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A196969-5C0C-4143-A241-D1957448C528}"/>
              </a:ext>
            </a:extLst>
          </p:cNvPr>
          <p:cNvSpPr txBox="1"/>
          <p:nvPr/>
        </p:nvSpPr>
        <p:spPr>
          <a:xfrm>
            <a:off x="10414539" y="2067381"/>
            <a:ext cx="5623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94.5%</a:t>
            </a:r>
            <a:endParaRPr lang="zh-CN" altLang="en-US" sz="105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44AC820-8BD1-4EB6-B6A1-7880017F3706}"/>
              </a:ext>
            </a:extLst>
          </p:cNvPr>
          <p:cNvSpPr txBox="1"/>
          <p:nvPr/>
        </p:nvSpPr>
        <p:spPr>
          <a:xfrm>
            <a:off x="10088069" y="5439889"/>
            <a:ext cx="143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+ jieba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64B9AF4-0C34-433A-A320-728FB316F33F}"/>
              </a:ext>
            </a:extLst>
          </p:cNvPr>
          <p:cNvSpPr txBox="1"/>
          <p:nvPr/>
        </p:nvSpPr>
        <p:spPr>
          <a:xfrm>
            <a:off x="4639928" y="1695171"/>
            <a:ext cx="330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不同情况下训练集单词覆盖率</a:t>
            </a:r>
          </a:p>
        </p:txBody>
      </p:sp>
    </p:spTree>
    <p:extLst>
      <p:ext uri="{BB962C8B-B14F-4D97-AF65-F5344CB8AC3E}">
        <p14:creationId xmlns:p14="http://schemas.microsoft.com/office/powerpoint/2010/main" val="280245948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4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" presetClass="entr" presetSubtype="4" fill="hold" grpId="0" nodeType="click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7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" presetClass="entr" presetSubtype="4" fill="hold" grpId="0" nodeType="click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0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0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0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0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0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1" grpId="0" animBg="1"/>
          <p:bldP spid="2" grpId="0" animBg="1"/>
          <p:bldP spid="4" grpId="0"/>
          <p:bldP spid="6" grpId="0"/>
          <p:bldP spid="45" grpId="1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70" grpId="0"/>
          <p:bldP spid="71" grpId="0"/>
          <p:bldP spid="72" grpId="0"/>
          <p:bldP spid="73" grpId="0"/>
          <p:bldP spid="74" grpId="0"/>
          <p:bldP spid="75" grpId="0"/>
          <p:bldP spid="76" grpId="0" animBg="1"/>
          <p:bldP spid="77" grpId="0"/>
          <p:bldP spid="78" grpId="0"/>
          <p:bldP spid="79" grpId="0" animBg="1"/>
          <p:bldP spid="80" grpId="0"/>
          <p:bldP spid="81" grpId="0"/>
          <p:bldP spid="82" grpId="0"/>
          <p:bldP spid="83" grpId="0" animBg="1"/>
          <p:bldP spid="84" grpId="0"/>
          <p:bldP spid="85" grpId="0"/>
          <p:bldP spid="86" grpId="0" animBg="1"/>
          <p:bldP spid="87" grpId="0"/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4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" fill="hold">
                          <p:stCondLst>
                            <p:cond delay="indefinite"/>
                          </p:stCondLst>
                          <p:childTnLst>
                            <p:par>
                              <p:cTn id="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9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0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61" grpId="0" animBg="1"/>
          <p:bldP spid="2" grpId="0" animBg="1"/>
          <p:bldP spid="4" grpId="0"/>
          <p:bldP spid="6" grpId="0"/>
          <p:bldP spid="45" grpId="1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70" grpId="0"/>
          <p:bldP spid="71" grpId="0"/>
          <p:bldP spid="72" grpId="0"/>
          <p:bldP spid="73" grpId="0"/>
          <p:bldP spid="74" grpId="0"/>
          <p:bldP spid="75" grpId="0"/>
          <p:bldP spid="76" grpId="0" animBg="1"/>
          <p:bldP spid="77" grpId="0"/>
          <p:bldP spid="78" grpId="0"/>
          <p:bldP spid="79" grpId="0" animBg="1"/>
          <p:bldP spid="80" grpId="0"/>
          <p:bldP spid="81" grpId="0"/>
          <p:bldP spid="82" grpId="0"/>
          <p:bldP spid="83" grpId="0" animBg="1"/>
          <p:bldP spid="84" grpId="0"/>
          <p:bldP spid="85" grpId="0"/>
          <p:bldP spid="86" grpId="0" animBg="1"/>
          <p:bldP spid="87" grpId="0"/>
          <p:bldP spid="8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2239A8E-A95C-4F73-A806-7546268FFD55}"/>
              </a:ext>
            </a:extLst>
          </p:cNvPr>
          <p:cNvSpPr/>
          <p:nvPr/>
        </p:nvSpPr>
        <p:spPr>
          <a:xfrm>
            <a:off x="5029568" y="5884226"/>
            <a:ext cx="2095001" cy="679210"/>
          </a:xfrm>
          <a:prstGeom prst="round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A91C04C-BC2F-4DE1-95E7-A48F2BD29A48}"/>
              </a:ext>
            </a:extLst>
          </p:cNvPr>
          <p:cNvSpPr/>
          <p:nvPr/>
        </p:nvSpPr>
        <p:spPr>
          <a:xfrm>
            <a:off x="5026932" y="1805242"/>
            <a:ext cx="2095001" cy="679210"/>
          </a:xfrm>
          <a:prstGeom prst="round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10A2CB1-B6A0-4BF1-B592-7A6EE29EFAF7}"/>
              </a:ext>
            </a:extLst>
          </p:cNvPr>
          <p:cNvSpPr/>
          <p:nvPr/>
        </p:nvSpPr>
        <p:spPr>
          <a:xfrm>
            <a:off x="478971" y="4427815"/>
            <a:ext cx="11234057" cy="2239634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4EC35AF-CDFB-4A38-80A7-DA4FDD500C3D}"/>
              </a:ext>
            </a:extLst>
          </p:cNvPr>
          <p:cNvSpPr/>
          <p:nvPr/>
        </p:nvSpPr>
        <p:spPr>
          <a:xfrm>
            <a:off x="496389" y="1654629"/>
            <a:ext cx="11234057" cy="2239634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54@|5FFC:14657585|FBC:16777215|LFC:11765543|LBC:16777215">
            <a:extLst>
              <a:ext uri="{FF2B5EF4-FFF2-40B4-BE49-F238E27FC236}">
                <a16:creationId xmlns:a16="http://schemas.microsoft.com/office/drawing/2014/main" id="{CFD969EE-797C-428C-B15B-4BF275A0F603}"/>
              </a:ext>
            </a:extLst>
          </p:cNvPr>
          <p:cNvSpPr>
            <a:spLocks/>
          </p:cNvSpPr>
          <p:nvPr/>
        </p:nvSpPr>
        <p:spPr bwMode="auto">
          <a:xfrm>
            <a:off x="5168220" y="3411359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任意多边形 9">
            <a:extLst>
              <a:ext uri="{FF2B5EF4-FFF2-40B4-BE49-F238E27FC236}">
                <a16:creationId xmlns:a16="http://schemas.microsoft.com/office/drawing/2014/main" id="{19B02609-DA33-4DE7-8553-0137434EDE65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F81EC7-B79F-497B-A438-2ADA2B8509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AB12BDF-89EE-475A-B19A-5E74EABCE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763624-0D44-4FE1-B94B-5DD6D8DD656F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D340A1-5C39-4A17-92F2-246CBF45FF2D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获取候选词集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11DBF358-6BD3-4F83-A0A5-7CC501C03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70" y="2193168"/>
            <a:ext cx="2813050" cy="1163638"/>
          </a:xfrm>
          <a:prstGeom prst="roundRect">
            <a:avLst>
              <a:gd name="adj" fmla="val 10134"/>
            </a:avLst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ounded Rectangle 94">
            <a:extLst>
              <a:ext uri="{FF2B5EF4-FFF2-40B4-BE49-F238E27FC236}">
                <a16:creationId xmlns:a16="http://schemas.microsoft.com/office/drawing/2014/main" id="{B15CEF2E-E6CD-40DB-A765-907E86E3A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70" y="5060193"/>
            <a:ext cx="2813050" cy="1163638"/>
          </a:xfrm>
          <a:prstGeom prst="roundRect">
            <a:avLst>
              <a:gd name="adj" fmla="val 10134"/>
            </a:avLst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6" name="Elbow Connector 106">
            <a:extLst>
              <a:ext uri="{FF2B5EF4-FFF2-40B4-BE49-F238E27FC236}">
                <a16:creationId xmlns:a16="http://schemas.microsoft.com/office/drawing/2014/main" id="{DC1FA43D-AD10-4AC4-B831-B3B21D1459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2020" y="2775781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EFEFE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Elbow Connector 107">
            <a:extLst>
              <a:ext uri="{FF2B5EF4-FFF2-40B4-BE49-F238E27FC236}">
                <a16:creationId xmlns:a16="http://schemas.microsoft.com/office/drawing/2014/main" id="{C913213B-2AAB-4E57-8FF5-3759CBB76E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22020" y="4790318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EFEFE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ounded Rectangle 29">
            <a:extLst>
              <a:ext uri="{FF2B5EF4-FFF2-40B4-BE49-F238E27FC236}">
                <a16:creationId xmlns:a16="http://schemas.microsoft.com/office/drawing/2014/main" id="{C5C880F1-1426-47F8-94D2-E3DF68805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082" y="2193168"/>
            <a:ext cx="2813050" cy="1163638"/>
          </a:xfrm>
          <a:prstGeom prst="roundRect">
            <a:avLst>
              <a:gd name="adj" fmla="val 10134"/>
            </a:avLst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ounded Rectangle 35">
            <a:extLst>
              <a:ext uri="{FF2B5EF4-FFF2-40B4-BE49-F238E27FC236}">
                <a16:creationId xmlns:a16="http://schemas.microsoft.com/office/drawing/2014/main" id="{92228202-0EEC-414A-B807-09B9D4F0E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082" y="5060193"/>
            <a:ext cx="2813050" cy="1163638"/>
          </a:xfrm>
          <a:prstGeom prst="roundRect">
            <a:avLst>
              <a:gd name="adj" fmla="val 10134"/>
            </a:avLst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5" name="Elbow Connector 45">
            <a:extLst>
              <a:ext uri="{FF2B5EF4-FFF2-40B4-BE49-F238E27FC236}">
                <a16:creationId xmlns:a16="http://schemas.microsoft.com/office/drawing/2014/main" id="{F8B8E91D-F7B6-4374-A2A3-10AB4BED652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41470" y="2775781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EFEFE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Elbow Connector 46">
            <a:extLst>
              <a:ext uri="{FF2B5EF4-FFF2-40B4-BE49-F238E27FC236}">
                <a16:creationId xmlns:a16="http://schemas.microsoft.com/office/drawing/2014/main" id="{2A27D944-0A20-4910-9DEA-CC876B09A27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041470" y="4790318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EFEFE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Freeform 54@|5FFC:14657585|FBC:16777215|LFC:11765543|LBC:16777215">
            <a:extLst>
              <a:ext uri="{FF2B5EF4-FFF2-40B4-BE49-F238E27FC236}">
                <a16:creationId xmlns:a16="http://schemas.microsoft.com/office/drawing/2014/main" id="{4FFDF445-188C-403F-BADD-CBBB58DF8D20}"/>
              </a:ext>
            </a:extLst>
          </p:cNvPr>
          <p:cNvSpPr>
            <a:spLocks/>
          </p:cNvSpPr>
          <p:nvPr/>
        </p:nvSpPr>
        <p:spPr bwMode="auto">
          <a:xfrm>
            <a:off x="5168220" y="3413956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2A86166B-D0CF-4B56-874D-9A0904D59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983" y="2333041"/>
            <a:ext cx="919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spc="18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训练集</a:t>
            </a:r>
            <a:endParaRPr lang="en-US" altLang="zh-CN" sz="1800" b="1" spc="18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3">
            <a:extLst>
              <a:ext uri="{FF2B5EF4-FFF2-40B4-BE49-F238E27FC236}">
                <a16:creationId xmlns:a16="http://schemas.microsoft.com/office/drawing/2014/main" id="{E0C34FD2-F5C8-4AFD-9A65-42D80D7E9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272" y="2758304"/>
            <a:ext cx="25685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将训练集实体相关的句子取出，按照</a:t>
            </a:r>
            <a:r>
              <a:rPr lang="en-US" altLang="zh-CN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256</a:t>
            </a: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的长度输入</a:t>
            </a:r>
            <a:endParaRPr lang="en-US" altLang="zh-CN" sz="1200" spc="12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F41F7027-DDB0-4F9D-A872-182AB2E34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463" y="5193295"/>
            <a:ext cx="860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spc="18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测试集</a:t>
            </a:r>
            <a:endParaRPr lang="en-US" altLang="zh-CN" sz="1800" b="1" spc="18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B493FF3D-033A-4996-9897-A4B8DCAB2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76" y="5618994"/>
            <a:ext cx="2607355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将测试集按照句子分割符号进行划分，按照</a:t>
            </a:r>
            <a:r>
              <a:rPr lang="en-US" altLang="zh-CN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256</a:t>
            </a: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的长度进行输入</a:t>
            </a:r>
            <a:endParaRPr lang="en-US" altLang="zh-CN" sz="1200" spc="12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2D012077-4A15-446E-9D40-754C45E73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120" y="2345952"/>
            <a:ext cx="10125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spc="18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参数调试</a:t>
            </a:r>
            <a:endParaRPr lang="en-US" altLang="zh-CN" sz="1800" b="1" spc="18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047FE9C2-F717-4044-9499-77D7E3154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714" y="2758304"/>
            <a:ext cx="245407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尝试使用不同的句子长度（</a:t>
            </a:r>
            <a:r>
              <a:rPr lang="en-US" altLang="zh-CN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128</a:t>
            </a: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512</a:t>
            </a: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），以及不同的</a:t>
            </a:r>
            <a:r>
              <a:rPr lang="en-US" altLang="zh-CN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epoch</a:t>
            </a: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E97AED37-207B-4BEE-B305-24FCF52FD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5290" y="5206357"/>
            <a:ext cx="1438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1" spc="18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预测结果</a:t>
            </a:r>
            <a:endParaRPr lang="en-US" altLang="zh-CN" sz="1800" b="1" spc="18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BE0AD03B-D124-4BF1-B9C3-7DD24772A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835" y="5618994"/>
            <a:ext cx="2340951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spc="12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对预测结果进行清洗，清除之前加入的替换字符</a:t>
            </a:r>
            <a:endParaRPr lang="en-US" altLang="zh-CN" sz="1200" spc="12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383AF2-FD08-4BB8-B44A-45BE40F6CAF2}"/>
              </a:ext>
            </a:extLst>
          </p:cNvPr>
          <p:cNvSpPr txBox="1"/>
          <p:nvPr/>
        </p:nvSpPr>
        <p:spPr>
          <a:xfrm>
            <a:off x="5311049" y="3929099"/>
            <a:ext cx="145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endParaRPr lang="zh-CN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FD1C3CA-C83F-4157-9CC7-649F743EED93}"/>
              </a:ext>
            </a:extLst>
          </p:cNvPr>
          <p:cNvSpPr txBox="1"/>
          <p:nvPr/>
        </p:nvSpPr>
        <p:spPr>
          <a:xfrm>
            <a:off x="5223669" y="1855371"/>
            <a:ext cx="174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训练过程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5258850-C28A-4871-A1B0-01106D9010EA}"/>
              </a:ext>
            </a:extLst>
          </p:cNvPr>
          <p:cNvSpPr txBox="1"/>
          <p:nvPr/>
        </p:nvSpPr>
        <p:spPr>
          <a:xfrm>
            <a:off x="5079875" y="5966716"/>
            <a:ext cx="208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预测过程</a:t>
            </a:r>
          </a:p>
        </p:txBody>
      </p:sp>
    </p:spTree>
    <p:extLst>
      <p:ext uri="{BB962C8B-B14F-4D97-AF65-F5344CB8AC3E}">
        <p14:creationId xmlns:p14="http://schemas.microsoft.com/office/powerpoint/2010/main" val="3786920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  <p:bldP spid="13" grpId="0" animBg="1"/>
      <p:bldP spid="15" grpId="0" animBg="1"/>
      <p:bldP spid="22" grpId="0" animBg="1"/>
      <p:bldP spid="24" grpId="0" animBg="1"/>
      <p:bldP spid="32" grpId="0" animBg="1"/>
      <p:bldP spid="34" grpId="0"/>
      <p:bldP spid="35" grpId="0"/>
      <p:bldP spid="38" grpId="0"/>
      <p:bldP spid="39" grpId="0"/>
      <p:bldP spid="40" grpId="0"/>
      <p:bldP spid="41" grpId="0"/>
      <p:bldP spid="44" grpId="0"/>
      <p:bldP spid="45" grpId="0"/>
      <p:bldP spid="46" grpId="0"/>
      <p:bldP spid="48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8">
            <a:extLst>
              <a:ext uri="{FF2B5EF4-FFF2-40B4-BE49-F238E27FC236}">
                <a16:creationId xmlns:a16="http://schemas.microsoft.com/office/drawing/2014/main" id="{D04B5335-2E90-4834-971A-F683F6668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080" y="1695572"/>
            <a:ext cx="4439920" cy="4946650"/>
          </a:xfrm>
          <a:prstGeom prst="rect">
            <a:avLst/>
          </a:prstGeom>
          <a:solidFill>
            <a:srgbClr val="F2F2F2">
              <a:alpha val="1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75EE68-768B-45FF-98B7-0FF4BF64656C}"/>
              </a:ext>
            </a:extLst>
          </p:cNvPr>
          <p:cNvSpPr txBox="1"/>
          <p:nvPr/>
        </p:nvSpPr>
        <p:spPr>
          <a:xfrm>
            <a:off x="2475753" y="2253255"/>
            <a:ext cx="198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构建特征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B3704C-24D0-40F1-9F59-9CF4D6923D11}"/>
              </a:ext>
            </a:extLst>
          </p:cNvPr>
          <p:cNvSpPr txBox="1"/>
          <p:nvPr/>
        </p:nvSpPr>
        <p:spPr>
          <a:xfrm>
            <a:off x="3708069" y="3708591"/>
            <a:ext cx="1510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词向量特征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335BD8-8EC8-436A-ABFB-89BA510063DF}"/>
              </a:ext>
            </a:extLst>
          </p:cNvPr>
          <p:cNvSpPr txBox="1"/>
          <p:nvPr/>
        </p:nvSpPr>
        <p:spPr>
          <a:xfrm>
            <a:off x="1365603" y="3677395"/>
            <a:ext cx="124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A848FC-4DE1-4CC0-AF6F-11567421C925}"/>
              </a:ext>
            </a:extLst>
          </p:cNvPr>
          <p:cNvSpPr txBox="1"/>
          <p:nvPr/>
        </p:nvSpPr>
        <p:spPr>
          <a:xfrm>
            <a:off x="1107247" y="4507109"/>
            <a:ext cx="184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共现矩阵特征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55BF4-D861-4885-B123-A34D35B0BDBA}"/>
              </a:ext>
            </a:extLst>
          </p:cNvPr>
          <p:cNvSpPr txBox="1"/>
          <p:nvPr/>
        </p:nvSpPr>
        <p:spPr>
          <a:xfrm>
            <a:off x="3546014" y="4507109"/>
            <a:ext cx="201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新闻类别特征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E008A4-D859-46A4-B537-E7B6BAEA7845}"/>
              </a:ext>
            </a:extLst>
          </p:cNvPr>
          <p:cNvSpPr txBox="1"/>
          <p:nvPr/>
        </p:nvSpPr>
        <p:spPr>
          <a:xfrm>
            <a:off x="2475753" y="5718570"/>
            <a:ext cx="185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特征选择</a:t>
            </a:r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9C479D9E-09F9-4838-BBC3-B012C4CF9FC7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A335B6-0B47-4192-A634-57C2D228FB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4C693-E500-46CE-BE85-CEFEBBF17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218B55-C9F8-4969-AD01-D469C72A70EB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B6D598-4415-4979-A6DD-D9A40F8CB783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70C314-710E-443A-B4FE-1F4DBC9D2D67}"/>
              </a:ext>
            </a:extLst>
          </p:cNvPr>
          <p:cNvSpPr/>
          <p:nvPr/>
        </p:nvSpPr>
        <p:spPr>
          <a:xfrm>
            <a:off x="1915906" y="2006885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DCCC80-19CA-4879-A10A-77FC58BBD171}"/>
              </a:ext>
            </a:extLst>
          </p:cNvPr>
          <p:cNvSpPr/>
          <p:nvPr/>
        </p:nvSpPr>
        <p:spPr>
          <a:xfrm>
            <a:off x="1915906" y="5515508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81473F-EAAE-4D73-B2A5-6D9AA74726C4}"/>
              </a:ext>
            </a:extLst>
          </p:cNvPr>
          <p:cNvSpPr/>
          <p:nvPr/>
        </p:nvSpPr>
        <p:spPr>
          <a:xfrm>
            <a:off x="314960" y="3429000"/>
            <a:ext cx="5974080" cy="17119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lgDash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D2E73C40-C699-4269-8B90-A8C7C831E235}"/>
              </a:ext>
            </a:extLst>
          </p:cNvPr>
          <p:cNvSpPr/>
          <p:nvPr/>
        </p:nvSpPr>
        <p:spPr>
          <a:xfrm>
            <a:off x="1066800" y="3542170"/>
            <a:ext cx="1844958" cy="670560"/>
          </a:xfrm>
          <a:prstGeom prst="flowChartTerminator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终止 19">
            <a:extLst>
              <a:ext uri="{FF2B5EF4-FFF2-40B4-BE49-F238E27FC236}">
                <a16:creationId xmlns:a16="http://schemas.microsoft.com/office/drawing/2014/main" id="{C5D61537-3E89-4892-8EFE-C61291F19171}"/>
              </a:ext>
            </a:extLst>
          </p:cNvPr>
          <p:cNvSpPr/>
          <p:nvPr/>
        </p:nvSpPr>
        <p:spPr>
          <a:xfrm>
            <a:off x="3469645" y="3542170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>
            <a:extLst>
              <a:ext uri="{FF2B5EF4-FFF2-40B4-BE49-F238E27FC236}">
                <a16:creationId xmlns:a16="http://schemas.microsoft.com/office/drawing/2014/main" id="{E6F0E691-176D-470D-8EEE-CA5ECB08F715}"/>
              </a:ext>
            </a:extLst>
          </p:cNvPr>
          <p:cNvSpPr/>
          <p:nvPr/>
        </p:nvSpPr>
        <p:spPr>
          <a:xfrm>
            <a:off x="1066800" y="4354184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终止 21">
            <a:extLst>
              <a:ext uri="{FF2B5EF4-FFF2-40B4-BE49-F238E27FC236}">
                <a16:creationId xmlns:a16="http://schemas.microsoft.com/office/drawing/2014/main" id="{10DDBC1B-78ED-4333-8CB5-D0D050C05AFC}"/>
              </a:ext>
            </a:extLst>
          </p:cNvPr>
          <p:cNvSpPr/>
          <p:nvPr/>
        </p:nvSpPr>
        <p:spPr>
          <a:xfrm>
            <a:off x="3469645" y="4382252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88">
            <a:extLst>
              <a:ext uri="{FF2B5EF4-FFF2-40B4-BE49-F238E27FC236}">
                <a16:creationId xmlns:a16="http://schemas.microsoft.com/office/drawing/2014/main" id="{291EC691-D17B-4C50-95CB-ACE912999CBD}"/>
              </a:ext>
            </a:extLst>
          </p:cNvPr>
          <p:cNvSpPr>
            <a:spLocks/>
          </p:cNvSpPr>
          <p:nvPr/>
        </p:nvSpPr>
        <p:spPr bwMode="auto">
          <a:xfrm rot="5400000">
            <a:off x="3175076" y="3002151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24" name="AutoShape 88">
            <a:extLst>
              <a:ext uri="{FF2B5EF4-FFF2-40B4-BE49-F238E27FC236}">
                <a16:creationId xmlns:a16="http://schemas.microsoft.com/office/drawing/2014/main" id="{C2BD639C-3229-471B-B91B-79FFA0FDEC75}"/>
              </a:ext>
            </a:extLst>
          </p:cNvPr>
          <p:cNvSpPr>
            <a:spLocks/>
          </p:cNvSpPr>
          <p:nvPr/>
        </p:nvSpPr>
        <p:spPr bwMode="auto">
          <a:xfrm rot="5400000">
            <a:off x="3175855" y="5125006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121FD9-F66C-45A7-865E-F94D89A270E3}"/>
              </a:ext>
            </a:extLst>
          </p:cNvPr>
          <p:cNvSpPr txBox="1"/>
          <p:nvPr/>
        </p:nvSpPr>
        <p:spPr>
          <a:xfrm>
            <a:off x="8761111" y="2006885"/>
            <a:ext cx="191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单词特征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779647B-55BE-4EF1-8F63-8ADB81A07072}"/>
              </a:ext>
            </a:extLst>
          </p:cNvPr>
          <p:cNvSpPr txBox="1"/>
          <p:nvPr/>
        </p:nvSpPr>
        <p:spPr>
          <a:xfrm>
            <a:off x="7307087" y="2695811"/>
            <a:ext cx="221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数值型特征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B8FB65B-BAD0-49BF-BF2A-4E825799A705}"/>
              </a:ext>
            </a:extLst>
          </p:cNvPr>
          <p:cNvSpPr txBox="1"/>
          <p:nvPr/>
        </p:nvSpPr>
        <p:spPr>
          <a:xfrm>
            <a:off x="7864762" y="3323182"/>
            <a:ext cx="3260437" cy="70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 err="1"/>
              <a:t>tfidf</a:t>
            </a:r>
            <a:r>
              <a:rPr lang="zh-CN" altLang="en-US" dirty="0"/>
              <a:t>、</a:t>
            </a:r>
            <a:r>
              <a:rPr lang="en-US" altLang="zh-CN" dirty="0" err="1"/>
              <a:t>text_rank</a:t>
            </a:r>
            <a:r>
              <a:rPr lang="zh-CN" altLang="en-US" dirty="0"/>
              <a:t>、</a:t>
            </a:r>
            <a:r>
              <a:rPr lang="en-US" altLang="zh-CN" dirty="0" err="1"/>
              <a:t>tf</a:t>
            </a:r>
            <a:r>
              <a:rPr lang="zh-CN" altLang="en-US" dirty="0"/>
              <a:t>、</a:t>
            </a:r>
            <a:r>
              <a:rPr lang="en-US" altLang="zh-CN" dirty="0"/>
              <a:t>idf</a:t>
            </a:r>
            <a:r>
              <a:rPr lang="zh-CN" altLang="en-US" dirty="0"/>
              <a:t>、</a:t>
            </a:r>
            <a:r>
              <a:rPr lang="en-US" altLang="zh-CN" dirty="0"/>
              <a:t>word_distance</a:t>
            </a:r>
            <a:r>
              <a:rPr lang="zh-CN" altLang="en-US" dirty="0"/>
              <a:t>、</a:t>
            </a:r>
            <a:r>
              <a:rPr lang="en-US" altLang="zh-CN" dirty="0"/>
              <a:t>word_len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F2BD0C-72C1-4072-8B70-2D23AEFB2CBF}"/>
              </a:ext>
            </a:extLst>
          </p:cNvPr>
          <p:cNvSpPr txBox="1"/>
          <p:nvPr/>
        </p:nvSpPr>
        <p:spPr>
          <a:xfrm>
            <a:off x="7361848" y="4204681"/>
            <a:ext cx="221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比值型特征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255969-D781-439E-9760-4B77B14F2D2D}"/>
              </a:ext>
            </a:extLst>
          </p:cNvPr>
          <p:cNvSpPr txBox="1"/>
          <p:nvPr/>
        </p:nvSpPr>
        <p:spPr>
          <a:xfrm>
            <a:off x="7864763" y="4723531"/>
            <a:ext cx="2723606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word_len_ratio</a:t>
            </a:r>
            <a:r>
              <a:rPr lang="zh-CN" altLang="en-US" dirty="0"/>
              <a:t>、</a:t>
            </a:r>
            <a:r>
              <a:rPr lang="en-US" altLang="zh-CN" dirty="0"/>
              <a:t>tf_ratio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D545019-3FD8-40EA-BF8C-5A21ACF891FC}"/>
              </a:ext>
            </a:extLst>
          </p:cNvPr>
          <p:cNvSpPr txBox="1"/>
          <p:nvPr/>
        </p:nvSpPr>
        <p:spPr>
          <a:xfrm>
            <a:off x="7384215" y="5391190"/>
            <a:ext cx="221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类别型特征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930568-528C-49A4-A710-4D3E5431E278}"/>
              </a:ext>
            </a:extLst>
          </p:cNvPr>
          <p:cNvSpPr txBox="1"/>
          <p:nvPr/>
        </p:nvSpPr>
        <p:spPr>
          <a:xfrm>
            <a:off x="7864763" y="5788441"/>
            <a:ext cx="2978529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cixing</a:t>
            </a:r>
            <a:r>
              <a:rPr lang="zh-CN" altLang="en-US" dirty="0"/>
              <a:t>、</a:t>
            </a:r>
            <a:r>
              <a:rPr lang="en-US" altLang="zh-CN" dirty="0"/>
              <a:t>has_num</a:t>
            </a:r>
            <a:r>
              <a:rPr lang="zh-CN" altLang="en-US" dirty="0"/>
              <a:t>、</a:t>
            </a:r>
            <a:r>
              <a:rPr lang="en-US" altLang="zh-CN" dirty="0"/>
              <a:t>has_char</a:t>
            </a:r>
            <a:r>
              <a:rPr lang="zh-CN" altLang="en-US" dirty="0"/>
              <a:t>、</a:t>
            </a:r>
            <a:r>
              <a:rPr lang="en-US" altLang="zh-CN" dirty="0"/>
              <a:t>occur_in_title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75051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75EE68-768B-45FF-98B7-0FF4BF64656C}"/>
              </a:ext>
            </a:extLst>
          </p:cNvPr>
          <p:cNvSpPr txBox="1"/>
          <p:nvPr/>
        </p:nvSpPr>
        <p:spPr>
          <a:xfrm>
            <a:off x="2475753" y="2253255"/>
            <a:ext cx="198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构建特征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B3704C-24D0-40F1-9F59-9CF4D6923D11}"/>
              </a:ext>
            </a:extLst>
          </p:cNvPr>
          <p:cNvSpPr txBox="1"/>
          <p:nvPr/>
        </p:nvSpPr>
        <p:spPr>
          <a:xfrm>
            <a:off x="3708069" y="3708591"/>
            <a:ext cx="1510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词向量特征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335BD8-8EC8-436A-ABFB-89BA510063DF}"/>
              </a:ext>
            </a:extLst>
          </p:cNvPr>
          <p:cNvSpPr txBox="1"/>
          <p:nvPr/>
        </p:nvSpPr>
        <p:spPr>
          <a:xfrm>
            <a:off x="1365603" y="3677395"/>
            <a:ext cx="124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A848FC-4DE1-4CC0-AF6F-11567421C925}"/>
              </a:ext>
            </a:extLst>
          </p:cNvPr>
          <p:cNvSpPr txBox="1"/>
          <p:nvPr/>
        </p:nvSpPr>
        <p:spPr>
          <a:xfrm>
            <a:off x="1107247" y="4507109"/>
            <a:ext cx="184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共现矩阵特征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55BF4-D861-4885-B123-A34D35B0BDBA}"/>
              </a:ext>
            </a:extLst>
          </p:cNvPr>
          <p:cNvSpPr txBox="1"/>
          <p:nvPr/>
        </p:nvSpPr>
        <p:spPr>
          <a:xfrm>
            <a:off x="3546014" y="4507109"/>
            <a:ext cx="201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新闻类别特征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E008A4-D859-46A4-B537-E7B6BAEA7845}"/>
              </a:ext>
            </a:extLst>
          </p:cNvPr>
          <p:cNvSpPr txBox="1"/>
          <p:nvPr/>
        </p:nvSpPr>
        <p:spPr>
          <a:xfrm>
            <a:off x="2475753" y="5718570"/>
            <a:ext cx="185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特征选择</a:t>
            </a:r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9C479D9E-09F9-4838-BBC3-B012C4CF9FC7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A335B6-0B47-4192-A634-57C2D228FB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4C693-E500-46CE-BE85-CEFEBBF17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218B55-C9F8-4969-AD01-D469C72A70EB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B6D598-4415-4979-A6DD-D9A40F8CB783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70C314-710E-443A-B4FE-1F4DBC9D2D67}"/>
              </a:ext>
            </a:extLst>
          </p:cNvPr>
          <p:cNvSpPr/>
          <p:nvPr/>
        </p:nvSpPr>
        <p:spPr>
          <a:xfrm>
            <a:off x="1915906" y="2006885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DCCC80-19CA-4879-A10A-77FC58BBD171}"/>
              </a:ext>
            </a:extLst>
          </p:cNvPr>
          <p:cNvSpPr/>
          <p:nvPr/>
        </p:nvSpPr>
        <p:spPr>
          <a:xfrm>
            <a:off x="1915906" y="5515508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81473F-EAAE-4D73-B2A5-6D9AA74726C4}"/>
              </a:ext>
            </a:extLst>
          </p:cNvPr>
          <p:cNvSpPr/>
          <p:nvPr/>
        </p:nvSpPr>
        <p:spPr>
          <a:xfrm>
            <a:off x="314960" y="3429000"/>
            <a:ext cx="5974080" cy="17119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lgDash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D2E73C40-C699-4269-8B90-A8C7C831E235}"/>
              </a:ext>
            </a:extLst>
          </p:cNvPr>
          <p:cNvSpPr/>
          <p:nvPr/>
        </p:nvSpPr>
        <p:spPr>
          <a:xfrm>
            <a:off x="1066800" y="3542170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终止 19">
            <a:extLst>
              <a:ext uri="{FF2B5EF4-FFF2-40B4-BE49-F238E27FC236}">
                <a16:creationId xmlns:a16="http://schemas.microsoft.com/office/drawing/2014/main" id="{C5D61537-3E89-4892-8EFE-C61291F19171}"/>
              </a:ext>
            </a:extLst>
          </p:cNvPr>
          <p:cNvSpPr/>
          <p:nvPr/>
        </p:nvSpPr>
        <p:spPr>
          <a:xfrm>
            <a:off x="3469645" y="3542170"/>
            <a:ext cx="1844958" cy="670560"/>
          </a:xfrm>
          <a:prstGeom prst="flowChartTerminator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>
            <a:extLst>
              <a:ext uri="{FF2B5EF4-FFF2-40B4-BE49-F238E27FC236}">
                <a16:creationId xmlns:a16="http://schemas.microsoft.com/office/drawing/2014/main" id="{E6F0E691-176D-470D-8EEE-CA5ECB08F715}"/>
              </a:ext>
            </a:extLst>
          </p:cNvPr>
          <p:cNvSpPr/>
          <p:nvPr/>
        </p:nvSpPr>
        <p:spPr>
          <a:xfrm>
            <a:off x="1066800" y="4354184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终止 21">
            <a:extLst>
              <a:ext uri="{FF2B5EF4-FFF2-40B4-BE49-F238E27FC236}">
                <a16:creationId xmlns:a16="http://schemas.microsoft.com/office/drawing/2014/main" id="{10DDBC1B-78ED-4333-8CB5-D0D050C05AFC}"/>
              </a:ext>
            </a:extLst>
          </p:cNvPr>
          <p:cNvSpPr/>
          <p:nvPr/>
        </p:nvSpPr>
        <p:spPr>
          <a:xfrm>
            <a:off x="3469645" y="4382252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88">
            <a:extLst>
              <a:ext uri="{FF2B5EF4-FFF2-40B4-BE49-F238E27FC236}">
                <a16:creationId xmlns:a16="http://schemas.microsoft.com/office/drawing/2014/main" id="{291EC691-D17B-4C50-95CB-ACE912999CBD}"/>
              </a:ext>
            </a:extLst>
          </p:cNvPr>
          <p:cNvSpPr>
            <a:spLocks/>
          </p:cNvSpPr>
          <p:nvPr/>
        </p:nvSpPr>
        <p:spPr bwMode="auto">
          <a:xfrm rot="5400000">
            <a:off x="3175076" y="3002151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24" name="AutoShape 88">
            <a:extLst>
              <a:ext uri="{FF2B5EF4-FFF2-40B4-BE49-F238E27FC236}">
                <a16:creationId xmlns:a16="http://schemas.microsoft.com/office/drawing/2014/main" id="{C2BD639C-3229-471B-B91B-79FFA0FDEC75}"/>
              </a:ext>
            </a:extLst>
          </p:cNvPr>
          <p:cNvSpPr>
            <a:spLocks/>
          </p:cNvSpPr>
          <p:nvPr/>
        </p:nvSpPr>
        <p:spPr bwMode="auto">
          <a:xfrm rot="5400000">
            <a:off x="3175855" y="5125006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7E9D14E8-2361-43F5-BEFE-B81CEDDCC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080" y="1695572"/>
            <a:ext cx="4439920" cy="4946650"/>
          </a:xfrm>
          <a:prstGeom prst="rect">
            <a:avLst/>
          </a:prstGeom>
          <a:solidFill>
            <a:srgbClr val="F2F2F2">
              <a:alpha val="1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0FB357-05F1-43DC-8437-E5AF647521A2}"/>
              </a:ext>
            </a:extLst>
          </p:cNvPr>
          <p:cNvSpPr txBox="1"/>
          <p:nvPr/>
        </p:nvSpPr>
        <p:spPr>
          <a:xfrm>
            <a:off x="8643959" y="2006885"/>
            <a:ext cx="191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词向量特征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611351-210A-4C9D-85FF-074C8C44E833}"/>
              </a:ext>
            </a:extLst>
          </p:cNvPr>
          <p:cNvSpPr txBox="1"/>
          <p:nvPr/>
        </p:nvSpPr>
        <p:spPr>
          <a:xfrm>
            <a:off x="7307087" y="2695811"/>
            <a:ext cx="221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距离特征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5D0114-544D-442A-81B4-898B52C8C135}"/>
              </a:ext>
            </a:extLst>
          </p:cNvPr>
          <p:cNvSpPr txBox="1"/>
          <p:nvPr/>
        </p:nvSpPr>
        <p:spPr>
          <a:xfrm>
            <a:off x="7732352" y="3323182"/>
            <a:ext cx="3547793" cy="70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词向量和文本向量的余弦距离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cosine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、欧氏距离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euclidean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8D45DBD-72A2-4648-AC95-3A3AEE5DCE29}"/>
              </a:ext>
            </a:extLst>
          </p:cNvPr>
          <p:cNvSpPr txBox="1"/>
          <p:nvPr/>
        </p:nvSpPr>
        <p:spPr>
          <a:xfrm>
            <a:off x="7307087" y="4652702"/>
            <a:ext cx="221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矩阵统计特征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E67E70-D2CE-41F1-AC55-17685172F32C}"/>
              </a:ext>
            </a:extLst>
          </p:cNvPr>
          <p:cNvSpPr txBox="1"/>
          <p:nvPr/>
        </p:nvSpPr>
        <p:spPr>
          <a:xfrm>
            <a:off x="7732352" y="5278258"/>
            <a:ext cx="3464258" cy="10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同一篇文章词向量相似度矩阵的统计特征，包括均值、方差、标准差、偏度以及峰度等</a:t>
            </a:r>
          </a:p>
        </p:txBody>
      </p:sp>
    </p:spTree>
    <p:extLst>
      <p:ext uri="{BB962C8B-B14F-4D97-AF65-F5344CB8AC3E}">
        <p14:creationId xmlns:p14="http://schemas.microsoft.com/office/powerpoint/2010/main" val="103422332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75EE68-768B-45FF-98B7-0FF4BF64656C}"/>
              </a:ext>
            </a:extLst>
          </p:cNvPr>
          <p:cNvSpPr txBox="1"/>
          <p:nvPr/>
        </p:nvSpPr>
        <p:spPr>
          <a:xfrm>
            <a:off x="2475753" y="2253255"/>
            <a:ext cx="198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构建特征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B3704C-24D0-40F1-9F59-9CF4D6923D11}"/>
              </a:ext>
            </a:extLst>
          </p:cNvPr>
          <p:cNvSpPr txBox="1"/>
          <p:nvPr/>
        </p:nvSpPr>
        <p:spPr>
          <a:xfrm>
            <a:off x="3708069" y="3708591"/>
            <a:ext cx="1510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词向量特征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335BD8-8EC8-436A-ABFB-89BA510063DF}"/>
              </a:ext>
            </a:extLst>
          </p:cNvPr>
          <p:cNvSpPr txBox="1"/>
          <p:nvPr/>
        </p:nvSpPr>
        <p:spPr>
          <a:xfrm>
            <a:off x="1365603" y="3677395"/>
            <a:ext cx="124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A848FC-4DE1-4CC0-AF6F-11567421C925}"/>
              </a:ext>
            </a:extLst>
          </p:cNvPr>
          <p:cNvSpPr txBox="1"/>
          <p:nvPr/>
        </p:nvSpPr>
        <p:spPr>
          <a:xfrm>
            <a:off x="1107247" y="4507109"/>
            <a:ext cx="184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共现矩阵特征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55BF4-D861-4885-B123-A34D35B0BDBA}"/>
              </a:ext>
            </a:extLst>
          </p:cNvPr>
          <p:cNvSpPr txBox="1"/>
          <p:nvPr/>
        </p:nvSpPr>
        <p:spPr>
          <a:xfrm>
            <a:off x="3546014" y="4507109"/>
            <a:ext cx="201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新闻类别特征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E008A4-D859-46A4-B537-E7B6BAEA7845}"/>
              </a:ext>
            </a:extLst>
          </p:cNvPr>
          <p:cNvSpPr txBox="1"/>
          <p:nvPr/>
        </p:nvSpPr>
        <p:spPr>
          <a:xfrm>
            <a:off x="2475753" y="5718570"/>
            <a:ext cx="185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特征选择</a:t>
            </a:r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9C479D9E-09F9-4838-BBC3-B012C4CF9FC7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A335B6-0B47-4192-A634-57C2D228FB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4C693-E500-46CE-BE85-CEFEBBF17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218B55-C9F8-4969-AD01-D469C72A70EB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B6D598-4415-4979-A6DD-D9A40F8CB783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70C314-710E-443A-B4FE-1F4DBC9D2D67}"/>
              </a:ext>
            </a:extLst>
          </p:cNvPr>
          <p:cNvSpPr/>
          <p:nvPr/>
        </p:nvSpPr>
        <p:spPr>
          <a:xfrm>
            <a:off x="1915906" y="2006885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DCCC80-19CA-4879-A10A-77FC58BBD171}"/>
              </a:ext>
            </a:extLst>
          </p:cNvPr>
          <p:cNvSpPr/>
          <p:nvPr/>
        </p:nvSpPr>
        <p:spPr>
          <a:xfrm>
            <a:off x="1915906" y="5515508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81473F-EAAE-4D73-B2A5-6D9AA74726C4}"/>
              </a:ext>
            </a:extLst>
          </p:cNvPr>
          <p:cNvSpPr/>
          <p:nvPr/>
        </p:nvSpPr>
        <p:spPr>
          <a:xfrm>
            <a:off x="314960" y="3429000"/>
            <a:ext cx="5974080" cy="17119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lgDash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D2E73C40-C699-4269-8B90-A8C7C831E235}"/>
              </a:ext>
            </a:extLst>
          </p:cNvPr>
          <p:cNvSpPr/>
          <p:nvPr/>
        </p:nvSpPr>
        <p:spPr>
          <a:xfrm>
            <a:off x="1066800" y="3542170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终止 19">
            <a:extLst>
              <a:ext uri="{FF2B5EF4-FFF2-40B4-BE49-F238E27FC236}">
                <a16:creationId xmlns:a16="http://schemas.microsoft.com/office/drawing/2014/main" id="{C5D61537-3E89-4892-8EFE-C61291F19171}"/>
              </a:ext>
            </a:extLst>
          </p:cNvPr>
          <p:cNvSpPr/>
          <p:nvPr/>
        </p:nvSpPr>
        <p:spPr>
          <a:xfrm>
            <a:off x="3469645" y="3542170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>
            <a:extLst>
              <a:ext uri="{FF2B5EF4-FFF2-40B4-BE49-F238E27FC236}">
                <a16:creationId xmlns:a16="http://schemas.microsoft.com/office/drawing/2014/main" id="{E6F0E691-176D-470D-8EEE-CA5ECB08F715}"/>
              </a:ext>
            </a:extLst>
          </p:cNvPr>
          <p:cNvSpPr/>
          <p:nvPr/>
        </p:nvSpPr>
        <p:spPr>
          <a:xfrm>
            <a:off x="1066800" y="4354184"/>
            <a:ext cx="1844958" cy="670560"/>
          </a:xfrm>
          <a:prstGeom prst="flowChartTerminator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终止 21">
            <a:extLst>
              <a:ext uri="{FF2B5EF4-FFF2-40B4-BE49-F238E27FC236}">
                <a16:creationId xmlns:a16="http://schemas.microsoft.com/office/drawing/2014/main" id="{10DDBC1B-78ED-4333-8CB5-D0D050C05AFC}"/>
              </a:ext>
            </a:extLst>
          </p:cNvPr>
          <p:cNvSpPr/>
          <p:nvPr/>
        </p:nvSpPr>
        <p:spPr>
          <a:xfrm>
            <a:off x="3469645" y="4382252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88">
            <a:extLst>
              <a:ext uri="{FF2B5EF4-FFF2-40B4-BE49-F238E27FC236}">
                <a16:creationId xmlns:a16="http://schemas.microsoft.com/office/drawing/2014/main" id="{291EC691-D17B-4C50-95CB-ACE912999CBD}"/>
              </a:ext>
            </a:extLst>
          </p:cNvPr>
          <p:cNvSpPr>
            <a:spLocks/>
          </p:cNvSpPr>
          <p:nvPr/>
        </p:nvSpPr>
        <p:spPr bwMode="auto">
          <a:xfrm rot="5400000">
            <a:off x="3175076" y="3002151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24" name="AutoShape 88">
            <a:extLst>
              <a:ext uri="{FF2B5EF4-FFF2-40B4-BE49-F238E27FC236}">
                <a16:creationId xmlns:a16="http://schemas.microsoft.com/office/drawing/2014/main" id="{C2BD639C-3229-471B-B91B-79FFA0FDEC75}"/>
              </a:ext>
            </a:extLst>
          </p:cNvPr>
          <p:cNvSpPr>
            <a:spLocks/>
          </p:cNvSpPr>
          <p:nvPr/>
        </p:nvSpPr>
        <p:spPr bwMode="auto">
          <a:xfrm rot="5400000">
            <a:off x="3175855" y="5125006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7E9D14E8-2361-43F5-BEFE-B81CEDDCC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080" y="1695572"/>
            <a:ext cx="4439920" cy="4946650"/>
          </a:xfrm>
          <a:prstGeom prst="rect">
            <a:avLst/>
          </a:prstGeom>
          <a:solidFill>
            <a:srgbClr val="F2F2F2">
              <a:alpha val="1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0FB357-05F1-43DC-8437-E5AF647521A2}"/>
              </a:ext>
            </a:extLst>
          </p:cNvPr>
          <p:cNvSpPr txBox="1"/>
          <p:nvPr/>
        </p:nvSpPr>
        <p:spPr>
          <a:xfrm>
            <a:off x="8339351" y="2006885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共现矩阵特征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611351-210A-4C9D-85FF-074C8C44E833}"/>
              </a:ext>
            </a:extLst>
          </p:cNvPr>
          <p:cNvSpPr txBox="1"/>
          <p:nvPr/>
        </p:nvSpPr>
        <p:spPr>
          <a:xfrm>
            <a:off x="7361848" y="3441516"/>
            <a:ext cx="221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统计特征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5D0114-544D-442A-81B4-898B52C8C135}"/>
              </a:ext>
            </a:extLst>
          </p:cNvPr>
          <p:cNvSpPr txBox="1"/>
          <p:nvPr/>
        </p:nvSpPr>
        <p:spPr>
          <a:xfrm>
            <a:off x="7864763" y="4046354"/>
            <a:ext cx="3412837" cy="134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同一篇文章单词共现矩阵的统计特征，以及共现矩阵一阶差分的统计特征，包括均值、方差、标准差、峰度、偏度等</a:t>
            </a:r>
          </a:p>
        </p:txBody>
      </p:sp>
    </p:spTree>
    <p:extLst>
      <p:ext uri="{BB962C8B-B14F-4D97-AF65-F5344CB8AC3E}">
        <p14:creationId xmlns:p14="http://schemas.microsoft.com/office/powerpoint/2010/main" val="317539075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75EE68-768B-45FF-98B7-0FF4BF64656C}"/>
              </a:ext>
            </a:extLst>
          </p:cNvPr>
          <p:cNvSpPr txBox="1"/>
          <p:nvPr/>
        </p:nvSpPr>
        <p:spPr>
          <a:xfrm>
            <a:off x="2475753" y="2253255"/>
            <a:ext cx="198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构建特征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B3704C-24D0-40F1-9F59-9CF4D6923D11}"/>
              </a:ext>
            </a:extLst>
          </p:cNvPr>
          <p:cNvSpPr txBox="1"/>
          <p:nvPr/>
        </p:nvSpPr>
        <p:spPr>
          <a:xfrm>
            <a:off x="3708069" y="3708591"/>
            <a:ext cx="1510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词向量特征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335BD8-8EC8-436A-ABFB-89BA510063DF}"/>
              </a:ext>
            </a:extLst>
          </p:cNvPr>
          <p:cNvSpPr txBox="1"/>
          <p:nvPr/>
        </p:nvSpPr>
        <p:spPr>
          <a:xfrm>
            <a:off x="1365603" y="3677395"/>
            <a:ext cx="124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单词特征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A848FC-4DE1-4CC0-AF6F-11567421C925}"/>
              </a:ext>
            </a:extLst>
          </p:cNvPr>
          <p:cNvSpPr txBox="1"/>
          <p:nvPr/>
        </p:nvSpPr>
        <p:spPr>
          <a:xfrm>
            <a:off x="1107247" y="4507109"/>
            <a:ext cx="184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共现矩阵特征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55BF4-D861-4885-B123-A34D35B0BDBA}"/>
              </a:ext>
            </a:extLst>
          </p:cNvPr>
          <p:cNvSpPr txBox="1"/>
          <p:nvPr/>
        </p:nvSpPr>
        <p:spPr>
          <a:xfrm>
            <a:off x="3546014" y="4507109"/>
            <a:ext cx="201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新闻类别特征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E008A4-D859-46A4-B537-E7B6BAEA7845}"/>
              </a:ext>
            </a:extLst>
          </p:cNvPr>
          <p:cNvSpPr txBox="1"/>
          <p:nvPr/>
        </p:nvSpPr>
        <p:spPr>
          <a:xfrm>
            <a:off x="2475753" y="5718570"/>
            <a:ext cx="185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特征选择</a:t>
            </a:r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9C479D9E-09F9-4838-BBC3-B012C4CF9FC7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A335B6-0B47-4192-A634-57C2D228FB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674C693-E500-46CE-BE85-CEFEBBF17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218B55-C9F8-4969-AD01-D469C72A70EB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B6D598-4415-4979-A6DD-D9A40F8CB783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70C314-710E-443A-B4FE-1F4DBC9D2D67}"/>
              </a:ext>
            </a:extLst>
          </p:cNvPr>
          <p:cNvSpPr/>
          <p:nvPr/>
        </p:nvSpPr>
        <p:spPr>
          <a:xfrm>
            <a:off x="1915906" y="2006885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DCCC80-19CA-4879-A10A-77FC58BBD171}"/>
              </a:ext>
            </a:extLst>
          </p:cNvPr>
          <p:cNvSpPr/>
          <p:nvPr/>
        </p:nvSpPr>
        <p:spPr>
          <a:xfrm>
            <a:off x="1915906" y="5515508"/>
            <a:ext cx="2778014" cy="10098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81473F-EAAE-4D73-B2A5-6D9AA74726C4}"/>
              </a:ext>
            </a:extLst>
          </p:cNvPr>
          <p:cNvSpPr/>
          <p:nvPr/>
        </p:nvSpPr>
        <p:spPr>
          <a:xfrm>
            <a:off x="314960" y="3429000"/>
            <a:ext cx="5974080" cy="17119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lgDash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终止 18">
            <a:extLst>
              <a:ext uri="{FF2B5EF4-FFF2-40B4-BE49-F238E27FC236}">
                <a16:creationId xmlns:a16="http://schemas.microsoft.com/office/drawing/2014/main" id="{D2E73C40-C699-4269-8B90-A8C7C831E235}"/>
              </a:ext>
            </a:extLst>
          </p:cNvPr>
          <p:cNvSpPr/>
          <p:nvPr/>
        </p:nvSpPr>
        <p:spPr>
          <a:xfrm>
            <a:off x="1066800" y="3542170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终止 19">
            <a:extLst>
              <a:ext uri="{FF2B5EF4-FFF2-40B4-BE49-F238E27FC236}">
                <a16:creationId xmlns:a16="http://schemas.microsoft.com/office/drawing/2014/main" id="{C5D61537-3E89-4892-8EFE-C61291F19171}"/>
              </a:ext>
            </a:extLst>
          </p:cNvPr>
          <p:cNvSpPr/>
          <p:nvPr/>
        </p:nvSpPr>
        <p:spPr>
          <a:xfrm>
            <a:off x="3469645" y="3542170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终止 20">
            <a:extLst>
              <a:ext uri="{FF2B5EF4-FFF2-40B4-BE49-F238E27FC236}">
                <a16:creationId xmlns:a16="http://schemas.microsoft.com/office/drawing/2014/main" id="{E6F0E691-176D-470D-8EEE-CA5ECB08F715}"/>
              </a:ext>
            </a:extLst>
          </p:cNvPr>
          <p:cNvSpPr/>
          <p:nvPr/>
        </p:nvSpPr>
        <p:spPr>
          <a:xfrm>
            <a:off x="1066800" y="4354184"/>
            <a:ext cx="1844958" cy="670560"/>
          </a:xfrm>
          <a:prstGeom prst="flowChartTerminator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终止 21">
            <a:extLst>
              <a:ext uri="{FF2B5EF4-FFF2-40B4-BE49-F238E27FC236}">
                <a16:creationId xmlns:a16="http://schemas.microsoft.com/office/drawing/2014/main" id="{10DDBC1B-78ED-4333-8CB5-D0D050C05AFC}"/>
              </a:ext>
            </a:extLst>
          </p:cNvPr>
          <p:cNvSpPr/>
          <p:nvPr/>
        </p:nvSpPr>
        <p:spPr>
          <a:xfrm>
            <a:off x="3469645" y="4382252"/>
            <a:ext cx="1844958" cy="670560"/>
          </a:xfrm>
          <a:prstGeom prst="flowChartTerminator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utoShape 88">
            <a:extLst>
              <a:ext uri="{FF2B5EF4-FFF2-40B4-BE49-F238E27FC236}">
                <a16:creationId xmlns:a16="http://schemas.microsoft.com/office/drawing/2014/main" id="{291EC691-D17B-4C50-95CB-ACE912999CBD}"/>
              </a:ext>
            </a:extLst>
          </p:cNvPr>
          <p:cNvSpPr>
            <a:spLocks/>
          </p:cNvSpPr>
          <p:nvPr/>
        </p:nvSpPr>
        <p:spPr bwMode="auto">
          <a:xfrm rot="5400000">
            <a:off x="3175076" y="3002151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24" name="AutoShape 88">
            <a:extLst>
              <a:ext uri="{FF2B5EF4-FFF2-40B4-BE49-F238E27FC236}">
                <a16:creationId xmlns:a16="http://schemas.microsoft.com/office/drawing/2014/main" id="{C2BD639C-3229-471B-B91B-79FFA0FDEC75}"/>
              </a:ext>
            </a:extLst>
          </p:cNvPr>
          <p:cNvSpPr>
            <a:spLocks/>
          </p:cNvSpPr>
          <p:nvPr/>
        </p:nvSpPr>
        <p:spPr bwMode="auto">
          <a:xfrm rot="5400000">
            <a:off x="3175855" y="5125006"/>
            <a:ext cx="253848" cy="441388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35" name="矩形 8">
            <a:extLst>
              <a:ext uri="{FF2B5EF4-FFF2-40B4-BE49-F238E27FC236}">
                <a16:creationId xmlns:a16="http://schemas.microsoft.com/office/drawing/2014/main" id="{7E9D14E8-2361-43F5-BEFE-B81CEDDCC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080" y="1695572"/>
            <a:ext cx="4439920" cy="4946650"/>
          </a:xfrm>
          <a:prstGeom prst="rect">
            <a:avLst/>
          </a:prstGeom>
          <a:solidFill>
            <a:srgbClr val="F2F2F2">
              <a:alpha val="1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0FB357-05F1-43DC-8437-E5AF647521A2}"/>
              </a:ext>
            </a:extLst>
          </p:cNvPr>
          <p:cNvSpPr txBox="1"/>
          <p:nvPr/>
        </p:nvSpPr>
        <p:spPr>
          <a:xfrm>
            <a:off x="8339351" y="2006885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新闻类别特征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611351-210A-4C9D-85FF-074C8C44E833}"/>
              </a:ext>
            </a:extLst>
          </p:cNvPr>
          <p:cNvSpPr txBox="1"/>
          <p:nvPr/>
        </p:nvSpPr>
        <p:spPr>
          <a:xfrm>
            <a:off x="7361848" y="3441516"/>
            <a:ext cx="300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主题特征和聚类特征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5D0114-544D-442A-81B4-898B52C8C135}"/>
              </a:ext>
            </a:extLst>
          </p:cNvPr>
          <p:cNvSpPr txBox="1"/>
          <p:nvPr/>
        </p:nvSpPr>
        <p:spPr>
          <a:xfrm>
            <a:off x="7712363" y="4145371"/>
            <a:ext cx="3412837" cy="166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</a:lstStyle>
          <a:p>
            <a:pPr marL="285750" indent="-285750">
              <a:buFontTx/>
              <a:buChar char="-"/>
            </a:pPr>
            <a:r>
              <a:rPr lang="zh-CN" altLang="en-US" dirty="0"/>
              <a:t>基于文章之间单词的共现矩阵得到</a:t>
            </a:r>
            <a:r>
              <a:rPr lang="en-US" altLang="zh-CN" dirty="0"/>
              <a:t>LDA</a:t>
            </a:r>
            <a:r>
              <a:rPr lang="zh-CN" altLang="en-US" dirty="0"/>
              <a:t>主题特征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基于</a:t>
            </a:r>
            <a:r>
              <a:rPr lang="en-US" altLang="zh-CN" dirty="0"/>
              <a:t>docvector</a:t>
            </a:r>
            <a:r>
              <a:rPr lang="zh-CN" altLang="en-US" dirty="0"/>
              <a:t>进行</a:t>
            </a:r>
            <a:r>
              <a:rPr lang="en-US" altLang="zh-CN" dirty="0"/>
              <a:t>Kmeans</a:t>
            </a:r>
            <a:r>
              <a:rPr lang="zh-CN" altLang="en-US" dirty="0"/>
              <a:t>聚类得到</a:t>
            </a:r>
            <a:r>
              <a:rPr lang="en-US" altLang="zh-CN" dirty="0"/>
              <a:t>Kmeans</a:t>
            </a:r>
            <a:r>
              <a:rPr lang="zh-CN" altLang="en-US" dirty="0"/>
              <a:t>类别特征</a:t>
            </a:r>
          </a:p>
        </p:txBody>
      </p:sp>
    </p:spTree>
    <p:extLst>
      <p:ext uri="{BB962C8B-B14F-4D97-AF65-F5344CB8AC3E}">
        <p14:creationId xmlns:p14="http://schemas.microsoft.com/office/powerpoint/2010/main" val="410106169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9">
            <a:extLst>
              <a:ext uri="{FF2B5EF4-FFF2-40B4-BE49-F238E27FC236}">
                <a16:creationId xmlns:a16="http://schemas.microsoft.com/office/drawing/2014/main" id="{CA027E00-D9F9-4791-8547-1976EBF5559B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36135BF-4CF7-458F-8C0F-9FFA9B64F92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773D0A3-92B9-4155-91EA-6A0835889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DAA9F6-5285-48AF-B772-F7123AE1DE42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E0CD4A-17F2-4A1A-AD12-D66E3BD1725A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631BDFA-9A24-47DA-B380-C686595769E3}"/>
              </a:ext>
            </a:extLst>
          </p:cNvPr>
          <p:cNvSpPr txBox="1"/>
          <p:nvPr/>
        </p:nvSpPr>
        <p:spPr>
          <a:xfrm>
            <a:off x="928524" y="6565111"/>
            <a:ext cx="45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027B57F-6649-49C4-86F7-1CA32A916554}"/>
              </a:ext>
            </a:extLst>
          </p:cNvPr>
          <p:cNvSpPr txBox="1"/>
          <p:nvPr/>
        </p:nvSpPr>
        <p:spPr>
          <a:xfrm>
            <a:off x="1488677" y="6565111"/>
            <a:ext cx="45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A3BB4ED-5A3C-4443-B415-4BC62B74B31A}"/>
              </a:ext>
            </a:extLst>
          </p:cNvPr>
          <p:cNvSpPr txBox="1"/>
          <p:nvPr/>
        </p:nvSpPr>
        <p:spPr>
          <a:xfrm>
            <a:off x="2164608" y="6565110"/>
            <a:ext cx="61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99C032D-C10A-42EE-B4DD-541B9746B51E}"/>
              </a:ext>
            </a:extLst>
          </p:cNvPr>
          <p:cNvSpPr txBox="1"/>
          <p:nvPr/>
        </p:nvSpPr>
        <p:spPr>
          <a:xfrm>
            <a:off x="2875973" y="6565111"/>
            <a:ext cx="61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733FAAD-1F79-4326-878D-9460BAA8F30B}"/>
              </a:ext>
            </a:extLst>
          </p:cNvPr>
          <p:cNvSpPr txBox="1"/>
          <p:nvPr/>
        </p:nvSpPr>
        <p:spPr>
          <a:xfrm>
            <a:off x="3567644" y="6565111"/>
            <a:ext cx="61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DD852E5-6025-42F1-877F-0EAF1F495431}"/>
              </a:ext>
            </a:extLst>
          </p:cNvPr>
          <p:cNvSpPr txBox="1"/>
          <p:nvPr/>
        </p:nvSpPr>
        <p:spPr>
          <a:xfrm>
            <a:off x="4267782" y="6565111"/>
            <a:ext cx="61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AF21FA5-EAE5-40BE-BA99-7879A84A8BDA}"/>
              </a:ext>
            </a:extLst>
          </p:cNvPr>
          <p:cNvSpPr txBox="1"/>
          <p:nvPr/>
        </p:nvSpPr>
        <p:spPr>
          <a:xfrm>
            <a:off x="4967920" y="6565111"/>
            <a:ext cx="61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01BFA89-5243-4A59-A603-4A3EC57CA381}"/>
              </a:ext>
            </a:extLst>
          </p:cNvPr>
          <p:cNvSpPr txBox="1"/>
          <p:nvPr/>
        </p:nvSpPr>
        <p:spPr>
          <a:xfrm>
            <a:off x="5634189" y="6565111"/>
            <a:ext cx="612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DF0712-37F1-4F17-BF94-0B2A985639F3}"/>
              </a:ext>
            </a:extLst>
          </p:cNvPr>
          <p:cNvGrpSpPr/>
          <p:nvPr/>
        </p:nvGrpSpPr>
        <p:grpSpPr>
          <a:xfrm>
            <a:off x="147986" y="1807757"/>
            <a:ext cx="873033" cy="4766028"/>
            <a:chOff x="147986" y="1807757"/>
            <a:chExt cx="873033" cy="476602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716DF00-2EBD-410F-9C3E-C0EB62B0C318}"/>
                </a:ext>
              </a:extLst>
            </p:cNvPr>
            <p:cNvSpPr txBox="1"/>
            <p:nvPr/>
          </p:nvSpPr>
          <p:spPr>
            <a:xfrm>
              <a:off x="172220" y="180775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都挺好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E26780F-2A77-4E29-A014-A1CA58173419}"/>
                </a:ext>
              </a:extLst>
            </p:cNvPr>
            <p:cNvSpPr txBox="1"/>
            <p:nvPr/>
          </p:nvSpPr>
          <p:spPr>
            <a:xfrm>
              <a:off x="165344" y="228028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科创板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893929A-E754-42F7-A92A-C5F2E0669C66}"/>
                </a:ext>
              </a:extLst>
            </p:cNvPr>
            <p:cNvSpPr txBox="1"/>
            <p:nvPr/>
          </p:nvSpPr>
          <p:spPr>
            <a:xfrm>
              <a:off x="253632" y="251655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华为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827FABB-2565-48EB-979E-6404CB2EF9BA}"/>
                </a:ext>
              </a:extLst>
            </p:cNvPr>
            <p:cNvSpPr txBox="1"/>
            <p:nvPr/>
          </p:nvSpPr>
          <p:spPr>
            <a:xfrm>
              <a:off x="228601" y="204402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美国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1FAC492-0B3A-4748-A148-AE67F97E4336}"/>
                </a:ext>
              </a:extLst>
            </p:cNvPr>
            <p:cNvSpPr txBox="1"/>
            <p:nvPr/>
          </p:nvSpPr>
          <p:spPr>
            <a:xfrm>
              <a:off x="253904" y="2984741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</a:t>
              </a:r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股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AA84BAC-64A9-488F-8A65-2468CC3F258D}"/>
                </a:ext>
              </a:extLst>
            </p:cNvPr>
            <p:cNvSpPr txBox="1"/>
            <p:nvPr/>
          </p:nvSpPr>
          <p:spPr>
            <a:xfrm>
              <a:off x="247700" y="2752811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苹果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889992C-33C5-4F45-AD3A-2B69817F7240}"/>
                </a:ext>
              </a:extLst>
            </p:cNvPr>
            <p:cNvSpPr txBox="1"/>
            <p:nvPr/>
          </p:nvSpPr>
          <p:spPr>
            <a:xfrm>
              <a:off x="248159" y="346161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黄金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0DEFA10-F2DD-422C-9ED4-423B07778199}"/>
                </a:ext>
              </a:extLst>
            </p:cNvPr>
            <p:cNvSpPr txBox="1"/>
            <p:nvPr/>
          </p:nvSpPr>
          <p:spPr>
            <a:xfrm>
              <a:off x="287093" y="322534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5g</a:t>
              </a:r>
              <a:endParaRPr lang="zh-CN" altLang="en-US" sz="1200" spc="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F2716DE-9D02-40B2-AE9A-97A0EB2A2604}"/>
                </a:ext>
              </a:extLst>
            </p:cNvPr>
            <p:cNvSpPr txBox="1"/>
            <p:nvPr/>
          </p:nvSpPr>
          <p:spPr>
            <a:xfrm>
              <a:off x="219193" y="369787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小米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D1ED01E-5F14-4525-8288-982DE31201A8}"/>
                </a:ext>
              </a:extLst>
            </p:cNvPr>
            <p:cNvSpPr txBox="1"/>
            <p:nvPr/>
          </p:nvSpPr>
          <p:spPr>
            <a:xfrm>
              <a:off x="247325" y="393414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中国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FF96460-D357-4D06-9CF8-8B9BAE3B48B8}"/>
                </a:ext>
              </a:extLst>
            </p:cNvPr>
            <p:cNvSpPr txBox="1"/>
            <p:nvPr/>
          </p:nvSpPr>
          <p:spPr>
            <a:xfrm>
              <a:off x="147986" y="417040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苏大强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710DC06-0E6B-47CB-8136-21FB6341F32D}"/>
                </a:ext>
              </a:extLst>
            </p:cNvPr>
            <p:cNvSpPr txBox="1"/>
            <p:nvPr/>
          </p:nvSpPr>
          <p:spPr>
            <a:xfrm>
              <a:off x="228601" y="440667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杨幂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A896E32-7EFF-4161-A239-727271904A96}"/>
                </a:ext>
              </a:extLst>
            </p:cNvPr>
            <p:cNvSpPr txBox="1"/>
            <p:nvPr/>
          </p:nvSpPr>
          <p:spPr>
            <a:xfrm>
              <a:off x="221260" y="464293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印度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634301F-6CB6-4857-BECC-E685F69FFE5A}"/>
                </a:ext>
              </a:extLst>
            </p:cNvPr>
            <p:cNvSpPr txBox="1"/>
            <p:nvPr/>
          </p:nvSpPr>
          <p:spPr>
            <a:xfrm>
              <a:off x="173093" y="487920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oppo</a:t>
              </a:r>
              <a:endParaRPr lang="zh-CN" altLang="en-US" sz="1200" spc="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E80A21C-02AF-4164-B803-A4D05202D0E2}"/>
                </a:ext>
              </a:extLst>
            </p:cNvPr>
            <p:cNvSpPr txBox="1"/>
            <p:nvPr/>
          </p:nvSpPr>
          <p:spPr>
            <a:xfrm>
              <a:off x="222339" y="511546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腾讯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907E73D-B246-44AD-86F4-15F4C063796C}"/>
                </a:ext>
              </a:extLst>
            </p:cNvPr>
            <p:cNvSpPr txBox="1"/>
            <p:nvPr/>
          </p:nvSpPr>
          <p:spPr>
            <a:xfrm>
              <a:off x="209977" y="535173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iqoo</a:t>
              </a:r>
              <a:endParaRPr lang="zh-CN" altLang="en-US" sz="1200" spc="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6A601C3-B74D-499A-9977-0533E0AC7849}"/>
                </a:ext>
              </a:extLst>
            </p:cNvPr>
            <p:cNvSpPr txBox="1"/>
            <p:nvPr/>
          </p:nvSpPr>
          <p:spPr>
            <a:xfrm>
              <a:off x="194598" y="558799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俄罗斯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DFC3EBE-82F5-4D80-8EC2-9D5253B96113}"/>
                </a:ext>
              </a:extLst>
            </p:cNvPr>
            <p:cNvSpPr txBox="1"/>
            <p:nvPr/>
          </p:nvSpPr>
          <p:spPr>
            <a:xfrm>
              <a:off x="173093" y="5824262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王思聪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3E1CEDA-14AA-465E-AC1F-BE38E0C55040}"/>
                </a:ext>
              </a:extLst>
            </p:cNvPr>
            <p:cNvSpPr txBox="1"/>
            <p:nvPr/>
          </p:nvSpPr>
          <p:spPr>
            <a:xfrm>
              <a:off x="229535" y="6060527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原油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0D60793-F73A-4BCC-8926-A0763FA1834B}"/>
                </a:ext>
              </a:extLst>
            </p:cNvPr>
            <p:cNvSpPr txBox="1"/>
            <p:nvPr/>
          </p:nvSpPr>
          <p:spPr>
            <a:xfrm>
              <a:off x="228601" y="6296786"/>
              <a:ext cx="73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微信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25DD33B-E311-4468-B217-1804FF676DB3}"/>
              </a:ext>
            </a:extLst>
          </p:cNvPr>
          <p:cNvGrpSpPr/>
          <p:nvPr/>
        </p:nvGrpSpPr>
        <p:grpSpPr>
          <a:xfrm>
            <a:off x="1064131" y="1742950"/>
            <a:ext cx="4833487" cy="4835000"/>
            <a:chOff x="1064131" y="1673278"/>
            <a:chExt cx="4833487" cy="483500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6F666F2-AA46-4974-8DB1-8BED717660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4131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AF840AF-D330-4E52-A341-112FC1231E49}"/>
                </a:ext>
              </a:extLst>
            </p:cNvPr>
            <p:cNvCxnSpPr>
              <a:cxnSpLocks/>
            </p:cNvCxnSpPr>
            <p:nvPr/>
          </p:nvCxnSpPr>
          <p:spPr>
            <a:xfrm>
              <a:off x="5207119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D35845F-5279-4AAB-86E0-C824C056FD0B}"/>
                </a:ext>
              </a:extLst>
            </p:cNvPr>
            <p:cNvCxnSpPr>
              <a:cxnSpLocks/>
            </p:cNvCxnSpPr>
            <p:nvPr/>
          </p:nvCxnSpPr>
          <p:spPr>
            <a:xfrm>
              <a:off x="1754629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3DEE028-79E1-4CAF-B08A-52E18F18142F}"/>
                </a:ext>
              </a:extLst>
            </p:cNvPr>
            <p:cNvCxnSpPr>
              <a:cxnSpLocks/>
            </p:cNvCxnSpPr>
            <p:nvPr/>
          </p:nvCxnSpPr>
          <p:spPr>
            <a:xfrm>
              <a:off x="2445127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ACBF3E8-6218-4263-96FF-DF0B3334E7B6}"/>
                </a:ext>
              </a:extLst>
            </p:cNvPr>
            <p:cNvCxnSpPr>
              <a:cxnSpLocks/>
            </p:cNvCxnSpPr>
            <p:nvPr/>
          </p:nvCxnSpPr>
          <p:spPr>
            <a:xfrm>
              <a:off x="3826123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50733C2-01A9-4C2E-89CB-EEF0B49CA83E}"/>
                </a:ext>
              </a:extLst>
            </p:cNvPr>
            <p:cNvCxnSpPr>
              <a:cxnSpLocks/>
            </p:cNvCxnSpPr>
            <p:nvPr/>
          </p:nvCxnSpPr>
          <p:spPr>
            <a:xfrm>
              <a:off x="4516621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352FABB-614C-44EA-804D-27FE8D5FDA56}"/>
                </a:ext>
              </a:extLst>
            </p:cNvPr>
            <p:cNvCxnSpPr>
              <a:cxnSpLocks/>
            </p:cNvCxnSpPr>
            <p:nvPr/>
          </p:nvCxnSpPr>
          <p:spPr>
            <a:xfrm>
              <a:off x="5897618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44E4676-36DB-4D18-89E6-F2232C70294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131" y="1673278"/>
              <a:ext cx="483348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219C1A8-742C-493D-AC5D-7EA723DA61C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131" y="6508278"/>
              <a:ext cx="483348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F84D826-1EA8-415C-BFCE-B22B9D1719A5}"/>
                </a:ext>
              </a:extLst>
            </p:cNvPr>
            <p:cNvCxnSpPr>
              <a:cxnSpLocks/>
            </p:cNvCxnSpPr>
            <p:nvPr/>
          </p:nvCxnSpPr>
          <p:spPr>
            <a:xfrm>
              <a:off x="3135625" y="1673278"/>
              <a:ext cx="0" cy="4835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5DD31D0E-4984-4BA0-AB44-D8A5B561F614}"/>
              </a:ext>
            </a:extLst>
          </p:cNvPr>
          <p:cNvSpPr/>
          <p:nvPr/>
        </p:nvSpPr>
        <p:spPr>
          <a:xfrm>
            <a:off x="1061272" y="1905570"/>
            <a:ext cx="4587389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475DFD3-DADB-493D-9A23-3936D17E40BD}"/>
              </a:ext>
            </a:extLst>
          </p:cNvPr>
          <p:cNvSpPr/>
          <p:nvPr/>
        </p:nvSpPr>
        <p:spPr>
          <a:xfrm>
            <a:off x="1063473" y="2128241"/>
            <a:ext cx="3304143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9A44714-AA79-49CD-9CA9-CF6E1CF78CAB}"/>
              </a:ext>
            </a:extLst>
          </p:cNvPr>
          <p:cNvSpPr/>
          <p:nvPr/>
        </p:nvSpPr>
        <p:spPr>
          <a:xfrm>
            <a:off x="1061273" y="2384030"/>
            <a:ext cx="3206510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58C6431-9EF4-4671-82C4-CD7D1109AB54}"/>
              </a:ext>
            </a:extLst>
          </p:cNvPr>
          <p:cNvSpPr/>
          <p:nvPr/>
        </p:nvSpPr>
        <p:spPr>
          <a:xfrm>
            <a:off x="1064131" y="2611615"/>
            <a:ext cx="3150707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6D3C7B9-C7EF-4AB4-8BCD-99D7166E89CB}"/>
              </a:ext>
            </a:extLst>
          </p:cNvPr>
          <p:cNvSpPr/>
          <p:nvPr/>
        </p:nvSpPr>
        <p:spPr>
          <a:xfrm>
            <a:off x="1066125" y="2848798"/>
            <a:ext cx="2900508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0EB02FA-5DC4-49B5-88E2-74AF0BCD55AB}"/>
              </a:ext>
            </a:extLst>
          </p:cNvPr>
          <p:cNvSpPr/>
          <p:nvPr/>
        </p:nvSpPr>
        <p:spPr>
          <a:xfrm>
            <a:off x="1066125" y="3097947"/>
            <a:ext cx="2707890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27B2B93-E710-4B06-BA2D-F96CAFB02646}"/>
              </a:ext>
            </a:extLst>
          </p:cNvPr>
          <p:cNvSpPr/>
          <p:nvPr/>
        </p:nvSpPr>
        <p:spPr>
          <a:xfrm>
            <a:off x="1066125" y="3325532"/>
            <a:ext cx="2371279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B4EF4AC-8F8C-4D57-82D9-44E3ABEA653B}"/>
              </a:ext>
            </a:extLst>
          </p:cNvPr>
          <p:cNvSpPr/>
          <p:nvPr/>
        </p:nvSpPr>
        <p:spPr>
          <a:xfrm>
            <a:off x="1066862" y="3568886"/>
            <a:ext cx="2217770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65F69CA-C1B1-4132-9E93-AB26B2577202}"/>
              </a:ext>
            </a:extLst>
          </p:cNvPr>
          <p:cNvSpPr/>
          <p:nvPr/>
        </p:nvSpPr>
        <p:spPr>
          <a:xfrm>
            <a:off x="1069722" y="3797104"/>
            <a:ext cx="2122209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53BFD12-8AF9-433D-93CC-34597B331316}"/>
              </a:ext>
            </a:extLst>
          </p:cNvPr>
          <p:cNvSpPr/>
          <p:nvPr/>
        </p:nvSpPr>
        <p:spPr>
          <a:xfrm>
            <a:off x="1069722" y="4025322"/>
            <a:ext cx="2065903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66A2330-CF6C-442A-AA40-5737CC4328E5}"/>
              </a:ext>
            </a:extLst>
          </p:cNvPr>
          <p:cNvSpPr/>
          <p:nvPr/>
        </p:nvSpPr>
        <p:spPr>
          <a:xfrm>
            <a:off x="1069722" y="4275564"/>
            <a:ext cx="1728511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F0A6C88-F4D5-4C29-8639-408876368093}"/>
              </a:ext>
            </a:extLst>
          </p:cNvPr>
          <p:cNvSpPr/>
          <p:nvPr/>
        </p:nvSpPr>
        <p:spPr>
          <a:xfrm>
            <a:off x="1069722" y="4525806"/>
            <a:ext cx="1614606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9150DFE-F39E-4C1A-9B03-71CFCE1E8E56}"/>
              </a:ext>
            </a:extLst>
          </p:cNvPr>
          <p:cNvSpPr/>
          <p:nvPr/>
        </p:nvSpPr>
        <p:spPr>
          <a:xfrm>
            <a:off x="1066078" y="4738000"/>
            <a:ext cx="1528049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43D4787-424D-46DD-A401-F114334B7518}"/>
              </a:ext>
            </a:extLst>
          </p:cNvPr>
          <p:cNvSpPr/>
          <p:nvPr/>
        </p:nvSpPr>
        <p:spPr>
          <a:xfrm>
            <a:off x="1066078" y="4999157"/>
            <a:ext cx="1465456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28D177E-CE6C-4D64-A818-F89523683A39}"/>
              </a:ext>
            </a:extLst>
          </p:cNvPr>
          <p:cNvSpPr/>
          <p:nvPr/>
        </p:nvSpPr>
        <p:spPr>
          <a:xfrm>
            <a:off x="1065908" y="5208939"/>
            <a:ext cx="1395774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9ABA6F0-0A7A-4191-989E-335B96C61004}"/>
              </a:ext>
            </a:extLst>
          </p:cNvPr>
          <p:cNvSpPr/>
          <p:nvPr/>
        </p:nvSpPr>
        <p:spPr>
          <a:xfrm>
            <a:off x="1065908" y="5453825"/>
            <a:ext cx="1322909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AAA54F8-F1C2-4288-90A0-267637B70BA0}"/>
              </a:ext>
            </a:extLst>
          </p:cNvPr>
          <p:cNvSpPr/>
          <p:nvPr/>
        </p:nvSpPr>
        <p:spPr>
          <a:xfrm>
            <a:off x="1065908" y="5685673"/>
            <a:ext cx="1292814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6356B5A-C72D-442C-B7ED-D851E06B36EA}"/>
              </a:ext>
            </a:extLst>
          </p:cNvPr>
          <p:cNvSpPr/>
          <p:nvPr/>
        </p:nvSpPr>
        <p:spPr>
          <a:xfrm>
            <a:off x="1067934" y="5916944"/>
            <a:ext cx="1228186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7CE7861-8801-4F83-BF88-02369C9A0F80}"/>
              </a:ext>
            </a:extLst>
          </p:cNvPr>
          <p:cNvSpPr/>
          <p:nvPr/>
        </p:nvSpPr>
        <p:spPr>
          <a:xfrm>
            <a:off x="1067698" y="6157245"/>
            <a:ext cx="1195209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B645423-7632-41AB-A60F-CB6900D99619}"/>
              </a:ext>
            </a:extLst>
          </p:cNvPr>
          <p:cNvSpPr/>
          <p:nvPr/>
        </p:nvSpPr>
        <p:spPr>
          <a:xfrm>
            <a:off x="1065908" y="6401949"/>
            <a:ext cx="1159036" cy="916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3F561B4-7AD7-4D9C-8391-108343F3138D}"/>
              </a:ext>
            </a:extLst>
          </p:cNvPr>
          <p:cNvSpPr txBox="1"/>
          <p:nvPr/>
        </p:nvSpPr>
        <p:spPr>
          <a:xfrm>
            <a:off x="5595101" y="1834076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687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E93A01D-6462-48DF-9387-2F7C2D85FD69}"/>
              </a:ext>
            </a:extLst>
          </p:cNvPr>
          <p:cNvSpPr txBox="1"/>
          <p:nvPr/>
        </p:nvSpPr>
        <p:spPr>
          <a:xfrm>
            <a:off x="4350614" y="204563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487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A1CB7E0-061D-4117-8BAA-C54B1DC59A44}"/>
              </a:ext>
            </a:extLst>
          </p:cNvPr>
          <p:cNvSpPr txBox="1"/>
          <p:nvPr/>
        </p:nvSpPr>
        <p:spPr>
          <a:xfrm>
            <a:off x="4241384" y="2306735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479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796DF3A-EE8D-45D0-BB42-23DFB39B7A1B}"/>
              </a:ext>
            </a:extLst>
          </p:cNvPr>
          <p:cNvSpPr txBox="1"/>
          <p:nvPr/>
        </p:nvSpPr>
        <p:spPr>
          <a:xfrm>
            <a:off x="4188439" y="2534813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472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F5A93F2-872F-4FDD-A9F9-5DBF1256994D}"/>
              </a:ext>
            </a:extLst>
          </p:cNvPr>
          <p:cNvSpPr txBox="1"/>
          <p:nvPr/>
        </p:nvSpPr>
        <p:spPr>
          <a:xfrm>
            <a:off x="3950032" y="2771503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419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6AB782E-FCDB-4C70-AA24-3730A4D0272F}"/>
              </a:ext>
            </a:extLst>
          </p:cNvPr>
          <p:cNvSpPr txBox="1"/>
          <p:nvPr/>
        </p:nvSpPr>
        <p:spPr>
          <a:xfrm>
            <a:off x="3747051" y="3013662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394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66B5D83-800F-46D2-9FD2-F4494104F25D}"/>
              </a:ext>
            </a:extLst>
          </p:cNvPr>
          <p:cNvSpPr txBox="1"/>
          <p:nvPr/>
        </p:nvSpPr>
        <p:spPr>
          <a:xfrm>
            <a:off x="3397868" y="325978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F396B26-C311-4B8E-9B1E-9A6FA4BC5B10}"/>
              </a:ext>
            </a:extLst>
          </p:cNvPr>
          <p:cNvSpPr txBox="1"/>
          <p:nvPr/>
        </p:nvSpPr>
        <p:spPr>
          <a:xfrm>
            <a:off x="3260249" y="349118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329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7D4E169-769B-4341-AC25-5975B0D14D22}"/>
              </a:ext>
            </a:extLst>
          </p:cNvPr>
          <p:cNvSpPr txBox="1"/>
          <p:nvPr/>
        </p:nvSpPr>
        <p:spPr>
          <a:xfrm>
            <a:off x="3250906" y="349118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329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EF20BDB-27E9-4547-9B41-2F2D246CCF05}"/>
              </a:ext>
            </a:extLst>
          </p:cNvPr>
          <p:cNvSpPr txBox="1"/>
          <p:nvPr/>
        </p:nvSpPr>
        <p:spPr>
          <a:xfrm>
            <a:off x="3150325" y="3730385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306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FF0D106-13B8-4421-8787-495E35C31837}"/>
              </a:ext>
            </a:extLst>
          </p:cNvPr>
          <p:cNvSpPr txBox="1"/>
          <p:nvPr/>
        </p:nvSpPr>
        <p:spPr>
          <a:xfrm>
            <a:off x="3090860" y="3940764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60A8A86-0B03-490E-945A-9269BF396610}"/>
              </a:ext>
            </a:extLst>
          </p:cNvPr>
          <p:cNvSpPr txBox="1"/>
          <p:nvPr/>
        </p:nvSpPr>
        <p:spPr>
          <a:xfrm>
            <a:off x="2746283" y="4202875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242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8CF6028-731E-4878-8D9C-4D83FE75E808}"/>
              </a:ext>
            </a:extLst>
          </p:cNvPr>
          <p:cNvSpPr txBox="1"/>
          <p:nvPr/>
        </p:nvSpPr>
        <p:spPr>
          <a:xfrm>
            <a:off x="2644792" y="445411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230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F5F56EA-3C50-4FBF-BF9C-8EC08BA37EDA}"/>
              </a:ext>
            </a:extLst>
          </p:cNvPr>
          <p:cNvSpPr txBox="1"/>
          <p:nvPr/>
        </p:nvSpPr>
        <p:spPr>
          <a:xfrm>
            <a:off x="2562245" y="4667912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217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D834824-0B84-40A9-B794-CBAE525A16B6}"/>
              </a:ext>
            </a:extLst>
          </p:cNvPr>
          <p:cNvSpPr txBox="1"/>
          <p:nvPr/>
        </p:nvSpPr>
        <p:spPr>
          <a:xfrm>
            <a:off x="2484475" y="492905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211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60B5342-3FF8-4643-9DAF-069955CCFC3D}"/>
              </a:ext>
            </a:extLst>
          </p:cNvPr>
          <p:cNvSpPr txBox="1"/>
          <p:nvPr/>
        </p:nvSpPr>
        <p:spPr>
          <a:xfrm>
            <a:off x="2439718" y="513255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204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7BB3EDE-22F4-4325-9CFC-3A2642B8ED17}"/>
              </a:ext>
            </a:extLst>
          </p:cNvPr>
          <p:cNvSpPr txBox="1"/>
          <p:nvPr/>
        </p:nvSpPr>
        <p:spPr>
          <a:xfrm>
            <a:off x="2336582" y="5378779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187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474C06A-2B3B-4845-ACD0-02E96BA06809}"/>
              </a:ext>
            </a:extLst>
          </p:cNvPr>
          <p:cNvSpPr txBox="1"/>
          <p:nvPr/>
        </p:nvSpPr>
        <p:spPr>
          <a:xfrm>
            <a:off x="2311160" y="5615469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F9F3083-75C3-45DE-8D5D-AE2BC5DF35C8}"/>
              </a:ext>
            </a:extLst>
          </p:cNvPr>
          <p:cNvSpPr txBox="1"/>
          <p:nvPr/>
        </p:nvSpPr>
        <p:spPr>
          <a:xfrm>
            <a:off x="2259494" y="583597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A00CD2D-20EF-4DE5-AA46-2AF1D2955637}"/>
              </a:ext>
            </a:extLst>
          </p:cNvPr>
          <p:cNvSpPr txBox="1"/>
          <p:nvPr/>
        </p:nvSpPr>
        <p:spPr>
          <a:xfrm>
            <a:off x="2228721" y="6072668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175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9B27606-746C-4D20-B4BA-83F6C405DD44}"/>
              </a:ext>
            </a:extLst>
          </p:cNvPr>
          <p:cNvSpPr txBox="1"/>
          <p:nvPr/>
        </p:nvSpPr>
        <p:spPr>
          <a:xfrm>
            <a:off x="2196337" y="6326756"/>
            <a:ext cx="426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173</a:t>
            </a:r>
            <a:endParaRPr lang="zh-CN" altLang="en-US" sz="1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8" name="图片 207">
            <a:extLst>
              <a:ext uri="{FF2B5EF4-FFF2-40B4-BE49-F238E27FC236}">
                <a16:creationId xmlns:a16="http://schemas.microsoft.com/office/drawing/2014/main" id="{004C261B-5907-4621-BF27-23B18405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350" y="1556105"/>
            <a:ext cx="5648649" cy="5299574"/>
          </a:xfrm>
          <a:prstGeom prst="rect">
            <a:avLst/>
          </a:prstGeom>
        </p:spPr>
      </p:pic>
      <p:graphicFrame>
        <p:nvGraphicFramePr>
          <p:cNvPr id="209" name="表格 208">
            <a:extLst>
              <a:ext uri="{FF2B5EF4-FFF2-40B4-BE49-F238E27FC236}">
                <a16:creationId xmlns:a16="http://schemas.microsoft.com/office/drawing/2014/main" id="{5218F2BF-E88E-4CD1-BD43-B3D57EE3F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4337"/>
              </p:ext>
            </p:extLst>
          </p:nvPr>
        </p:nvGraphicFramePr>
        <p:xfrm>
          <a:off x="1642052" y="13121892"/>
          <a:ext cx="7573433" cy="795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10049">
                  <a:extLst>
                    <a:ext uri="{9D8B030D-6E8A-4147-A177-3AD203B41FA5}">
                      <a16:colId xmlns:a16="http://schemas.microsoft.com/office/drawing/2014/main" val="707279211"/>
                    </a:ext>
                  </a:extLst>
                </a:gridCol>
                <a:gridCol w="1521992">
                  <a:extLst>
                    <a:ext uri="{9D8B030D-6E8A-4147-A177-3AD203B41FA5}">
                      <a16:colId xmlns:a16="http://schemas.microsoft.com/office/drawing/2014/main" val="72265365"/>
                    </a:ext>
                  </a:extLst>
                </a:gridCol>
                <a:gridCol w="1607224">
                  <a:extLst>
                    <a:ext uri="{9D8B030D-6E8A-4147-A177-3AD203B41FA5}">
                      <a16:colId xmlns:a16="http://schemas.microsoft.com/office/drawing/2014/main" val="1308466067"/>
                    </a:ext>
                  </a:extLst>
                </a:gridCol>
                <a:gridCol w="1534168">
                  <a:extLst>
                    <a:ext uri="{9D8B030D-6E8A-4147-A177-3AD203B41FA5}">
                      <a16:colId xmlns:a16="http://schemas.microsoft.com/office/drawing/2014/main" val="3921652970"/>
                    </a:ext>
                  </a:extLst>
                </a:gridCol>
              </a:tblGrid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word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num_in_gt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occur_in_diff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smooth_ctr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32619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vivo x27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156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200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0.7379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394640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阿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sa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49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56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0.7272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8286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袁立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54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66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0.6982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21433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oppo reno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67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87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0.6815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0399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都挺好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687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1056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0.6437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68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比悲伤更悲伤的故事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126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185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0.6420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84423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携号转网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79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112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0.6410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13514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秦岚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49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74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0.5757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668291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钟丽缇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0.5700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47588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褚时健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35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0.5643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69237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李小璐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57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91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0.5585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31066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华为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p30 pro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0.5547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34420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apple card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0.5545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2768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王思聪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179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316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0.5473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51102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老师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·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好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51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83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0.5424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53387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蔡徐坤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89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154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0.5393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78991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华为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nova 4e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0.5334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62806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coloros 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36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0.5320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5658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iphone se2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19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0.5280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73738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狂暴凶狮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29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44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0.5274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71743"/>
                  </a:ext>
                </a:extLst>
              </a:tr>
            </a:tbl>
          </a:graphicData>
        </a:graphic>
      </p:graphicFrame>
      <p:sp>
        <p:nvSpPr>
          <p:cNvPr id="211" name="文本框 210">
            <a:extLst>
              <a:ext uri="{FF2B5EF4-FFF2-40B4-BE49-F238E27FC236}">
                <a16:creationId xmlns:a16="http://schemas.microsoft.com/office/drawing/2014/main" id="{AFE66F3F-A784-4DFF-920E-B48670012544}"/>
              </a:ext>
            </a:extLst>
          </p:cNvPr>
          <p:cNvSpPr txBox="1"/>
          <p:nvPr/>
        </p:nvSpPr>
        <p:spPr>
          <a:xfrm>
            <a:off x="5255696" y="6302053"/>
            <a:ext cx="774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单位 </a:t>
            </a:r>
            <a:r>
              <a:rPr lang="en-US" altLang="zh-CN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 </a:t>
            </a:r>
            <a:r>
              <a:rPr lang="zh-CN" altLang="en-US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874353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3" grpId="0" animBg="1"/>
      <p:bldP spid="84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E76DF2-8BF0-419F-BE3D-1E4360A90D54}"/>
              </a:ext>
            </a:extLst>
          </p:cNvPr>
          <p:cNvSpPr txBox="1"/>
          <p:nvPr/>
        </p:nvSpPr>
        <p:spPr>
          <a:xfrm>
            <a:off x="4345633" y="1610594"/>
            <a:ext cx="33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特征的重要性排名（前</a:t>
            </a:r>
            <a:r>
              <a:rPr lang="en-US" altLang="zh-CN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任意多边形 9">
            <a:extLst>
              <a:ext uri="{FF2B5EF4-FFF2-40B4-BE49-F238E27FC236}">
                <a16:creationId xmlns:a16="http://schemas.microsoft.com/office/drawing/2014/main" id="{39EF1C47-AFFF-47B4-96A6-B4F591582AF5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499E110-6C8D-4C96-851A-B84EF5C217A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206AE62-A2ED-4B74-9F05-3216F721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CCB81-9FDB-4C0E-AF04-6C08DECFE10F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8EC667-9B27-4E3C-808C-6B2FDE57D0C5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C1072D-E15F-4BE2-B36F-C9D769504DDA}"/>
              </a:ext>
            </a:extLst>
          </p:cNvPr>
          <p:cNvCxnSpPr>
            <a:cxnSpLocks/>
          </p:cNvCxnSpPr>
          <p:nvPr/>
        </p:nvCxnSpPr>
        <p:spPr>
          <a:xfrm>
            <a:off x="896983" y="2037803"/>
            <a:ext cx="34836" cy="4149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76D5C1A-F46D-4F39-BB2C-159D890D8BA5}"/>
              </a:ext>
            </a:extLst>
          </p:cNvPr>
          <p:cNvCxnSpPr>
            <a:cxnSpLocks/>
          </p:cNvCxnSpPr>
          <p:nvPr/>
        </p:nvCxnSpPr>
        <p:spPr>
          <a:xfrm flipH="1">
            <a:off x="931819" y="6189795"/>
            <a:ext cx="10141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57DFAD4-35D2-4172-ADBF-AFFA1866CC7B}"/>
              </a:ext>
            </a:extLst>
          </p:cNvPr>
          <p:cNvCxnSpPr>
            <a:cxnSpLocks/>
          </p:cNvCxnSpPr>
          <p:nvPr/>
        </p:nvCxnSpPr>
        <p:spPr>
          <a:xfrm flipH="1">
            <a:off x="896983" y="2038528"/>
            <a:ext cx="10141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B22A5C8-F931-4FFF-97A7-CE61727F25D3}"/>
              </a:ext>
            </a:extLst>
          </p:cNvPr>
          <p:cNvCxnSpPr>
            <a:cxnSpLocks/>
          </p:cNvCxnSpPr>
          <p:nvPr/>
        </p:nvCxnSpPr>
        <p:spPr>
          <a:xfrm flipH="1">
            <a:off x="909683" y="2868781"/>
            <a:ext cx="10141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A4532C2-1B24-4463-A216-431B4DBC15E2}"/>
              </a:ext>
            </a:extLst>
          </p:cNvPr>
          <p:cNvCxnSpPr>
            <a:cxnSpLocks/>
          </p:cNvCxnSpPr>
          <p:nvPr/>
        </p:nvCxnSpPr>
        <p:spPr>
          <a:xfrm flipH="1">
            <a:off x="909683" y="3699034"/>
            <a:ext cx="10141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3EA8C49-AE30-4B8C-97B2-76B03ACE3B05}"/>
              </a:ext>
            </a:extLst>
          </p:cNvPr>
          <p:cNvCxnSpPr>
            <a:cxnSpLocks/>
          </p:cNvCxnSpPr>
          <p:nvPr/>
        </p:nvCxnSpPr>
        <p:spPr>
          <a:xfrm flipH="1">
            <a:off x="916033" y="4529287"/>
            <a:ext cx="10141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342BD00-AB8A-446D-82D3-D57228B512F6}"/>
              </a:ext>
            </a:extLst>
          </p:cNvPr>
          <p:cNvCxnSpPr>
            <a:cxnSpLocks/>
          </p:cNvCxnSpPr>
          <p:nvPr/>
        </p:nvCxnSpPr>
        <p:spPr>
          <a:xfrm flipH="1">
            <a:off x="918392" y="5359540"/>
            <a:ext cx="10141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458111-653D-4A33-AF43-2B8976BAD513}"/>
              </a:ext>
            </a:extLst>
          </p:cNvPr>
          <p:cNvGrpSpPr/>
          <p:nvPr/>
        </p:nvGrpSpPr>
        <p:grpSpPr>
          <a:xfrm>
            <a:off x="1017938" y="6232562"/>
            <a:ext cx="10487878" cy="436911"/>
            <a:chOff x="1017938" y="6232562"/>
            <a:chExt cx="10487878" cy="43691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DD4D29-9149-4935-9ABF-4C92A6FDB646}"/>
                </a:ext>
              </a:extLst>
            </p:cNvPr>
            <p:cNvSpPr txBox="1"/>
            <p:nvPr/>
          </p:nvSpPr>
          <p:spPr>
            <a:xfrm rot="19919435">
              <a:off x="1017938" y="6361696"/>
              <a:ext cx="5486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ctr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1D2EFDF-F9A8-4A61-9E78-DDFACBD13FD8}"/>
                </a:ext>
              </a:extLst>
            </p:cNvPr>
            <p:cNvSpPr txBox="1"/>
            <p:nvPr/>
          </p:nvSpPr>
          <p:spPr>
            <a:xfrm rot="19996299">
              <a:off x="1263081" y="6312247"/>
              <a:ext cx="1149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Euclidean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0643646-62F3-4A77-B389-93A745E18DA1}"/>
                </a:ext>
              </a:extLst>
            </p:cNvPr>
            <p:cNvSpPr txBox="1"/>
            <p:nvPr/>
          </p:nvSpPr>
          <p:spPr>
            <a:xfrm rot="19996299">
              <a:off x="1945341" y="6264608"/>
              <a:ext cx="1149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tf_ratio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173650D-2EB1-4A77-9E7F-8D9A83D6D2AA}"/>
                </a:ext>
              </a:extLst>
            </p:cNvPr>
            <p:cNvSpPr txBox="1"/>
            <p:nvPr/>
          </p:nvSpPr>
          <p:spPr>
            <a:xfrm rot="19996299">
              <a:off x="2458129" y="6264611"/>
              <a:ext cx="1149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Cosine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4255E7-1CF6-46A8-8B11-ECDC2CC7FCC6}"/>
                </a:ext>
              </a:extLst>
            </p:cNvPr>
            <p:cNvSpPr txBox="1"/>
            <p:nvPr/>
          </p:nvSpPr>
          <p:spPr>
            <a:xfrm rot="19996299">
              <a:off x="2926485" y="6290737"/>
              <a:ext cx="1149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tfidf_index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E7340E-2F28-478F-97BB-C8D9EC546399}"/>
                </a:ext>
              </a:extLst>
            </p:cNvPr>
            <p:cNvSpPr txBox="1"/>
            <p:nvPr/>
          </p:nvSpPr>
          <p:spPr>
            <a:xfrm rot="19996299">
              <a:off x="3767079" y="6316863"/>
              <a:ext cx="691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tfidf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5C52AFA-5B50-4106-B85C-7FFA7CC22AB7}"/>
                </a:ext>
              </a:extLst>
            </p:cNvPr>
            <p:cNvSpPr txBox="1"/>
            <p:nvPr/>
          </p:nvSpPr>
          <p:spPr>
            <a:xfrm rot="19996299">
              <a:off x="3988571" y="6316714"/>
              <a:ext cx="1285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coocur_skew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19D9BCC-05B2-42E1-991C-6179B3B9A396}"/>
                </a:ext>
              </a:extLst>
            </p:cNvPr>
            <p:cNvSpPr txBox="1"/>
            <p:nvPr/>
          </p:nvSpPr>
          <p:spPr>
            <a:xfrm rot="19996299">
              <a:off x="4692837" y="6316715"/>
              <a:ext cx="1285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coocur_mean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7FDB274-EA05-4D7D-9066-75FD5ABF6A6D}"/>
                </a:ext>
              </a:extLst>
            </p:cNvPr>
            <p:cNvSpPr txBox="1"/>
            <p:nvPr/>
          </p:nvSpPr>
          <p:spPr>
            <a:xfrm rot="19996299">
              <a:off x="5379127" y="6361452"/>
              <a:ext cx="1285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diff_sim_skew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7780DE7-C489-422D-8B64-39122617D003}"/>
                </a:ext>
              </a:extLst>
            </p:cNvPr>
            <p:cNvSpPr txBox="1"/>
            <p:nvPr/>
          </p:nvSpPr>
          <p:spPr>
            <a:xfrm rot="19996299">
              <a:off x="6126537" y="6344396"/>
              <a:ext cx="150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word_distance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3C408F0-C92C-4F3A-969E-DAAD480A2096}"/>
                </a:ext>
              </a:extLst>
            </p:cNvPr>
            <p:cNvSpPr txBox="1"/>
            <p:nvPr/>
          </p:nvSpPr>
          <p:spPr>
            <a:xfrm rot="19996299">
              <a:off x="6778762" y="6357487"/>
              <a:ext cx="150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diff_coocur_kurt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9CD7632-7E7C-4955-849D-88C050E65662}"/>
                </a:ext>
              </a:extLst>
            </p:cNvPr>
            <p:cNvSpPr txBox="1"/>
            <p:nvPr/>
          </p:nvSpPr>
          <p:spPr>
            <a:xfrm rot="19996299">
              <a:off x="7589448" y="6355767"/>
              <a:ext cx="150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diff_sim_mean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2D86ED9-8F85-4361-8A7E-3CB11472082B}"/>
                </a:ext>
              </a:extLst>
            </p:cNvPr>
            <p:cNvSpPr txBox="1"/>
            <p:nvPr/>
          </p:nvSpPr>
          <p:spPr>
            <a:xfrm rot="19996299">
              <a:off x="8340895" y="6316714"/>
              <a:ext cx="150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diff_occur_skew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077247B-1DC0-4DCF-AB19-D948113DD60D}"/>
                </a:ext>
              </a:extLst>
            </p:cNvPr>
            <p:cNvSpPr txBox="1"/>
            <p:nvPr/>
          </p:nvSpPr>
          <p:spPr>
            <a:xfrm rot="19996299">
              <a:off x="9236345" y="6232562"/>
              <a:ext cx="150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occur_kurt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BE426E9-3B3C-41FA-A19F-EE57515738EE}"/>
                </a:ext>
              </a:extLst>
            </p:cNvPr>
            <p:cNvSpPr txBox="1"/>
            <p:nvPr/>
          </p:nvSpPr>
          <p:spPr>
            <a:xfrm rot="19996299">
              <a:off x="10001463" y="6263060"/>
              <a:ext cx="1504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num_in_gt</a:t>
              </a:r>
              <a:endPara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FA30C862-CE1E-4BDC-B5C0-2626E346ABDD}"/>
              </a:ext>
            </a:extLst>
          </p:cNvPr>
          <p:cNvSpPr/>
          <p:nvPr/>
        </p:nvSpPr>
        <p:spPr>
          <a:xfrm>
            <a:off x="1206169" y="2328713"/>
            <a:ext cx="79149" cy="38635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C446283-63A2-4A98-8A2A-9DCD746B7161}"/>
              </a:ext>
            </a:extLst>
          </p:cNvPr>
          <p:cNvSpPr txBox="1"/>
          <p:nvPr/>
        </p:nvSpPr>
        <p:spPr>
          <a:xfrm>
            <a:off x="551017" y="5994857"/>
            <a:ext cx="391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90FBA75-81D8-4084-A4C1-E09BE790A58C}"/>
              </a:ext>
            </a:extLst>
          </p:cNvPr>
          <p:cNvSpPr txBox="1"/>
          <p:nvPr/>
        </p:nvSpPr>
        <p:spPr>
          <a:xfrm>
            <a:off x="322944" y="5199763"/>
            <a:ext cx="608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D90067F-A116-41F3-AA1D-58D5665A588F}"/>
              </a:ext>
            </a:extLst>
          </p:cNvPr>
          <p:cNvSpPr txBox="1"/>
          <p:nvPr/>
        </p:nvSpPr>
        <p:spPr>
          <a:xfrm>
            <a:off x="276168" y="4382673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4A9FC9-D8DC-4B06-BFB1-D6CD4009F564}"/>
              </a:ext>
            </a:extLst>
          </p:cNvPr>
          <p:cNvSpPr txBox="1"/>
          <p:nvPr/>
        </p:nvSpPr>
        <p:spPr>
          <a:xfrm>
            <a:off x="276168" y="3546366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15000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F263B6-4BEF-4016-8260-3623A0DA67DA}"/>
              </a:ext>
            </a:extLst>
          </p:cNvPr>
          <p:cNvSpPr txBox="1"/>
          <p:nvPr/>
        </p:nvSpPr>
        <p:spPr>
          <a:xfrm>
            <a:off x="276168" y="2747666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4B167DF-7296-40A8-A314-292975894543}"/>
              </a:ext>
            </a:extLst>
          </p:cNvPr>
          <p:cNvSpPr txBox="1"/>
          <p:nvPr/>
        </p:nvSpPr>
        <p:spPr>
          <a:xfrm>
            <a:off x="279025" y="1942812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25000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DD42E3-3FB1-41A5-846F-29FDCD7DC922}"/>
              </a:ext>
            </a:extLst>
          </p:cNvPr>
          <p:cNvSpPr/>
          <p:nvPr/>
        </p:nvSpPr>
        <p:spPr>
          <a:xfrm>
            <a:off x="1733682" y="2989897"/>
            <a:ext cx="79149" cy="32024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164100-8B55-4246-9DFA-EF7A597AC63E}"/>
              </a:ext>
            </a:extLst>
          </p:cNvPr>
          <p:cNvSpPr/>
          <p:nvPr/>
        </p:nvSpPr>
        <p:spPr>
          <a:xfrm>
            <a:off x="2319169" y="3094038"/>
            <a:ext cx="79149" cy="30982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CEBF26A-FF55-466B-8998-C81384DBD57C}"/>
              </a:ext>
            </a:extLst>
          </p:cNvPr>
          <p:cNvSpPr/>
          <p:nvPr/>
        </p:nvSpPr>
        <p:spPr>
          <a:xfrm>
            <a:off x="2813351" y="3227388"/>
            <a:ext cx="79149" cy="29649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E5194A-4753-4075-B88C-F35A57FAFA5A}"/>
              </a:ext>
            </a:extLst>
          </p:cNvPr>
          <p:cNvSpPr/>
          <p:nvPr/>
        </p:nvSpPr>
        <p:spPr>
          <a:xfrm>
            <a:off x="3397122" y="3297242"/>
            <a:ext cx="79149" cy="28950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48231D6-11B7-4617-935E-E8C0478C6C9E}"/>
              </a:ext>
            </a:extLst>
          </p:cNvPr>
          <p:cNvSpPr/>
          <p:nvPr/>
        </p:nvSpPr>
        <p:spPr>
          <a:xfrm>
            <a:off x="4008128" y="3333753"/>
            <a:ext cx="79149" cy="28585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BCDEE14-7736-4E64-887F-6A708730DD39}"/>
              </a:ext>
            </a:extLst>
          </p:cNvPr>
          <p:cNvSpPr/>
          <p:nvPr/>
        </p:nvSpPr>
        <p:spPr>
          <a:xfrm>
            <a:off x="4695909" y="3429000"/>
            <a:ext cx="79149" cy="27566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2DD68C7-FD2E-4A19-89E4-15C37AD8A12B}"/>
              </a:ext>
            </a:extLst>
          </p:cNvPr>
          <p:cNvSpPr/>
          <p:nvPr/>
        </p:nvSpPr>
        <p:spPr>
          <a:xfrm>
            <a:off x="5375894" y="3452813"/>
            <a:ext cx="79149" cy="27450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1BBA471-647F-4708-9E67-4704C38EE0B9}"/>
              </a:ext>
            </a:extLst>
          </p:cNvPr>
          <p:cNvSpPr/>
          <p:nvPr/>
        </p:nvSpPr>
        <p:spPr>
          <a:xfrm>
            <a:off x="6051688" y="3546366"/>
            <a:ext cx="79149" cy="26392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DA9D52F-4C5B-4303-A3BE-36BA1F2E0519}"/>
              </a:ext>
            </a:extLst>
          </p:cNvPr>
          <p:cNvSpPr/>
          <p:nvPr/>
        </p:nvSpPr>
        <p:spPr>
          <a:xfrm>
            <a:off x="6783062" y="3580872"/>
            <a:ext cx="79149" cy="26098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3D05AC0-4AF5-490B-A6B0-296B6A48B416}"/>
              </a:ext>
            </a:extLst>
          </p:cNvPr>
          <p:cNvSpPr/>
          <p:nvPr/>
        </p:nvSpPr>
        <p:spPr>
          <a:xfrm>
            <a:off x="7543613" y="3660249"/>
            <a:ext cx="79149" cy="25304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736125C-E896-42F3-80F6-AB1B6DF6DFF0}"/>
              </a:ext>
            </a:extLst>
          </p:cNvPr>
          <p:cNvSpPr/>
          <p:nvPr/>
        </p:nvSpPr>
        <p:spPr>
          <a:xfrm>
            <a:off x="8359353" y="3668712"/>
            <a:ext cx="79149" cy="25169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121A2A4-0C6C-49E6-9D3E-553B364E4324}"/>
              </a:ext>
            </a:extLst>
          </p:cNvPr>
          <p:cNvSpPr/>
          <p:nvPr/>
        </p:nvSpPr>
        <p:spPr>
          <a:xfrm>
            <a:off x="9001809" y="3783187"/>
            <a:ext cx="79149" cy="240950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CD66AFF-35EA-49C9-AD25-78980B630250}"/>
              </a:ext>
            </a:extLst>
          </p:cNvPr>
          <p:cNvSpPr/>
          <p:nvPr/>
        </p:nvSpPr>
        <p:spPr>
          <a:xfrm>
            <a:off x="9841392" y="3913189"/>
            <a:ext cx="79149" cy="22795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543D204-C7DF-4493-AAE2-EF0BD3764BEB}"/>
              </a:ext>
            </a:extLst>
          </p:cNvPr>
          <p:cNvSpPr/>
          <p:nvPr/>
        </p:nvSpPr>
        <p:spPr>
          <a:xfrm>
            <a:off x="10535018" y="3957639"/>
            <a:ext cx="79149" cy="22322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AEC3867-922E-47A9-8A81-7976092939C8}"/>
              </a:ext>
            </a:extLst>
          </p:cNvPr>
          <p:cNvSpPr txBox="1"/>
          <p:nvPr/>
        </p:nvSpPr>
        <p:spPr>
          <a:xfrm>
            <a:off x="977276" y="2095143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22613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2F871DA-9CD1-4137-B74E-AA2642F7AD64}"/>
              </a:ext>
            </a:extLst>
          </p:cNvPr>
          <p:cNvSpPr txBox="1"/>
          <p:nvPr/>
        </p:nvSpPr>
        <p:spPr>
          <a:xfrm>
            <a:off x="1485570" y="2689078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19621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5203EA-666E-4C32-A248-6FAC4EC35D90}"/>
              </a:ext>
            </a:extLst>
          </p:cNvPr>
          <p:cNvSpPr txBox="1"/>
          <p:nvPr/>
        </p:nvSpPr>
        <p:spPr>
          <a:xfrm>
            <a:off x="2046032" y="2807240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19494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AF1CF76-8F5D-4D70-82E8-7E344F309466}"/>
              </a:ext>
            </a:extLst>
          </p:cNvPr>
          <p:cNvSpPr txBox="1"/>
          <p:nvPr/>
        </p:nvSpPr>
        <p:spPr>
          <a:xfrm>
            <a:off x="2566401" y="2967825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17831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97B8C19-8123-4489-BAD1-683103C6CD1F}"/>
              </a:ext>
            </a:extLst>
          </p:cNvPr>
          <p:cNvSpPr txBox="1"/>
          <p:nvPr/>
        </p:nvSpPr>
        <p:spPr>
          <a:xfrm>
            <a:off x="3139450" y="3042611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17754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28DC864-15DD-43EA-B023-88AA766B2F90}"/>
              </a:ext>
            </a:extLst>
          </p:cNvPr>
          <p:cNvSpPr txBox="1"/>
          <p:nvPr/>
        </p:nvSpPr>
        <p:spPr>
          <a:xfrm>
            <a:off x="3757664" y="3067466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17603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529E07F-33D9-43C1-AAD3-B8CA8D965F6A}"/>
              </a:ext>
            </a:extLst>
          </p:cNvPr>
          <p:cNvSpPr txBox="1"/>
          <p:nvPr/>
        </p:nvSpPr>
        <p:spPr>
          <a:xfrm>
            <a:off x="4455219" y="3178793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15955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0AEE32D-0E49-40C2-B0D1-52B808349573}"/>
              </a:ext>
            </a:extLst>
          </p:cNvPr>
          <p:cNvSpPr txBox="1"/>
          <p:nvPr/>
        </p:nvSpPr>
        <p:spPr>
          <a:xfrm>
            <a:off x="5096428" y="3221003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15945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A488074-9B56-4047-BB79-99159DF112F4}"/>
              </a:ext>
            </a:extLst>
          </p:cNvPr>
          <p:cNvSpPr txBox="1"/>
          <p:nvPr/>
        </p:nvSpPr>
        <p:spPr>
          <a:xfrm>
            <a:off x="5770083" y="3282907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15784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63E0D2C-C274-4B94-95E5-3519B32D6FD2}"/>
              </a:ext>
            </a:extLst>
          </p:cNvPr>
          <p:cNvSpPr txBox="1"/>
          <p:nvPr/>
        </p:nvSpPr>
        <p:spPr>
          <a:xfrm>
            <a:off x="6509925" y="3325951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15608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7A88B68-CCDD-4B04-A44A-839A4288B19D}"/>
              </a:ext>
            </a:extLst>
          </p:cNvPr>
          <p:cNvSpPr txBox="1"/>
          <p:nvPr/>
        </p:nvSpPr>
        <p:spPr>
          <a:xfrm>
            <a:off x="7298846" y="3393280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15158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EE83A1C-7BE1-40F2-BDFD-8B01EE5A54A2}"/>
              </a:ext>
            </a:extLst>
          </p:cNvPr>
          <p:cNvSpPr txBox="1"/>
          <p:nvPr/>
        </p:nvSpPr>
        <p:spPr>
          <a:xfrm>
            <a:off x="8086216" y="3434280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15038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2F42053-0EB7-4D2B-921A-2D17E225DAEA}"/>
              </a:ext>
            </a:extLst>
          </p:cNvPr>
          <p:cNvSpPr txBox="1"/>
          <p:nvPr/>
        </p:nvSpPr>
        <p:spPr>
          <a:xfrm>
            <a:off x="8729832" y="3518432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14698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B4618B4-812C-4D18-9867-ED68918153D1}"/>
              </a:ext>
            </a:extLst>
          </p:cNvPr>
          <p:cNvSpPr txBox="1"/>
          <p:nvPr/>
        </p:nvSpPr>
        <p:spPr>
          <a:xfrm>
            <a:off x="9538036" y="3644687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14093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CCC1FBB-2E84-424E-8BA6-5F5AFAF8E42C}"/>
              </a:ext>
            </a:extLst>
          </p:cNvPr>
          <p:cNvSpPr txBox="1"/>
          <p:nvPr/>
        </p:nvSpPr>
        <p:spPr>
          <a:xfrm>
            <a:off x="10261881" y="3703186"/>
            <a:ext cx="70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14056</a:t>
            </a:r>
            <a:endParaRPr lang="zh-CN" altLang="en-US" sz="1200" b="1" dirty="0">
              <a:solidFill>
                <a:schemeClr val="accent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17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9">
            <a:extLst>
              <a:ext uri="{FF2B5EF4-FFF2-40B4-BE49-F238E27FC236}">
                <a16:creationId xmlns:a16="http://schemas.microsoft.com/office/drawing/2014/main" id="{A776EC51-D08A-4A99-B6FF-DFC1F7A0175F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39462E-7E7C-472E-ADD6-5BFA815D5FF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264C97D-DA83-4DC8-A559-2550DAF80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90F9A2-BED4-4126-89B1-F28A2F5741B1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683263-40B7-406E-AF47-0EAD6C22B3DD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模型融合</a:t>
            </a:r>
          </a:p>
        </p:txBody>
      </p:sp>
      <p:sp>
        <p:nvSpPr>
          <p:cNvPr id="10" name="圆角矩形 83">
            <a:extLst>
              <a:ext uri="{FF2B5EF4-FFF2-40B4-BE49-F238E27FC236}">
                <a16:creationId xmlns:a16="http://schemas.microsoft.com/office/drawing/2014/main" id="{DD636DD1-F3D1-4FA8-8D11-1F3BE7313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63" y="2427239"/>
            <a:ext cx="5040713" cy="2025759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FDFDF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84">
            <a:extLst>
              <a:ext uri="{FF2B5EF4-FFF2-40B4-BE49-F238E27FC236}">
                <a16:creationId xmlns:a16="http://schemas.microsoft.com/office/drawing/2014/main" id="{EA21601C-F43D-4113-91C0-989C7E71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4" y="2588690"/>
            <a:ext cx="4831882" cy="162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Bert</a:t>
            </a: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在不同参数下的结果取并集</a:t>
            </a:r>
            <a:endParaRPr lang="en-US" altLang="zh-CN" sz="1600" dirty="0">
              <a:solidFill>
                <a:srgbClr val="FEFEF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将</a:t>
            </a:r>
            <a:r>
              <a:rPr lang="en-US" altLang="zh-CN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Bert</a:t>
            </a: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的并集与</a:t>
            </a:r>
            <a:r>
              <a:rPr lang="en-US" altLang="zh-CN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3</a:t>
            </a: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个树模型的单模最好结果取交集</a:t>
            </a:r>
            <a:endParaRPr lang="en-US" altLang="zh-CN" sz="1600" dirty="0">
              <a:solidFill>
                <a:srgbClr val="FEFEF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如果交集的结果出现在标题中，或者在文章中出现两次以上，则添加进最终词表中</a:t>
            </a:r>
            <a:endParaRPr lang="en-US" altLang="zh-CN" sz="1600" dirty="0">
              <a:solidFill>
                <a:srgbClr val="FEFEF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2" name="圆角矩形 85">
            <a:extLst>
              <a:ext uri="{FF2B5EF4-FFF2-40B4-BE49-F238E27FC236}">
                <a16:creationId xmlns:a16="http://schemas.microsoft.com/office/drawing/2014/main" id="{58703C91-86DD-4A82-BF40-1237D32B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687" y="1732283"/>
            <a:ext cx="3392067" cy="713074"/>
          </a:xfrm>
          <a:prstGeom prst="roundRect">
            <a:avLst>
              <a:gd name="adj" fmla="val 16667"/>
            </a:avLst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86">
            <a:extLst>
              <a:ext uri="{FF2B5EF4-FFF2-40B4-BE49-F238E27FC236}">
                <a16:creationId xmlns:a16="http://schemas.microsoft.com/office/drawing/2014/main" id="{113D3B91-2711-455A-BEB6-85E85428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413" y="1923744"/>
            <a:ext cx="2797175" cy="369332"/>
          </a:xfrm>
          <a:prstGeom prst="rect">
            <a:avLst/>
          </a:prstGeom>
          <a:solidFill>
            <a:srgbClr val="E71F3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基于交集和并集的策略</a:t>
            </a:r>
          </a:p>
        </p:txBody>
      </p:sp>
      <p:sp>
        <p:nvSpPr>
          <p:cNvPr id="19" name="圆角矩形 83">
            <a:extLst>
              <a:ext uri="{FF2B5EF4-FFF2-40B4-BE49-F238E27FC236}">
                <a16:creationId xmlns:a16="http://schemas.microsoft.com/office/drawing/2014/main" id="{A3E78983-442C-4B88-B6DD-D845D457E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63" y="5367900"/>
            <a:ext cx="5040713" cy="1297099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FDFDF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84">
            <a:extLst>
              <a:ext uri="{FF2B5EF4-FFF2-40B4-BE49-F238E27FC236}">
                <a16:creationId xmlns:a16="http://schemas.microsoft.com/office/drawing/2014/main" id="{80F6B0B7-E7C7-4D0A-8097-FC8D50356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4" y="5529351"/>
            <a:ext cx="4831882" cy="78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</a:pPr>
            <a:r>
              <a:rPr lang="zh-CN" altLang="en-US" sz="1600" dirty="0">
                <a:solidFill>
                  <a:srgbClr val="FEFEF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对于结果中有包含关系的长词和短词，根据最大匹配和转化率选择</a:t>
            </a:r>
            <a:endParaRPr lang="en-US" altLang="zh-CN" sz="1600" dirty="0">
              <a:solidFill>
                <a:srgbClr val="FEFEF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1" name="圆角矩形 85">
            <a:extLst>
              <a:ext uri="{FF2B5EF4-FFF2-40B4-BE49-F238E27FC236}">
                <a16:creationId xmlns:a16="http://schemas.microsoft.com/office/drawing/2014/main" id="{16C2CE67-E64A-496B-980B-941C10E4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687" y="4672944"/>
            <a:ext cx="3392067" cy="713074"/>
          </a:xfrm>
          <a:prstGeom prst="roundRect">
            <a:avLst>
              <a:gd name="adj" fmla="val 16667"/>
            </a:avLst>
          </a:prstGeom>
          <a:solidFill>
            <a:srgbClr val="FCFCFC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86">
            <a:extLst>
              <a:ext uri="{FF2B5EF4-FFF2-40B4-BE49-F238E27FC236}">
                <a16:creationId xmlns:a16="http://schemas.microsoft.com/office/drawing/2014/main" id="{C3BCEF4B-3698-41D7-8797-BB233937E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518" y="4864405"/>
            <a:ext cx="3290235" cy="369332"/>
          </a:xfrm>
          <a:prstGeom prst="rect">
            <a:avLst/>
          </a:prstGeom>
          <a:solidFill>
            <a:srgbClr val="E71F3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基于转化率和规则的后处理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FD9C3503-DEB6-4A94-A622-3E91505B7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11975"/>
              </p:ext>
            </p:extLst>
          </p:nvPr>
        </p:nvGraphicFramePr>
        <p:xfrm>
          <a:off x="6448926" y="2283990"/>
          <a:ext cx="5322771" cy="3460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4257">
                  <a:extLst>
                    <a:ext uri="{9D8B030D-6E8A-4147-A177-3AD203B41FA5}">
                      <a16:colId xmlns:a16="http://schemas.microsoft.com/office/drawing/2014/main" val="2853560489"/>
                    </a:ext>
                  </a:extLst>
                </a:gridCol>
                <a:gridCol w="1774257">
                  <a:extLst>
                    <a:ext uri="{9D8B030D-6E8A-4147-A177-3AD203B41FA5}">
                      <a16:colId xmlns:a16="http://schemas.microsoft.com/office/drawing/2014/main" val="4288844955"/>
                    </a:ext>
                  </a:extLst>
                </a:gridCol>
                <a:gridCol w="1774257">
                  <a:extLst>
                    <a:ext uri="{9D8B030D-6E8A-4147-A177-3AD203B41FA5}">
                      <a16:colId xmlns:a16="http://schemas.microsoft.com/office/drawing/2014/main" val="2277905947"/>
                    </a:ext>
                  </a:extLst>
                </a:gridCol>
              </a:tblGrid>
              <a:tr h="545837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榜（实体部分）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B</a:t>
                      </a:r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榜（实体部分）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950912"/>
                  </a:ext>
                </a:extLst>
              </a:tr>
              <a:tr h="9714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LGB</a:t>
                      </a:r>
                      <a:endParaRPr lang="zh-CN" altLang="en-US" b="1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0.5771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0.5960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71273"/>
                  </a:ext>
                </a:extLst>
              </a:tr>
              <a:tr h="97145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基于交并集的融合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0.6045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0.6394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85429"/>
                  </a:ext>
                </a:extLst>
              </a:tr>
              <a:tr h="97145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基于转换率和规则后处理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0.6118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0.6431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6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384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1709AFB7-3343-4816-AED3-63D16AC9D91B}"/>
              </a:ext>
            </a:extLst>
          </p:cNvPr>
          <p:cNvSpPr/>
          <p:nvPr/>
        </p:nvSpPr>
        <p:spPr>
          <a:xfrm>
            <a:off x="1" y="4115262"/>
            <a:ext cx="12192000" cy="1589324"/>
          </a:xfrm>
          <a:prstGeom prst="rect">
            <a:avLst/>
          </a:prstGeom>
          <a:solidFill>
            <a:srgbClr val="0070C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42">
            <a:extLst>
              <a:ext uri="{FF2B5EF4-FFF2-40B4-BE49-F238E27FC236}">
                <a16:creationId xmlns:a16="http://schemas.microsoft.com/office/drawing/2014/main" id="{04E23067-3123-44FA-B136-B4337BD1E7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28625" y="3176052"/>
            <a:ext cx="989168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3DA2636-C225-4A5D-BE5A-A76E7A28CED9}"/>
              </a:ext>
            </a:extLst>
          </p:cNvPr>
          <p:cNvGrpSpPr/>
          <p:nvPr/>
        </p:nvGrpSpPr>
        <p:grpSpPr>
          <a:xfrm>
            <a:off x="960543" y="2436277"/>
            <a:ext cx="1481138" cy="1479550"/>
            <a:chOff x="917936" y="2414588"/>
            <a:chExt cx="1481138" cy="1479550"/>
          </a:xfrm>
        </p:grpSpPr>
        <p:sp>
          <p:nvSpPr>
            <p:cNvPr id="12" name="弧形 43">
              <a:extLst>
                <a:ext uri="{FF2B5EF4-FFF2-40B4-BE49-F238E27FC236}">
                  <a16:creationId xmlns:a16="http://schemas.microsoft.com/office/drawing/2014/main" id="{502CCC07-E6E1-4DC5-8CB7-F61B7D8BD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936" y="2414588"/>
              <a:ext cx="1481138" cy="1479550"/>
            </a:xfrm>
            <a:custGeom>
              <a:avLst/>
              <a:gdLst>
                <a:gd name="T0" fmla="*/ 0 w 1481138"/>
                <a:gd name="T1" fmla="*/ 739774 h 1479550"/>
                <a:gd name="T2" fmla="*/ 740569 w 1481138"/>
                <a:gd name="T3" fmla="*/ 0 h 1479550"/>
                <a:gd name="T4" fmla="*/ 1481138 w 1481138"/>
                <a:gd name="T5" fmla="*/ 739775 h 1479550"/>
                <a:gd name="T6" fmla="*/ 740569 w 1481138"/>
                <a:gd name="T7" fmla="*/ 739775 h 1479550"/>
                <a:gd name="T8" fmla="*/ 0 w 1481138"/>
                <a:gd name="T9" fmla="*/ 739774 h 1479550"/>
                <a:gd name="T10" fmla="*/ 0 w 1481138"/>
                <a:gd name="T11" fmla="*/ 739774 h 1479550"/>
                <a:gd name="T12" fmla="*/ 740569 w 1481138"/>
                <a:gd name="T13" fmla="*/ 0 h 1479550"/>
                <a:gd name="T14" fmla="*/ 1481138 w 1481138"/>
                <a:gd name="T15" fmla="*/ 739775 h 1479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1138" h="1479550" stroke="0">
                  <a:moveTo>
                    <a:pt x="0" y="739774"/>
                  </a:moveTo>
                  <a:cubicBezTo>
                    <a:pt x="0" y="331208"/>
                    <a:pt x="331565" y="0"/>
                    <a:pt x="740569" y="0"/>
                  </a:cubicBezTo>
                  <a:cubicBezTo>
                    <a:pt x="1149574" y="0"/>
                    <a:pt x="1481138" y="331209"/>
                    <a:pt x="1481138" y="739775"/>
                  </a:cubicBezTo>
                  <a:lnTo>
                    <a:pt x="740569" y="739775"/>
                  </a:lnTo>
                  <a:lnTo>
                    <a:pt x="0" y="739774"/>
                  </a:lnTo>
                  <a:close/>
                </a:path>
                <a:path w="1481138" h="1479550" fill="none">
                  <a:moveTo>
                    <a:pt x="0" y="739774"/>
                  </a:moveTo>
                  <a:cubicBezTo>
                    <a:pt x="0" y="331208"/>
                    <a:pt x="331565" y="0"/>
                    <a:pt x="740569" y="0"/>
                  </a:cubicBezTo>
                  <a:cubicBezTo>
                    <a:pt x="1149574" y="0"/>
                    <a:pt x="1481138" y="331209"/>
                    <a:pt x="1481138" y="739775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0" name="组合 73">
              <a:extLst>
                <a:ext uri="{FF2B5EF4-FFF2-40B4-BE49-F238E27FC236}">
                  <a16:creationId xmlns:a16="http://schemas.microsoft.com/office/drawing/2014/main" id="{F23C1DF9-7F69-4996-BF48-3E1B13BD9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3824" y="2581805"/>
              <a:ext cx="1249363" cy="1249363"/>
              <a:chOff x="-41671" y="52080"/>
              <a:chExt cx="1248318" cy="1248318"/>
            </a:xfrm>
          </p:grpSpPr>
          <p:sp>
            <p:nvSpPr>
              <p:cNvPr id="21" name="椭圆 55">
                <a:extLst>
                  <a:ext uri="{FF2B5EF4-FFF2-40B4-BE49-F238E27FC236}">
                    <a16:creationId xmlns:a16="http://schemas.microsoft.com/office/drawing/2014/main" id="{EA7A2585-B1A8-46B2-802A-62D1AA65B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1671" y="5208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文本框 60">
                <a:extLst>
                  <a:ext uri="{FF2B5EF4-FFF2-40B4-BE49-F238E27FC236}">
                    <a16:creationId xmlns:a16="http://schemas.microsoft.com/office/drawing/2014/main" id="{1C78C7B2-6444-4980-BA2D-B37C29EB79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87" y="208659"/>
                <a:ext cx="92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4800" dirty="0">
                    <a:solidFill>
                      <a:srgbClr val="C0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01</a:t>
                </a:r>
                <a:endParaRPr lang="zh-CN" altLang="en-US" sz="4800" dirty="0">
                  <a:solidFill>
                    <a:srgbClr val="C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570DBCA-BCB3-4D6D-AF75-DD3C61A5FFB6}"/>
              </a:ext>
            </a:extLst>
          </p:cNvPr>
          <p:cNvGrpSpPr/>
          <p:nvPr/>
        </p:nvGrpSpPr>
        <p:grpSpPr>
          <a:xfrm>
            <a:off x="3151625" y="2436277"/>
            <a:ext cx="1481137" cy="1479550"/>
            <a:chOff x="3475036" y="2414588"/>
            <a:chExt cx="1481137" cy="1479550"/>
          </a:xfrm>
        </p:grpSpPr>
        <p:sp>
          <p:nvSpPr>
            <p:cNvPr id="13" name="弧形 44">
              <a:extLst>
                <a:ext uri="{FF2B5EF4-FFF2-40B4-BE49-F238E27FC236}">
                  <a16:creationId xmlns:a16="http://schemas.microsoft.com/office/drawing/2014/main" id="{7EA92067-B23E-47A4-AA93-25B841651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6" y="2414588"/>
              <a:ext cx="1481137" cy="1479550"/>
            </a:xfrm>
            <a:custGeom>
              <a:avLst/>
              <a:gdLst>
                <a:gd name="T0" fmla="*/ 0 w 1481137"/>
                <a:gd name="T1" fmla="*/ 739774 h 1479550"/>
                <a:gd name="T2" fmla="*/ 740569 w 1481137"/>
                <a:gd name="T3" fmla="*/ 0 h 1479550"/>
                <a:gd name="T4" fmla="*/ 1481138 w 1481137"/>
                <a:gd name="T5" fmla="*/ 739775 h 1479550"/>
                <a:gd name="T6" fmla="*/ 740569 w 1481137"/>
                <a:gd name="T7" fmla="*/ 739775 h 1479550"/>
                <a:gd name="T8" fmla="*/ 0 w 1481137"/>
                <a:gd name="T9" fmla="*/ 739774 h 1479550"/>
                <a:gd name="T10" fmla="*/ 0 w 1481137"/>
                <a:gd name="T11" fmla="*/ 739774 h 1479550"/>
                <a:gd name="T12" fmla="*/ 740569 w 1481137"/>
                <a:gd name="T13" fmla="*/ 0 h 1479550"/>
                <a:gd name="T14" fmla="*/ 1481138 w 1481137"/>
                <a:gd name="T15" fmla="*/ 739775 h 1479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1137" h="1479550" stroke="0">
                  <a:moveTo>
                    <a:pt x="0" y="739774"/>
                  </a:moveTo>
                  <a:cubicBezTo>
                    <a:pt x="0" y="331208"/>
                    <a:pt x="331565" y="0"/>
                    <a:pt x="740569" y="0"/>
                  </a:cubicBezTo>
                  <a:cubicBezTo>
                    <a:pt x="1149574" y="0"/>
                    <a:pt x="1481138" y="331209"/>
                    <a:pt x="1481138" y="739775"/>
                  </a:cubicBezTo>
                  <a:lnTo>
                    <a:pt x="740569" y="739775"/>
                  </a:lnTo>
                  <a:lnTo>
                    <a:pt x="0" y="739774"/>
                  </a:lnTo>
                  <a:close/>
                </a:path>
                <a:path w="1481137" h="1479550" fill="none">
                  <a:moveTo>
                    <a:pt x="0" y="739774"/>
                  </a:moveTo>
                  <a:cubicBezTo>
                    <a:pt x="0" y="331208"/>
                    <a:pt x="331565" y="0"/>
                    <a:pt x="740569" y="0"/>
                  </a:cubicBezTo>
                  <a:cubicBezTo>
                    <a:pt x="1149574" y="0"/>
                    <a:pt x="1481138" y="331209"/>
                    <a:pt x="1481138" y="739775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3" name="组合 74">
              <a:extLst>
                <a:ext uri="{FF2B5EF4-FFF2-40B4-BE49-F238E27FC236}">
                  <a16:creationId xmlns:a16="http://schemas.microsoft.com/office/drawing/2014/main" id="{4AE193F3-1F3A-4A55-80AA-ACB21574C5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5686" y="2524125"/>
              <a:ext cx="1247775" cy="1249363"/>
              <a:chOff x="0" y="0"/>
              <a:chExt cx="1248318" cy="1248318"/>
            </a:xfrm>
          </p:grpSpPr>
          <p:sp>
            <p:nvSpPr>
              <p:cNvPr id="24" name="椭圆 57">
                <a:extLst>
                  <a:ext uri="{FF2B5EF4-FFF2-40B4-BE49-F238E27FC236}">
                    <a16:creationId xmlns:a16="http://schemas.microsoft.com/office/drawing/2014/main" id="{954599F5-604F-420E-A697-205F24B87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文本框 61">
                <a:extLst>
                  <a:ext uri="{FF2B5EF4-FFF2-40B4-BE49-F238E27FC236}">
                    <a16:creationId xmlns:a16="http://schemas.microsoft.com/office/drawing/2014/main" id="{2332472D-2513-475D-B6DB-0FEBE484C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472" y="199268"/>
                <a:ext cx="92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4800" dirty="0">
                    <a:solidFill>
                      <a:schemeClr val="accent2">
                        <a:lumMod val="7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02</a:t>
                </a:r>
                <a:endParaRPr lang="zh-CN" altLang="en-US" sz="4800" dirty="0">
                  <a:solidFill>
                    <a:schemeClr val="accent2">
                      <a:lumMod val="7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37B8F00-0741-4464-AE57-66628B03F46D}"/>
              </a:ext>
            </a:extLst>
          </p:cNvPr>
          <p:cNvGrpSpPr/>
          <p:nvPr/>
        </p:nvGrpSpPr>
        <p:grpSpPr>
          <a:xfrm>
            <a:off x="5342706" y="2436277"/>
            <a:ext cx="1481137" cy="1479550"/>
            <a:chOff x="6634163" y="2414588"/>
            <a:chExt cx="1481137" cy="1479550"/>
          </a:xfrm>
        </p:grpSpPr>
        <p:sp>
          <p:nvSpPr>
            <p:cNvPr id="14" name="弧形 45">
              <a:extLst>
                <a:ext uri="{FF2B5EF4-FFF2-40B4-BE49-F238E27FC236}">
                  <a16:creationId xmlns:a16="http://schemas.microsoft.com/office/drawing/2014/main" id="{866A838E-B676-4692-B750-C630F1F3B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2414588"/>
              <a:ext cx="1481137" cy="1479550"/>
            </a:xfrm>
            <a:custGeom>
              <a:avLst/>
              <a:gdLst>
                <a:gd name="T0" fmla="*/ 0 w 1481137"/>
                <a:gd name="T1" fmla="*/ 739774 h 1479550"/>
                <a:gd name="T2" fmla="*/ 740569 w 1481137"/>
                <a:gd name="T3" fmla="*/ 0 h 1479550"/>
                <a:gd name="T4" fmla="*/ 1481138 w 1481137"/>
                <a:gd name="T5" fmla="*/ 739775 h 1479550"/>
                <a:gd name="T6" fmla="*/ 740569 w 1481137"/>
                <a:gd name="T7" fmla="*/ 739775 h 1479550"/>
                <a:gd name="T8" fmla="*/ 0 w 1481137"/>
                <a:gd name="T9" fmla="*/ 739774 h 1479550"/>
                <a:gd name="T10" fmla="*/ 0 w 1481137"/>
                <a:gd name="T11" fmla="*/ 739774 h 1479550"/>
                <a:gd name="T12" fmla="*/ 740569 w 1481137"/>
                <a:gd name="T13" fmla="*/ 0 h 1479550"/>
                <a:gd name="T14" fmla="*/ 1481138 w 1481137"/>
                <a:gd name="T15" fmla="*/ 739775 h 1479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1137" h="1479550" stroke="0">
                  <a:moveTo>
                    <a:pt x="0" y="739774"/>
                  </a:moveTo>
                  <a:cubicBezTo>
                    <a:pt x="0" y="331208"/>
                    <a:pt x="331565" y="0"/>
                    <a:pt x="740569" y="0"/>
                  </a:cubicBezTo>
                  <a:cubicBezTo>
                    <a:pt x="1149574" y="0"/>
                    <a:pt x="1481138" y="331209"/>
                    <a:pt x="1481138" y="739775"/>
                  </a:cubicBezTo>
                  <a:lnTo>
                    <a:pt x="740569" y="739775"/>
                  </a:lnTo>
                  <a:lnTo>
                    <a:pt x="0" y="739774"/>
                  </a:lnTo>
                  <a:close/>
                </a:path>
                <a:path w="1481137" h="1479550" fill="none">
                  <a:moveTo>
                    <a:pt x="0" y="739774"/>
                  </a:moveTo>
                  <a:cubicBezTo>
                    <a:pt x="0" y="331208"/>
                    <a:pt x="331565" y="0"/>
                    <a:pt x="740569" y="0"/>
                  </a:cubicBezTo>
                  <a:cubicBezTo>
                    <a:pt x="1149574" y="0"/>
                    <a:pt x="1481138" y="331209"/>
                    <a:pt x="1481138" y="739775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6" name="组合 75">
              <a:extLst>
                <a:ext uri="{FF2B5EF4-FFF2-40B4-BE49-F238E27FC236}">
                  <a16:creationId xmlns:a16="http://schemas.microsoft.com/office/drawing/2014/main" id="{EDD62DED-C3EB-4A5E-A0B3-68EB02473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1638" y="2524125"/>
              <a:ext cx="1249362" cy="1249363"/>
              <a:chOff x="0" y="0"/>
              <a:chExt cx="1248318" cy="1248318"/>
            </a:xfrm>
          </p:grpSpPr>
          <p:sp>
            <p:nvSpPr>
              <p:cNvPr id="27" name="椭圆 58">
                <a:extLst>
                  <a:ext uri="{FF2B5EF4-FFF2-40B4-BE49-F238E27FC236}">
                    <a16:creationId xmlns:a16="http://schemas.microsoft.com/office/drawing/2014/main" id="{900989C6-A08F-4712-9261-129E02691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文本框 62">
                <a:extLst>
                  <a:ext uri="{FF2B5EF4-FFF2-40B4-BE49-F238E27FC236}">
                    <a16:creationId xmlns:a16="http://schemas.microsoft.com/office/drawing/2014/main" id="{BDD256B8-6C4C-4545-A400-9E19B384A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828" y="207807"/>
                <a:ext cx="92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4800" dirty="0">
                    <a:solidFill>
                      <a:srgbClr val="00206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03</a:t>
                </a:r>
                <a:endParaRPr lang="zh-CN" altLang="en-US" sz="4800" dirty="0">
                  <a:solidFill>
                    <a:srgbClr val="00206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B045E4D-3A00-4631-B08A-EC7B87BFAF2C}"/>
              </a:ext>
            </a:extLst>
          </p:cNvPr>
          <p:cNvGrpSpPr/>
          <p:nvPr/>
        </p:nvGrpSpPr>
        <p:grpSpPr>
          <a:xfrm>
            <a:off x="7533787" y="2436277"/>
            <a:ext cx="1479550" cy="1479550"/>
            <a:chOff x="9202738" y="2414588"/>
            <a:chExt cx="1479550" cy="1479550"/>
          </a:xfrm>
        </p:grpSpPr>
        <p:sp>
          <p:nvSpPr>
            <p:cNvPr id="15" name="弧形 46">
              <a:extLst>
                <a:ext uri="{FF2B5EF4-FFF2-40B4-BE49-F238E27FC236}">
                  <a16:creationId xmlns:a16="http://schemas.microsoft.com/office/drawing/2014/main" id="{20B70DDE-7644-4015-A847-F3AD84A66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738" y="2414588"/>
              <a:ext cx="1479550" cy="1479550"/>
            </a:xfrm>
            <a:custGeom>
              <a:avLst/>
              <a:gdLst>
                <a:gd name="T0" fmla="*/ 0 w 1479550"/>
                <a:gd name="T1" fmla="*/ 739774 h 1479550"/>
                <a:gd name="T2" fmla="*/ 739775 w 1479550"/>
                <a:gd name="T3" fmla="*/ 0 h 1479550"/>
                <a:gd name="T4" fmla="*/ 1479550 w 1479550"/>
                <a:gd name="T5" fmla="*/ 739775 h 1479550"/>
                <a:gd name="T6" fmla="*/ 739775 w 1479550"/>
                <a:gd name="T7" fmla="*/ 739775 h 1479550"/>
                <a:gd name="T8" fmla="*/ 0 w 1479550"/>
                <a:gd name="T9" fmla="*/ 739774 h 1479550"/>
                <a:gd name="T10" fmla="*/ 0 w 1479550"/>
                <a:gd name="T11" fmla="*/ 739774 h 1479550"/>
                <a:gd name="T12" fmla="*/ 739775 w 1479550"/>
                <a:gd name="T13" fmla="*/ 0 h 1479550"/>
                <a:gd name="T14" fmla="*/ 1479550 w 1479550"/>
                <a:gd name="T15" fmla="*/ 739775 h 1479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79550" stroke="0">
                  <a:moveTo>
                    <a:pt x="0" y="739774"/>
                  </a:moveTo>
                  <a:cubicBezTo>
                    <a:pt x="0" y="331208"/>
                    <a:pt x="331209" y="0"/>
                    <a:pt x="739775" y="0"/>
                  </a:cubicBezTo>
                  <a:cubicBezTo>
                    <a:pt x="1148341" y="0"/>
                    <a:pt x="1479550" y="331209"/>
                    <a:pt x="1479550" y="739775"/>
                  </a:cubicBezTo>
                  <a:lnTo>
                    <a:pt x="739775" y="739775"/>
                  </a:lnTo>
                  <a:lnTo>
                    <a:pt x="0" y="739774"/>
                  </a:lnTo>
                  <a:close/>
                </a:path>
                <a:path w="1479550" h="1479550" fill="none">
                  <a:moveTo>
                    <a:pt x="0" y="739774"/>
                  </a:moveTo>
                  <a:cubicBezTo>
                    <a:pt x="0" y="331208"/>
                    <a:pt x="331209" y="0"/>
                    <a:pt x="739775" y="0"/>
                  </a:cubicBezTo>
                  <a:cubicBezTo>
                    <a:pt x="1148341" y="0"/>
                    <a:pt x="1479550" y="331209"/>
                    <a:pt x="1479550" y="739775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9" name="组合 76">
              <a:extLst>
                <a:ext uri="{FF2B5EF4-FFF2-40B4-BE49-F238E27FC236}">
                  <a16:creationId xmlns:a16="http://schemas.microsoft.com/office/drawing/2014/main" id="{AD657F68-DEAF-48FB-BAF6-583F22978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625" y="2524125"/>
              <a:ext cx="1247775" cy="1249363"/>
              <a:chOff x="0" y="0"/>
              <a:chExt cx="1248318" cy="1248318"/>
            </a:xfrm>
          </p:grpSpPr>
          <p:sp>
            <p:nvSpPr>
              <p:cNvPr id="30" name="椭圆 59">
                <a:extLst>
                  <a:ext uri="{FF2B5EF4-FFF2-40B4-BE49-F238E27FC236}">
                    <a16:creationId xmlns:a16="http://schemas.microsoft.com/office/drawing/2014/main" id="{1D7273BE-8D30-44B1-A746-AB867B54B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文本框 64">
                <a:extLst>
                  <a:ext uri="{FF2B5EF4-FFF2-40B4-BE49-F238E27FC236}">
                    <a16:creationId xmlns:a16="http://schemas.microsoft.com/office/drawing/2014/main" id="{3B317DE5-F68A-42B6-B31A-0C337501CB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59" y="207807"/>
                <a:ext cx="92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4800" dirty="0">
                    <a:solidFill>
                      <a:srgbClr val="7030A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04</a:t>
                </a:r>
                <a:endParaRPr lang="zh-CN" altLang="en-US" sz="4800" dirty="0">
                  <a:solidFill>
                    <a:srgbClr val="7030A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33" name="文本框 65">
            <a:extLst>
              <a:ext uri="{FF2B5EF4-FFF2-40B4-BE49-F238E27FC236}">
                <a16:creationId xmlns:a16="http://schemas.microsoft.com/office/drawing/2014/main" id="{E0E04311-2EB5-44CF-8DAF-A24AB256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50" y="4942873"/>
            <a:ext cx="1790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Team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Introduction</a:t>
            </a:r>
            <a:endParaRPr lang="zh-CN" altLang="en-US" sz="1800" b="1" dirty="0">
              <a:solidFill>
                <a:schemeClr val="bg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69">
            <a:extLst>
              <a:ext uri="{FF2B5EF4-FFF2-40B4-BE49-F238E27FC236}">
                <a16:creationId xmlns:a16="http://schemas.microsoft.com/office/drawing/2014/main" id="{73CFBA52-58B1-4AFD-9422-B1179098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33" y="4229154"/>
            <a:ext cx="1718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队伍介绍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46" name="直接连接符 42">
            <a:extLst>
              <a:ext uri="{FF2B5EF4-FFF2-40B4-BE49-F238E27FC236}">
                <a16:creationId xmlns:a16="http://schemas.microsoft.com/office/drawing/2014/main" id="{8A5FE629-849F-44B7-98EC-BDD2B410D94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2441681" y="3169641"/>
            <a:ext cx="709944" cy="641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DA795A2-6E20-4722-A04B-9D2B1A845DED}"/>
              </a:ext>
            </a:extLst>
          </p:cNvPr>
          <p:cNvGrpSpPr/>
          <p:nvPr/>
        </p:nvGrpSpPr>
        <p:grpSpPr>
          <a:xfrm>
            <a:off x="9723282" y="2436277"/>
            <a:ext cx="1479550" cy="1479550"/>
            <a:chOff x="9202738" y="2414588"/>
            <a:chExt cx="1479550" cy="1479550"/>
          </a:xfrm>
        </p:grpSpPr>
        <p:sp>
          <p:nvSpPr>
            <p:cNvPr id="53" name="弧形 46">
              <a:extLst>
                <a:ext uri="{FF2B5EF4-FFF2-40B4-BE49-F238E27FC236}">
                  <a16:creationId xmlns:a16="http://schemas.microsoft.com/office/drawing/2014/main" id="{CA687F46-94F8-4D0E-8E71-9B2C6084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738" y="2414588"/>
              <a:ext cx="1479550" cy="1479550"/>
            </a:xfrm>
            <a:custGeom>
              <a:avLst/>
              <a:gdLst>
                <a:gd name="T0" fmla="*/ 0 w 1479550"/>
                <a:gd name="T1" fmla="*/ 739774 h 1479550"/>
                <a:gd name="T2" fmla="*/ 739775 w 1479550"/>
                <a:gd name="T3" fmla="*/ 0 h 1479550"/>
                <a:gd name="T4" fmla="*/ 1479550 w 1479550"/>
                <a:gd name="T5" fmla="*/ 739775 h 1479550"/>
                <a:gd name="T6" fmla="*/ 739775 w 1479550"/>
                <a:gd name="T7" fmla="*/ 739775 h 1479550"/>
                <a:gd name="T8" fmla="*/ 0 w 1479550"/>
                <a:gd name="T9" fmla="*/ 739774 h 1479550"/>
                <a:gd name="T10" fmla="*/ 0 w 1479550"/>
                <a:gd name="T11" fmla="*/ 739774 h 1479550"/>
                <a:gd name="T12" fmla="*/ 739775 w 1479550"/>
                <a:gd name="T13" fmla="*/ 0 h 1479550"/>
                <a:gd name="T14" fmla="*/ 1479550 w 1479550"/>
                <a:gd name="T15" fmla="*/ 739775 h 1479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79550" stroke="0">
                  <a:moveTo>
                    <a:pt x="0" y="739774"/>
                  </a:moveTo>
                  <a:cubicBezTo>
                    <a:pt x="0" y="331208"/>
                    <a:pt x="331209" y="0"/>
                    <a:pt x="739775" y="0"/>
                  </a:cubicBezTo>
                  <a:cubicBezTo>
                    <a:pt x="1148341" y="0"/>
                    <a:pt x="1479550" y="331209"/>
                    <a:pt x="1479550" y="739775"/>
                  </a:cubicBezTo>
                  <a:lnTo>
                    <a:pt x="739775" y="739775"/>
                  </a:lnTo>
                  <a:lnTo>
                    <a:pt x="0" y="739774"/>
                  </a:lnTo>
                  <a:close/>
                </a:path>
                <a:path w="1479550" h="1479550" fill="none">
                  <a:moveTo>
                    <a:pt x="0" y="739774"/>
                  </a:moveTo>
                  <a:cubicBezTo>
                    <a:pt x="0" y="331208"/>
                    <a:pt x="331209" y="0"/>
                    <a:pt x="739775" y="0"/>
                  </a:cubicBezTo>
                  <a:cubicBezTo>
                    <a:pt x="1148341" y="0"/>
                    <a:pt x="1479550" y="331209"/>
                    <a:pt x="1479550" y="739775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54" name="组合 76">
              <a:extLst>
                <a:ext uri="{FF2B5EF4-FFF2-40B4-BE49-F238E27FC236}">
                  <a16:creationId xmlns:a16="http://schemas.microsoft.com/office/drawing/2014/main" id="{D1D22F3A-B87F-411F-9F3B-464BCEA3F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8625" y="2524125"/>
              <a:ext cx="1247775" cy="1249363"/>
              <a:chOff x="0" y="0"/>
              <a:chExt cx="1248318" cy="1248318"/>
            </a:xfrm>
          </p:grpSpPr>
          <p:sp>
            <p:nvSpPr>
              <p:cNvPr id="55" name="椭圆 59">
                <a:extLst>
                  <a:ext uri="{FF2B5EF4-FFF2-40B4-BE49-F238E27FC236}">
                    <a16:creationId xmlns:a16="http://schemas.microsoft.com/office/drawing/2014/main" id="{ED2B26D6-7318-4406-85EF-C0F138833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文本框 64">
                <a:extLst>
                  <a:ext uri="{FF2B5EF4-FFF2-40B4-BE49-F238E27FC236}">
                    <a16:creationId xmlns:a16="http://schemas.microsoft.com/office/drawing/2014/main" id="{0EF8B608-B149-4BAC-B22A-6C34139C3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59" y="207807"/>
                <a:ext cx="92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4800" dirty="0">
                    <a:solidFill>
                      <a:srgbClr val="00B05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05</a:t>
                </a:r>
                <a:endParaRPr lang="zh-CN" altLang="en-US" sz="4800" dirty="0">
                  <a:solidFill>
                    <a:srgbClr val="00B05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cxnSp>
        <p:nvCxnSpPr>
          <p:cNvPr id="59" name="直接连接符 42">
            <a:extLst>
              <a:ext uri="{FF2B5EF4-FFF2-40B4-BE49-F238E27FC236}">
                <a16:creationId xmlns:a16="http://schemas.microsoft.com/office/drawing/2014/main" id="{CACC24F9-CA7E-406C-B516-4D45ED8B07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202832" y="3169641"/>
            <a:ext cx="989168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直接连接符 42">
            <a:extLst>
              <a:ext uri="{FF2B5EF4-FFF2-40B4-BE49-F238E27FC236}">
                <a16:creationId xmlns:a16="http://schemas.microsoft.com/office/drawing/2014/main" id="{6A990924-C5E2-45AC-ADDD-B78DF7E6AD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37638" y="3169641"/>
            <a:ext cx="709944" cy="641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连接符 42">
            <a:extLst>
              <a:ext uri="{FF2B5EF4-FFF2-40B4-BE49-F238E27FC236}">
                <a16:creationId xmlns:a16="http://schemas.microsoft.com/office/drawing/2014/main" id="{CCBD9C7C-C417-4F7E-8F78-5EB811D9EA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18967" y="3166436"/>
            <a:ext cx="709944" cy="641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连接符 42">
            <a:extLst>
              <a:ext uri="{FF2B5EF4-FFF2-40B4-BE49-F238E27FC236}">
                <a16:creationId xmlns:a16="http://schemas.microsoft.com/office/drawing/2014/main" id="{624F9A08-69CB-4416-B6F6-C7FA02443C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13336" y="3172726"/>
            <a:ext cx="709944" cy="641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文本框 65">
            <a:extLst>
              <a:ext uri="{FF2B5EF4-FFF2-40B4-BE49-F238E27FC236}">
                <a16:creationId xmlns:a16="http://schemas.microsoft.com/office/drawing/2014/main" id="{E2FDAA98-A6D2-483E-904A-A57BB3F6B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835" y="4942872"/>
            <a:ext cx="15720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Question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Analysis</a:t>
            </a:r>
            <a:endParaRPr lang="zh-CN" altLang="en-US" sz="1800" b="1" dirty="0">
              <a:solidFill>
                <a:schemeClr val="bg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9">
            <a:extLst>
              <a:ext uri="{FF2B5EF4-FFF2-40B4-BE49-F238E27FC236}">
                <a16:creationId xmlns:a16="http://schemas.microsoft.com/office/drawing/2014/main" id="{78EEC20A-D87A-4F9B-9BE6-CD234C11E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089" y="4229154"/>
            <a:ext cx="18870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赛题分析</a:t>
            </a:r>
          </a:p>
        </p:txBody>
      </p:sp>
      <p:sp>
        <p:nvSpPr>
          <p:cNvPr id="68" name="文本框 65">
            <a:extLst>
              <a:ext uri="{FF2B5EF4-FFF2-40B4-BE49-F238E27FC236}">
                <a16:creationId xmlns:a16="http://schemas.microsoft.com/office/drawing/2014/main" id="{E438B116-3A19-44DC-BFCE-6C9F68058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67" y="4942081"/>
            <a:ext cx="15720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Sentiment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Analysis</a:t>
            </a:r>
            <a:endParaRPr lang="zh-CN" altLang="en-US" sz="1800" b="1" dirty="0">
              <a:solidFill>
                <a:schemeClr val="bg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9">
            <a:extLst>
              <a:ext uri="{FF2B5EF4-FFF2-40B4-BE49-F238E27FC236}">
                <a16:creationId xmlns:a16="http://schemas.microsoft.com/office/drawing/2014/main" id="{56549226-D4DB-4E0D-9430-47572FB8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693" y="4229155"/>
            <a:ext cx="1887040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情感分析</a:t>
            </a:r>
          </a:p>
        </p:txBody>
      </p:sp>
      <p:sp>
        <p:nvSpPr>
          <p:cNvPr id="71" name="文本框 65">
            <a:extLst>
              <a:ext uri="{FF2B5EF4-FFF2-40B4-BE49-F238E27FC236}">
                <a16:creationId xmlns:a16="http://schemas.microsoft.com/office/drawing/2014/main" id="{7D224A82-FA3E-4CED-9C0A-E347ED033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082" y="4942871"/>
            <a:ext cx="18870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Named Entity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Recognition</a:t>
            </a:r>
            <a:endParaRPr lang="zh-CN" altLang="en-US" sz="1800" b="1" dirty="0">
              <a:solidFill>
                <a:schemeClr val="bg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69">
            <a:extLst>
              <a:ext uri="{FF2B5EF4-FFF2-40B4-BE49-F238E27FC236}">
                <a16:creationId xmlns:a16="http://schemas.microsoft.com/office/drawing/2014/main" id="{0E7BFFCE-0911-4C93-B0C7-CE6A5B227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391" y="4229154"/>
            <a:ext cx="18870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实体识别</a:t>
            </a:r>
          </a:p>
        </p:txBody>
      </p:sp>
      <p:sp>
        <p:nvSpPr>
          <p:cNvPr id="77" name="文本框 65">
            <a:extLst>
              <a:ext uri="{FF2B5EF4-FFF2-40B4-BE49-F238E27FC236}">
                <a16:creationId xmlns:a16="http://schemas.microsoft.com/office/drawing/2014/main" id="{B99C2BD7-AD58-47A4-8B4F-85C1195C9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1086" y="4942080"/>
            <a:ext cx="17697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Summary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Improvement</a:t>
            </a:r>
            <a:endParaRPr lang="zh-CN" altLang="en-US" sz="1800" b="1" dirty="0">
              <a:solidFill>
                <a:schemeClr val="bg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 69">
            <a:extLst>
              <a:ext uri="{FF2B5EF4-FFF2-40B4-BE49-F238E27FC236}">
                <a16:creationId xmlns:a16="http://schemas.microsoft.com/office/drawing/2014/main" id="{3605960A-791A-44A1-8E4B-8C6090EF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997" y="4229154"/>
            <a:ext cx="1652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总结改进</a:t>
            </a:r>
          </a:p>
        </p:txBody>
      </p:sp>
      <p:grpSp>
        <p:nvGrpSpPr>
          <p:cNvPr id="44" name="Oval 5">
            <a:extLst>
              <a:ext uri="{FF2B5EF4-FFF2-40B4-BE49-F238E27FC236}">
                <a16:creationId xmlns:a16="http://schemas.microsoft.com/office/drawing/2014/main" id="{06621797-8499-4785-852D-C84D5A94F173}"/>
              </a:ext>
            </a:extLst>
          </p:cNvPr>
          <p:cNvGrpSpPr>
            <a:grpSpLocks/>
          </p:cNvGrpSpPr>
          <p:nvPr/>
        </p:nvGrpSpPr>
        <p:grpSpPr bwMode="auto">
          <a:xfrm>
            <a:off x="1220181" y="2696371"/>
            <a:ext cx="950023" cy="946081"/>
            <a:chOff x="0" y="0"/>
            <a:chExt cx="964" cy="960"/>
          </a:xfrm>
        </p:grpSpPr>
        <p:pic>
          <p:nvPicPr>
            <p:cNvPr id="45" name="Oval 5">
              <a:extLst>
                <a:ext uri="{FF2B5EF4-FFF2-40B4-BE49-F238E27FC236}">
                  <a16:creationId xmlns:a16="http://schemas.microsoft.com/office/drawing/2014/main" id="{A677F3BA-7FE4-4696-85AE-C983E25D0F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8797A2C5-94C1-4F34-BF5A-D41F76C43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" y="144"/>
              <a:ext cx="665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id-ID" altLang="en-US" sz="18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57" name="Oval 5">
            <a:extLst>
              <a:ext uri="{FF2B5EF4-FFF2-40B4-BE49-F238E27FC236}">
                <a16:creationId xmlns:a16="http://schemas.microsoft.com/office/drawing/2014/main" id="{1B518542-12C1-4AFF-A7DE-B8039B01E922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01" y="2639195"/>
            <a:ext cx="950023" cy="94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Oval 5">
            <a:extLst>
              <a:ext uri="{FF2B5EF4-FFF2-40B4-BE49-F238E27FC236}">
                <a16:creationId xmlns:a16="http://schemas.microsoft.com/office/drawing/2014/main" id="{4C711DA6-5133-45F7-8F73-BA2DABDD1837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62" y="2688052"/>
            <a:ext cx="950023" cy="94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Oval 5">
            <a:extLst>
              <a:ext uri="{FF2B5EF4-FFF2-40B4-BE49-F238E27FC236}">
                <a16:creationId xmlns:a16="http://schemas.microsoft.com/office/drawing/2014/main" id="{CE483A2C-550D-4506-AE2A-0F14427A5F53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49" y="2688053"/>
            <a:ext cx="950023" cy="94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Oval 5">
            <a:extLst>
              <a:ext uri="{FF2B5EF4-FFF2-40B4-BE49-F238E27FC236}">
                <a16:creationId xmlns:a16="http://schemas.microsoft.com/office/drawing/2014/main" id="{460BD69C-5C4E-4D2E-B9BA-96552847E379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452" y="2688053"/>
            <a:ext cx="950023" cy="94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728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4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65" grpId="0"/>
      <p:bldP spid="66" grpId="0"/>
      <p:bldP spid="68" grpId="0"/>
      <p:bldP spid="69" grpId="0"/>
      <p:bldP spid="71" grpId="0"/>
      <p:bldP spid="72" grpId="0"/>
      <p:bldP spid="77" grpId="0"/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9">
            <a:extLst>
              <a:ext uri="{FF2B5EF4-FFF2-40B4-BE49-F238E27FC236}">
                <a16:creationId xmlns:a16="http://schemas.microsoft.com/office/drawing/2014/main" id="{7C93F874-7D5E-4A1D-B98A-5EA207830478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030B1C7-43FF-4C29-9934-9D484D1CDB3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229B52A-0316-47AF-A009-C8B9B06BB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F23B88-2EF0-4F1D-8A10-79A6EF067575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164434-4F2B-4B44-A3F9-640AA53160DD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其他尝试</a:t>
            </a:r>
          </a:p>
        </p:txBody>
      </p:sp>
      <p:sp>
        <p:nvSpPr>
          <p:cNvPr id="20" name="任意多边形 59">
            <a:extLst>
              <a:ext uri="{FF2B5EF4-FFF2-40B4-BE49-F238E27FC236}">
                <a16:creationId xmlns:a16="http://schemas.microsoft.com/office/drawing/2014/main" id="{0FAB440B-0AD5-4807-9F78-0EFC540A5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1800225"/>
            <a:ext cx="1038225" cy="998538"/>
          </a:xfrm>
          <a:custGeom>
            <a:avLst/>
            <a:gdLst>
              <a:gd name="T0" fmla="*/ 0 w 1038469"/>
              <a:gd name="T1" fmla="*/ 0 h 998072"/>
              <a:gd name="T2" fmla="*/ 459794 w 1038469"/>
              <a:gd name="T3" fmla="*/ 0 h 998072"/>
              <a:gd name="T4" fmla="*/ 1038225 w 1038469"/>
              <a:gd name="T5" fmla="*/ 578837 h 998072"/>
              <a:gd name="T6" fmla="*/ 1038225 w 1038469"/>
              <a:gd name="T7" fmla="*/ 998538 h 998072"/>
              <a:gd name="T8" fmla="*/ 0 w 1038469"/>
              <a:gd name="T9" fmla="*/ 998538 h 998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469"/>
              <a:gd name="T16" fmla="*/ 0 h 998072"/>
              <a:gd name="T17" fmla="*/ 1038469 w 1038469"/>
              <a:gd name="T18" fmla="*/ 998072 h 998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469" h="998072">
                <a:moveTo>
                  <a:pt x="0" y="0"/>
                </a:moveTo>
                <a:lnTo>
                  <a:pt x="459902" y="0"/>
                </a:lnTo>
                <a:cubicBezTo>
                  <a:pt x="779436" y="0"/>
                  <a:pt x="1038469" y="259033"/>
                  <a:pt x="1038469" y="578567"/>
                </a:cubicBezTo>
                <a:lnTo>
                  <a:pt x="1038469" y="998072"/>
                </a:lnTo>
                <a:lnTo>
                  <a:pt x="0" y="998072"/>
                </a:ln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任意多边形 60">
            <a:extLst>
              <a:ext uri="{FF2B5EF4-FFF2-40B4-BE49-F238E27FC236}">
                <a16:creationId xmlns:a16="http://schemas.microsoft.com/office/drawing/2014/main" id="{8CB1FE4F-C9CC-47A3-955A-F160A7AA097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584825" y="4881563"/>
            <a:ext cx="1038225" cy="998537"/>
          </a:xfrm>
          <a:custGeom>
            <a:avLst/>
            <a:gdLst>
              <a:gd name="T0" fmla="*/ 0 w 1038469"/>
              <a:gd name="T1" fmla="*/ 0 h 998072"/>
              <a:gd name="T2" fmla="*/ 459794 w 1038469"/>
              <a:gd name="T3" fmla="*/ 0 h 998072"/>
              <a:gd name="T4" fmla="*/ 1038225 w 1038469"/>
              <a:gd name="T5" fmla="*/ 578837 h 998072"/>
              <a:gd name="T6" fmla="*/ 1038225 w 1038469"/>
              <a:gd name="T7" fmla="*/ 998537 h 998072"/>
              <a:gd name="T8" fmla="*/ 0 w 1038469"/>
              <a:gd name="T9" fmla="*/ 998537 h 998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8469"/>
              <a:gd name="T16" fmla="*/ 0 h 998072"/>
              <a:gd name="T17" fmla="*/ 1038469 w 1038469"/>
              <a:gd name="T18" fmla="*/ 998072 h 998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8469" h="998072">
                <a:moveTo>
                  <a:pt x="0" y="0"/>
                </a:moveTo>
                <a:lnTo>
                  <a:pt x="459902" y="0"/>
                </a:lnTo>
                <a:cubicBezTo>
                  <a:pt x="779436" y="0"/>
                  <a:pt x="1038469" y="259033"/>
                  <a:pt x="1038469" y="578567"/>
                </a:cubicBezTo>
                <a:lnTo>
                  <a:pt x="1038469" y="998072"/>
                </a:lnTo>
                <a:lnTo>
                  <a:pt x="0" y="998072"/>
                </a:ln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矩形 61">
            <a:extLst>
              <a:ext uri="{FF2B5EF4-FFF2-40B4-BE49-F238E27FC236}">
                <a16:creationId xmlns:a16="http://schemas.microsoft.com/office/drawing/2014/main" id="{4E8A50E4-3C97-439F-B234-6BDABBF49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2798763"/>
            <a:ext cx="1038225" cy="1042987"/>
          </a:xfrm>
          <a:prstGeom prst="rect">
            <a:avLst/>
          </a:pr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矩形 62">
            <a:extLst>
              <a:ext uri="{FF2B5EF4-FFF2-40B4-BE49-F238E27FC236}">
                <a16:creationId xmlns:a16="http://schemas.microsoft.com/office/drawing/2014/main" id="{B0746FE5-7759-465E-9F3F-1FD67BF83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3840163"/>
            <a:ext cx="1038225" cy="1042987"/>
          </a:xfrm>
          <a:prstGeom prst="rect">
            <a:avLst/>
          </a:pr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85">
            <a:extLst>
              <a:ext uri="{FF2B5EF4-FFF2-40B4-BE49-F238E27FC236}">
                <a16:creationId xmlns:a16="http://schemas.microsoft.com/office/drawing/2014/main" id="{969731FF-04A9-44FB-B3C3-285A981080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5013" y="3297238"/>
            <a:ext cx="4022725" cy="1006475"/>
          </a:xfrm>
          <a:custGeom>
            <a:avLst/>
            <a:gdLst>
              <a:gd name="T0" fmla="*/ 4022725 w 4022818"/>
              <a:gd name="T1" fmla="*/ 1005576 h 1007038"/>
              <a:gd name="T2" fmla="*/ 4021905 w 4022818"/>
              <a:gd name="T3" fmla="*/ 1006475 h 1007038"/>
              <a:gd name="T4" fmla="*/ 4022725 w 4022818"/>
              <a:gd name="T5" fmla="*/ 1006475 h 1007038"/>
              <a:gd name="T6" fmla="*/ 503506 w 4022818"/>
              <a:gd name="T7" fmla="*/ 0 h 1007038"/>
              <a:gd name="T8" fmla="*/ 0 w 4022818"/>
              <a:gd name="T9" fmla="*/ 503237 h 1007038"/>
              <a:gd name="T10" fmla="*/ 503506 w 4022818"/>
              <a:gd name="T11" fmla="*/ 1006473 h 1007038"/>
              <a:gd name="T12" fmla="*/ 556085 w 4022818"/>
              <a:gd name="T13" fmla="*/ 1001176 h 1007038"/>
              <a:gd name="T14" fmla="*/ 556085 w 4022818"/>
              <a:gd name="T15" fmla="*/ 1006474 h 1007038"/>
              <a:gd name="T16" fmla="*/ 1879286 w 4022818"/>
              <a:gd name="T17" fmla="*/ 1006474 h 1007038"/>
              <a:gd name="T18" fmla="*/ 1931864 w 4022818"/>
              <a:gd name="T19" fmla="*/ 1006474 h 1007038"/>
              <a:gd name="T20" fmla="*/ 1931864 w 4022818"/>
              <a:gd name="T21" fmla="*/ 1006475 h 1007038"/>
              <a:gd name="T22" fmla="*/ 4021905 w 4022818"/>
              <a:gd name="T23" fmla="*/ 1006475 h 1007038"/>
              <a:gd name="T24" fmla="*/ 4005793 w 4022818"/>
              <a:gd name="T25" fmla="*/ 9054 h 1007038"/>
              <a:gd name="T26" fmla="*/ 4010787 w 4022818"/>
              <a:gd name="T27" fmla="*/ 3826 h 1007038"/>
              <a:gd name="T28" fmla="*/ 2646946 w 4022818"/>
              <a:gd name="T29" fmla="*/ 3826 h 1007038"/>
              <a:gd name="T30" fmla="*/ 2646946 w 4022818"/>
              <a:gd name="T31" fmla="*/ 3825 h 1007038"/>
              <a:gd name="T32" fmla="*/ 1917235 w 4022818"/>
              <a:gd name="T33" fmla="*/ 3825 h 1007038"/>
              <a:gd name="T34" fmla="*/ 1879286 w 4022818"/>
              <a:gd name="T35" fmla="*/ 1 h 1007038"/>
              <a:gd name="T36" fmla="*/ 1841333 w 4022818"/>
              <a:gd name="T37" fmla="*/ 3825 h 1007038"/>
              <a:gd name="T38" fmla="*/ 556085 w 4022818"/>
              <a:gd name="T39" fmla="*/ 3825 h 1007038"/>
              <a:gd name="T40" fmla="*/ 556085 w 4022818"/>
              <a:gd name="T41" fmla="*/ 5298 h 10070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22818"/>
              <a:gd name="T64" fmla="*/ 0 h 1007038"/>
              <a:gd name="T65" fmla="*/ 4022818 w 4022818"/>
              <a:gd name="T66" fmla="*/ 1007038 h 10070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22818" h="1007038">
                <a:moveTo>
                  <a:pt x="4022818" y="1006138"/>
                </a:moveTo>
                <a:lnTo>
                  <a:pt x="4021998" y="1007038"/>
                </a:lnTo>
                <a:lnTo>
                  <a:pt x="4022818" y="1007038"/>
                </a:lnTo>
                <a:lnTo>
                  <a:pt x="4022818" y="1006138"/>
                </a:lnTo>
                <a:close/>
                <a:moveTo>
                  <a:pt x="503518" y="0"/>
                </a:moveTo>
                <a:cubicBezTo>
                  <a:pt x="225433" y="0"/>
                  <a:pt x="0" y="225433"/>
                  <a:pt x="0" y="503518"/>
                </a:cubicBezTo>
                <a:cubicBezTo>
                  <a:pt x="0" y="781603"/>
                  <a:pt x="225433" y="1007036"/>
                  <a:pt x="503518" y="1007036"/>
                </a:cubicBezTo>
                <a:lnTo>
                  <a:pt x="556098" y="1001736"/>
                </a:lnTo>
                <a:lnTo>
                  <a:pt x="556098" y="1007037"/>
                </a:lnTo>
                <a:lnTo>
                  <a:pt x="1879329" y="1007037"/>
                </a:lnTo>
                <a:lnTo>
                  <a:pt x="1931909" y="1007037"/>
                </a:lnTo>
                <a:lnTo>
                  <a:pt x="1931909" y="1007038"/>
                </a:lnTo>
                <a:lnTo>
                  <a:pt x="4021998" y="1007038"/>
                </a:lnTo>
                <a:lnTo>
                  <a:pt x="4005886" y="9059"/>
                </a:lnTo>
                <a:lnTo>
                  <a:pt x="4010880" y="3828"/>
                </a:lnTo>
                <a:lnTo>
                  <a:pt x="2647007" y="3828"/>
                </a:lnTo>
                <a:lnTo>
                  <a:pt x="2647007" y="3827"/>
                </a:lnTo>
                <a:lnTo>
                  <a:pt x="1917279" y="3827"/>
                </a:lnTo>
                <a:lnTo>
                  <a:pt x="1879329" y="1"/>
                </a:lnTo>
                <a:lnTo>
                  <a:pt x="1841376" y="3827"/>
                </a:lnTo>
                <a:lnTo>
                  <a:pt x="556098" y="3827"/>
                </a:lnTo>
                <a:lnTo>
                  <a:pt x="556098" y="5301"/>
                </a:lnTo>
                <a:lnTo>
                  <a:pt x="503518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" name="任意多边形 89">
            <a:extLst>
              <a:ext uri="{FF2B5EF4-FFF2-40B4-BE49-F238E27FC236}">
                <a16:creationId xmlns:a16="http://schemas.microsoft.com/office/drawing/2014/main" id="{4F2D0773-7EDC-4D60-ACAC-BE13C2B6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2298700"/>
            <a:ext cx="4040188" cy="1008063"/>
          </a:xfrm>
          <a:custGeom>
            <a:avLst/>
            <a:gdLst>
              <a:gd name="T0" fmla="*/ 503593 w 4039589"/>
              <a:gd name="T1" fmla="*/ 0 h 1007037"/>
              <a:gd name="T2" fmla="*/ 556180 w 4039589"/>
              <a:gd name="T3" fmla="*/ 5306 h 1007037"/>
              <a:gd name="T4" fmla="*/ 556180 w 4039589"/>
              <a:gd name="T5" fmla="*/ 3831 h 1007037"/>
              <a:gd name="T6" fmla="*/ 1858413 w 4039589"/>
              <a:gd name="T7" fmla="*/ 3831 h 1007037"/>
              <a:gd name="T8" fmla="*/ 1896381 w 4039589"/>
              <a:gd name="T9" fmla="*/ 0 h 1007037"/>
              <a:gd name="T10" fmla="*/ 1934347 w 4039589"/>
              <a:gd name="T11" fmla="*/ 3831 h 1007037"/>
              <a:gd name="T12" fmla="*/ 1948969 w 4039589"/>
              <a:gd name="T13" fmla="*/ 3831 h 1007037"/>
              <a:gd name="T14" fmla="*/ 2647400 w 4039589"/>
              <a:gd name="T15" fmla="*/ 3831 h 1007037"/>
              <a:gd name="T16" fmla="*/ 4028248 w 4039589"/>
              <a:gd name="T17" fmla="*/ 3831 h 1007037"/>
              <a:gd name="T18" fmla="*/ 4023254 w 4039589"/>
              <a:gd name="T19" fmla="*/ 9066 h 1007037"/>
              <a:gd name="T20" fmla="*/ 4039369 w 4039589"/>
              <a:gd name="T21" fmla="*/ 1008062 h 1007037"/>
              <a:gd name="T22" fmla="*/ 4040188 w 4039589"/>
              <a:gd name="T23" fmla="*/ 1007162 h 1007037"/>
              <a:gd name="T24" fmla="*/ 4040188 w 4039589"/>
              <a:gd name="T25" fmla="*/ 1008063 h 1007037"/>
              <a:gd name="T26" fmla="*/ 2647400 w 4039589"/>
              <a:gd name="T27" fmla="*/ 1008063 h 1007037"/>
              <a:gd name="T28" fmla="*/ 1948969 w 4039589"/>
              <a:gd name="T29" fmla="*/ 1008063 h 1007037"/>
              <a:gd name="T30" fmla="*/ 556180 w 4039589"/>
              <a:gd name="T31" fmla="*/ 1008063 h 1007037"/>
              <a:gd name="T32" fmla="*/ 556180 w 4039589"/>
              <a:gd name="T33" fmla="*/ 1002757 h 1007037"/>
              <a:gd name="T34" fmla="*/ 503593 w 4039589"/>
              <a:gd name="T35" fmla="*/ 1008062 h 1007037"/>
              <a:gd name="T36" fmla="*/ 0 w 4039589"/>
              <a:gd name="T37" fmla="*/ 504031 h 1007037"/>
              <a:gd name="T38" fmla="*/ 503593 w 4039589"/>
              <a:gd name="T39" fmla="*/ 0 h 10070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039589"/>
              <a:gd name="T61" fmla="*/ 0 h 1007037"/>
              <a:gd name="T62" fmla="*/ 4039589 w 4039589"/>
              <a:gd name="T63" fmla="*/ 1007037 h 10070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039589" h="1007037">
                <a:moveTo>
                  <a:pt x="503518" y="0"/>
                </a:moveTo>
                <a:lnTo>
                  <a:pt x="556098" y="5301"/>
                </a:lnTo>
                <a:lnTo>
                  <a:pt x="556098" y="3827"/>
                </a:lnTo>
                <a:lnTo>
                  <a:pt x="1858137" y="3827"/>
                </a:lnTo>
                <a:lnTo>
                  <a:pt x="1896100" y="0"/>
                </a:lnTo>
                <a:lnTo>
                  <a:pt x="1934060" y="3827"/>
                </a:lnTo>
                <a:lnTo>
                  <a:pt x="1948680" y="3827"/>
                </a:lnTo>
                <a:lnTo>
                  <a:pt x="2647007" y="3827"/>
                </a:lnTo>
                <a:lnTo>
                  <a:pt x="4027651" y="3827"/>
                </a:lnTo>
                <a:lnTo>
                  <a:pt x="4022658" y="9057"/>
                </a:lnTo>
                <a:lnTo>
                  <a:pt x="4038770" y="1007036"/>
                </a:lnTo>
                <a:lnTo>
                  <a:pt x="4039589" y="1006137"/>
                </a:lnTo>
                <a:lnTo>
                  <a:pt x="4039589" y="1007037"/>
                </a:lnTo>
                <a:lnTo>
                  <a:pt x="2647007" y="1007037"/>
                </a:lnTo>
                <a:lnTo>
                  <a:pt x="1948680" y="1007037"/>
                </a:lnTo>
                <a:lnTo>
                  <a:pt x="556098" y="1007037"/>
                </a:lnTo>
                <a:lnTo>
                  <a:pt x="556098" y="1001736"/>
                </a:lnTo>
                <a:lnTo>
                  <a:pt x="503518" y="1007036"/>
                </a:lnTo>
                <a:cubicBezTo>
                  <a:pt x="225433" y="1007036"/>
                  <a:pt x="0" y="781603"/>
                  <a:pt x="0" y="503518"/>
                </a:cubicBezTo>
                <a:cubicBezTo>
                  <a:pt x="0" y="225433"/>
                  <a:pt x="225433" y="0"/>
                  <a:pt x="503518" y="0"/>
                </a:cubicBez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" name="任意多边形 91">
            <a:extLst>
              <a:ext uri="{FF2B5EF4-FFF2-40B4-BE49-F238E27FC236}">
                <a16:creationId xmlns:a16="http://schemas.microsoft.com/office/drawing/2014/main" id="{195E63BE-A156-4F8B-9E4F-8354B6A23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4330700"/>
            <a:ext cx="4040188" cy="1006475"/>
          </a:xfrm>
          <a:custGeom>
            <a:avLst/>
            <a:gdLst>
              <a:gd name="T0" fmla="*/ 503593 w 4039589"/>
              <a:gd name="T1" fmla="*/ 0 h 1007037"/>
              <a:gd name="T2" fmla="*/ 556180 w 4039589"/>
              <a:gd name="T3" fmla="*/ 5298 h 1007037"/>
              <a:gd name="T4" fmla="*/ 556180 w 4039589"/>
              <a:gd name="T5" fmla="*/ 3825 h 1007037"/>
              <a:gd name="T6" fmla="*/ 1858413 w 4039589"/>
              <a:gd name="T7" fmla="*/ 3825 h 1007037"/>
              <a:gd name="T8" fmla="*/ 1896381 w 4039589"/>
              <a:gd name="T9" fmla="*/ 0 h 1007037"/>
              <a:gd name="T10" fmla="*/ 1934347 w 4039589"/>
              <a:gd name="T11" fmla="*/ 3825 h 1007037"/>
              <a:gd name="T12" fmla="*/ 1948969 w 4039589"/>
              <a:gd name="T13" fmla="*/ 3825 h 1007037"/>
              <a:gd name="T14" fmla="*/ 2647400 w 4039589"/>
              <a:gd name="T15" fmla="*/ 3825 h 1007037"/>
              <a:gd name="T16" fmla="*/ 4028248 w 4039589"/>
              <a:gd name="T17" fmla="*/ 3825 h 1007037"/>
              <a:gd name="T18" fmla="*/ 4023254 w 4039589"/>
              <a:gd name="T19" fmla="*/ 9052 h 1007037"/>
              <a:gd name="T20" fmla="*/ 4039369 w 4039589"/>
              <a:gd name="T21" fmla="*/ 1006474 h 1007037"/>
              <a:gd name="T22" fmla="*/ 4040188 w 4039589"/>
              <a:gd name="T23" fmla="*/ 1005576 h 1007037"/>
              <a:gd name="T24" fmla="*/ 4040188 w 4039589"/>
              <a:gd name="T25" fmla="*/ 1006475 h 1007037"/>
              <a:gd name="T26" fmla="*/ 2647400 w 4039589"/>
              <a:gd name="T27" fmla="*/ 1006475 h 1007037"/>
              <a:gd name="T28" fmla="*/ 1948969 w 4039589"/>
              <a:gd name="T29" fmla="*/ 1006475 h 1007037"/>
              <a:gd name="T30" fmla="*/ 556180 w 4039589"/>
              <a:gd name="T31" fmla="*/ 1006475 h 1007037"/>
              <a:gd name="T32" fmla="*/ 556180 w 4039589"/>
              <a:gd name="T33" fmla="*/ 1001177 h 1007037"/>
              <a:gd name="T34" fmla="*/ 503593 w 4039589"/>
              <a:gd name="T35" fmla="*/ 1006474 h 1007037"/>
              <a:gd name="T36" fmla="*/ 0 w 4039589"/>
              <a:gd name="T37" fmla="*/ 503237 h 1007037"/>
              <a:gd name="T38" fmla="*/ 503593 w 4039589"/>
              <a:gd name="T39" fmla="*/ 0 h 10070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039589"/>
              <a:gd name="T61" fmla="*/ 0 h 1007037"/>
              <a:gd name="T62" fmla="*/ 4039589 w 4039589"/>
              <a:gd name="T63" fmla="*/ 1007037 h 10070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039589" h="1007037">
                <a:moveTo>
                  <a:pt x="503518" y="0"/>
                </a:moveTo>
                <a:lnTo>
                  <a:pt x="556098" y="5301"/>
                </a:lnTo>
                <a:lnTo>
                  <a:pt x="556098" y="3827"/>
                </a:lnTo>
                <a:lnTo>
                  <a:pt x="1858137" y="3827"/>
                </a:lnTo>
                <a:lnTo>
                  <a:pt x="1896100" y="0"/>
                </a:lnTo>
                <a:lnTo>
                  <a:pt x="1934060" y="3827"/>
                </a:lnTo>
                <a:lnTo>
                  <a:pt x="1948680" y="3827"/>
                </a:lnTo>
                <a:lnTo>
                  <a:pt x="2647007" y="3827"/>
                </a:lnTo>
                <a:lnTo>
                  <a:pt x="4027651" y="3827"/>
                </a:lnTo>
                <a:lnTo>
                  <a:pt x="4022658" y="9057"/>
                </a:lnTo>
                <a:lnTo>
                  <a:pt x="4038770" y="1007036"/>
                </a:lnTo>
                <a:lnTo>
                  <a:pt x="4039589" y="1006137"/>
                </a:lnTo>
                <a:lnTo>
                  <a:pt x="4039589" y="1007037"/>
                </a:lnTo>
                <a:lnTo>
                  <a:pt x="2647007" y="1007037"/>
                </a:lnTo>
                <a:lnTo>
                  <a:pt x="1948680" y="1007037"/>
                </a:lnTo>
                <a:lnTo>
                  <a:pt x="556098" y="1007037"/>
                </a:lnTo>
                <a:lnTo>
                  <a:pt x="556098" y="1001736"/>
                </a:lnTo>
                <a:lnTo>
                  <a:pt x="503518" y="1007036"/>
                </a:lnTo>
                <a:cubicBezTo>
                  <a:pt x="225433" y="1007036"/>
                  <a:pt x="0" y="781603"/>
                  <a:pt x="0" y="503518"/>
                </a:cubicBezTo>
                <a:cubicBezTo>
                  <a:pt x="0" y="225433"/>
                  <a:pt x="225433" y="0"/>
                  <a:pt x="503518" y="0"/>
                </a:cubicBez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任意多边形 87">
            <a:extLst>
              <a:ext uri="{FF2B5EF4-FFF2-40B4-BE49-F238E27FC236}">
                <a16:creationId xmlns:a16="http://schemas.microsoft.com/office/drawing/2014/main" id="{5FC69AD4-6F34-4542-9951-74E0BA7486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85013" y="5378450"/>
            <a:ext cx="4022725" cy="1006475"/>
          </a:xfrm>
          <a:custGeom>
            <a:avLst/>
            <a:gdLst>
              <a:gd name="T0" fmla="*/ 4022725 w 4022818"/>
              <a:gd name="T1" fmla="*/ 1005576 h 1007038"/>
              <a:gd name="T2" fmla="*/ 4021905 w 4022818"/>
              <a:gd name="T3" fmla="*/ 1006475 h 1007038"/>
              <a:gd name="T4" fmla="*/ 4022725 w 4022818"/>
              <a:gd name="T5" fmla="*/ 1006475 h 1007038"/>
              <a:gd name="T6" fmla="*/ 503506 w 4022818"/>
              <a:gd name="T7" fmla="*/ 0 h 1007038"/>
              <a:gd name="T8" fmla="*/ 0 w 4022818"/>
              <a:gd name="T9" fmla="*/ 503237 h 1007038"/>
              <a:gd name="T10" fmla="*/ 503506 w 4022818"/>
              <a:gd name="T11" fmla="*/ 1006473 h 1007038"/>
              <a:gd name="T12" fmla="*/ 556085 w 4022818"/>
              <a:gd name="T13" fmla="*/ 1001176 h 1007038"/>
              <a:gd name="T14" fmla="*/ 556085 w 4022818"/>
              <a:gd name="T15" fmla="*/ 1006474 h 1007038"/>
              <a:gd name="T16" fmla="*/ 1879286 w 4022818"/>
              <a:gd name="T17" fmla="*/ 1006474 h 1007038"/>
              <a:gd name="T18" fmla="*/ 1931864 w 4022818"/>
              <a:gd name="T19" fmla="*/ 1006474 h 1007038"/>
              <a:gd name="T20" fmla="*/ 1931864 w 4022818"/>
              <a:gd name="T21" fmla="*/ 1006475 h 1007038"/>
              <a:gd name="T22" fmla="*/ 4021905 w 4022818"/>
              <a:gd name="T23" fmla="*/ 1006475 h 1007038"/>
              <a:gd name="T24" fmla="*/ 4005793 w 4022818"/>
              <a:gd name="T25" fmla="*/ 9054 h 1007038"/>
              <a:gd name="T26" fmla="*/ 4010787 w 4022818"/>
              <a:gd name="T27" fmla="*/ 3826 h 1007038"/>
              <a:gd name="T28" fmla="*/ 2646946 w 4022818"/>
              <a:gd name="T29" fmla="*/ 3826 h 1007038"/>
              <a:gd name="T30" fmla="*/ 2646946 w 4022818"/>
              <a:gd name="T31" fmla="*/ 3825 h 1007038"/>
              <a:gd name="T32" fmla="*/ 1917235 w 4022818"/>
              <a:gd name="T33" fmla="*/ 3825 h 1007038"/>
              <a:gd name="T34" fmla="*/ 1879286 w 4022818"/>
              <a:gd name="T35" fmla="*/ 1 h 1007038"/>
              <a:gd name="T36" fmla="*/ 1841333 w 4022818"/>
              <a:gd name="T37" fmla="*/ 3825 h 1007038"/>
              <a:gd name="T38" fmla="*/ 556085 w 4022818"/>
              <a:gd name="T39" fmla="*/ 3825 h 1007038"/>
              <a:gd name="T40" fmla="*/ 556085 w 4022818"/>
              <a:gd name="T41" fmla="*/ 5298 h 10070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022818"/>
              <a:gd name="T64" fmla="*/ 0 h 1007038"/>
              <a:gd name="T65" fmla="*/ 4022818 w 4022818"/>
              <a:gd name="T66" fmla="*/ 1007038 h 100703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022818" h="1007038">
                <a:moveTo>
                  <a:pt x="4022818" y="1006138"/>
                </a:moveTo>
                <a:lnTo>
                  <a:pt x="4021998" y="1007038"/>
                </a:lnTo>
                <a:lnTo>
                  <a:pt x="4022818" y="1007038"/>
                </a:lnTo>
                <a:lnTo>
                  <a:pt x="4022818" y="1006138"/>
                </a:lnTo>
                <a:close/>
                <a:moveTo>
                  <a:pt x="503518" y="0"/>
                </a:moveTo>
                <a:cubicBezTo>
                  <a:pt x="225433" y="0"/>
                  <a:pt x="0" y="225433"/>
                  <a:pt x="0" y="503518"/>
                </a:cubicBezTo>
                <a:cubicBezTo>
                  <a:pt x="0" y="781603"/>
                  <a:pt x="225433" y="1007036"/>
                  <a:pt x="503518" y="1007036"/>
                </a:cubicBezTo>
                <a:lnTo>
                  <a:pt x="556098" y="1001736"/>
                </a:lnTo>
                <a:lnTo>
                  <a:pt x="556098" y="1007037"/>
                </a:lnTo>
                <a:lnTo>
                  <a:pt x="1879329" y="1007037"/>
                </a:lnTo>
                <a:lnTo>
                  <a:pt x="1931909" y="1007037"/>
                </a:lnTo>
                <a:lnTo>
                  <a:pt x="1931909" y="1007038"/>
                </a:lnTo>
                <a:lnTo>
                  <a:pt x="4021998" y="1007038"/>
                </a:lnTo>
                <a:lnTo>
                  <a:pt x="4005886" y="9059"/>
                </a:lnTo>
                <a:lnTo>
                  <a:pt x="4010880" y="3828"/>
                </a:lnTo>
                <a:lnTo>
                  <a:pt x="2647007" y="3828"/>
                </a:lnTo>
                <a:lnTo>
                  <a:pt x="2647007" y="3827"/>
                </a:lnTo>
                <a:lnTo>
                  <a:pt x="1917279" y="3827"/>
                </a:lnTo>
                <a:lnTo>
                  <a:pt x="1879329" y="1"/>
                </a:lnTo>
                <a:lnTo>
                  <a:pt x="1841376" y="3827"/>
                </a:lnTo>
                <a:lnTo>
                  <a:pt x="556098" y="3827"/>
                </a:lnTo>
                <a:lnTo>
                  <a:pt x="556098" y="5301"/>
                </a:lnTo>
                <a:lnTo>
                  <a:pt x="503518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81">
            <a:extLst>
              <a:ext uri="{FF2B5EF4-FFF2-40B4-BE49-F238E27FC236}">
                <a16:creationId xmlns:a16="http://schemas.microsoft.com/office/drawing/2014/main" id="{84D36BAF-7D14-4AED-93BA-C79BD4DE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567" y="3473382"/>
            <a:ext cx="3467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实体数量预测模型</a:t>
            </a:r>
            <a:endParaRPr lang="en-US" altLang="zh-CN" sz="32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29" name="文本框 82">
            <a:extLst>
              <a:ext uri="{FF2B5EF4-FFF2-40B4-BE49-F238E27FC236}">
                <a16:creationId xmlns:a16="http://schemas.microsoft.com/office/drawing/2014/main" id="{A672AD6F-CE89-422D-A61F-28217024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87" y="5589517"/>
            <a:ext cx="307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Ernie</a:t>
            </a:r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模型词性标注</a:t>
            </a:r>
            <a:endParaRPr lang="en-US" altLang="zh-CN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BF300C22-BB0C-41E2-BBDC-8403C33EA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440" y="2501336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基于神经网络的方法</a:t>
            </a:r>
            <a:endParaRPr lang="en-US" altLang="zh-CN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31" name="文本框 84">
            <a:extLst>
              <a:ext uri="{FF2B5EF4-FFF2-40B4-BE49-F238E27FC236}">
                <a16:creationId xmlns:a16="http://schemas.microsoft.com/office/drawing/2014/main" id="{E46EF389-6DFF-42B4-96BA-9AFDB49E9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15" y="4567238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基于伪标签的方法</a:t>
            </a:r>
            <a:endParaRPr lang="en-US" altLang="zh-CN" sz="2800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32" name="任意多边形 86">
            <a:extLst>
              <a:ext uri="{FF2B5EF4-FFF2-40B4-BE49-F238E27FC236}">
                <a16:creationId xmlns:a16="http://schemas.microsoft.com/office/drawing/2014/main" id="{5DC949A4-8E60-4D14-A096-4D60D67F12A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23050" y="2803525"/>
            <a:ext cx="479425" cy="1500188"/>
          </a:xfrm>
          <a:custGeom>
            <a:avLst/>
            <a:gdLst>
              <a:gd name="T0" fmla="*/ 479425 w 478847"/>
              <a:gd name="T1" fmla="*/ 0 h 1499566"/>
              <a:gd name="T2" fmla="*/ 479425 w 478847"/>
              <a:gd name="T3" fmla="*/ 991977 h 1499566"/>
              <a:gd name="T4" fmla="*/ 16131 w 478847"/>
              <a:gd name="T5" fmla="*/ 1500188 h 1499566"/>
              <a:gd name="T6" fmla="*/ 0 w 478847"/>
              <a:gd name="T7" fmla="*/ 501795 h 1499566"/>
              <a:gd name="T8" fmla="*/ 0 60000 65536"/>
              <a:gd name="T9" fmla="*/ 0 60000 65536"/>
              <a:gd name="T10" fmla="*/ 0 60000 65536"/>
              <a:gd name="T11" fmla="*/ 0 60000 65536"/>
              <a:gd name="T12" fmla="*/ 0 w 478847"/>
              <a:gd name="T13" fmla="*/ 0 h 1499566"/>
              <a:gd name="T14" fmla="*/ 478847 w 478847"/>
              <a:gd name="T15" fmla="*/ 1499566 h 14995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847" h="1499566">
                <a:moveTo>
                  <a:pt x="478847" y="0"/>
                </a:moveTo>
                <a:lnTo>
                  <a:pt x="478847" y="991566"/>
                </a:lnTo>
                <a:lnTo>
                  <a:pt x="16112" y="1499566"/>
                </a:lnTo>
                <a:lnTo>
                  <a:pt x="0" y="501587"/>
                </a:lnTo>
                <a:lnTo>
                  <a:pt x="478847" y="0"/>
                </a:lnTo>
                <a:close/>
              </a:path>
            </a:pathLst>
          </a:custGeom>
          <a:solidFill>
            <a:srgbClr val="FEFEFE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任意多边形 88">
            <a:extLst>
              <a:ext uri="{FF2B5EF4-FFF2-40B4-BE49-F238E27FC236}">
                <a16:creationId xmlns:a16="http://schemas.microsoft.com/office/drawing/2014/main" id="{5383642F-C9F0-4A40-802F-5D869E6BFAE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623050" y="4886325"/>
            <a:ext cx="479425" cy="1500188"/>
          </a:xfrm>
          <a:custGeom>
            <a:avLst/>
            <a:gdLst>
              <a:gd name="T0" fmla="*/ 479425 w 478847"/>
              <a:gd name="T1" fmla="*/ 0 h 1499566"/>
              <a:gd name="T2" fmla="*/ 479425 w 478847"/>
              <a:gd name="T3" fmla="*/ 991977 h 1499566"/>
              <a:gd name="T4" fmla="*/ 16131 w 478847"/>
              <a:gd name="T5" fmla="*/ 1500188 h 1499566"/>
              <a:gd name="T6" fmla="*/ 0 w 478847"/>
              <a:gd name="T7" fmla="*/ 501795 h 1499566"/>
              <a:gd name="T8" fmla="*/ 0 60000 65536"/>
              <a:gd name="T9" fmla="*/ 0 60000 65536"/>
              <a:gd name="T10" fmla="*/ 0 60000 65536"/>
              <a:gd name="T11" fmla="*/ 0 60000 65536"/>
              <a:gd name="T12" fmla="*/ 0 w 478847"/>
              <a:gd name="T13" fmla="*/ 0 h 1499566"/>
              <a:gd name="T14" fmla="*/ 478847 w 478847"/>
              <a:gd name="T15" fmla="*/ 1499566 h 14995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847" h="1499566">
                <a:moveTo>
                  <a:pt x="478847" y="0"/>
                </a:moveTo>
                <a:lnTo>
                  <a:pt x="478847" y="991566"/>
                </a:lnTo>
                <a:lnTo>
                  <a:pt x="16112" y="1499566"/>
                </a:lnTo>
                <a:lnTo>
                  <a:pt x="0" y="501587"/>
                </a:lnTo>
                <a:lnTo>
                  <a:pt x="478847" y="0"/>
                </a:lnTo>
                <a:close/>
              </a:path>
            </a:pathLst>
          </a:custGeom>
          <a:solidFill>
            <a:srgbClr val="FEFEFE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任意多边形 90">
            <a:extLst>
              <a:ext uri="{FF2B5EF4-FFF2-40B4-BE49-F238E27FC236}">
                <a16:creationId xmlns:a16="http://schemas.microsoft.com/office/drawing/2014/main" id="{A6D997E4-9BD5-4664-BB72-5888F35B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06575"/>
            <a:ext cx="479425" cy="1500188"/>
          </a:xfrm>
          <a:custGeom>
            <a:avLst/>
            <a:gdLst>
              <a:gd name="T0" fmla="*/ 479425 w 478847"/>
              <a:gd name="T1" fmla="*/ 0 h 1499566"/>
              <a:gd name="T2" fmla="*/ 479425 w 478847"/>
              <a:gd name="T3" fmla="*/ 991977 h 1499566"/>
              <a:gd name="T4" fmla="*/ 16131 w 478847"/>
              <a:gd name="T5" fmla="*/ 1500188 h 1499566"/>
              <a:gd name="T6" fmla="*/ 0 w 478847"/>
              <a:gd name="T7" fmla="*/ 501795 h 1499566"/>
              <a:gd name="T8" fmla="*/ 0 60000 65536"/>
              <a:gd name="T9" fmla="*/ 0 60000 65536"/>
              <a:gd name="T10" fmla="*/ 0 60000 65536"/>
              <a:gd name="T11" fmla="*/ 0 60000 65536"/>
              <a:gd name="T12" fmla="*/ 0 w 478847"/>
              <a:gd name="T13" fmla="*/ 0 h 1499566"/>
              <a:gd name="T14" fmla="*/ 478847 w 478847"/>
              <a:gd name="T15" fmla="*/ 1499566 h 14995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847" h="1499566">
                <a:moveTo>
                  <a:pt x="478847" y="0"/>
                </a:moveTo>
                <a:lnTo>
                  <a:pt x="478847" y="991566"/>
                </a:lnTo>
                <a:lnTo>
                  <a:pt x="16112" y="1499566"/>
                </a:lnTo>
                <a:lnTo>
                  <a:pt x="0" y="501587"/>
                </a:lnTo>
                <a:lnTo>
                  <a:pt x="478847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5" name="任意多边形 92">
            <a:extLst>
              <a:ext uri="{FF2B5EF4-FFF2-40B4-BE49-F238E27FC236}">
                <a16:creationId xmlns:a16="http://schemas.microsoft.com/office/drawing/2014/main" id="{1180AD34-455A-4161-9C3F-452082862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38575"/>
            <a:ext cx="479425" cy="1498600"/>
          </a:xfrm>
          <a:custGeom>
            <a:avLst/>
            <a:gdLst>
              <a:gd name="T0" fmla="*/ 479425 w 478847"/>
              <a:gd name="T1" fmla="*/ 0 h 1499566"/>
              <a:gd name="T2" fmla="*/ 479425 w 478847"/>
              <a:gd name="T3" fmla="*/ 990927 h 1499566"/>
              <a:gd name="T4" fmla="*/ 16131 w 478847"/>
              <a:gd name="T5" fmla="*/ 1498600 h 1499566"/>
              <a:gd name="T6" fmla="*/ 0 w 478847"/>
              <a:gd name="T7" fmla="*/ 501264 h 1499566"/>
              <a:gd name="T8" fmla="*/ 0 60000 65536"/>
              <a:gd name="T9" fmla="*/ 0 60000 65536"/>
              <a:gd name="T10" fmla="*/ 0 60000 65536"/>
              <a:gd name="T11" fmla="*/ 0 60000 65536"/>
              <a:gd name="T12" fmla="*/ 0 w 478847"/>
              <a:gd name="T13" fmla="*/ 0 h 1499566"/>
              <a:gd name="T14" fmla="*/ 478847 w 478847"/>
              <a:gd name="T15" fmla="*/ 1499566 h 14995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847" h="1499566">
                <a:moveTo>
                  <a:pt x="478847" y="0"/>
                </a:moveTo>
                <a:lnTo>
                  <a:pt x="478847" y="991566"/>
                </a:lnTo>
                <a:lnTo>
                  <a:pt x="16112" y="1499566"/>
                </a:lnTo>
                <a:lnTo>
                  <a:pt x="0" y="501587"/>
                </a:lnTo>
                <a:lnTo>
                  <a:pt x="478847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6" name="组合 93">
            <a:extLst>
              <a:ext uri="{FF2B5EF4-FFF2-40B4-BE49-F238E27FC236}">
                <a16:creationId xmlns:a16="http://schemas.microsoft.com/office/drawing/2014/main" id="{F3B6C7DA-DF3E-45F9-9908-8E2F7F0A0C2E}"/>
              </a:ext>
            </a:extLst>
          </p:cNvPr>
          <p:cNvGrpSpPr>
            <a:grpSpLocks/>
          </p:cNvGrpSpPr>
          <p:nvPr/>
        </p:nvGrpSpPr>
        <p:grpSpPr bwMode="auto">
          <a:xfrm>
            <a:off x="5937250" y="2135188"/>
            <a:ext cx="374650" cy="419100"/>
            <a:chOff x="0" y="0"/>
            <a:chExt cx="402656" cy="450303"/>
          </a:xfrm>
        </p:grpSpPr>
        <p:sp>
          <p:nvSpPr>
            <p:cNvPr id="37" name="Freeform 108">
              <a:extLst>
                <a:ext uri="{FF2B5EF4-FFF2-40B4-BE49-F238E27FC236}">
                  <a16:creationId xmlns:a16="http://schemas.microsoft.com/office/drawing/2014/main" id="{3987A004-81CF-4CE4-ACE6-81D0C79D65B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09">
              <a:extLst>
                <a:ext uri="{FF2B5EF4-FFF2-40B4-BE49-F238E27FC236}">
                  <a16:creationId xmlns:a16="http://schemas.microsoft.com/office/drawing/2014/main" id="{057D0235-05F1-4675-BF10-95CDF918B08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736315F7-C6D8-4F0E-86CD-26EB2F417CF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11">
              <a:extLst>
                <a:ext uri="{FF2B5EF4-FFF2-40B4-BE49-F238E27FC236}">
                  <a16:creationId xmlns:a16="http://schemas.microsoft.com/office/drawing/2014/main" id="{1B28A5F6-09BB-44C4-A4E5-C3DACAB98A3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12">
              <a:extLst>
                <a:ext uri="{FF2B5EF4-FFF2-40B4-BE49-F238E27FC236}">
                  <a16:creationId xmlns:a16="http://schemas.microsoft.com/office/drawing/2014/main" id="{41A36A18-C592-4149-B0F6-3686C788FA1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组合 99">
            <a:extLst>
              <a:ext uri="{FF2B5EF4-FFF2-40B4-BE49-F238E27FC236}">
                <a16:creationId xmlns:a16="http://schemas.microsoft.com/office/drawing/2014/main" id="{E3BAB634-3141-4740-AB2C-4FAD93C779E2}"/>
              </a:ext>
            </a:extLst>
          </p:cNvPr>
          <p:cNvGrpSpPr>
            <a:grpSpLocks/>
          </p:cNvGrpSpPr>
          <p:nvPr/>
        </p:nvGrpSpPr>
        <p:grpSpPr bwMode="auto">
          <a:xfrm>
            <a:off x="5924550" y="5124450"/>
            <a:ext cx="358775" cy="403225"/>
            <a:chOff x="0" y="0"/>
            <a:chExt cx="406393" cy="459645"/>
          </a:xfrm>
          <a:solidFill>
            <a:srgbClr val="0070C0"/>
          </a:solidFill>
        </p:grpSpPr>
        <p:sp>
          <p:nvSpPr>
            <p:cNvPr id="43" name="Freeform 148">
              <a:extLst>
                <a:ext uri="{FF2B5EF4-FFF2-40B4-BE49-F238E27FC236}">
                  <a16:creationId xmlns:a16="http://schemas.microsoft.com/office/drawing/2014/main" id="{A3E2181C-12CC-477C-86D7-3BD469C2F2E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5120" y="0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4" name="Freeform 149">
              <a:extLst>
                <a:ext uri="{FF2B5EF4-FFF2-40B4-BE49-F238E27FC236}">
                  <a16:creationId xmlns:a16="http://schemas.microsoft.com/office/drawing/2014/main" id="{FB67BECF-632A-480F-BCBA-EE789AB687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231691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5" name="Oval 150">
              <a:extLst>
                <a:ext uri="{FF2B5EF4-FFF2-40B4-BE49-F238E27FC236}">
                  <a16:creationId xmlns:a16="http://schemas.microsoft.com/office/drawing/2014/main" id="{2378EBCA-A8A1-4966-AA31-D6E42D21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60" y="326983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46" name="组合 103">
            <a:extLst>
              <a:ext uri="{FF2B5EF4-FFF2-40B4-BE49-F238E27FC236}">
                <a16:creationId xmlns:a16="http://schemas.microsoft.com/office/drawing/2014/main" id="{6BB2E561-1DED-4453-BD08-8A4DBA6ACCDC}"/>
              </a:ext>
            </a:extLst>
          </p:cNvPr>
          <p:cNvGrpSpPr>
            <a:grpSpLocks/>
          </p:cNvGrpSpPr>
          <p:nvPr/>
        </p:nvGrpSpPr>
        <p:grpSpPr bwMode="auto">
          <a:xfrm>
            <a:off x="5910263" y="3148013"/>
            <a:ext cx="344487" cy="339725"/>
            <a:chOff x="0" y="0"/>
            <a:chExt cx="453105" cy="448433"/>
          </a:xfrm>
          <a:solidFill>
            <a:srgbClr val="0070C0"/>
          </a:solidFill>
        </p:grpSpPr>
        <p:sp>
          <p:nvSpPr>
            <p:cNvPr id="47" name="Freeform 136">
              <a:extLst>
                <a:ext uri="{FF2B5EF4-FFF2-40B4-BE49-F238E27FC236}">
                  <a16:creationId xmlns:a16="http://schemas.microsoft.com/office/drawing/2014/main" id="{397101C9-9823-4F64-9D05-CF4810724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87A5D7FF-09C9-4841-9AE7-78292B1E70D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49" name="组合 106">
            <a:extLst>
              <a:ext uri="{FF2B5EF4-FFF2-40B4-BE49-F238E27FC236}">
                <a16:creationId xmlns:a16="http://schemas.microsoft.com/office/drawing/2014/main" id="{0546E858-9D49-4606-BBE1-F318351BE3EF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4181475"/>
            <a:ext cx="358775" cy="385763"/>
            <a:chOff x="0" y="0"/>
            <a:chExt cx="466184" cy="501686"/>
          </a:xfrm>
        </p:grpSpPr>
        <p:sp>
          <p:nvSpPr>
            <p:cNvPr id="50" name="Freeform 154">
              <a:extLst>
                <a:ext uri="{FF2B5EF4-FFF2-40B4-BE49-F238E27FC236}">
                  <a16:creationId xmlns:a16="http://schemas.microsoft.com/office/drawing/2014/main" id="{4B392191-FF86-4BBE-9D33-9C2BB622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155">
              <a:extLst>
                <a:ext uri="{FF2B5EF4-FFF2-40B4-BE49-F238E27FC236}">
                  <a16:creationId xmlns:a16="http://schemas.microsoft.com/office/drawing/2014/main" id="{01AE07C5-2F10-4933-9BA9-E2C95BC55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Freeform 156">
              <a:extLst>
                <a:ext uri="{FF2B5EF4-FFF2-40B4-BE49-F238E27FC236}">
                  <a16:creationId xmlns:a16="http://schemas.microsoft.com/office/drawing/2014/main" id="{DEDFA323-2EFE-4372-852B-FC884F80C3A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57">
              <a:extLst>
                <a:ext uri="{FF2B5EF4-FFF2-40B4-BE49-F238E27FC236}">
                  <a16:creationId xmlns:a16="http://schemas.microsoft.com/office/drawing/2014/main" id="{2412F1B8-B1E1-4F97-8AE6-4EF83ED23F8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58">
              <a:extLst>
                <a:ext uri="{FF2B5EF4-FFF2-40B4-BE49-F238E27FC236}">
                  <a16:creationId xmlns:a16="http://schemas.microsoft.com/office/drawing/2014/main" id="{EF2C8D76-16C3-4E61-BAD8-2B6DA8CF68A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831916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5520802-F5E0-49B5-939C-ADB1BF74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矩形 21">
            <a:extLst>
              <a:ext uri="{FF2B5EF4-FFF2-40B4-BE49-F238E27FC236}">
                <a16:creationId xmlns:a16="http://schemas.microsoft.com/office/drawing/2014/main" id="{FAEA8E78-B95F-43C4-9FD5-48592034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" y="2066925"/>
            <a:ext cx="12192000" cy="2949575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直接连接符 30">
            <a:extLst>
              <a:ext uri="{FF2B5EF4-FFF2-40B4-BE49-F238E27FC236}">
                <a16:creationId xmlns:a16="http://schemas.microsoft.com/office/drawing/2014/main" id="{683DAC1A-F918-46B8-8627-1E4E0CFB35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474742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31">
            <a:extLst>
              <a:ext uri="{FF2B5EF4-FFF2-40B4-BE49-F238E27FC236}">
                <a16:creationId xmlns:a16="http://schemas.microsoft.com/office/drawing/2014/main" id="{D49BD0F1-1FFB-4247-9EFD-F780860EA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12" y="5599975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62DBAD-2803-4F3A-83A5-7DB0CEC885F8}"/>
              </a:ext>
            </a:extLst>
          </p:cNvPr>
          <p:cNvGrpSpPr>
            <a:grpSpLocks/>
          </p:cNvGrpSpPr>
          <p:nvPr/>
        </p:nvGrpSpPr>
        <p:grpSpPr bwMode="auto">
          <a:xfrm>
            <a:off x="0" y="2414588"/>
            <a:ext cx="12192000" cy="1479550"/>
            <a:chOff x="0" y="0"/>
            <a:chExt cx="12192000" cy="1480457"/>
          </a:xfrm>
        </p:grpSpPr>
        <p:sp>
          <p:nvSpPr>
            <p:cNvPr id="7" name="弧形 44">
              <a:extLst>
                <a:ext uri="{FF2B5EF4-FFF2-40B4-BE49-F238E27FC236}">
                  <a16:creationId xmlns:a16="http://schemas.microsoft.com/office/drawing/2014/main" id="{18AFC4D5-58B8-42E4-BE68-BDEEE0758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" name="直接连接符 48">
              <a:extLst>
                <a:ext uri="{FF2B5EF4-FFF2-40B4-BE49-F238E27FC236}">
                  <a16:creationId xmlns:a16="http://schemas.microsoft.com/office/drawing/2014/main" id="{E2D5D7BE-247C-422D-BAF7-DC82EEEB92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49">
              <a:extLst>
                <a:ext uri="{FF2B5EF4-FFF2-40B4-BE49-F238E27FC236}">
                  <a16:creationId xmlns:a16="http://schemas.microsoft.com/office/drawing/2014/main" id="{AFE0061C-7B00-4F83-95F1-A20FE0C68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组合 74">
            <a:extLst>
              <a:ext uri="{FF2B5EF4-FFF2-40B4-BE49-F238E27FC236}">
                <a16:creationId xmlns:a16="http://schemas.microsoft.com/office/drawing/2014/main" id="{DD34F411-A55C-4247-ABEF-98CD14E25EC6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2524125"/>
            <a:ext cx="1247775" cy="1249363"/>
            <a:chOff x="0" y="0"/>
            <a:chExt cx="1248318" cy="1248318"/>
          </a:xfrm>
        </p:grpSpPr>
        <p:sp>
          <p:nvSpPr>
            <p:cNvPr id="11" name="椭圆 57">
              <a:extLst>
                <a:ext uri="{FF2B5EF4-FFF2-40B4-BE49-F238E27FC236}">
                  <a16:creationId xmlns:a16="http://schemas.microsoft.com/office/drawing/2014/main" id="{F91480E0-B456-4388-99F1-F1831821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本框 61">
              <a:extLst>
                <a:ext uri="{FF2B5EF4-FFF2-40B4-BE49-F238E27FC236}">
                  <a16:creationId xmlns:a16="http://schemas.microsoft.com/office/drawing/2014/main" id="{6F57E692-7687-4FA6-97B3-AAB15F7A9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1E699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4800" dirty="0">
                <a:solidFill>
                  <a:srgbClr val="1E699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" name="组合 4">
            <a:extLst>
              <a:ext uri="{FF2B5EF4-FFF2-40B4-BE49-F238E27FC236}">
                <a16:creationId xmlns:a16="http://schemas.microsoft.com/office/drawing/2014/main" id="{F5E2F122-7706-4FE8-AA7B-337396E220DB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3844925"/>
            <a:ext cx="2260600" cy="918380"/>
            <a:chOff x="0" y="0"/>
            <a:chExt cx="2261776" cy="918697"/>
          </a:xfrm>
        </p:grpSpPr>
        <p:sp>
          <p:nvSpPr>
            <p:cNvPr id="14" name="文本框 66">
              <a:extLst>
                <a:ext uri="{FF2B5EF4-FFF2-40B4-BE49-F238E27FC236}">
                  <a16:creationId xmlns:a16="http://schemas.microsoft.com/office/drawing/2014/main" id="{18DCF806-9A15-4BA2-9278-0436B03C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Sentiment Analysis</a:t>
              </a:r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70">
              <a:extLst>
                <a:ext uri="{FF2B5EF4-FFF2-40B4-BE49-F238E27FC236}">
                  <a16:creationId xmlns:a16="http://schemas.microsoft.com/office/drawing/2014/main" id="{35D39D67-C6F2-4CD1-85CD-FA30028B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58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情感分析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136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9">
            <a:extLst>
              <a:ext uri="{FF2B5EF4-FFF2-40B4-BE49-F238E27FC236}">
                <a16:creationId xmlns:a16="http://schemas.microsoft.com/office/drawing/2014/main" id="{5E2799CB-2B8C-4BC3-8DE3-B6D5EA6DA7DB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07047C-ACAB-44BE-9B7C-6FC224AD7C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804F294-B8FB-497F-AFCC-C9A61C110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ED062B-3D1B-4961-B128-8B3FC5FF59D9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情感分析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Sentiment Analysis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E5BCFA-AA34-4D31-AC9D-E17520A2FEE3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情感分析发展</a:t>
            </a:r>
          </a:p>
        </p:txBody>
      </p:sp>
      <p:sp>
        <p:nvSpPr>
          <p:cNvPr id="16" name="任意多边形 8">
            <a:extLst>
              <a:ext uri="{FF2B5EF4-FFF2-40B4-BE49-F238E27FC236}">
                <a16:creationId xmlns:a16="http://schemas.microsoft.com/office/drawing/2014/main" id="{6923D4D1-0B3C-406A-8E27-F54203C3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60" y="2259012"/>
            <a:ext cx="3584935" cy="3362141"/>
          </a:xfrm>
          <a:custGeom>
            <a:avLst/>
            <a:gdLst>
              <a:gd name="T0" fmla="*/ 1209128 w 4506439"/>
              <a:gd name="T1" fmla="*/ 0 h 3710895"/>
              <a:gd name="T2" fmla="*/ 1768759 w 4506439"/>
              <a:gd name="T3" fmla="*/ 0 h 3710895"/>
              <a:gd name="T4" fmla="*/ 3006725 w 4506439"/>
              <a:gd name="T5" fmla="*/ 0 h 3710895"/>
              <a:gd name="T6" fmla="*/ 3006725 w 4506439"/>
              <a:gd name="T7" fmla="*/ 1221581 h 3710895"/>
              <a:gd name="T8" fmla="*/ 3006725 w 4506439"/>
              <a:gd name="T9" fmla="*/ 1264991 h 3710895"/>
              <a:gd name="T10" fmla="*/ 3004504 w 4506439"/>
              <a:gd name="T11" fmla="*/ 1264991 h 3710895"/>
              <a:gd name="T12" fmla="*/ 3000334 w 4506439"/>
              <a:gd name="T13" fmla="*/ 1346480 h 3710895"/>
              <a:gd name="T14" fmla="*/ 1887524 w 4506439"/>
              <a:gd name="T15" fmla="*/ 2437613 h 3710895"/>
              <a:gd name="T16" fmla="*/ 1868261 w 4506439"/>
              <a:gd name="T17" fmla="*/ 2438513 h 3710895"/>
              <a:gd name="T18" fmla="*/ 1868261 w 4506439"/>
              <a:gd name="T19" fmla="*/ 2443161 h 3710895"/>
              <a:gd name="T20" fmla="*/ 1768759 w 4506439"/>
              <a:gd name="T21" fmla="*/ 2443161 h 3710895"/>
              <a:gd name="T22" fmla="*/ 1237979 w 4506439"/>
              <a:gd name="T23" fmla="*/ 2443161 h 3710895"/>
              <a:gd name="T24" fmla="*/ 1237966 w 4506439"/>
              <a:gd name="T25" fmla="*/ 2443162 h 3710895"/>
              <a:gd name="T26" fmla="*/ 1237953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2222 w 4506439"/>
              <a:gd name="T33" fmla="*/ 1264993 h 3710895"/>
              <a:gd name="T34" fmla="*/ 0 w 4506439"/>
              <a:gd name="T35" fmla="*/ 1221581 h 3710895"/>
              <a:gd name="T36" fmla="*/ 1111391 w 4506439"/>
              <a:gd name="T37" fmla="*/ 6308 h 3710895"/>
              <a:gd name="T38" fmla="*/ 120912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任意多边形 9">
            <a:extLst>
              <a:ext uri="{FF2B5EF4-FFF2-40B4-BE49-F238E27FC236}">
                <a16:creationId xmlns:a16="http://schemas.microsoft.com/office/drawing/2014/main" id="{D88C96AF-2221-44C1-94F6-6E0603D50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928" y="2263659"/>
            <a:ext cx="3691213" cy="3362140"/>
          </a:xfrm>
          <a:custGeom>
            <a:avLst/>
            <a:gdLst>
              <a:gd name="T0" fmla="*/ 1209128 w 4506439"/>
              <a:gd name="T1" fmla="*/ 0 h 3710895"/>
              <a:gd name="T2" fmla="*/ 1768759 w 4506439"/>
              <a:gd name="T3" fmla="*/ 0 h 3710895"/>
              <a:gd name="T4" fmla="*/ 3006725 w 4506439"/>
              <a:gd name="T5" fmla="*/ 0 h 3710895"/>
              <a:gd name="T6" fmla="*/ 3006725 w 4506439"/>
              <a:gd name="T7" fmla="*/ 1221581 h 3710895"/>
              <a:gd name="T8" fmla="*/ 3006725 w 4506439"/>
              <a:gd name="T9" fmla="*/ 1264991 h 3710895"/>
              <a:gd name="T10" fmla="*/ 3004504 w 4506439"/>
              <a:gd name="T11" fmla="*/ 1264991 h 3710895"/>
              <a:gd name="T12" fmla="*/ 3000334 w 4506439"/>
              <a:gd name="T13" fmla="*/ 1346480 h 3710895"/>
              <a:gd name="T14" fmla="*/ 1887524 w 4506439"/>
              <a:gd name="T15" fmla="*/ 2437613 h 3710895"/>
              <a:gd name="T16" fmla="*/ 1868261 w 4506439"/>
              <a:gd name="T17" fmla="*/ 2438513 h 3710895"/>
              <a:gd name="T18" fmla="*/ 1868261 w 4506439"/>
              <a:gd name="T19" fmla="*/ 2443161 h 3710895"/>
              <a:gd name="T20" fmla="*/ 1768759 w 4506439"/>
              <a:gd name="T21" fmla="*/ 2443161 h 3710895"/>
              <a:gd name="T22" fmla="*/ 1237979 w 4506439"/>
              <a:gd name="T23" fmla="*/ 2443161 h 3710895"/>
              <a:gd name="T24" fmla="*/ 1237966 w 4506439"/>
              <a:gd name="T25" fmla="*/ 2443162 h 3710895"/>
              <a:gd name="T26" fmla="*/ 1237953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2222 w 4506439"/>
              <a:gd name="T33" fmla="*/ 1264993 h 3710895"/>
              <a:gd name="T34" fmla="*/ 0 w 4506439"/>
              <a:gd name="T35" fmla="*/ 1221581 h 3710895"/>
              <a:gd name="T36" fmla="*/ 1111391 w 4506439"/>
              <a:gd name="T37" fmla="*/ 6308 h 3710895"/>
              <a:gd name="T38" fmla="*/ 120912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8EA27955-E7A5-402F-885B-74866ECB0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237" y="2252863"/>
            <a:ext cx="3584934" cy="3372935"/>
          </a:xfrm>
          <a:custGeom>
            <a:avLst/>
            <a:gdLst>
              <a:gd name="T0" fmla="*/ 1209128 w 4506439"/>
              <a:gd name="T1" fmla="*/ 0 h 3710895"/>
              <a:gd name="T2" fmla="*/ 1768759 w 4506439"/>
              <a:gd name="T3" fmla="*/ 0 h 3710895"/>
              <a:gd name="T4" fmla="*/ 3006725 w 4506439"/>
              <a:gd name="T5" fmla="*/ 0 h 3710895"/>
              <a:gd name="T6" fmla="*/ 3006725 w 4506439"/>
              <a:gd name="T7" fmla="*/ 1221581 h 3710895"/>
              <a:gd name="T8" fmla="*/ 3006725 w 4506439"/>
              <a:gd name="T9" fmla="*/ 1264991 h 3710895"/>
              <a:gd name="T10" fmla="*/ 3004504 w 4506439"/>
              <a:gd name="T11" fmla="*/ 1264991 h 3710895"/>
              <a:gd name="T12" fmla="*/ 3000334 w 4506439"/>
              <a:gd name="T13" fmla="*/ 1346480 h 3710895"/>
              <a:gd name="T14" fmla="*/ 1887524 w 4506439"/>
              <a:gd name="T15" fmla="*/ 2437613 h 3710895"/>
              <a:gd name="T16" fmla="*/ 1868261 w 4506439"/>
              <a:gd name="T17" fmla="*/ 2438513 h 3710895"/>
              <a:gd name="T18" fmla="*/ 1868261 w 4506439"/>
              <a:gd name="T19" fmla="*/ 2443161 h 3710895"/>
              <a:gd name="T20" fmla="*/ 1768759 w 4506439"/>
              <a:gd name="T21" fmla="*/ 2443161 h 3710895"/>
              <a:gd name="T22" fmla="*/ 1237979 w 4506439"/>
              <a:gd name="T23" fmla="*/ 2443161 h 3710895"/>
              <a:gd name="T24" fmla="*/ 1237966 w 4506439"/>
              <a:gd name="T25" fmla="*/ 2443162 h 3710895"/>
              <a:gd name="T26" fmla="*/ 1237953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2222 w 4506439"/>
              <a:gd name="T33" fmla="*/ 1264993 h 3710895"/>
              <a:gd name="T34" fmla="*/ 0 w 4506439"/>
              <a:gd name="T35" fmla="*/ 1221581 h 3710895"/>
              <a:gd name="T36" fmla="*/ 1111391 w 4506439"/>
              <a:gd name="T37" fmla="*/ 6308 h 3710895"/>
              <a:gd name="T38" fmla="*/ 120912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任意多边形 11">
            <a:extLst>
              <a:ext uri="{FF2B5EF4-FFF2-40B4-BE49-F238E27FC236}">
                <a16:creationId xmlns:a16="http://schemas.microsoft.com/office/drawing/2014/main" id="{B99695DD-DD95-4E67-BE94-3CFFF8B85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40" y="2259012"/>
            <a:ext cx="3124090" cy="3362141"/>
          </a:xfrm>
          <a:custGeom>
            <a:avLst/>
            <a:gdLst>
              <a:gd name="T0" fmla="*/ 1061658 w 4506439"/>
              <a:gd name="T1" fmla="*/ 0 h 3710895"/>
              <a:gd name="T2" fmla="*/ 1553033 w 4506439"/>
              <a:gd name="T3" fmla="*/ 0 h 3710895"/>
              <a:gd name="T4" fmla="*/ 2640012 w 4506439"/>
              <a:gd name="T5" fmla="*/ 0 h 3710895"/>
              <a:gd name="T6" fmla="*/ 2640012 w 4506439"/>
              <a:gd name="T7" fmla="*/ 1221581 h 3710895"/>
              <a:gd name="T8" fmla="*/ 2640012 w 4506439"/>
              <a:gd name="T9" fmla="*/ 1264991 h 3710895"/>
              <a:gd name="T10" fmla="*/ 2638062 w 4506439"/>
              <a:gd name="T11" fmla="*/ 1264991 h 3710895"/>
              <a:gd name="T12" fmla="*/ 2634400 w 4506439"/>
              <a:gd name="T13" fmla="*/ 1346480 h 3710895"/>
              <a:gd name="T14" fmla="*/ 1657313 w 4506439"/>
              <a:gd name="T15" fmla="*/ 2437613 h 3710895"/>
              <a:gd name="T16" fmla="*/ 1640400 w 4506439"/>
              <a:gd name="T17" fmla="*/ 2438513 h 3710895"/>
              <a:gd name="T18" fmla="*/ 1640400 w 4506439"/>
              <a:gd name="T19" fmla="*/ 2443161 h 3710895"/>
              <a:gd name="T20" fmla="*/ 1553033 w 4506439"/>
              <a:gd name="T21" fmla="*/ 2443161 h 3710895"/>
              <a:gd name="T22" fmla="*/ 1086990 w 4506439"/>
              <a:gd name="T23" fmla="*/ 2443161 h 3710895"/>
              <a:gd name="T24" fmla="*/ 1086979 w 4506439"/>
              <a:gd name="T25" fmla="*/ 2443162 h 3710895"/>
              <a:gd name="T26" fmla="*/ 1086967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1951 w 4506439"/>
              <a:gd name="T33" fmla="*/ 1264993 h 3710895"/>
              <a:gd name="T34" fmla="*/ 0 w 4506439"/>
              <a:gd name="T35" fmla="*/ 1221581 h 3710895"/>
              <a:gd name="T36" fmla="*/ 975841 w 4506439"/>
              <a:gd name="T37" fmla="*/ 6308 h 3710895"/>
              <a:gd name="T38" fmla="*/ 106165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任意多边形 12">
            <a:extLst>
              <a:ext uri="{FF2B5EF4-FFF2-40B4-BE49-F238E27FC236}">
                <a16:creationId xmlns:a16="http://schemas.microsoft.com/office/drawing/2014/main" id="{648CBAA6-3497-43CD-87A5-70894BE3E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609" y="2263658"/>
            <a:ext cx="3216620" cy="3362140"/>
          </a:xfrm>
          <a:custGeom>
            <a:avLst/>
            <a:gdLst>
              <a:gd name="T0" fmla="*/ 1061658 w 4506439"/>
              <a:gd name="T1" fmla="*/ 0 h 3710895"/>
              <a:gd name="T2" fmla="*/ 1553033 w 4506439"/>
              <a:gd name="T3" fmla="*/ 0 h 3710895"/>
              <a:gd name="T4" fmla="*/ 2640012 w 4506439"/>
              <a:gd name="T5" fmla="*/ 0 h 3710895"/>
              <a:gd name="T6" fmla="*/ 2640012 w 4506439"/>
              <a:gd name="T7" fmla="*/ 1221581 h 3710895"/>
              <a:gd name="T8" fmla="*/ 2640012 w 4506439"/>
              <a:gd name="T9" fmla="*/ 1264991 h 3710895"/>
              <a:gd name="T10" fmla="*/ 2638062 w 4506439"/>
              <a:gd name="T11" fmla="*/ 1264991 h 3710895"/>
              <a:gd name="T12" fmla="*/ 2634400 w 4506439"/>
              <a:gd name="T13" fmla="*/ 1346480 h 3710895"/>
              <a:gd name="T14" fmla="*/ 1657313 w 4506439"/>
              <a:gd name="T15" fmla="*/ 2437613 h 3710895"/>
              <a:gd name="T16" fmla="*/ 1640400 w 4506439"/>
              <a:gd name="T17" fmla="*/ 2438513 h 3710895"/>
              <a:gd name="T18" fmla="*/ 1640400 w 4506439"/>
              <a:gd name="T19" fmla="*/ 2443161 h 3710895"/>
              <a:gd name="T20" fmla="*/ 1553033 w 4506439"/>
              <a:gd name="T21" fmla="*/ 2443161 h 3710895"/>
              <a:gd name="T22" fmla="*/ 1086990 w 4506439"/>
              <a:gd name="T23" fmla="*/ 2443161 h 3710895"/>
              <a:gd name="T24" fmla="*/ 1086979 w 4506439"/>
              <a:gd name="T25" fmla="*/ 2443162 h 3710895"/>
              <a:gd name="T26" fmla="*/ 1086967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1951 w 4506439"/>
              <a:gd name="T33" fmla="*/ 1264993 h 3710895"/>
              <a:gd name="T34" fmla="*/ 0 w 4506439"/>
              <a:gd name="T35" fmla="*/ 1221581 h 3710895"/>
              <a:gd name="T36" fmla="*/ 975841 w 4506439"/>
              <a:gd name="T37" fmla="*/ 6308 h 3710895"/>
              <a:gd name="T38" fmla="*/ 106165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任意多边形 13">
            <a:extLst>
              <a:ext uri="{FF2B5EF4-FFF2-40B4-BE49-F238E27FC236}">
                <a16:creationId xmlns:a16="http://schemas.microsoft.com/office/drawing/2014/main" id="{5BCD0B43-4466-492B-BBE5-944B89E0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984" y="2252863"/>
            <a:ext cx="3131562" cy="3368289"/>
          </a:xfrm>
          <a:custGeom>
            <a:avLst/>
            <a:gdLst>
              <a:gd name="T0" fmla="*/ 1061658 w 4506439"/>
              <a:gd name="T1" fmla="*/ 0 h 3710895"/>
              <a:gd name="T2" fmla="*/ 1553033 w 4506439"/>
              <a:gd name="T3" fmla="*/ 0 h 3710895"/>
              <a:gd name="T4" fmla="*/ 2640012 w 4506439"/>
              <a:gd name="T5" fmla="*/ 0 h 3710895"/>
              <a:gd name="T6" fmla="*/ 2640012 w 4506439"/>
              <a:gd name="T7" fmla="*/ 1221581 h 3710895"/>
              <a:gd name="T8" fmla="*/ 2640012 w 4506439"/>
              <a:gd name="T9" fmla="*/ 1264991 h 3710895"/>
              <a:gd name="T10" fmla="*/ 2638062 w 4506439"/>
              <a:gd name="T11" fmla="*/ 1264991 h 3710895"/>
              <a:gd name="T12" fmla="*/ 2634400 w 4506439"/>
              <a:gd name="T13" fmla="*/ 1346480 h 3710895"/>
              <a:gd name="T14" fmla="*/ 1657313 w 4506439"/>
              <a:gd name="T15" fmla="*/ 2437613 h 3710895"/>
              <a:gd name="T16" fmla="*/ 1640400 w 4506439"/>
              <a:gd name="T17" fmla="*/ 2438513 h 3710895"/>
              <a:gd name="T18" fmla="*/ 1640400 w 4506439"/>
              <a:gd name="T19" fmla="*/ 2443161 h 3710895"/>
              <a:gd name="T20" fmla="*/ 1553033 w 4506439"/>
              <a:gd name="T21" fmla="*/ 2443161 h 3710895"/>
              <a:gd name="T22" fmla="*/ 1086990 w 4506439"/>
              <a:gd name="T23" fmla="*/ 2443161 h 3710895"/>
              <a:gd name="T24" fmla="*/ 1086979 w 4506439"/>
              <a:gd name="T25" fmla="*/ 2443162 h 3710895"/>
              <a:gd name="T26" fmla="*/ 1086967 w 4506439"/>
              <a:gd name="T27" fmla="*/ 2443161 h 3710895"/>
              <a:gd name="T28" fmla="*/ 0 w 4506439"/>
              <a:gd name="T29" fmla="*/ 2443161 h 3710895"/>
              <a:gd name="T30" fmla="*/ 0 w 4506439"/>
              <a:gd name="T31" fmla="*/ 1264993 h 3710895"/>
              <a:gd name="T32" fmla="*/ 1951 w 4506439"/>
              <a:gd name="T33" fmla="*/ 1264993 h 3710895"/>
              <a:gd name="T34" fmla="*/ 0 w 4506439"/>
              <a:gd name="T35" fmla="*/ 1221581 h 3710895"/>
              <a:gd name="T36" fmla="*/ 975841 w 4506439"/>
              <a:gd name="T37" fmla="*/ 6308 h 3710895"/>
              <a:gd name="T38" fmla="*/ 1061658 w 4506439"/>
              <a:gd name="T39" fmla="*/ 1438 h 37108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506439"/>
              <a:gd name="T61" fmla="*/ 0 h 3710895"/>
              <a:gd name="T62" fmla="*/ 4506439 w 4506439"/>
              <a:gd name="T63" fmla="*/ 3710895 h 37108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506439" h="3710895">
                <a:moveTo>
                  <a:pt x="1812225" y="0"/>
                </a:moveTo>
                <a:lnTo>
                  <a:pt x="2650992" y="0"/>
                </a:lnTo>
                <a:lnTo>
                  <a:pt x="4506439" y="0"/>
                </a:lnTo>
                <a:lnTo>
                  <a:pt x="4506439" y="1855447"/>
                </a:lnTo>
                <a:lnTo>
                  <a:pt x="4506439" y="1921383"/>
                </a:lnTo>
                <a:lnTo>
                  <a:pt x="4503110" y="1921383"/>
                </a:lnTo>
                <a:lnTo>
                  <a:pt x="4496860" y="2045156"/>
                </a:lnTo>
                <a:cubicBezTo>
                  <a:pt x="4407781" y="2922300"/>
                  <a:pt x="3707736" y="3618827"/>
                  <a:pt x="2828995" y="3702466"/>
                </a:cubicBezTo>
                <a:lnTo>
                  <a:pt x="2800124" y="3703833"/>
                </a:lnTo>
                <a:lnTo>
                  <a:pt x="2800124" y="3710894"/>
                </a:lnTo>
                <a:lnTo>
                  <a:pt x="2650992" y="3710894"/>
                </a:lnTo>
                <a:lnTo>
                  <a:pt x="1855467" y="3710894"/>
                </a:lnTo>
                <a:lnTo>
                  <a:pt x="1855447" y="3710895"/>
                </a:lnTo>
                <a:lnTo>
                  <a:pt x="1855427" y="3710894"/>
                </a:lnTo>
                <a:lnTo>
                  <a:pt x="0" y="3710894"/>
                </a:lnTo>
                <a:lnTo>
                  <a:pt x="0" y="1921385"/>
                </a:lnTo>
                <a:lnTo>
                  <a:pt x="3330" y="1921385"/>
                </a:lnTo>
                <a:lnTo>
                  <a:pt x="0" y="1855448"/>
                </a:lnTo>
                <a:cubicBezTo>
                  <a:pt x="0" y="894759"/>
                  <a:pt x="730118" y="104598"/>
                  <a:pt x="1665738" y="9581"/>
                </a:cubicBezTo>
                <a:lnTo>
                  <a:pt x="1812225" y="2184"/>
                </a:lnTo>
                <a:lnTo>
                  <a:pt x="1812225" y="0"/>
                </a:lnTo>
                <a:close/>
              </a:path>
            </a:pathLst>
          </a:custGeom>
          <a:solidFill>
            <a:srgbClr val="FEFEFE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直接连接符 14">
            <a:extLst>
              <a:ext uri="{FF2B5EF4-FFF2-40B4-BE49-F238E27FC236}">
                <a16:creationId xmlns:a16="http://schemas.microsoft.com/office/drawing/2014/main" id="{0E34A337-D886-4ED7-86B3-E61E6CE59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402" y="2911475"/>
            <a:ext cx="2609225" cy="0"/>
          </a:xfrm>
          <a:prstGeom prst="line">
            <a:avLst/>
          </a:prstGeom>
          <a:noFill/>
          <a:ln w="22225">
            <a:solidFill>
              <a:srgbClr val="0070C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直接连接符 29">
            <a:extLst>
              <a:ext uri="{FF2B5EF4-FFF2-40B4-BE49-F238E27FC236}">
                <a16:creationId xmlns:a16="http://schemas.microsoft.com/office/drawing/2014/main" id="{43493CC8-2CBD-4620-A1AF-859A4F714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0008" y="2916121"/>
            <a:ext cx="2735824" cy="0"/>
          </a:xfrm>
          <a:prstGeom prst="line">
            <a:avLst/>
          </a:prstGeom>
          <a:noFill/>
          <a:ln w="22225">
            <a:solidFill>
              <a:srgbClr val="0070C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直接连接符 30">
            <a:extLst>
              <a:ext uri="{FF2B5EF4-FFF2-40B4-BE49-F238E27FC236}">
                <a16:creationId xmlns:a16="http://schemas.microsoft.com/office/drawing/2014/main" id="{84EC77D3-E087-44EF-AC02-A09B44A9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9108" y="2930726"/>
            <a:ext cx="1820862" cy="0"/>
          </a:xfrm>
          <a:prstGeom prst="line">
            <a:avLst/>
          </a:prstGeom>
          <a:noFill/>
          <a:ln w="22225">
            <a:solidFill>
              <a:srgbClr val="0070C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31">
            <a:extLst>
              <a:ext uri="{FF2B5EF4-FFF2-40B4-BE49-F238E27FC236}">
                <a16:creationId xmlns:a16="http://schemas.microsoft.com/office/drawing/2014/main" id="{64A57180-D059-4B4B-90CF-96711953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91" y="3296279"/>
            <a:ext cx="2999988" cy="186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方正姚体" panose="02010601030101010101" pitchFamily="2" charset="-122"/>
                <a:ea typeface="方正姚体" panose="02010601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基于情感字典的方法</a:t>
            </a:r>
            <a:endParaRPr lang="en-US" altLang="zh-CN" sz="2400" b="1" dirty="0">
              <a:latin typeface="方正姚体" panose="02010601030101010101" pitchFamily="2" charset="-122"/>
              <a:ea typeface="方正姚体" panose="02010601030101010101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/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400" spc="150" dirty="0">
                <a:ea typeface="微软雅黑 Light" panose="020B0502040204020203" pitchFamily="34" charset="-122"/>
              </a:rPr>
              <a:t>将正面情感的单词指定一个正的</a:t>
            </a:r>
            <a:r>
              <a:rPr lang="en-US" altLang="zh-CN" sz="1400" spc="150" dirty="0">
                <a:ea typeface="微软雅黑 Light" panose="020B0502040204020203" pitchFamily="34" charset="-122"/>
              </a:rPr>
              <a:t>SO</a:t>
            </a:r>
            <a:r>
              <a:rPr lang="zh-CN" altLang="en-US" sz="1400" spc="150" dirty="0">
                <a:ea typeface="微软雅黑 Light" panose="020B0502040204020203" pitchFamily="34" charset="-122"/>
              </a:rPr>
              <a:t>值，将表达负面情感的单词指定一个负的</a:t>
            </a:r>
            <a:r>
              <a:rPr lang="en-US" altLang="zh-CN" sz="1400" spc="150" dirty="0">
                <a:ea typeface="微软雅黑 Light" panose="020B0502040204020203" pitchFamily="34" charset="-122"/>
              </a:rPr>
              <a:t>SO</a:t>
            </a:r>
            <a:r>
              <a:rPr lang="zh-CN" altLang="en-US" sz="1400" spc="150" dirty="0">
                <a:ea typeface="微软雅黑 Light" panose="020B0502040204020203" pitchFamily="34" charset="-122"/>
              </a:rPr>
              <a:t>值，基于</a:t>
            </a:r>
            <a:r>
              <a:rPr lang="en-US" altLang="zh-CN" sz="1400" spc="150" dirty="0">
                <a:ea typeface="微软雅黑 Light" panose="020B0502040204020203" pitchFamily="34" charset="-122"/>
              </a:rPr>
              <a:t>SO</a:t>
            </a:r>
            <a:r>
              <a:rPr lang="zh-CN" altLang="en-US" sz="1400" spc="150" dirty="0">
                <a:ea typeface="微软雅黑 Light" panose="020B0502040204020203" pitchFamily="34" charset="-122"/>
              </a:rPr>
              <a:t>值对情感分类。</a:t>
            </a:r>
            <a:endParaRPr lang="zh-CN" altLang="en-US" sz="1400" spc="150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2">
            <a:extLst>
              <a:ext uri="{FF2B5EF4-FFF2-40B4-BE49-F238E27FC236}">
                <a16:creationId xmlns:a16="http://schemas.microsoft.com/office/drawing/2014/main" id="{9B4A754F-9FEE-4479-BD45-388545AC0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844" y="3296279"/>
            <a:ext cx="3080988" cy="204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zh-CN" altLang="en-US" sz="2400" b="1" dirty="0">
                <a:latin typeface="方正姚体" panose="02010601030101010101" pitchFamily="2" charset="-122"/>
                <a:ea typeface="方正姚体" panose="02010601030101010101" pitchFamily="2" charset="-122"/>
                <a:cs typeface="Calibri" panose="020F0502020204030204" pitchFamily="34" charset="0"/>
                <a:sym typeface="方正姚体" panose="02010601030101010101" pitchFamily="2" charset="-122"/>
              </a:rPr>
              <a:t>基于神经网络的方法</a:t>
            </a:r>
            <a:endParaRPr lang="en-US" altLang="zh-CN" sz="2400" b="1" dirty="0">
              <a:latin typeface="方正姚体" panose="02010601030101010101" pitchFamily="2" charset="-122"/>
              <a:ea typeface="方正姚体" panose="02010601030101010101" pitchFamily="2" charset="-122"/>
              <a:cs typeface="Calibri" panose="020F0502020204030204" pitchFamily="34" charset="0"/>
              <a:sym typeface="方正姚体" panose="02010601030101010101" pitchFamily="2" charset="-122"/>
            </a:endParaRPr>
          </a:p>
          <a:p>
            <a:pPr eaLnBrk="1" hangingPunct="1"/>
            <a:endParaRPr lang="zh-CN" altLang="en-US" sz="1600" b="1" dirty="0">
              <a:solidFill>
                <a:srgbClr val="0C0C0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400" spc="150" dirty="0">
                <a:ea typeface="微软雅黑 Light" panose="020B0502040204020203" pitchFamily="34" charset="-122"/>
              </a:rPr>
              <a:t>基于字符向量和词向量，通过神经网络对情感进行分类。或者是按照序列标注的方式，对</a:t>
            </a:r>
            <a:r>
              <a:rPr lang="en-US" altLang="zh-CN" sz="1400" spc="150" dirty="0">
                <a:ea typeface="微软雅黑 Light" panose="020B0502040204020203" pitchFamily="34" charset="-122"/>
              </a:rPr>
              <a:t>Aspect</a:t>
            </a:r>
            <a:r>
              <a:rPr lang="zh-CN" altLang="en-US" sz="1400" spc="150" dirty="0">
                <a:ea typeface="微软雅黑 Light" panose="020B0502040204020203" pitchFamily="34" charset="-122"/>
              </a:rPr>
              <a:t>的情感进行分类。</a:t>
            </a:r>
          </a:p>
          <a:p>
            <a:pPr eaLnBrk="1" hangingPunct="1"/>
            <a:endParaRPr lang="zh-CN" altLang="en-US" sz="1400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" name="组合 46">
            <a:extLst>
              <a:ext uri="{FF2B5EF4-FFF2-40B4-BE49-F238E27FC236}">
                <a16:creationId xmlns:a16="http://schemas.microsoft.com/office/drawing/2014/main" id="{6043E24F-F793-47DF-8E01-7AD13D16C283}"/>
              </a:ext>
            </a:extLst>
          </p:cNvPr>
          <p:cNvGrpSpPr>
            <a:grpSpLocks/>
          </p:cNvGrpSpPr>
          <p:nvPr/>
        </p:nvGrpSpPr>
        <p:grpSpPr bwMode="auto">
          <a:xfrm>
            <a:off x="10316520" y="2365576"/>
            <a:ext cx="303213" cy="387350"/>
            <a:chOff x="0" y="0"/>
            <a:chExt cx="563562" cy="720725"/>
          </a:xfrm>
          <a:solidFill>
            <a:srgbClr val="0070C0"/>
          </a:solidFill>
        </p:grpSpPr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40E11C8-9A27-45B6-923A-30C0EA07C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7545BB0E-6870-4631-89B5-4FCBD357C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772B876-FF4A-4184-B5F3-B5DB170A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42" name="文本框 32">
            <a:extLst>
              <a:ext uri="{FF2B5EF4-FFF2-40B4-BE49-F238E27FC236}">
                <a16:creationId xmlns:a16="http://schemas.microsoft.com/office/drawing/2014/main" id="{3C0CA25C-E513-4018-9EEC-73E779DB9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368" y="3254121"/>
            <a:ext cx="2791712" cy="180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</a:t>
            </a:r>
            <a:r>
              <a:rPr lang="zh-CN" altLang="en-US" sz="2400" b="1" dirty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Calibri" panose="020F0502020204030204" pitchFamily="34" charset="0"/>
                <a:sym typeface="方正姚体" panose="02010601030101010101" pitchFamily="2" charset="-122"/>
              </a:rPr>
              <a:t>我们的方法</a:t>
            </a:r>
            <a:endParaRPr lang="en-US" altLang="zh-CN" sz="2400" b="1" dirty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Calibri" panose="020F0502020204030204" pitchFamily="34" charset="0"/>
              <a:sym typeface="方正姚体" panose="02010601030101010101" pitchFamily="2" charset="-122"/>
            </a:endParaRPr>
          </a:p>
          <a:p>
            <a:pPr eaLnBrk="1" hangingPunct="1"/>
            <a:endParaRPr lang="zh-CN" altLang="en-US" sz="1600" b="1" dirty="0">
              <a:solidFill>
                <a:srgbClr val="0C0C0C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400" spc="150" dirty="0">
                <a:ea typeface="微软雅黑 Light" panose="020B0502040204020203" pitchFamily="34" charset="-122"/>
              </a:rPr>
              <a:t>我们采用了神经网络的方法，提取每一个实体对应的语句，按照文档分类的方法，对实体的情感进行分类。</a:t>
            </a:r>
            <a:endParaRPr lang="zh-CN" altLang="en-US" sz="1400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3" name="组合 93">
            <a:extLst>
              <a:ext uri="{FF2B5EF4-FFF2-40B4-BE49-F238E27FC236}">
                <a16:creationId xmlns:a16="http://schemas.microsoft.com/office/drawing/2014/main" id="{FE7C2672-4175-4533-9171-B2CF4CC5212D}"/>
              </a:ext>
            </a:extLst>
          </p:cNvPr>
          <p:cNvGrpSpPr>
            <a:grpSpLocks/>
          </p:cNvGrpSpPr>
          <p:nvPr/>
        </p:nvGrpSpPr>
        <p:grpSpPr bwMode="auto">
          <a:xfrm>
            <a:off x="6247920" y="2349701"/>
            <a:ext cx="374650" cy="419100"/>
            <a:chOff x="0" y="0"/>
            <a:chExt cx="402656" cy="450303"/>
          </a:xfrm>
          <a:solidFill>
            <a:srgbClr val="0070C0"/>
          </a:solidFill>
        </p:grpSpPr>
        <p:sp>
          <p:nvSpPr>
            <p:cNvPr id="44" name="Freeform 108">
              <a:extLst>
                <a:ext uri="{FF2B5EF4-FFF2-40B4-BE49-F238E27FC236}">
                  <a16:creationId xmlns:a16="http://schemas.microsoft.com/office/drawing/2014/main" id="{2287890F-86BA-437D-8033-C17686981ED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09">
              <a:extLst>
                <a:ext uri="{FF2B5EF4-FFF2-40B4-BE49-F238E27FC236}">
                  <a16:creationId xmlns:a16="http://schemas.microsoft.com/office/drawing/2014/main" id="{337AA984-05A2-4AF3-AD89-124CB3C4CC9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10">
              <a:extLst>
                <a:ext uri="{FF2B5EF4-FFF2-40B4-BE49-F238E27FC236}">
                  <a16:creationId xmlns:a16="http://schemas.microsoft.com/office/drawing/2014/main" id="{2A0CDA05-BA48-4B62-AF57-CFF2731509B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11">
              <a:extLst>
                <a:ext uri="{FF2B5EF4-FFF2-40B4-BE49-F238E27FC236}">
                  <a16:creationId xmlns:a16="http://schemas.microsoft.com/office/drawing/2014/main" id="{4CCE0349-F538-4F8B-A3C7-2F2006674E9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12">
              <a:extLst>
                <a:ext uri="{FF2B5EF4-FFF2-40B4-BE49-F238E27FC236}">
                  <a16:creationId xmlns:a16="http://schemas.microsoft.com/office/drawing/2014/main" id="{DD2D08F1-D216-4B31-90AD-249F1490801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组合 103">
            <a:extLst>
              <a:ext uri="{FF2B5EF4-FFF2-40B4-BE49-F238E27FC236}">
                <a16:creationId xmlns:a16="http://schemas.microsoft.com/office/drawing/2014/main" id="{C47B0CC1-2FC6-4C36-AD76-A62CA4145D41}"/>
              </a:ext>
            </a:extLst>
          </p:cNvPr>
          <p:cNvGrpSpPr>
            <a:grpSpLocks/>
          </p:cNvGrpSpPr>
          <p:nvPr/>
        </p:nvGrpSpPr>
        <p:grpSpPr bwMode="auto">
          <a:xfrm>
            <a:off x="2215720" y="2413201"/>
            <a:ext cx="344487" cy="339725"/>
            <a:chOff x="0" y="0"/>
            <a:chExt cx="453105" cy="448433"/>
          </a:xfrm>
          <a:solidFill>
            <a:srgbClr val="0070C0"/>
          </a:solidFill>
        </p:grpSpPr>
        <p:sp>
          <p:nvSpPr>
            <p:cNvPr id="50" name="Freeform 136">
              <a:extLst>
                <a:ext uri="{FF2B5EF4-FFF2-40B4-BE49-F238E27FC236}">
                  <a16:creationId xmlns:a16="http://schemas.microsoft.com/office/drawing/2014/main" id="{D6C1358C-A09D-4E9B-9EDE-AEA214E2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51" name="Freeform 137">
              <a:extLst>
                <a:ext uri="{FF2B5EF4-FFF2-40B4-BE49-F238E27FC236}">
                  <a16:creationId xmlns:a16="http://schemas.microsoft.com/office/drawing/2014/main" id="{B69F2D29-44B8-4C02-B686-4C204E33ACC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627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>
            <a:extLst>
              <a:ext uri="{FF2B5EF4-FFF2-40B4-BE49-F238E27FC236}">
                <a16:creationId xmlns:a16="http://schemas.microsoft.com/office/drawing/2014/main" id="{3978397B-B7C3-4A77-8FC9-5873B47B8384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A2B34A0-86E0-4FB8-9C8F-C4F1BF33C05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8F93C2E-5A11-4FED-99E0-D1EE9374D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BDBEEB-8D08-42B2-88A4-2EFE2699F148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情感分析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Sentiment Analysis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036D5B-AA58-4BED-807B-068CED0A6E87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网络结构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1E5653C-F464-4B7C-9B2F-6BC8E8F5FEB0}"/>
              </a:ext>
            </a:extLst>
          </p:cNvPr>
          <p:cNvGrpSpPr/>
          <p:nvPr/>
        </p:nvGrpSpPr>
        <p:grpSpPr>
          <a:xfrm>
            <a:off x="730026" y="1668523"/>
            <a:ext cx="3930094" cy="5035498"/>
            <a:chOff x="730026" y="1668523"/>
            <a:chExt cx="3930094" cy="50354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C4A2D2-E23D-48FA-85FC-64C4648C9391}"/>
                </a:ext>
              </a:extLst>
            </p:cNvPr>
            <p:cNvSpPr/>
            <p:nvPr/>
          </p:nvSpPr>
          <p:spPr>
            <a:xfrm>
              <a:off x="730026" y="1668523"/>
              <a:ext cx="3930094" cy="5035498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4B2B637-7FF1-4416-BD62-56386D326C8D}"/>
                </a:ext>
              </a:extLst>
            </p:cNvPr>
            <p:cNvSpPr/>
            <p:nvPr/>
          </p:nvSpPr>
          <p:spPr>
            <a:xfrm>
              <a:off x="1183908" y="1953177"/>
              <a:ext cx="3034466" cy="661828"/>
            </a:xfrm>
            <a:prstGeom prst="roundRect">
              <a:avLst/>
            </a:prstGeom>
            <a:solidFill>
              <a:schemeClr val="bg1">
                <a:lumMod val="8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79A70A4-03F1-464C-B134-1087F4EF103E}"/>
                </a:ext>
              </a:extLst>
            </p:cNvPr>
            <p:cNvSpPr/>
            <p:nvPr/>
          </p:nvSpPr>
          <p:spPr>
            <a:xfrm>
              <a:off x="1106905" y="1864271"/>
              <a:ext cx="3176337" cy="836551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F416383-126E-4BE6-A8A5-BF1C3D84E1ED}"/>
                </a:ext>
              </a:extLst>
            </p:cNvPr>
            <p:cNvSpPr txBox="1"/>
            <p:nvPr/>
          </p:nvSpPr>
          <p:spPr>
            <a:xfrm>
              <a:off x="1678901" y="2082491"/>
              <a:ext cx="2299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 Embedding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A2308178-E979-42CA-A539-9144BAD2FA0A}"/>
                </a:ext>
              </a:extLst>
            </p:cNvPr>
            <p:cNvSpPr/>
            <p:nvPr/>
          </p:nvSpPr>
          <p:spPr>
            <a:xfrm>
              <a:off x="1188271" y="3182850"/>
              <a:ext cx="3034466" cy="661828"/>
            </a:xfrm>
            <a:prstGeom prst="roundRect">
              <a:avLst/>
            </a:prstGeom>
            <a:solidFill>
              <a:schemeClr val="bg1">
                <a:lumMod val="8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3A27B9F-8899-4F0A-AB46-20B9EEFCA7B0}"/>
                </a:ext>
              </a:extLst>
            </p:cNvPr>
            <p:cNvSpPr/>
            <p:nvPr/>
          </p:nvSpPr>
          <p:spPr>
            <a:xfrm>
              <a:off x="1111268" y="3093944"/>
              <a:ext cx="3176337" cy="836551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A4D57C1-2B52-4CDE-9FF3-72025584A48B}"/>
                </a:ext>
              </a:extLst>
            </p:cNvPr>
            <p:cNvSpPr txBox="1"/>
            <p:nvPr/>
          </p:nvSpPr>
          <p:spPr>
            <a:xfrm>
              <a:off x="2058965" y="3301619"/>
              <a:ext cx="1347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BiLSTM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64236D4-0DF0-4BD9-A557-912C97AC6195}"/>
                </a:ext>
              </a:extLst>
            </p:cNvPr>
            <p:cNvSpPr/>
            <p:nvPr/>
          </p:nvSpPr>
          <p:spPr>
            <a:xfrm>
              <a:off x="1194338" y="4441832"/>
              <a:ext cx="3034466" cy="661828"/>
            </a:xfrm>
            <a:prstGeom prst="roundRect">
              <a:avLst/>
            </a:prstGeom>
            <a:solidFill>
              <a:schemeClr val="bg1">
                <a:lumMod val="8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C410AB4-97E0-4147-8096-530023DF9F0A}"/>
                </a:ext>
              </a:extLst>
            </p:cNvPr>
            <p:cNvSpPr/>
            <p:nvPr/>
          </p:nvSpPr>
          <p:spPr>
            <a:xfrm>
              <a:off x="1117335" y="4352926"/>
              <a:ext cx="3176337" cy="836551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D072090-3644-453A-A637-DAB6E668D005}"/>
                </a:ext>
              </a:extLst>
            </p:cNvPr>
            <p:cNvSpPr txBox="1"/>
            <p:nvPr/>
          </p:nvSpPr>
          <p:spPr>
            <a:xfrm>
              <a:off x="2065032" y="4560601"/>
              <a:ext cx="1347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Capsule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2AC87F1D-443C-4566-ACAF-EF6A9082C05C}"/>
                </a:ext>
              </a:extLst>
            </p:cNvPr>
            <p:cNvSpPr/>
            <p:nvPr/>
          </p:nvSpPr>
          <p:spPr>
            <a:xfrm>
              <a:off x="1183908" y="5768467"/>
              <a:ext cx="3034466" cy="661828"/>
            </a:xfrm>
            <a:prstGeom prst="roundRect">
              <a:avLst/>
            </a:prstGeom>
            <a:solidFill>
              <a:schemeClr val="bg1">
                <a:lumMod val="8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3462097-8A13-4249-B08A-9E9A1D6C0837}"/>
                </a:ext>
              </a:extLst>
            </p:cNvPr>
            <p:cNvSpPr/>
            <p:nvPr/>
          </p:nvSpPr>
          <p:spPr>
            <a:xfrm>
              <a:off x="1106905" y="5679561"/>
              <a:ext cx="3176337" cy="836551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FB700C-63AA-4D87-85AA-5E4ACDEEE612}"/>
                </a:ext>
              </a:extLst>
            </p:cNvPr>
            <p:cNvSpPr txBox="1"/>
            <p:nvPr/>
          </p:nvSpPr>
          <p:spPr>
            <a:xfrm>
              <a:off x="2445485" y="5897781"/>
              <a:ext cx="861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MLP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5061988-2CB8-4666-AFC1-E7B00ECEBE85}"/>
                </a:ext>
              </a:extLst>
            </p:cNvPr>
            <p:cNvCxnSpPr>
              <a:stCxn id="9" idx="2"/>
              <a:endCxn id="21" idx="0"/>
            </p:cNvCxnSpPr>
            <p:nvPr/>
          </p:nvCxnSpPr>
          <p:spPr>
            <a:xfrm>
              <a:off x="2695074" y="2700822"/>
              <a:ext cx="4363" cy="39312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22671F9-1A03-456D-A2BB-E5C421CA9258}"/>
                </a:ext>
              </a:extLst>
            </p:cNvPr>
            <p:cNvCxnSpPr/>
            <p:nvPr/>
          </p:nvCxnSpPr>
          <p:spPr>
            <a:xfrm>
              <a:off x="2661775" y="3938386"/>
              <a:ext cx="4363" cy="39312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A9EAE6C-F5E8-4174-BC4B-A25EA4977F38}"/>
                </a:ext>
              </a:extLst>
            </p:cNvPr>
            <p:cNvCxnSpPr/>
            <p:nvPr/>
          </p:nvCxnSpPr>
          <p:spPr>
            <a:xfrm>
              <a:off x="2657412" y="5242941"/>
              <a:ext cx="4363" cy="39312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C36E71F-1B76-4A98-BCC2-399EE1720907}"/>
              </a:ext>
            </a:extLst>
          </p:cNvPr>
          <p:cNvSpPr/>
          <p:nvPr/>
        </p:nvSpPr>
        <p:spPr>
          <a:xfrm>
            <a:off x="6493008" y="2070555"/>
            <a:ext cx="4958763" cy="4437741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3D658C-6128-4375-BC1B-1A70539F2862}"/>
              </a:ext>
            </a:extLst>
          </p:cNvPr>
          <p:cNvSpPr txBox="1"/>
          <p:nvPr/>
        </p:nvSpPr>
        <p:spPr>
          <a:xfrm>
            <a:off x="7818384" y="2328102"/>
            <a:ext cx="230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网络结构描述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696719-63E1-4DA7-A8C9-C21E63726C11}"/>
              </a:ext>
            </a:extLst>
          </p:cNvPr>
          <p:cNvSpPr txBox="1"/>
          <p:nvPr/>
        </p:nvSpPr>
        <p:spPr>
          <a:xfrm>
            <a:off x="6753195" y="3060071"/>
            <a:ext cx="4698576" cy="317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选出包含实体的语句，设置语句的最大长度为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400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，对语句分词并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embedding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通过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层双向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LSTM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进行特征获取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通过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Capsule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层对特征聚类，获取语句的结构化特征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通过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层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MLP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微软雅黑 Light" panose="020B0502040204020203" pitchFamily="34" charset="-122"/>
              </a:rPr>
              <a:t>获取最终的分类结果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B22A2C2-027F-4F3A-9632-878D97B108BB}"/>
              </a:ext>
            </a:extLst>
          </p:cNvPr>
          <p:cNvGrpSpPr/>
          <p:nvPr/>
        </p:nvGrpSpPr>
        <p:grpSpPr>
          <a:xfrm>
            <a:off x="4893437" y="3567307"/>
            <a:ext cx="1469478" cy="1140394"/>
            <a:chOff x="5041219" y="3808135"/>
            <a:chExt cx="1469478" cy="1140394"/>
          </a:xfrm>
        </p:grpSpPr>
        <p:sp>
          <p:nvSpPr>
            <p:cNvPr id="31" name="이등변 삼각형 24">
              <a:extLst>
                <a:ext uri="{FF2B5EF4-FFF2-40B4-BE49-F238E27FC236}">
                  <a16:creationId xmlns:a16="http://schemas.microsoft.com/office/drawing/2014/main" id="{2BB3D28B-ECE0-4E8F-BEBF-6BB34610EE65}"/>
                </a:ext>
              </a:extLst>
            </p:cNvPr>
            <p:cNvSpPr/>
            <p:nvPr/>
          </p:nvSpPr>
          <p:spPr>
            <a:xfrm rot="5400000">
              <a:off x="5643279" y="4081111"/>
              <a:ext cx="1140394" cy="594442"/>
            </a:xfrm>
            <a:prstGeom prst="triangle">
              <a:avLst>
                <a:gd name="adj" fmla="val 49001"/>
              </a:avLst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2" name="직사각형 25">
              <a:extLst>
                <a:ext uri="{FF2B5EF4-FFF2-40B4-BE49-F238E27FC236}">
                  <a16:creationId xmlns:a16="http://schemas.microsoft.com/office/drawing/2014/main" id="{F443E841-04E2-4DDA-AFDF-95AF7B07BE1E}"/>
                </a:ext>
              </a:extLst>
            </p:cNvPr>
            <p:cNvSpPr>
              <a:spLocks/>
            </p:cNvSpPr>
            <p:nvPr/>
          </p:nvSpPr>
          <p:spPr>
            <a:xfrm>
              <a:off x="5041219" y="4045174"/>
              <a:ext cx="875036" cy="640585"/>
            </a:xfrm>
            <a:prstGeom prst="rect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endParaRPr lang="ko-KR" alt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851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5A22B0D2-365B-48F1-9A5A-E83038AED5D3}"/>
              </a:ext>
            </a:extLst>
          </p:cNvPr>
          <p:cNvCxnSpPr>
            <a:cxnSpLocks/>
          </p:cNvCxnSpPr>
          <p:nvPr/>
        </p:nvCxnSpPr>
        <p:spPr>
          <a:xfrm>
            <a:off x="8408511" y="5998873"/>
            <a:ext cx="907224" cy="0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653B49D-519D-4DD4-A5FB-3D76926D2B7A}"/>
              </a:ext>
            </a:extLst>
          </p:cNvPr>
          <p:cNvSpPr/>
          <p:nvPr/>
        </p:nvSpPr>
        <p:spPr>
          <a:xfrm>
            <a:off x="1593667" y="1676271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D13F1E-8AA4-464A-95B9-739F779088A6}"/>
              </a:ext>
            </a:extLst>
          </p:cNvPr>
          <p:cNvSpPr/>
          <p:nvPr/>
        </p:nvSpPr>
        <p:spPr>
          <a:xfrm>
            <a:off x="1543786" y="1597288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44924F-6646-44DB-8F4C-14AC1DFF551C}"/>
              </a:ext>
            </a:extLst>
          </p:cNvPr>
          <p:cNvSpPr txBox="1"/>
          <p:nvPr/>
        </p:nvSpPr>
        <p:spPr>
          <a:xfrm>
            <a:off x="1815315" y="1715668"/>
            <a:ext cx="191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 Embedding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D283F05-4B76-4284-A5EA-2611F97BDBC5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2694435" y="2203381"/>
            <a:ext cx="1" cy="30666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9">
            <a:extLst>
              <a:ext uri="{FF2B5EF4-FFF2-40B4-BE49-F238E27FC236}">
                <a16:creationId xmlns:a16="http://schemas.microsoft.com/office/drawing/2014/main" id="{B76EE039-4539-4BF6-B6AD-DC1A5E5BA140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1CF8B5-CEF3-4670-8152-FFB8DED120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555082C-56B1-49A5-A03B-AA214FFE8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346A7C-606C-42C9-9F0D-5CC33D6A8556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情感分析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Sentiment Analysis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4A70F5-2B6D-4A84-B8FB-086976266752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网络结构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48A6805-CDE0-47B4-9485-487677A5B53D}"/>
              </a:ext>
            </a:extLst>
          </p:cNvPr>
          <p:cNvSpPr/>
          <p:nvPr/>
        </p:nvSpPr>
        <p:spPr>
          <a:xfrm>
            <a:off x="1593666" y="2589028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8B9CB2F-588A-4F5D-8B87-4172CC7E69BA}"/>
              </a:ext>
            </a:extLst>
          </p:cNvPr>
          <p:cNvSpPr/>
          <p:nvPr/>
        </p:nvSpPr>
        <p:spPr>
          <a:xfrm>
            <a:off x="1543785" y="2510045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1D7467-995B-4418-AEE1-96E67F60F021}"/>
              </a:ext>
            </a:extLst>
          </p:cNvPr>
          <p:cNvSpPr txBox="1"/>
          <p:nvPr/>
        </p:nvSpPr>
        <p:spPr>
          <a:xfrm>
            <a:off x="2289437" y="2647650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5B8DAA2-7420-4685-84C2-F15F98CA7B41}"/>
              </a:ext>
            </a:extLst>
          </p:cNvPr>
          <p:cNvSpPr/>
          <p:nvPr/>
        </p:nvSpPr>
        <p:spPr>
          <a:xfrm>
            <a:off x="1593666" y="3490053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48CEA2F-3EAA-4F98-8F1A-3248E1A6BA4D}"/>
              </a:ext>
            </a:extLst>
          </p:cNvPr>
          <p:cNvSpPr/>
          <p:nvPr/>
        </p:nvSpPr>
        <p:spPr>
          <a:xfrm>
            <a:off x="1543785" y="3411070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6136385-66A3-4208-9A5D-3DFAF1411005}"/>
              </a:ext>
            </a:extLst>
          </p:cNvPr>
          <p:cNvSpPr txBox="1"/>
          <p:nvPr/>
        </p:nvSpPr>
        <p:spPr>
          <a:xfrm>
            <a:off x="2289437" y="3548675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CF52BAE-8D26-4760-9E67-6B3B4F4E4C40}"/>
              </a:ext>
            </a:extLst>
          </p:cNvPr>
          <p:cNvCxnSpPr>
            <a:cxnSpLocks/>
          </p:cNvCxnSpPr>
          <p:nvPr/>
        </p:nvCxnSpPr>
        <p:spPr>
          <a:xfrm flipH="1">
            <a:off x="2118155" y="4016417"/>
            <a:ext cx="1" cy="30666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511047D-86AF-4420-BCE0-FC618F38B0F9}"/>
              </a:ext>
            </a:extLst>
          </p:cNvPr>
          <p:cNvSpPr/>
          <p:nvPr/>
        </p:nvSpPr>
        <p:spPr>
          <a:xfrm>
            <a:off x="423993" y="4391078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4E05D3D-18BF-4097-8CA2-1CAE113E6924}"/>
              </a:ext>
            </a:extLst>
          </p:cNvPr>
          <p:cNvSpPr/>
          <p:nvPr/>
        </p:nvSpPr>
        <p:spPr>
          <a:xfrm>
            <a:off x="374112" y="4312095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C027BBF-FBD7-4A4C-A074-65C64784A61D}"/>
              </a:ext>
            </a:extLst>
          </p:cNvPr>
          <p:cNvSpPr txBox="1"/>
          <p:nvPr/>
        </p:nvSpPr>
        <p:spPr>
          <a:xfrm>
            <a:off x="601219" y="4457150"/>
            <a:ext cx="204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Pooling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1E64113-8772-435E-A3DD-C0AB0E3E4667}"/>
              </a:ext>
            </a:extLst>
          </p:cNvPr>
          <p:cNvSpPr/>
          <p:nvPr/>
        </p:nvSpPr>
        <p:spPr>
          <a:xfrm>
            <a:off x="2888145" y="4402064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99926E1-5330-4EA1-BCDD-74864783971B}"/>
              </a:ext>
            </a:extLst>
          </p:cNvPr>
          <p:cNvSpPr/>
          <p:nvPr/>
        </p:nvSpPr>
        <p:spPr>
          <a:xfrm>
            <a:off x="2838264" y="4323081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8DE3990-50D3-4F6D-889E-67C0ECFDE613}"/>
              </a:ext>
            </a:extLst>
          </p:cNvPr>
          <p:cNvSpPr/>
          <p:nvPr/>
        </p:nvSpPr>
        <p:spPr>
          <a:xfrm>
            <a:off x="1593666" y="5301034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EFB1261-3C4D-4FFA-B34C-C9D4A451FBF2}"/>
              </a:ext>
            </a:extLst>
          </p:cNvPr>
          <p:cNvSpPr/>
          <p:nvPr/>
        </p:nvSpPr>
        <p:spPr>
          <a:xfrm>
            <a:off x="1543785" y="5222051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3D12E00-0B1B-4EF3-A1F4-393FA3C45815}"/>
              </a:ext>
            </a:extLst>
          </p:cNvPr>
          <p:cNvSpPr txBox="1"/>
          <p:nvPr/>
        </p:nvSpPr>
        <p:spPr>
          <a:xfrm>
            <a:off x="2289437" y="5359656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39D4D96-28F8-4C63-9B73-983BBBF95548}"/>
              </a:ext>
            </a:extLst>
          </p:cNvPr>
          <p:cNvSpPr/>
          <p:nvPr/>
        </p:nvSpPr>
        <p:spPr>
          <a:xfrm>
            <a:off x="1593666" y="6192553"/>
            <a:ext cx="2198513" cy="479504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25B6B96-57A6-4E88-BF21-097D7AB89074}"/>
              </a:ext>
            </a:extLst>
          </p:cNvPr>
          <p:cNvSpPr/>
          <p:nvPr/>
        </p:nvSpPr>
        <p:spPr>
          <a:xfrm>
            <a:off x="1543785" y="6113570"/>
            <a:ext cx="2301300" cy="60609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DB3D691-1558-4513-8E52-4C1ECE42555B}"/>
              </a:ext>
            </a:extLst>
          </p:cNvPr>
          <p:cNvSpPr txBox="1"/>
          <p:nvPr/>
        </p:nvSpPr>
        <p:spPr>
          <a:xfrm>
            <a:off x="2289437" y="6251175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5EE2515-4A53-4F5B-9FD6-E93E4DB80CAA}"/>
              </a:ext>
            </a:extLst>
          </p:cNvPr>
          <p:cNvSpPr txBox="1"/>
          <p:nvPr/>
        </p:nvSpPr>
        <p:spPr>
          <a:xfrm>
            <a:off x="3298749" y="4441461"/>
            <a:ext cx="159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FA84492-294A-49A3-B415-FBA0A42874EA}"/>
              </a:ext>
            </a:extLst>
          </p:cNvPr>
          <p:cNvCxnSpPr>
            <a:cxnSpLocks/>
          </p:cNvCxnSpPr>
          <p:nvPr/>
        </p:nvCxnSpPr>
        <p:spPr>
          <a:xfrm flipH="1">
            <a:off x="3298749" y="4019698"/>
            <a:ext cx="1" cy="30666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565453B-4B0C-40E6-B13C-BDF960E518A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692924" y="3134882"/>
            <a:ext cx="1511" cy="27618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5E914C1-1120-4268-8012-A327538E1D65}"/>
              </a:ext>
            </a:extLst>
          </p:cNvPr>
          <p:cNvCxnSpPr>
            <a:cxnSpLocks/>
          </p:cNvCxnSpPr>
          <p:nvPr/>
        </p:nvCxnSpPr>
        <p:spPr>
          <a:xfrm flipH="1">
            <a:off x="2692922" y="4915387"/>
            <a:ext cx="1" cy="30666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B6E4621-AEE2-4A44-86D9-AC4ADD666F98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2694435" y="5846071"/>
            <a:ext cx="5322" cy="26749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0BFDDA5-8855-4B22-B417-0202255B3753}"/>
              </a:ext>
            </a:extLst>
          </p:cNvPr>
          <p:cNvSpPr/>
          <p:nvPr/>
        </p:nvSpPr>
        <p:spPr>
          <a:xfrm>
            <a:off x="7928339" y="1645340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0722629-28A4-4EA8-AEB4-A21B224C7EE5}"/>
              </a:ext>
            </a:extLst>
          </p:cNvPr>
          <p:cNvSpPr/>
          <p:nvPr/>
        </p:nvSpPr>
        <p:spPr>
          <a:xfrm>
            <a:off x="7878457" y="1597289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B873C9B-594D-4912-9D4A-A733EDDCAC4A}"/>
              </a:ext>
            </a:extLst>
          </p:cNvPr>
          <p:cNvSpPr txBox="1"/>
          <p:nvPr/>
        </p:nvSpPr>
        <p:spPr>
          <a:xfrm>
            <a:off x="8149986" y="1684737"/>
            <a:ext cx="153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 Embedding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70FD8D3-E8AC-4530-8266-F59D42F0C23A}"/>
              </a:ext>
            </a:extLst>
          </p:cNvPr>
          <p:cNvSpPr/>
          <p:nvPr/>
        </p:nvSpPr>
        <p:spPr>
          <a:xfrm>
            <a:off x="7923183" y="2317121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BB292B-DC13-4B5A-BEC4-9B97A803D652}"/>
              </a:ext>
            </a:extLst>
          </p:cNvPr>
          <p:cNvSpPr/>
          <p:nvPr/>
        </p:nvSpPr>
        <p:spPr>
          <a:xfrm>
            <a:off x="7873301" y="2269070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02C1D96-26F6-4998-A5F6-C81C8F7215D2}"/>
              </a:ext>
            </a:extLst>
          </p:cNvPr>
          <p:cNvSpPr txBox="1"/>
          <p:nvPr/>
        </p:nvSpPr>
        <p:spPr>
          <a:xfrm>
            <a:off x="8495414" y="2339873"/>
            <a:ext cx="105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37CE647-5570-4360-8D9B-81DB38CC4ED6}"/>
              </a:ext>
            </a:extLst>
          </p:cNvPr>
          <p:cNvSpPr/>
          <p:nvPr/>
        </p:nvSpPr>
        <p:spPr>
          <a:xfrm>
            <a:off x="6643149" y="2965022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64D961D-B8C9-4D5F-8BCB-141576BD582C}"/>
              </a:ext>
            </a:extLst>
          </p:cNvPr>
          <p:cNvSpPr/>
          <p:nvPr/>
        </p:nvSpPr>
        <p:spPr>
          <a:xfrm>
            <a:off x="6593267" y="2916971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F47E9F6-A6B9-48C5-80C8-33BB95BB440F}"/>
              </a:ext>
            </a:extLst>
          </p:cNvPr>
          <p:cNvSpPr txBox="1"/>
          <p:nvPr/>
        </p:nvSpPr>
        <p:spPr>
          <a:xfrm>
            <a:off x="7215380" y="2987774"/>
            <a:ext cx="105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4DEB82D-8A83-480A-8159-E42036F29FD7}"/>
              </a:ext>
            </a:extLst>
          </p:cNvPr>
          <p:cNvSpPr/>
          <p:nvPr/>
        </p:nvSpPr>
        <p:spPr>
          <a:xfrm>
            <a:off x="9368182" y="2965022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90E1665-DE31-4F5B-87CA-B76A1C6D7C53}"/>
              </a:ext>
            </a:extLst>
          </p:cNvPr>
          <p:cNvSpPr/>
          <p:nvPr/>
        </p:nvSpPr>
        <p:spPr>
          <a:xfrm>
            <a:off x="9318300" y="2916971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5FC83DE-6C09-462B-B17A-21D35DE49C54}"/>
              </a:ext>
            </a:extLst>
          </p:cNvPr>
          <p:cNvSpPr txBox="1"/>
          <p:nvPr/>
        </p:nvSpPr>
        <p:spPr>
          <a:xfrm>
            <a:off x="9940413" y="2987774"/>
            <a:ext cx="105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333BA0C-A60E-49E2-AF0D-65B0F524EE86}"/>
              </a:ext>
            </a:extLst>
          </p:cNvPr>
          <p:cNvSpPr/>
          <p:nvPr/>
        </p:nvSpPr>
        <p:spPr>
          <a:xfrm>
            <a:off x="6650399" y="3638229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88E1B9F-4E79-4492-A031-CCFA8D442A93}"/>
              </a:ext>
            </a:extLst>
          </p:cNvPr>
          <p:cNvSpPr/>
          <p:nvPr/>
        </p:nvSpPr>
        <p:spPr>
          <a:xfrm>
            <a:off x="6600517" y="3590178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CB0822D-3B7B-430D-B6EF-DF83E72F8821}"/>
              </a:ext>
            </a:extLst>
          </p:cNvPr>
          <p:cNvSpPr txBox="1"/>
          <p:nvPr/>
        </p:nvSpPr>
        <p:spPr>
          <a:xfrm>
            <a:off x="7222630" y="3660981"/>
            <a:ext cx="105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7F5643C6-EF5E-4764-9676-EC0FCD726DA8}"/>
              </a:ext>
            </a:extLst>
          </p:cNvPr>
          <p:cNvSpPr/>
          <p:nvPr/>
        </p:nvSpPr>
        <p:spPr>
          <a:xfrm>
            <a:off x="9366381" y="3635145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801B5F4-CD00-4A31-86F5-746A34A8A9AF}"/>
              </a:ext>
            </a:extLst>
          </p:cNvPr>
          <p:cNvSpPr/>
          <p:nvPr/>
        </p:nvSpPr>
        <p:spPr>
          <a:xfrm>
            <a:off x="9316499" y="3587094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53B0DDD-5968-4376-A66F-3342A9580375}"/>
              </a:ext>
            </a:extLst>
          </p:cNvPr>
          <p:cNvSpPr txBox="1"/>
          <p:nvPr/>
        </p:nvSpPr>
        <p:spPr>
          <a:xfrm>
            <a:off x="9938612" y="3657897"/>
            <a:ext cx="105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EF2CFF3-94FA-4709-8332-CE2653313B3F}"/>
              </a:ext>
            </a:extLst>
          </p:cNvPr>
          <p:cNvSpPr/>
          <p:nvPr/>
        </p:nvSpPr>
        <p:spPr>
          <a:xfrm>
            <a:off x="6657649" y="4284704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0E2BBB5-6705-4CD2-814E-81588164DB5B}"/>
              </a:ext>
            </a:extLst>
          </p:cNvPr>
          <p:cNvSpPr/>
          <p:nvPr/>
        </p:nvSpPr>
        <p:spPr>
          <a:xfrm>
            <a:off x="6607767" y="4236653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82BECFB-ECAA-4B9C-BB00-101150C143F7}"/>
              </a:ext>
            </a:extLst>
          </p:cNvPr>
          <p:cNvSpPr txBox="1"/>
          <p:nvPr/>
        </p:nvSpPr>
        <p:spPr>
          <a:xfrm>
            <a:off x="7229880" y="4307456"/>
            <a:ext cx="57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9FE67CB-545B-447F-AADC-60D8D7865D2C}"/>
              </a:ext>
            </a:extLst>
          </p:cNvPr>
          <p:cNvSpPr/>
          <p:nvPr/>
        </p:nvSpPr>
        <p:spPr>
          <a:xfrm>
            <a:off x="9366381" y="4284704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7C76EFA-B28D-49FF-A510-F9C01D2903B8}"/>
              </a:ext>
            </a:extLst>
          </p:cNvPr>
          <p:cNvSpPr/>
          <p:nvPr/>
        </p:nvSpPr>
        <p:spPr>
          <a:xfrm>
            <a:off x="9316499" y="4236653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371669D-5A1C-42A0-96F0-53202194FBA3}"/>
              </a:ext>
            </a:extLst>
          </p:cNvPr>
          <p:cNvSpPr txBox="1"/>
          <p:nvPr/>
        </p:nvSpPr>
        <p:spPr>
          <a:xfrm>
            <a:off x="9938612" y="4307456"/>
            <a:ext cx="571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40475FCE-2E06-43B0-9BB5-3C05D1934E78}"/>
              </a:ext>
            </a:extLst>
          </p:cNvPr>
          <p:cNvSpPr/>
          <p:nvPr/>
        </p:nvSpPr>
        <p:spPr>
          <a:xfrm>
            <a:off x="6631804" y="4936781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9AD221C4-623F-4027-8A09-31957BBDE7F5}"/>
              </a:ext>
            </a:extLst>
          </p:cNvPr>
          <p:cNvSpPr/>
          <p:nvPr/>
        </p:nvSpPr>
        <p:spPr>
          <a:xfrm>
            <a:off x="6581922" y="4888730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4005F7D8-2BF3-4058-9BAF-E038D2B9F4CE}"/>
              </a:ext>
            </a:extLst>
          </p:cNvPr>
          <p:cNvSpPr txBox="1"/>
          <p:nvPr/>
        </p:nvSpPr>
        <p:spPr>
          <a:xfrm>
            <a:off x="6969727" y="4975816"/>
            <a:ext cx="152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3C9F5149-6681-4D84-B678-9423D4D74D1F}"/>
              </a:ext>
            </a:extLst>
          </p:cNvPr>
          <p:cNvSpPr/>
          <p:nvPr/>
        </p:nvSpPr>
        <p:spPr>
          <a:xfrm>
            <a:off x="9366381" y="4929605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8C8C7658-826A-4B3E-8706-D933A5659D30}"/>
              </a:ext>
            </a:extLst>
          </p:cNvPr>
          <p:cNvSpPr/>
          <p:nvPr/>
        </p:nvSpPr>
        <p:spPr>
          <a:xfrm>
            <a:off x="9316499" y="4881554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663C731-0139-4715-B6CC-7C3A06780C11}"/>
              </a:ext>
            </a:extLst>
          </p:cNvPr>
          <p:cNvSpPr txBox="1"/>
          <p:nvPr/>
        </p:nvSpPr>
        <p:spPr>
          <a:xfrm>
            <a:off x="9704304" y="4968640"/>
            <a:ext cx="152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598E870E-CF2F-4034-B832-58F99474722C}"/>
              </a:ext>
            </a:extLst>
          </p:cNvPr>
          <p:cNvSpPr/>
          <p:nvPr/>
        </p:nvSpPr>
        <p:spPr>
          <a:xfrm>
            <a:off x="6631804" y="5583570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0DB91ED-3A15-401D-B369-1E1E8A076FCE}"/>
              </a:ext>
            </a:extLst>
          </p:cNvPr>
          <p:cNvSpPr/>
          <p:nvPr/>
        </p:nvSpPr>
        <p:spPr>
          <a:xfrm>
            <a:off x="6581922" y="5535519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10A7AB7-030C-4453-A18C-C3E3FE6E8134}"/>
              </a:ext>
            </a:extLst>
          </p:cNvPr>
          <p:cNvSpPr txBox="1"/>
          <p:nvPr/>
        </p:nvSpPr>
        <p:spPr>
          <a:xfrm>
            <a:off x="6969727" y="5622605"/>
            <a:ext cx="119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Output1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AF2C16C6-259D-4EB2-942A-04F561A6DEE4}"/>
              </a:ext>
            </a:extLst>
          </p:cNvPr>
          <p:cNvSpPr/>
          <p:nvPr/>
        </p:nvSpPr>
        <p:spPr>
          <a:xfrm>
            <a:off x="9348050" y="5572452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D4A30B72-AE51-40DF-91EE-0F410892228C}"/>
              </a:ext>
            </a:extLst>
          </p:cNvPr>
          <p:cNvSpPr/>
          <p:nvPr/>
        </p:nvSpPr>
        <p:spPr>
          <a:xfrm>
            <a:off x="9298168" y="5524401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5DB7715-37A6-46D2-8344-87D230A2AAF1}"/>
              </a:ext>
            </a:extLst>
          </p:cNvPr>
          <p:cNvSpPr txBox="1"/>
          <p:nvPr/>
        </p:nvSpPr>
        <p:spPr>
          <a:xfrm>
            <a:off x="9685973" y="5611487"/>
            <a:ext cx="119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Output1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D3B1D0BE-8FE8-4E9F-8CF1-871B7AC271A9}"/>
              </a:ext>
            </a:extLst>
          </p:cNvPr>
          <p:cNvSpPr/>
          <p:nvPr/>
        </p:nvSpPr>
        <p:spPr>
          <a:xfrm>
            <a:off x="8008994" y="6240604"/>
            <a:ext cx="1758112" cy="385848"/>
          </a:xfrm>
          <a:prstGeom prst="roundRect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C3386442-3DB0-4484-80F9-47F5A79FBA94}"/>
              </a:ext>
            </a:extLst>
          </p:cNvPr>
          <p:cNvSpPr/>
          <p:nvPr/>
        </p:nvSpPr>
        <p:spPr>
          <a:xfrm>
            <a:off x="7959112" y="6192553"/>
            <a:ext cx="1840309" cy="4877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C730E80-18EB-42D4-99ED-9E4E390561CE}"/>
              </a:ext>
            </a:extLst>
          </p:cNvPr>
          <p:cNvSpPr txBox="1"/>
          <p:nvPr/>
        </p:nvSpPr>
        <p:spPr>
          <a:xfrm>
            <a:off x="8346917" y="6279639"/>
            <a:ext cx="119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Output1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624D8E14-EE1B-4D0E-8492-BF29C011D56C}"/>
              </a:ext>
            </a:extLst>
          </p:cNvPr>
          <p:cNvCxnSpPr>
            <a:stCxn id="60" idx="2"/>
            <a:endCxn id="63" idx="0"/>
          </p:cNvCxnSpPr>
          <p:nvPr/>
        </p:nvCxnSpPr>
        <p:spPr>
          <a:xfrm flipH="1">
            <a:off x="8793456" y="2085001"/>
            <a:ext cx="5156" cy="184069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346FB637-45E3-482A-8BE0-D92C0082B711}"/>
              </a:ext>
            </a:extLst>
          </p:cNvPr>
          <p:cNvCxnSpPr>
            <a:cxnSpLocks/>
          </p:cNvCxnSpPr>
          <p:nvPr/>
        </p:nvCxnSpPr>
        <p:spPr>
          <a:xfrm>
            <a:off x="8109426" y="2766838"/>
            <a:ext cx="0" cy="148403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14F7FDB-0E7C-409C-A460-A4037A8FA0A2}"/>
              </a:ext>
            </a:extLst>
          </p:cNvPr>
          <p:cNvCxnSpPr>
            <a:cxnSpLocks/>
          </p:cNvCxnSpPr>
          <p:nvPr/>
        </p:nvCxnSpPr>
        <p:spPr>
          <a:xfrm>
            <a:off x="9527919" y="2766838"/>
            <a:ext cx="0" cy="148403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8FDE26B-B9E4-4720-B3D9-14B34B6A08CE}"/>
              </a:ext>
            </a:extLst>
          </p:cNvPr>
          <p:cNvCxnSpPr>
            <a:cxnSpLocks/>
          </p:cNvCxnSpPr>
          <p:nvPr/>
        </p:nvCxnSpPr>
        <p:spPr>
          <a:xfrm>
            <a:off x="7474426" y="3411070"/>
            <a:ext cx="0" cy="176024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A0BFDB4-1C47-46C9-A7CB-DF6405913FD5}"/>
              </a:ext>
            </a:extLst>
          </p:cNvPr>
          <p:cNvCxnSpPr>
            <a:cxnSpLocks/>
          </p:cNvCxnSpPr>
          <p:nvPr/>
        </p:nvCxnSpPr>
        <p:spPr>
          <a:xfrm>
            <a:off x="10227106" y="3414359"/>
            <a:ext cx="0" cy="176024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53C8E181-47E7-4FF5-874C-8F9BEBE3FE40}"/>
              </a:ext>
            </a:extLst>
          </p:cNvPr>
          <p:cNvCxnSpPr>
            <a:cxnSpLocks/>
          </p:cNvCxnSpPr>
          <p:nvPr/>
        </p:nvCxnSpPr>
        <p:spPr>
          <a:xfrm>
            <a:off x="10227106" y="4081737"/>
            <a:ext cx="0" cy="154916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27AF949-A45D-4341-B329-B4342994D545}"/>
              </a:ext>
            </a:extLst>
          </p:cNvPr>
          <p:cNvCxnSpPr>
            <a:cxnSpLocks/>
          </p:cNvCxnSpPr>
          <p:nvPr/>
        </p:nvCxnSpPr>
        <p:spPr>
          <a:xfrm>
            <a:off x="7474426" y="4081737"/>
            <a:ext cx="0" cy="154916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12B97CEE-89BA-4E61-9229-AEEF370FEC8D}"/>
              </a:ext>
            </a:extLst>
          </p:cNvPr>
          <p:cNvCxnSpPr>
            <a:cxnSpLocks/>
          </p:cNvCxnSpPr>
          <p:nvPr/>
        </p:nvCxnSpPr>
        <p:spPr>
          <a:xfrm>
            <a:off x="7474426" y="4715666"/>
            <a:ext cx="0" cy="173064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9C5EEE70-007C-488C-B62D-B28F4B3A6A0B}"/>
              </a:ext>
            </a:extLst>
          </p:cNvPr>
          <p:cNvCxnSpPr>
            <a:cxnSpLocks/>
          </p:cNvCxnSpPr>
          <p:nvPr/>
        </p:nvCxnSpPr>
        <p:spPr>
          <a:xfrm>
            <a:off x="10227106" y="4724261"/>
            <a:ext cx="0" cy="164469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B2A9344-2BEB-4ACF-890E-DC3FB5DA94FD}"/>
              </a:ext>
            </a:extLst>
          </p:cNvPr>
          <p:cNvCxnSpPr>
            <a:cxnSpLocks/>
          </p:cNvCxnSpPr>
          <p:nvPr/>
        </p:nvCxnSpPr>
        <p:spPr>
          <a:xfrm>
            <a:off x="7474426" y="5376442"/>
            <a:ext cx="0" cy="173064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2F009F31-6FC4-41C1-929A-91156002603E}"/>
              </a:ext>
            </a:extLst>
          </p:cNvPr>
          <p:cNvCxnSpPr>
            <a:cxnSpLocks/>
          </p:cNvCxnSpPr>
          <p:nvPr/>
        </p:nvCxnSpPr>
        <p:spPr>
          <a:xfrm>
            <a:off x="10227106" y="5359656"/>
            <a:ext cx="0" cy="173064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8B0CEE4-7CCF-4FC9-B7E2-EC1161E61343}"/>
              </a:ext>
            </a:extLst>
          </p:cNvPr>
          <p:cNvCxnSpPr>
            <a:cxnSpLocks/>
          </p:cNvCxnSpPr>
          <p:nvPr/>
        </p:nvCxnSpPr>
        <p:spPr>
          <a:xfrm>
            <a:off x="8896439" y="6027038"/>
            <a:ext cx="0" cy="173064"/>
          </a:xfrm>
          <a:prstGeom prst="line">
            <a:avLst/>
          </a:prstGeom>
          <a:ln w="571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3621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9">
            <a:extLst>
              <a:ext uri="{FF2B5EF4-FFF2-40B4-BE49-F238E27FC236}">
                <a16:creationId xmlns:a16="http://schemas.microsoft.com/office/drawing/2014/main" id="{B9AD745B-4E27-45FD-9AC1-8B1AB29630FA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64634C3-7595-455E-AAEC-B5F6B4C6368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97C962B-CCB4-46B3-9885-70B9FCC52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A6C3AB-E302-4D35-A141-E8C25409FBBA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情感分析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Sentiment Analysis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C5F0DB-268C-41CE-AC2B-FB1AD0C9B67B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模型融合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440D45C-D320-4A30-94D7-9FAE7A445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07975"/>
              </p:ext>
            </p:extLst>
          </p:nvPr>
        </p:nvGraphicFramePr>
        <p:xfrm>
          <a:off x="1491916" y="2011680"/>
          <a:ext cx="9317255" cy="4312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751">
                  <a:extLst>
                    <a:ext uri="{9D8B030D-6E8A-4147-A177-3AD203B41FA5}">
                      <a16:colId xmlns:a16="http://schemas.microsoft.com/office/drawing/2014/main" val="4031432334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2401141346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1803875289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180177118"/>
                    </a:ext>
                  </a:extLst>
                </a:gridCol>
                <a:gridCol w="1552876">
                  <a:extLst>
                    <a:ext uri="{9D8B030D-6E8A-4147-A177-3AD203B41FA5}">
                      <a16:colId xmlns:a16="http://schemas.microsoft.com/office/drawing/2014/main" val="2355974456"/>
                    </a:ext>
                  </a:extLst>
                </a:gridCol>
              </a:tblGrid>
              <a:tr h="58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模型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准确率（</a:t>
                      </a:r>
                      <a:r>
                        <a:rPr lang="en-US" altLang="zh-CN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Accuracy</a:t>
                      </a:r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最终成绩（情感</a:t>
                      </a:r>
                      <a:r>
                        <a:rPr lang="en-US" altLang="zh-CN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+</a:t>
                      </a:r>
                      <a:r>
                        <a:rPr lang="zh-CN" altLang="en-US" baseline="0" dirty="0">
                          <a:latin typeface="Cambria" panose="02040503050406030204" pitchFamily="18" charset="0"/>
                          <a:ea typeface="幼圆" panose="02010509060101010101" pitchFamily="49" charset="-122"/>
                        </a:rPr>
                        <a:t>实体）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41760"/>
                  </a:ext>
                </a:extLst>
              </a:tr>
              <a:tr h="581732">
                <a:tc>
                  <a:txBody>
                    <a:bodyPr/>
                    <a:lstStyle/>
                    <a:p>
                      <a:endParaRPr lang="zh-CN" altLang="en-US" baseline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sz="2000" baseline="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291641"/>
                  </a:ext>
                </a:extLst>
              </a:tr>
              <a:tr h="9353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神经网络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60.8%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71.6%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0.4918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0.5517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844621"/>
                  </a:ext>
                </a:extLst>
              </a:tr>
              <a:tr h="10265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多模型融合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61.1%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71.8%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0.4928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0.5524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4728"/>
                  </a:ext>
                </a:extLst>
              </a:tr>
              <a:tr h="1184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基于规则的方法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61.3%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72.1%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0.4935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0.5536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4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105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5520802-F5E0-49B5-939C-ADB1BF74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矩形 21">
            <a:extLst>
              <a:ext uri="{FF2B5EF4-FFF2-40B4-BE49-F238E27FC236}">
                <a16:creationId xmlns:a16="http://schemas.microsoft.com/office/drawing/2014/main" id="{FAEA8E78-B95F-43C4-9FD5-48592034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6659" y="2061500"/>
            <a:ext cx="12192000" cy="2949575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直接连接符 30">
            <a:extLst>
              <a:ext uri="{FF2B5EF4-FFF2-40B4-BE49-F238E27FC236}">
                <a16:creationId xmlns:a16="http://schemas.microsoft.com/office/drawing/2014/main" id="{683DAC1A-F918-46B8-8627-1E4E0CFB35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474742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31">
            <a:extLst>
              <a:ext uri="{FF2B5EF4-FFF2-40B4-BE49-F238E27FC236}">
                <a16:creationId xmlns:a16="http://schemas.microsoft.com/office/drawing/2014/main" id="{D49BD0F1-1FFB-4247-9EFD-F780860EA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12" y="5599975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62DBAD-2803-4F3A-83A5-7DB0CEC885F8}"/>
              </a:ext>
            </a:extLst>
          </p:cNvPr>
          <p:cNvGrpSpPr>
            <a:grpSpLocks/>
          </p:cNvGrpSpPr>
          <p:nvPr/>
        </p:nvGrpSpPr>
        <p:grpSpPr bwMode="auto">
          <a:xfrm>
            <a:off x="0" y="2414588"/>
            <a:ext cx="12192000" cy="1479550"/>
            <a:chOff x="0" y="0"/>
            <a:chExt cx="12192000" cy="1480457"/>
          </a:xfrm>
        </p:grpSpPr>
        <p:sp>
          <p:nvSpPr>
            <p:cNvPr id="7" name="弧形 44">
              <a:extLst>
                <a:ext uri="{FF2B5EF4-FFF2-40B4-BE49-F238E27FC236}">
                  <a16:creationId xmlns:a16="http://schemas.microsoft.com/office/drawing/2014/main" id="{18AFC4D5-58B8-42E4-BE68-BDEEE0758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" name="直接连接符 48">
              <a:extLst>
                <a:ext uri="{FF2B5EF4-FFF2-40B4-BE49-F238E27FC236}">
                  <a16:creationId xmlns:a16="http://schemas.microsoft.com/office/drawing/2014/main" id="{E2D5D7BE-247C-422D-BAF7-DC82EEEB92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49">
              <a:extLst>
                <a:ext uri="{FF2B5EF4-FFF2-40B4-BE49-F238E27FC236}">
                  <a16:creationId xmlns:a16="http://schemas.microsoft.com/office/drawing/2014/main" id="{AFE0061C-7B00-4F83-95F1-A20FE0C68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组合 74">
            <a:extLst>
              <a:ext uri="{FF2B5EF4-FFF2-40B4-BE49-F238E27FC236}">
                <a16:creationId xmlns:a16="http://schemas.microsoft.com/office/drawing/2014/main" id="{DD34F411-A55C-4247-ABEF-98CD14E25EC6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2524125"/>
            <a:ext cx="1247775" cy="1249363"/>
            <a:chOff x="0" y="0"/>
            <a:chExt cx="1248318" cy="1248318"/>
          </a:xfrm>
        </p:grpSpPr>
        <p:sp>
          <p:nvSpPr>
            <p:cNvPr id="11" name="椭圆 57">
              <a:extLst>
                <a:ext uri="{FF2B5EF4-FFF2-40B4-BE49-F238E27FC236}">
                  <a16:creationId xmlns:a16="http://schemas.microsoft.com/office/drawing/2014/main" id="{F91480E0-B456-4388-99F1-F1831821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本框 61">
              <a:extLst>
                <a:ext uri="{FF2B5EF4-FFF2-40B4-BE49-F238E27FC236}">
                  <a16:creationId xmlns:a16="http://schemas.microsoft.com/office/drawing/2014/main" id="{6F57E692-7687-4FA6-97B3-AAB15F7A9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1E699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05</a:t>
              </a:r>
              <a:endParaRPr lang="zh-CN" altLang="en-US" sz="4800" dirty="0">
                <a:solidFill>
                  <a:srgbClr val="1E699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" name="组合 4">
            <a:extLst>
              <a:ext uri="{FF2B5EF4-FFF2-40B4-BE49-F238E27FC236}">
                <a16:creationId xmlns:a16="http://schemas.microsoft.com/office/drawing/2014/main" id="{F5E2F122-7706-4FE8-AA7B-337396E220DB}"/>
              </a:ext>
            </a:extLst>
          </p:cNvPr>
          <p:cNvGrpSpPr>
            <a:grpSpLocks/>
          </p:cNvGrpSpPr>
          <p:nvPr/>
        </p:nvGrpSpPr>
        <p:grpSpPr bwMode="auto">
          <a:xfrm>
            <a:off x="4774202" y="3861839"/>
            <a:ext cx="2760617" cy="901024"/>
            <a:chOff x="-279730" y="16920"/>
            <a:chExt cx="2303318" cy="901335"/>
          </a:xfrm>
        </p:grpSpPr>
        <p:sp>
          <p:nvSpPr>
            <p:cNvPr id="14" name="文本框 66">
              <a:extLst>
                <a:ext uri="{FF2B5EF4-FFF2-40B4-BE49-F238E27FC236}">
                  <a16:creationId xmlns:a16="http://schemas.microsoft.com/office/drawing/2014/main" id="{18DCF806-9A15-4BA2-9278-0436B03C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9730" y="16920"/>
              <a:ext cx="2303318" cy="338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Summary Improvement</a:t>
              </a:r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70">
              <a:extLst>
                <a:ext uri="{FF2B5EF4-FFF2-40B4-BE49-F238E27FC236}">
                  <a16:creationId xmlns:a16="http://schemas.microsoft.com/office/drawing/2014/main" id="{35D39D67-C6F2-4CD1-85CD-FA30028B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949" y="333278"/>
              <a:ext cx="1778328" cy="58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总结改进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799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9">
            <a:extLst>
              <a:ext uri="{FF2B5EF4-FFF2-40B4-BE49-F238E27FC236}">
                <a16:creationId xmlns:a16="http://schemas.microsoft.com/office/drawing/2014/main" id="{388DC306-E0E3-4F64-B476-DEDB56867E16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222C744-665A-42B3-AD4B-71C68CEE317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45337FD-E766-44BE-99C6-5A62C9C4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05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1F671F-5749-4C8C-8D0B-56D4564FE185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总结改进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Summary Improvement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0" name="椭圆 63">
            <a:extLst>
              <a:ext uri="{FF2B5EF4-FFF2-40B4-BE49-F238E27FC236}">
                <a16:creationId xmlns:a16="http://schemas.microsoft.com/office/drawing/2014/main" id="{41530D02-F003-4F51-A1A6-5CF49CF6A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623" y="2207613"/>
            <a:ext cx="807615" cy="807889"/>
          </a:xfrm>
          <a:prstGeom prst="ellipse">
            <a:avLst/>
          </a:prstGeom>
          <a:solidFill>
            <a:srgbClr val="0070C0">
              <a:alpha val="94000"/>
            </a:srgbClr>
          </a:solidFill>
          <a:ln w="57150" cap="flat" cmpd="sng">
            <a:solidFill>
              <a:schemeClr val="bg1">
                <a:alpha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" name="任意多边形 66">
            <a:extLst>
              <a:ext uri="{FF2B5EF4-FFF2-40B4-BE49-F238E27FC236}">
                <a16:creationId xmlns:a16="http://schemas.microsoft.com/office/drawing/2014/main" id="{71BB33BE-0A38-4D24-9E78-F972FF8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238" y="2225112"/>
            <a:ext cx="5476736" cy="825083"/>
          </a:xfrm>
          <a:custGeom>
            <a:avLst/>
            <a:gdLst>
              <a:gd name="connsiteX0" fmla="*/ 0 w 5236417"/>
              <a:gd name="connsiteY0" fmla="*/ 0 h 742326"/>
              <a:gd name="connsiteX1" fmla="*/ 696000 w 5236417"/>
              <a:gd name="connsiteY1" fmla="*/ 0 h 742326"/>
              <a:gd name="connsiteX2" fmla="*/ 920226 w 5236417"/>
              <a:gd name="connsiteY2" fmla="*/ 0 h 742326"/>
              <a:gd name="connsiteX3" fmla="*/ 4865254 w 5236417"/>
              <a:gd name="connsiteY3" fmla="*/ 0 h 742326"/>
              <a:gd name="connsiteX4" fmla="*/ 5236417 w 5236417"/>
              <a:gd name="connsiteY4" fmla="*/ 371163 h 742326"/>
              <a:gd name="connsiteX5" fmla="*/ 4865254 w 5236417"/>
              <a:gd name="connsiteY5" fmla="*/ 742326 h 742326"/>
              <a:gd name="connsiteX6" fmla="*/ 920226 w 5236417"/>
              <a:gd name="connsiteY6" fmla="*/ 742326 h 742326"/>
              <a:gd name="connsiteX7" fmla="*/ 696000 w 5236417"/>
              <a:gd name="connsiteY7" fmla="*/ 742326 h 742326"/>
              <a:gd name="connsiteX8" fmla="*/ 0 w 5236417"/>
              <a:gd name="connsiteY8" fmla="*/ 742326 h 742326"/>
              <a:gd name="connsiteX9" fmla="*/ 197646 w 5236417"/>
              <a:gd name="connsiteY9" fmla="*/ 371163 h 742326"/>
              <a:gd name="connsiteX10" fmla="*/ 0 w 5236417"/>
              <a:gd name="connsiteY10" fmla="*/ 0 h 74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2" name="TextBox 68">
            <a:extLst>
              <a:ext uri="{FF2B5EF4-FFF2-40B4-BE49-F238E27FC236}">
                <a16:creationId xmlns:a16="http://schemas.microsoft.com/office/drawing/2014/main" id="{4C7493CB-C1F5-458D-A94E-41C41D61C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570" y="2312203"/>
            <a:ext cx="418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3" name="TextBox 69">
            <a:extLst>
              <a:ext uri="{FF2B5EF4-FFF2-40B4-BE49-F238E27FC236}">
                <a16:creationId xmlns:a16="http://schemas.microsoft.com/office/drawing/2014/main" id="{A14FF425-08B4-43DE-86A7-E8273A1C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150" y="2404535"/>
            <a:ext cx="4900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对数据的分析和理解做得不够到位</a:t>
            </a:r>
          </a:p>
        </p:txBody>
      </p:sp>
      <p:sp>
        <p:nvSpPr>
          <p:cNvPr id="18" name="椭圆 63">
            <a:extLst>
              <a:ext uri="{FF2B5EF4-FFF2-40B4-BE49-F238E27FC236}">
                <a16:creationId xmlns:a16="http://schemas.microsoft.com/office/drawing/2014/main" id="{8DF3205A-B396-4726-ABBF-19BA204C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541" y="3822318"/>
            <a:ext cx="807615" cy="807889"/>
          </a:xfrm>
          <a:prstGeom prst="ellipse">
            <a:avLst/>
          </a:prstGeom>
          <a:solidFill>
            <a:srgbClr val="FFC000">
              <a:alpha val="94000"/>
            </a:srgbClr>
          </a:solidFill>
          <a:ln w="57150" cap="flat" cmpd="sng">
            <a:solidFill>
              <a:schemeClr val="bg1">
                <a:alpha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chemeClr val="accent4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9" name="任意多边形 66">
            <a:extLst>
              <a:ext uri="{FF2B5EF4-FFF2-40B4-BE49-F238E27FC236}">
                <a16:creationId xmlns:a16="http://schemas.microsoft.com/office/drawing/2014/main" id="{C7EA554E-C78B-4760-8340-5EEB5C10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156" y="3839817"/>
            <a:ext cx="5476736" cy="825083"/>
          </a:xfrm>
          <a:custGeom>
            <a:avLst/>
            <a:gdLst>
              <a:gd name="connsiteX0" fmla="*/ 0 w 5236417"/>
              <a:gd name="connsiteY0" fmla="*/ 0 h 742326"/>
              <a:gd name="connsiteX1" fmla="*/ 696000 w 5236417"/>
              <a:gd name="connsiteY1" fmla="*/ 0 h 742326"/>
              <a:gd name="connsiteX2" fmla="*/ 920226 w 5236417"/>
              <a:gd name="connsiteY2" fmla="*/ 0 h 742326"/>
              <a:gd name="connsiteX3" fmla="*/ 4865254 w 5236417"/>
              <a:gd name="connsiteY3" fmla="*/ 0 h 742326"/>
              <a:gd name="connsiteX4" fmla="*/ 5236417 w 5236417"/>
              <a:gd name="connsiteY4" fmla="*/ 371163 h 742326"/>
              <a:gd name="connsiteX5" fmla="*/ 4865254 w 5236417"/>
              <a:gd name="connsiteY5" fmla="*/ 742326 h 742326"/>
              <a:gd name="connsiteX6" fmla="*/ 920226 w 5236417"/>
              <a:gd name="connsiteY6" fmla="*/ 742326 h 742326"/>
              <a:gd name="connsiteX7" fmla="*/ 696000 w 5236417"/>
              <a:gd name="connsiteY7" fmla="*/ 742326 h 742326"/>
              <a:gd name="connsiteX8" fmla="*/ 0 w 5236417"/>
              <a:gd name="connsiteY8" fmla="*/ 742326 h 742326"/>
              <a:gd name="connsiteX9" fmla="*/ 197646 w 5236417"/>
              <a:gd name="connsiteY9" fmla="*/ 371163 h 742326"/>
              <a:gd name="connsiteX10" fmla="*/ 0 w 5236417"/>
              <a:gd name="connsiteY10" fmla="*/ 0 h 74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0" name="TextBox 68">
            <a:extLst>
              <a:ext uri="{FF2B5EF4-FFF2-40B4-BE49-F238E27FC236}">
                <a16:creationId xmlns:a16="http://schemas.microsoft.com/office/drawing/2014/main" id="{91316109-B0C4-4806-A588-CCB3B0CE9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959" y="3959970"/>
            <a:ext cx="4122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1" name="TextBox 69">
            <a:extLst>
              <a:ext uri="{FF2B5EF4-FFF2-40B4-BE49-F238E27FC236}">
                <a16:creationId xmlns:a16="http://schemas.microsoft.com/office/drawing/2014/main" id="{083F6153-299D-48AC-863B-86CFB3D05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983" y="4019240"/>
            <a:ext cx="44805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基于</a:t>
            </a:r>
            <a:r>
              <a:rPr lang="en-US" altLang="zh-CN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BERT</a:t>
            </a:r>
            <a:r>
              <a:rPr lang="zh-CN" altLang="en-US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的</a:t>
            </a:r>
            <a:r>
              <a:rPr lang="en-US" altLang="zh-CN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fine-tuning</a:t>
            </a:r>
            <a:r>
              <a:rPr lang="zh-CN" altLang="en-US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比较粗糙</a:t>
            </a:r>
          </a:p>
        </p:txBody>
      </p:sp>
      <p:sp>
        <p:nvSpPr>
          <p:cNvPr id="22" name="椭圆 63">
            <a:extLst>
              <a:ext uri="{FF2B5EF4-FFF2-40B4-BE49-F238E27FC236}">
                <a16:creationId xmlns:a16="http://schemas.microsoft.com/office/drawing/2014/main" id="{AEF84DFC-7F47-467C-92A0-094C8973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556" y="5437023"/>
            <a:ext cx="807615" cy="807889"/>
          </a:xfrm>
          <a:prstGeom prst="ellipse">
            <a:avLst/>
          </a:prstGeom>
          <a:solidFill>
            <a:srgbClr val="00B050">
              <a:alpha val="94000"/>
            </a:srgbClr>
          </a:solidFill>
          <a:ln w="57150" cap="flat" cmpd="sng">
            <a:solidFill>
              <a:schemeClr val="bg1">
                <a:alpha val="3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3" name="任意多边形 66">
            <a:extLst>
              <a:ext uri="{FF2B5EF4-FFF2-40B4-BE49-F238E27FC236}">
                <a16:creationId xmlns:a16="http://schemas.microsoft.com/office/drawing/2014/main" id="{E30A7BE9-615D-4A47-B2A3-E68590E90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171" y="5454522"/>
            <a:ext cx="5476736" cy="825083"/>
          </a:xfrm>
          <a:custGeom>
            <a:avLst/>
            <a:gdLst>
              <a:gd name="connsiteX0" fmla="*/ 0 w 5236417"/>
              <a:gd name="connsiteY0" fmla="*/ 0 h 742326"/>
              <a:gd name="connsiteX1" fmla="*/ 696000 w 5236417"/>
              <a:gd name="connsiteY1" fmla="*/ 0 h 742326"/>
              <a:gd name="connsiteX2" fmla="*/ 920226 w 5236417"/>
              <a:gd name="connsiteY2" fmla="*/ 0 h 742326"/>
              <a:gd name="connsiteX3" fmla="*/ 4865254 w 5236417"/>
              <a:gd name="connsiteY3" fmla="*/ 0 h 742326"/>
              <a:gd name="connsiteX4" fmla="*/ 5236417 w 5236417"/>
              <a:gd name="connsiteY4" fmla="*/ 371163 h 742326"/>
              <a:gd name="connsiteX5" fmla="*/ 4865254 w 5236417"/>
              <a:gd name="connsiteY5" fmla="*/ 742326 h 742326"/>
              <a:gd name="connsiteX6" fmla="*/ 920226 w 5236417"/>
              <a:gd name="connsiteY6" fmla="*/ 742326 h 742326"/>
              <a:gd name="connsiteX7" fmla="*/ 696000 w 5236417"/>
              <a:gd name="connsiteY7" fmla="*/ 742326 h 742326"/>
              <a:gd name="connsiteX8" fmla="*/ 0 w 5236417"/>
              <a:gd name="connsiteY8" fmla="*/ 742326 h 742326"/>
              <a:gd name="connsiteX9" fmla="*/ 197646 w 5236417"/>
              <a:gd name="connsiteY9" fmla="*/ 371163 h 742326"/>
              <a:gd name="connsiteX10" fmla="*/ 0 w 5236417"/>
              <a:gd name="connsiteY10" fmla="*/ 0 h 74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6417" h="742326">
                <a:moveTo>
                  <a:pt x="0" y="0"/>
                </a:moveTo>
                <a:lnTo>
                  <a:pt x="696000" y="0"/>
                </a:lnTo>
                <a:lnTo>
                  <a:pt x="920226" y="0"/>
                </a:lnTo>
                <a:lnTo>
                  <a:pt x="4865254" y="0"/>
                </a:lnTo>
                <a:cubicBezTo>
                  <a:pt x="5070242" y="0"/>
                  <a:pt x="5236417" y="166175"/>
                  <a:pt x="5236417" y="371163"/>
                </a:cubicBezTo>
                <a:cubicBezTo>
                  <a:pt x="5236417" y="576151"/>
                  <a:pt x="5070242" y="742326"/>
                  <a:pt x="4865254" y="742326"/>
                </a:cubicBezTo>
                <a:lnTo>
                  <a:pt x="920226" y="742326"/>
                </a:lnTo>
                <a:lnTo>
                  <a:pt x="696000" y="742326"/>
                </a:lnTo>
                <a:lnTo>
                  <a:pt x="0" y="742326"/>
                </a:lnTo>
                <a:cubicBezTo>
                  <a:pt x="119237" y="662038"/>
                  <a:pt x="197646" y="525761"/>
                  <a:pt x="197646" y="371163"/>
                </a:cubicBezTo>
                <a:cubicBezTo>
                  <a:pt x="197646" y="216565"/>
                  <a:pt x="119237" y="80288"/>
                  <a:pt x="0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/>
            <a:endParaRPr lang="zh-CN" altLang="zh-CN" sz="2400">
              <a:solidFill>
                <a:srgbClr val="FFFFFF"/>
              </a:solidFill>
              <a:latin typeface="Open Sans Light" panose="020B0306030504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4" name="TextBox 68">
            <a:extLst>
              <a:ext uri="{FF2B5EF4-FFF2-40B4-BE49-F238E27FC236}">
                <a16:creationId xmlns:a16="http://schemas.microsoft.com/office/drawing/2014/main" id="{227CA974-B606-4E22-A813-D5E6472B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370" y="5548579"/>
            <a:ext cx="4122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5" name="TextBox 69">
            <a:extLst>
              <a:ext uri="{FF2B5EF4-FFF2-40B4-BE49-F238E27FC236}">
                <a16:creationId xmlns:a16="http://schemas.microsoft.com/office/drawing/2014/main" id="{10757E64-2BF3-4BCB-97D5-AF34C1D4B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574" y="5667008"/>
            <a:ext cx="49008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rPr>
              <a:t>情感分析模型比较传统，创新不足</a:t>
            </a:r>
          </a:p>
        </p:txBody>
      </p:sp>
    </p:spTree>
    <p:extLst>
      <p:ext uri="{BB962C8B-B14F-4D97-AF65-F5344CB8AC3E}">
        <p14:creationId xmlns:p14="http://schemas.microsoft.com/office/powerpoint/2010/main" val="280011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B2269020-ED83-473C-A329-50FDBC71D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2" name="组合 4">
            <a:extLst>
              <a:ext uri="{FF2B5EF4-FFF2-40B4-BE49-F238E27FC236}">
                <a16:creationId xmlns:a16="http://schemas.microsoft.com/office/drawing/2014/main" id="{4595DA2A-44D5-4BA9-AD41-158912724493}"/>
              </a:ext>
            </a:extLst>
          </p:cNvPr>
          <p:cNvGrpSpPr>
            <a:grpSpLocks/>
          </p:cNvGrpSpPr>
          <p:nvPr/>
        </p:nvGrpSpPr>
        <p:grpSpPr bwMode="auto">
          <a:xfrm>
            <a:off x="3368675" y="1376363"/>
            <a:ext cx="4957763" cy="4870450"/>
            <a:chOff x="0" y="0"/>
            <a:chExt cx="4956930" cy="4870495"/>
          </a:xfrm>
        </p:grpSpPr>
        <p:grpSp>
          <p:nvGrpSpPr>
            <p:cNvPr id="3" name="组合 3">
              <a:extLst>
                <a:ext uri="{FF2B5EF4-FFF2-40B4-BE49-F238E27FC236}">
                  <a16:creationId xmlns:a16="http://schemas.microsoft.com/office/drawing/2014/main" id="{E097E6AC-9B96-45C0-B9A8-ED83C8FF9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756" y="0"/>
              <a:ext cx="4594174" cy="4706233"/>
              <a:chOff x="0" y="0"/>
              <a:chExt cx="4911907" cy="4959490"/>
            </a:xfrm>
          </p:grpSpPr>
          <p:sp>
            <p:nvSpPr>
              <p:cNvPr id="5" name="椭圆 25">
                <a:extLst>
                  <a:ext uri="{FF2B5EF4-FFF2-40B4-BE49-F238E27FC236}">
                    <a16:creationId xmlns:a16="http://schemas.microsoft.com/office/drawing/2014/main" id="{37ABBF13-9529-4DFC-AEC9-650400197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23994" cy="4823994"/>
              </a:xfrm>
              <a:prstGeom prst="ellipse">
                <a:avLst/>
              </a:prstGeom>
              <a:solidFill>
                <a:schemeClr val="bg1">
                  <a:alpha val="29803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空心弧 2">
                <a:extLst>
                  <a:ext uri="{FF2B5EF4-FFF2-40B4-BE49-F238E27FC236}">
                    <a16:creationId xmlns:a16="http://schemas.microsoft.com/office/drawing/2014/main" id="{8CDD0122-4B8D-47BF-B0A7-9E24E265E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14" y="135496"/>
                <a:ext cx="4823993" cy="4823994"/>
              </a:xfrm>
              <a:custGeom>
                <a:avLst/>
                <a:gdLst>
                  <a:gd name="T0" fmla="*/ 324266 w 4823993"/>
                  <a:gd name="T1" fmla="*/ 1204060 h 4823994"/>
                  <a:gd name="T2" fmla="*/ 2077499 w 4823993"/>
                  <a:gd name="T3" fmla="*/ 23307 h 4823994"/>
                  <a:gd name="T4" fmla="*/ 2094010 w 4823993"/>
                  <a:gd name="T5" fmla="*/ 141212 h 4823994"/>
                  <a:gd name="T6" fmla="*/ 427317 w 4823993"/>
                  <a:gd name="T7" fmla="*/ 1263684 h 4823994"/>
                  <a:gd name="T8" fmla="*/ 324266 w 4823993"/>
                  <a:gd name="T9" fmla="*/ 1204060 h 48239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23993" h="4823994">
                    <a:moveTo>
                      <a:pt x="324266" y="1204060"/>
                    </a:moveTo>
                    <a:cubicBezTo>
                      <a:pt x="695916" y="561722"/>
                      <a:pt x="1342564" y="126222"/>
                      <a:pt x="2077499" y="23307"/>
                    </a:cubicBezTo>
                    <a:lnTo>
                      <a:pt x="2094010" y="141212"/>
                    </a:lnTo>
                    <a:cubicBezTo>
                      <a:pt x="1395351" y="239048"/>
                      <a:pt x="780622" y="653051"/>
                      <a:pt x="427317" y="1263684"/>
                    </a:cubicBezTo>
                    <a:lnTo>
                      <a:pt x="324266" y="1204060"/>
                    </a:lnTo>
                    <a:close/>
                  </a:path>
                </a:pathLst>
              </a:custGeom>
              <a:solidFill>
                <a:schemeClr val="bg1"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" name="空心弧 10">
              <a:extLst>
                <a:ext uri="{FF2B5EF4-FFF2-40B4-BE49-F238E27FC236}">
                  <a16:creationId xmlns:a16="http://schemas.microsoft.com/office/drawing/2014/main" id="{7F4A6BBE-67D0-4A0F-8930-642FD46502D2}"/>
                </a:ext>
              </a:extLst>
            </p:cNvPr>
            <p:cNvSpPr>
              <a:spLocks/>
            </p:cNvSpPr>
            <p:nvPr/>
          </p:nvSpPr>
          <p:spPr bwMode="auto">
            <a:xfrm rot="-6506396">
              <a:off x="-1" y="46500"/>
              <a:ext cx="4823993" cy="4823994"/>
            </a:xfrm>
            <a:custGeom>
              <a:avLst/>
              <a:gdLst>
                <a:gd name="T0" fmla="*/ 1024484 w 4823993"/>
                <a:gd name="T1" fmla="*/ 439046 h 4823994"/>
                <a:gd name="T2" fmla="*/ 2479666 w 4823993"/>
                <a:gd name="T3" fmla="*/ 950 h 4823994"/>
                <a:gd name="T4" fmla="*/ 2476232 w 4823993"/>
                <a:gd name="T5" fmla="*/ 123286 h 4823994"/>
                <a:gd name="T6" fmla="*/ 1094886 w 4823993"/>
                <a:gd name="T7" fmla="*/ 539153 h 4823994"/>
                <a:gd name="T8" fmla="*/ 1024484 w 4823993"/>
                <a:gd name="T9" fmla="*/ 439046 h 4823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23993" h="4823994">
                  <a:moveTo>
                    <a:pt x="1024484" y="439046"/>
                  </a:moveTo>
                  <a:cubicBezTo>
                    <a:pt x="1449667" y="140029"/>
                    <a:pt x="1960071" y="-13633"/>
                    <a:pt x="2479666" y="950"/>
                  </a:cubicBezTo>
                  <a:cubicBezTo>
                    <a:pt x="2478521" y="41729"/>
                    <a:pt x="2477377" y="82507"/>
                    <a:pt x="2476232" y="123286"/>
                  </a:cubicBezTo>
                  <a:cubicBezTo>
                    <a:pt x="1983001" y="109443"/>
                    <a:pt x="1498495" y="255308"/>
                    <a:pt x="1094886" y="539153"/>
                  </a:cubicBezTo>
                  <a:lnTo>
                    <a:pt x="1024484" y="439046"/>
                  </a:ln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" name="文本框 24">
            <a:extLst>
              <a:ext uri="{FF2B5EF4-FFF2-40B4-BE49-F238E27FC236}">
                <a16:creationId xmlns:a16="http://schemas.microsoft.com/office/drawing/2014/main" id="{A06282B7-49FE-4A6A-AECC-02664165E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2895600"/>
            <a:ext cx="3817892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dirty="0">
                <a:solidFill>
                  <a:srgbClr val="FFFFFF"/>
                </a:solidFill>
              </a:rPr>
              <a:t>Thank you</a:t>
            </a:r>
            <a:endParaRPr lang="zh-CN" altLang="en-US" sz="6600" dirty="0">
              <a:solidFill>
                <a:srgbClr val="FFFFFF"/>
              </a:solidFill>
            </a:endParaRPr>
          </a:p>
        </p:txBody>
      </p:sp>
      <p:sp>
        <p:nvSpPr>
          <p:cNvPr id="9" name="椭圆 27">
            <a:extLst>
              <a:ext uri="{FF2B5EF4-FFF2-40B4-BE49-F238E27FC236}">
                <a16:creationId xmlns:a16="http://schemas.microsoft.com/office/drawing/2014/main" id="{B3F4EC04-6C04-4C78-9079-E2ADDAA87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3863975"/>
            <a:ext cx="1223962" cy="1223963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" name="椭圆 28">
            <a:extLst>
              <a:ext uri="{FF2B5EF4-FFF2-40B4-BE49-F238E27FC236}">
                <a16:creationId xmlns:a16="http://schemas.microsoft.com/office/drawing/2014/main" id="{C756E71B-A575-4550-9EBE-2E4F35D97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513" y="3729038"/>
            <a:ext cx="806450" cy="868362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椭圆 11">
            <a:extLst>
              <a:ext uri="{FF2B5EF4-FFF2-40B4-BE49-F238E27FC236}">
                <a16:creationId xmlns:a16="http://schemas.microsoft.com/office/drawing/2014/main" id="{C026C803-098F-49E1-BBC4-61DDE13F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2378075"/>
            <a:ext cx="366712" cy="366713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2" name="椭圆 12">
            <a:extLst>
              <a:ext uri="{FF2B5EF4-FFF2-40B4-BE49-F238E27FC236}">
                <a16:creationId xmlns:a16="http://schemas.microsoft.com/office/drawing/2014/main" id="{93972EE1-10B6-4356-85FC-36F43761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438" y="1852613"/>
            <a:ext cx="246062" cy="246062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3" name="椭圆 13">
            <a:extLst>
              <a:ext uri="{FF2B5EF4-FFF2-40B4-BE49-F238E27FC236}">
                <a16:creationId xmlns:a16="http://schemas.microsoft.com/office/drawing/2014/main" id="{DFD3FB35-B73A-40B2-B8F6-3F551822B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2438400"/>
            <a:ext cx="185737" cy="185738"/>
          </a:xfrm>
          <a:prstGeom prst="ellipse">
            <a:avLst/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5" name="文本框 24">
            <a:extLst>
              <a:ext uri="{FF2B5EF4-FFF2-40B4-BE49-F238E27FC236}">
                <a16:creationId xmlns:a16="http://schemas.microsoft.com/office/drawing/2014/main" id="{45B15175-0FCD-410D-91BF-469E978CE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080" y="4337398"/>
            <a:ext cx="2157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zh-CN" altLang="en-US" sz="6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245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5520802-F5E0-49B5-939C-ADB1BF74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矩形 21">
            <a:extLst>
              <a:ext uri="{FF2B5EF4-FFF2-40B4-BE49-F238E27FC236}">
                <a16:creationId xmlns:a16="http://schemas.microsoft.com/office/drawing/2014/main" id="{FAEA8E78-B95F-43C4-9FD5-48592034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" y="2066925"/>
            <a:ext cx="12192000" cy="2949575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直接连接符 30">
            <a:extLst>
              <a:ext uri="{FF2B5EF4-FFF2-40B4-BE49-F238E27FC236}">
                <a16:creationId xmlns:a16="http://schemas.microsoft.com/office/drawing/2014/main" id="{683DAC1A-F918-46B8-8627-1E4E0CFB35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474742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31">
            <a:extLst>
              <a:ext uri="{FF2B5EF4-FFF2-40B4-BE49-F238E27FC236}">
                <a16:creationId xmlns:a16="http://schemas.microsoft.com/office/drawing/2014/main" id="{D49BD0F1-1FFB-4247-9EFD-F780860EA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12" y="5599975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62DBAD-2803-4F3A-83A5-7DB0CEC885F8}"/>
              </a:ext>
            </a:extLst>
          </p:cNvPr>
          <p:cNvGrpSpPr>
            <a:grpSpLocks/>
          </p:cNvGrpSpPr>
          <p:nvPr/>
        </p:nvGrpSpPr>
        <p:grpSpPr bwMode="auto">
          <a:xfrm>
            <a:off x="0" y="2414588"/>
            <a:ext cx="12192000" cy="1479550"/>
            <a:chOff x="0" y="0"/>
            <a:chExt cx="12192000" cy="1480457"/>
          </a:xfrm>
        </p:grpSpPr>
        <p:sp>
          <p:nvSpPr>
            <p:cNvPr id="7" name="弧形 44">
              <a:extLst>
                <a:ext uri="{FF2B5EF4-FFF2-40B4-BE49-F238E27FC236}">
                  <a16:creationId xmlns:a16="http://schemas.microsoft.com/office/drawing/2014/main" id="{18AFC4D5-58B8-42E4-BE68-BDEEE0758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" name="直接连接符 48">
              <a:extLst>
                <a:ext uri="{FF2B5EF4-FFF2-40B4-BE49-F238E27FC236}">
                  <a16:creationId xmlns:a16="http://schemas.microsoft.com/office/drawing/2014/main" id="{E2D5D7BE-247C-422D-BAF7-DC82EEEB92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49">
              <a:extLst>
                <a:ext uri="{FF2B5EF4-FFF2-40B4-BE49-F238E27FC236}">
                  <a16:creationId xmlns:a16="http://schemas.microsoft.com/office/drawing/2014/main" id="{AFE0061C-7B00-4F83-95F1-A20FE0C68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组合 74">
            <a:extLst>
              <a:ext uri="{FF2B5EF4-FFF2-40B4-BE49-F238E27FC236}">
                <a16:creationId xmlns:a16="http://schemas.microsoft.com/office/drawing/2014/main" id="{DD34F411-A55C-4247-ABEF-98CD14E25EC6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2524125"/>
            <a:ext cx="1247775" cy="1249363"/>
            <a:chOff x="0" y="0"/>
            <a:chExt cx="1248318" cy="1248318"/>
          </a:xfrm>
        </p:grpSpPr>
        <p:sp>
          <p:nvSpPr>
            <p:cNvPr id="11" name="椭圆 57">
              <a:extLst>
                <a:ext uri="{FF2B5EF4-FFF2-40B4-BE49-F238E27FC236}">
                  <a16:creationId xmlns:a16="http://schemas.microsoft.com/office/drawing/2014/main" id="{F91480E0-B456-4388-99F1-F1831821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本框 61">
              <a:extLst>
                <a:ext uri="{FF2B5EF4-FFF2-40B4-BE49-F238E27FC236}">
                  <a16:creationId xmlns:a16="http://schemas.microsoft.com/office/drawing/2014/main" id="{6F57E692-7687-4FA6-97B3-AAB15F7A9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1E699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4800" dirty="0">
                <a:solidFill>
                  <a:srgbClr val="1E699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" name="组合 4">
            <a:extLst>
              <a:ext uri="{FF2B5EF4-FFF2-40B4-BE49-F238E27FC236}">
                <a16:creationId xmlns:a16="http://schemas.microsoft.com/office/drawing/2014/main" id="{F5E2F122-7706-4FE8-AA7B-337396E220DB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3844925"/>
            <a:ext cx="2260600" cy="918380"/>
            <a:chOff x="0" y="0"/>
            <a:chExt cx="2261776" cy="918697"/>
          </a:xfrm>
        </p:grpSpPr>
        <p:sp>
          <p:nvSpPr>
            <p:cNvPr id="14" name="文本框 66">
              <a:extLst>
                <a:ext uri="{FF2B5EF4-FFF2-40B4-BE49-F238E27FC236}">
                  <a16:creationId xmlns:a16="http://schemas.microsoft.com/office/drawing/2014/main" id="{18DCF806-9A15-4BA2-9278-0436B03C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Introduction</a:t>
              </a:r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70">
              <a:extLst>
                <a:ext uri="{FF2B5EF4-FFF2-40B4-BE49-F238E27FC236}">
                  <a16:creationId xmlns:a16="http://schemas.microsoft.com/office/drawing/2014/main" id="{35D39D67-C6F2-4CD1-85CD-FA30028B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58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队伍介绍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00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CF0B82-7F09-416D-BA93-3DFCE13AF7A6}"/>
              </a:ext>
            </a:extLst>
          </p:cNvPr>
          <p:cNvSpPr/>
          <p:nvPr/>
        </p:nvSpPr>
        <p:spPr>
          <a:xfrm>
            <a:off x="523274" y="4670217"/>
            <a:ext cx="2364401" cy="1436456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22">
            <a:extLst>
              <a:ext uri="{FF2B5EF4-FFF2-40B4-BE49-F238E27FC236}">
                <a16:creationId xmlns:a16="http://schemas.microsoft.com/office/drawing/2014/main" id="{B9BAE2A2-17A4-4752-B23A-E2B3154934E9}"/>
              </a:ext>
            </a:extLst>
          </p:cNvPr>
          <p:cNvGrpSpPr>
            <a:grpSpLocks/>
          </p:cNvGrpSpPr>
          <p:nvPr/>
        </p:nvGrpSpPr>
        <p:grpSpPr bwMode="auto">
          <a:xfrm>
            <a:off x="9286880" y="1810441"/>
            <a:ext cx="2583526" cy="2583526"/>
            <a:chOff x="0" y="0"/>
            <a:chExt cx="4028072" cy="4028072"/>
          </a:xfrm>
        </p:grpSpPr>
        <p:grpSp>
          <p:nvGrpSpPr>
            <p:cNvPr id="79" name="组合 23">
              <a:extLst>
                <a:ext uri="{FF2B5EF4-FFF2-40B4-BE49-F238E27FC236}">
                  <a16:creationId xmlns:a16="http://schemas.microsoft.com/office/drawing/2014/main" id="{305A5186-00E0-47B5-A98D-2CC58CD7CE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81" name="椭圆 25">
                <a:extLst>
                  <a:ext uri="{FF2B5EF4-FFF2-40B4-BE49-F238E27FC236}">
                    <a16:creationId xmlns:a16="http://schemas.microsoft.com/office/drawing/2014/main" id="{5963291D-37E3-425D-8EC7-8E5693F7B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椭圆 26">
                <a:extLst>
                  <a:ext uri="{FF2B5EF4-FFF2-40B4-BE49-F238E27FC236}">
                    <a16:creationId xmlns:a16="http://schemas.microsoft.com/office/drawing/2014/main" id="{EB1F5E5A-8084-470F-A552-109B6E135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椭圆 27">
                <a:extLst>
                  <a:ext uri="{FF2B5EF4-FFF2-40B4-BE49-F238E27FC236}">
                    <a16:creationId xmlns:a16="http://schemas.microsoft.com/office/drawing/2014/main" id="{A01FA6B3-D96A-4A46-9586-BAFC5F82D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椭圆 24">
              <a:extLst>
                <a:ext uri="{FF2B5EF4-FFF2-40B4-BE49-F238E27FC236}">
                  <a16:creationId xmlns:a16="http://schemas.microsoft.com/office/drawing/2014/main" id="{5985C70B-FACB-4276-B411-3B04B2612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83" y="1395255"/>
              <a:ext cx="1391828" cy="138840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2" name="组合 22">
            <a:extLst>
              <a:ext uri="{FF2B5EF4-FFF2-40B4-BE49-F238E27FC236}">
                <a16:creationId xmlns:a16="http://schemas.microsoft.com/office/drawing/2014/main" id="{4158C472-DCD8-41FB-BCD8-A20FE13C60B1}"/>
              </a:ext>
            </a:extLst>
          </p:cNvPr>
          <p:cNvGrpSpPr>
            <a:grpSpLocks/>
          </p:cNvGrpSpPr>
          <p:nvPr/>
        </p:nvGrpSpPr>
        <p:grpSpPr bwMode="auto">
          <a:xfrm>
            <a:off x="6309046" y="1811760"/>
            <a:ext cx="2583526" cy="2583526"/>
            <a:chOff x="0" y="0"/>
            <a:chExt cx="4028072" cy="4028072"/>
          </a:xfrm>
        </p:grpSpPr>
        <p:grpSp>
          <p:nvGrpSpPr>
            <p:cNvPr id="73" name="组合 23">
              <a:extLst>
                <a:ext uri="{FF2B5EF4-FFF2-40B4-BE49-F238E27FC236}">
                  <a16:creationId xmlns:a16="http://schemas.microsoft.com/office/drawing/2014/main" id="{9A430D5A-760B-4A8A-878A-77C42AFE8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75" name="椭圆 25">
                <a:extLst>
                  <a:ext uri="{FF2B5EF4-FFF2-40B4-BE49-F238E27FC236}">
                    <a16:creationId xmlns:a16="http://schemas.microsoft.com/office/drawing/2014/main" id="{D96079E8-E7E5-4F12-8EAD-9DA38C94A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椭圆 26">
                <a:extLst>
                  <a:ext uri="{FF2B5EF4-FFF2-40B4-BE49-F238E27FC236}">
                    <a16:creationId xmlns:a16="http://schemas.microsoft.com/office/drawing/2014/main" id="{2D8CC235-107B-4B35-A9A3-D4BBC348E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椭圆 27">
                <a:extLst>
                  <a:ext uri="{FF2B5EF4-FFF2-40B4-BE49-F238E27FC236}">
                    <a16:creationId xmlns:a16="http://schemas.microsoft.com/office/drawing/2014/main" id="{87DDAA17-FF80-4DA0-82F2-C7CA3AEC8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4" name="椭圆 24">
              <a:extLst>
                <a:ext uri="{FF2B5EF4-FFF2-40B4-BE49-F238E27FC236}">
                  <a16:creationId xmlns:a16="http://schemas.microsoft.com/office/drawing/2014/main" id="{2B0DA8CD-242C-4423-A612-137C1BDC9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83" y="1395255"/>
              <a:ext cx="1391828" cy="138840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组合 22">
            <a:extLst>
              <a:ext uri="{FF2B5EF4-FFF2-40B4-BE49-F238E27FC236}">
                <a16:creationId xmlns:a16="http://schemas.microsoft.com/office/drawing/2014/main" id="{DD0B647F-9E76-4305-BDEC-9A111FE3A6A0}"/>
              </a:ext>
            </a:extLst>
          </p:cNvPr>
          <p:cNvGrpSpPr>
            <a:grpSpLocks/>
          </p:cNvGrpSpPr>
          <p:nvPr/>
        </p:nvGrpSpPr>
        <p:grpSpPr bwMode="auto">
          <a:xfrm>
            <a:off x="3331212" y="1793949"/>
            <a:ext cx="2583526" cy="2583526"/>
            <a:chOff x="0" y="0"/>
            <a:chExt cx="4028072" cy="4028072"/>
          </a:xfrm>
        </p:grpSpPr>
        <p:grpSp>
          <p:nvGrpSpPr>
            <p:cNvPr id="67" name="组合 23">
              <a:extLst>
                <a:ext uri="{FF2B5EF4-FFF2-40B4-BE49-F238E27FC236}">
                  <a16:creationId xmlns:a16="http://schemas.microsoft.com/office/drawing/2014/main" id="{5769B1C5-EE70-4A5B-953F-AD38F7558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69" name="椭圆 25">
                <a:extLst>
                  <a:ext uri="{FF2B5EF4-FFF2-40B4-BE49-F238E27FC236}">
                    <a16:creationId xmlns:a16="http://schemas.microsoft.com/office/drawing/2014/main" id="{3F6BAC52-8961-4416-82F8-F9FD008DA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椭圆 26">
                <a:extLst>
                  <a:ext uri="{FF2B5EF4-FFF2-40B4-BE49-F238E27FC236}">
                    <a16:creationId xmlns:a16="http://schemas.microsoft.com/office/drawing/2014/main" id="{12EAA332-13B5-4354-9C12-65F8FFD79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椭圆 27">
                <a:extLst>
                  <a:ext uri="{FF2B5EF4-FFF2-40B4-BE49-F238E27FC236}">
                    <a16:creationId xmlns:a16="http://schemas.microsoft.com/office/drawing/2014/main" id="{E7405394-E552-489D-8686-6BC901CBB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8" name="椭圆 24">
              <a:extLst>
                <a:ext uri="{FF2B5EF4-FFF2-40B4-BE49-F238E27FC236}">
                  <a16:creationId xmlns:a16="http://schemas.microsoft.com/office/drawing/2014/main" id="{D79A1127-BE48-4C1C-8BCA-12EA4FFF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83" y="1395255"/>
              <a:ext cx="1391828" cy="138840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22">
            <a:extLst>
              <a:ext uri="{FF2B5EF4-FFF2-40B4-BE49-F238E27FC236}">
                <a16:creationId xmlns:a16="http://schemas.microsoft.com/office/drawing/2014/main" id="{EE651460-DF71-4545-B6F6-9A22BAC2F6E7}"/>
              </a:ext>
            </a:extLst>
          </p:cNvPr>
          <p:cNvGrpSpPr>
            <a:grpSpLocks/>
          </p:cNvGrpSpPr>
          <p:nvPr/>
        </p:nvGrpSpPr>
        <p:grpSpPr bwMode="auto">
          <a:xfrm>
            <a:off x="432402" y="1830284"/>
            <a:ext cx="2583526" cy="2583526"/>
            <a:chOff x="0" y="0"/>
            <a:chExt cx="4028072" cy="4028072"/>
          </a:xfrm>
        </p:grpSpPr>
        <p:grpSp>
          <p:nvGrpSpPr>
            <p:cNvPr id="61" name="组合 23">
              <a:extLst>
                <a:ext uri="{FF2B5EF4-FFF2-40B4-BE49-F238E27FC236}">
                  <a16:creationId xmlns:a16="http://schemas.microsoft.com/office/drawing/2014/main" id="{5D9957C8-8E71-480A-8810-FE4FB4C5B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63" name="椭圆 25">
                <a:extLst>
                  <a:ext uri="{FF2B5EF4-FFF2-40B4-BE49-F238E27FC236}">
                    <a16:creationId xmlns:a16="http://schemas.microsoft.com/office/drawing/2014/main" id="{54BA2343-156A-4894-A5D1-1E0E763D7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椭圆 26">
                <a:extLst>
                  <a:ext uri="{FF2B5EF4-FFF2-40B4-BE49-F238E27FC236}">
                    <a16:creationId xmlns:a16="http://schemas.microsoft.com/office/drawing/2014/main" id="{3C5EECE0-0C4D-4381-AB5B-D734B687C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椭圆 27">
                <a:extLst>
                  <a:ext uri="{FF2B5EF4-FFF2-40B4-BE49-F238E27FC236}">
                    <a16:creationId xmlns:a16="http://schemas.microsoft.com/office/drawing/2014/main" id="{4B35DA99-3AE0-47FC-835B-78ECE706C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2" name="椭圆 24">
              <a:extLst>
                <a:ext uri="{FF2B5EF4-FFF2-40B4-BE49-F238E27FC236}">
                  <a16:creationId xmlns:a16="http://schemas.microsoft.com/office/drawing/2014/main" id="{A00858FA-EDD0-4473-9A51-BAF53B2AC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83" y="1395255"/>
              <a:ext cx="1391828" cy="138840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任意多边形 9">
            <a:extLst>
              <a:ext uri="{FF2B5EF4-FFF2-40B4-BE49-F238E27FC236}">
                <a16:creationId xmlns:a16="http://schemas.microsoft.com/office/drawing/2014/main" id="{5AE64378-0B0B-4021-A5AD-00F82C62DCD1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6" name="直接连接符 11">
            <a:extLst>
              <a:ext uri="{FF2B5EF4-FFF2-40B4-BE49-F238E27FC236}">
                <a16:creationId xmlns:a16="http://schemas.microsoft.com/office/drawing/2014/main" id="{A1F92CF5-A10E-45AE-911A-CCC7125711C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12">
            <a:extLst>
              <a:ext uri="{FF2B5EF4-FFF2-40B4-BE49-F238E27FC236}">
                <a16:creationId xmlns:a16="http://schemas.microsoft.com/office/drawing/2014/main" id="{FA0154A7-25FD-4986-BE40-23124AE3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64C4537-C5F8-4EA2-989A-FB2A354CFDAE}"/>
              </a:ext>
            </a:extLst>
          </p:cNvPr>
          <p:cNvSpPr txBox="1"/>
          <p:nvPr/>
        </p:nvSpPr>
        <p:spPr>
          <a:xfrm>
            <a:off x="4299116" y="215778"/>
            <a:ext cx="3593767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队伍介绍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Team Introduction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2C5F196-0238-4375-98F3-EEB438D1388A}"/>
              </a:ext>
            </a:extLst>
          </p:cNvPr>
          <p:cNvSpPr/>
          <p:nvPr/>
        </p:nvSpPr>
        <p:spPr>
          <a:xfrm>
            <a:off x="742573" y="2142891"/>
            <a:ext cx="1963184" cy="1963184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C742D74E-546A-4C13-BA05-D985ADE8E9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892" r="4595" b="2297"/>
          <a:stretch>
            <a:fillRect/>
          </a:stretch>
        </p:blipFill>
        <p:spPr>
          <a:xfrm>
            <a:off x="843891" y="2253380"/>
            <a:ext cx="1760548" cy="1760548"/>
          </a:xfrm>
          <a:custGeom>
            <a:avLst/>
            <a:gdLst>
              <a:gd name="connsiteX0" fmla="*/ 880274 w 1760548"/>
              <a:gd name="connsiteY0" fmla="*/ 0 h 1760548"/>
              <a:gd name="connsiteX1" fmla="*/ 1760548 w 1760548"/>
              <a:gd name="connsiteY1" fmla="*/ 880274 h 1760548"/>
              <a:gd name="connsiteX2" fmla="*/ 880274 w 1760548"/>
              <a:gd name="connsiteY2" fmla="*/ 1760548 h 1760548"/>
              <a:gd name="connsiteX3" fmla="*/ 0 w 1760548"/>
              <a:gd name="connsiteY3" fmla="*/ 880274 h 1760548"/>
              <a:gd name="connsiteX4" fmla="*/ 880274 w 1760548"/>
              <a:gd name="connsiteY4" fmla="*/ 0 h 176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548" h="1760548">
                <a:moveTo>
                  <a:pt x="880274" y="0"/>
                </a:moveTo>
                <a:cubicBezTo>
                  <a:pt x="1366436" y="0"/>
                  <a:pt x="1760548" y="394112"/>
                  <a:pt x="1760548" y="880274"/>
                </a:cubicBezTo>
                <a:cubicBezTo>
                  <a:pt x="1760548" y="1366436"/>
                  <a:pt x="1366436" y="1760548"/>
                  <a:pt x="880274" y="1760548"/>
                </a:cubicBezTo>
                <a:cubicBezTo>
                  <a:pt x="394112" y="1760548"/>
                  <a:pt x="0" y="1366436"/>
                  <a:pt x="0" y="880274"/>
                </a:cubicBezTo>
                <a:cubicBezTo>
                  <a:pt x="0" y="394112"/>
                  <a:pt x="394112" y="0"/>
                  <a:pt x="880274" y="0"/>
                </a:cubicBezTo>
                <a:close/>
              </a:path>
            </a:pathLst>
          </a:cu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28D3A6D-66BF-4A15-8F80-C439E45BF5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5330" r="2665"/>
          <a:stretch>
            <a:fillRect/>
          </a:stretch>
        </p:blipFill>
        <p:spPr>
          <a:xfrm>
            <a:off x="9698369" y="2253380"/>
            <a:ext cx="1760548" cy="1760548"/>
          </a:xfrm>
          <a:custGeom>
            <a:avLst/>
            <a:gdLst>
              <a:gd name="connsiteX0" fmla="*/ 880274 w 1760548"/>
              <a:gd name="connsiteY0" fmla="*/ 0 h 1760548"/>
              <a:gd name="connsiteX1" fmla="*/ 1760548 w 1760548"/>
              <a:gd name="connsiteY1" fmla="*/ 880274 h 1760548"/>
              <a:gd name="connsiteX2" fmla="*/ 880274 w 1760548"/>
              <a:gd name="connsiteY2" fmla="*/ 1760548 h 1760548"/>
              <a:gd name="connsiteX3" fmla="*/ 0 w 1760548"/>
              <a:gd name="connsiteY3" fmla="*/ 880274 h 1760548"/>
              <a:gd name="connsiteX4" fmla="*/ 880274 w 1760548"/>
              <a:gd name="connsiteY4" fmla="*/ 0 h 176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548" h="1760548">
                <a:moveTo>
                  <a:pt x="880274" y="0"/>
                </a:moveTo>
                <a:cubicBezTo>
                  <a:pt x="1366436" y="0"/>
                  <a:pt x="1760548" y="394112"/>
                  <a:pt x="1760548" y="880274"/>
                </a:cubicBezTo>
                <a:cubicBezTo>
                  <a:pt x="1760548" y="1366436"/>
                  <a:pt x="1366436" y="1760548"/>
                  <a:pt x="880274" y="1760548"/>
                </a:cubicBezTo>
                <a:cubicBezTo>
                  <a:pt x="394112" y="1760548"/>
                  <a:pt x="0" y="1366436"/>
                  <a:pt x="0" y="880274"/>
                </a:cubicBezTo>
                <a:cubicBezTo>
                  <a:pt x="0" y="394112"/>
                  <a:pt x="394112" y="0"/>
                  <a:pt x="880274" y="0"/>
                </a:cubicBezTo>
                <a:close/>
              </a:path>
            </a:pathLst>
          </a:cu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93229FB2-C448-4215-BF87-126B053626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10322" r="3183"/>
          <a:stretch>
            <a:fillRect/>
          </a:stretch>
        </p:blipFill>
        <p:spPr>
          <a:xfrm>
            <a:off x="3760718" y="2208589"/>
            <a:ext cx="1760548" cy="1760548"/>
          </a:xfrm>
          <a:custGeom>
            <a:avLst/>
            <a:gdLst>
              <a:gd name="connsiteX0" fmla="*/ 880274 w 1760548"/>
              <a:gd name="connsiteY0" fmla="*/ 0 h 1760548"/>
              <a:gd name="connsiteX1" fmla="*/ 1760548 w 1760548"/>
              <a:gd name="connsiteY1" fmla="*/ 880274 h 1760548"/>
              <a:gd name="connsiteX2" fmla="*/ 880274 w 1760548"/>
              <a:gd name="connsiteY2" fmla="*/ 1760548 h 1760548"/>
              <a:gd name="connsiteX3" fmla="*/ 0 w 1760548"/>
              <a:gd name="connsiteY3" fmla="*/ 880274 h 1760548"/>
              <a:gd name="connsiteX4" fmla="*/ 880274 w 1760548"/>
              <a:gd name="connsiteY4" fmla="*/ 0 h 176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548" h="1760548">
                <a:moveTo>
                  <a:pt x="880274" y="0"/>
                </a:moveTo>
                <a:cubicBezTo>
                  <a:pt x="1366436" y="0"/>
                  <a:pt x="1760548" y="394112"/>
                  <a:pt x="1760548" y="880274"/>
                </a:cubicBezTo>
                <a:cubicBezTo>
                  <a:pt x="1760548" y="1366436"/>
                  <a:pt x="1366436" y="1760548"/>
                  <a:pt x="880274" y="1760548"/>
                </a:cubicBezTo>
                <a:cubicBezTo>
                  <a:pt x="394112" y="1760548"/>
                  <a:pt x="0" y="1366436"/>
                  <a:pt x="0" y="880274"/>
                </a:cubicBezTo>
                <a:cubicBezTo>
                  <a:pt x="0" y="394112"/>
                  <a:pt x="394112" y="0"/>
                  <a:pt x="880274" y="0"/>
                </a:cubicBezTo>
                <a:close/>
              </a:path>
            </a:pathLst>
          </a:cu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7B151D78-A612-482C-85F2-CBD02A8168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8137" r="2849"/>
          <a:stretch>
            <a:fillRect/>
          </a:stretch>
        </p:blipFill>
        <p:spPr>
          <a:xfrm>
            <a:off x="6701845" y="2205436"/>
            <a:ext cx="1760548" cy="1760548"/>
          </a:xfrm>
          <a:custGeom>
            <a:avLst/>
            <a:gdLst>
              <a:gd name="connsiteX0" fmla="*/ 880274 w 1760548"/>
              <a:gd name="connsiteY0" fmla="*/ 0 h 1760548"/>
              <a:gd name="connsiteX1" fmla="*/ 1760548 w 1760548"/>
              <a:gd name="connsiteY1" fmla="*/ 880274 h 1760548"/>
              <a:gd name="connsiteX2" fmla="*/ 880274 w 1760548"/>
              <a:gd name="connsiteY2" fmla="*/ 1760548 h 1760548"/>
              <a:gd name="connsiteX3" fmla="*/ 0 w 1760548"/>
              <a:gd name="connsiteY3" fmla="*/ 880274 h 1760548"/>
              <a:gd name="connsiteX4" fmla="*/ 880274 w 1760548"/>
              <a:gd name="connsiteY4" fmla="*/ 0 h 176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548" h="1760548">
                <a:moveTo>
                  <a:pt x="880274" y="0"/>
                </a:moveTo>
                <a:cubicBezTo>
                  <a:pt x="1366436" y="0"/>
                  <a:pt x="1760548" y="394112"/>
                  <a:pt x="1760548" y="880274"/>
                </a:cubicBezTo>
                <a:cubicBezTo>
                  <a:pt x="1760548" y="1366436"/>
                  <a:pt x="1366436" y="1760548"/>
                  <a:pt x="880274" y="1760548"/>
                </a:cubicBezTo>
                <a:cubicBezTo>
                  <a:pt x="394112" y="1760548"/>
                  <a:pt x="0" y="1366436"/>
                  <a:pt x="0" y="880274"/>
                </a:cubicBezTo>
                <a:cubicBezTo>
                  <a:pt x="0" y="394112"/>
                  <a:pt x="394112" y="0"/>
                  <a:pt x="880274" y="0"/>
                </a:cubicBezTo>
                <a:close/>
              </a:path>
            </a:pathLst>
          </a:cu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E1A4C617-40D5-42D9-844F-50FBFDD8F71B}"/>
              </a:ext>
            </a:extLst>
          </p:cNvPr>
          <p:cNvSpPr txBox="1"/>
          <p:nvPr/>
        </p:nvSpPr>
        <p:spPr>
          <a:xfrm>
            <a:off x="598283" y="4797960"/>
            <a:ext cx="2107474" cy="124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田佳来</a:t>
            </a:r>
            <a:endParaRPr lang="en-US" altLang="zh-CN" sz="2400" b="1" dirty="0">
              <a:solidFill>
                <a:srgbClr val="FFC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北京信息科技大学</a:t>
            </a:r>
            <a:endParaRPr lang="en-US" altLang="zh-CN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研二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4F08637-3F64-483E-A526-0EBC15021107}"/>
              </a:ext>
            </a:extLst>
          </p:cNvPr>
          <p:cNvSpPr/>
          <p:nvPr/>
        </p:nvSpPr>
        <p:spPr>
          <a:xfrm>
            <a:off x="3659400" y="2112926"/>
            <a:ext cx="1963184" cy="1963184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3AB8B75-68A2-4AC6-A209-952C9C4670C8}"/>
              </a:ext>
            </a:extLst>
          </p:cNvPr>
          <p:cNvSpPr/>
          <p:nvPr/>
        </p:nvSpPr>
        <p:spPr>
          <a:xfrm>
            <a:off x="6606686" y="2124369"/>
            <a:ext cx="1963184" cy="1963184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CE446F9-D3C9-4909-B327-3219EB3D9A87}"/>
              </a:ext>
            </a:extLst>
          </p:cNvPr>
          <p:cNvSpPr/>
          <p:nvPr/>
        </p:nvSpPr>
        <p:spPr>
          <a:xfrm>
            <a:off x="9597051" y="2152062"/>
            <a:ext cx="1963184" cy="1963184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C1264FC-E998-4239-B7B0-D3D57467DDDF}"/>
              </a:ext>
            </a:extLst>
          </p:cNvPr>
          <p:cNvSpPr/>
          <p:nvPr/>
        </p:nvSpPr>
        <p:spPr>
          <a:xfrm>
            <a:off x="3512246" y="4670217"/>
            <a:ext cx="2364401" cy="1436456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275BB58-368E-4108-AD4A-5446CD0B4249}"/>
              </a:ext>
            </a:extLst>
          </p:cNvPr>
          <p:cNvSpPr txBox="1"/>
          <p:nvPr/>
        </p:nvSpPr>
        <p:spPr>
          <a:xfrm>
            <a:off x="3587255" y="4797960"/>
            <a:ext cx="2107474" cy="124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李明豪</a:t>
            </a:r>
            <a:endParaRPr lang="en-US" altLang="zh-CN" sz="2400" b="1" dirty="0">
              <a:solidFill>
                <a:srgbClr val="FFC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深圳大学</a:t>
            </a:r>
            <a:endParaRPr lang="en-US" altLang="zh-CN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研二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F85081F-127F-46E4-9171-8F2830CAE44C}"/>
              </a:ext>
            </a:extLst>
          </p:cNvPr>
          <p:cNvSpPr/>
          <p:nvPr/>
        </p:nvSpPr>
        <p:spPr>
          <a:xfrm>
            <a:off x="6496602" y="4656935"/>
            <a:ext cx="2364401" cy="1436456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8C6744F-5164-4FCA-9A84-2AB04B4E1237}"/>
              </a:ext>
            </a:extLst>
          </p:cNvPr>
          <p:cNvSpPr txBox="1"/>
          <p:nvPr/>
        </p:nvSpPr>
        <p:spPr>
          <a:xfrm>
            <a:off x="6571611" y="4784678"/>
            <a:ext cx="2107474" cy="124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林浩星</a:t>
            </a:r>
            <a:endParaRPr lang="en-US" altLang="zh-CN" sz="2400" b="1" dirty="0">
              <a:solidFill>
                <a:srgbClr val="FFC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深圳大学</a:t>
            </a:r>
            <a:endParaRPr lang="en-US" altLang="zh-CN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研二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2DD7E42-8EEA-4063-AEF9-AD2E06179511}"/>
              </a:ext>
            </a:extLst>
          </p:cNvPr>
          <p:cNvSpPr/>
          <p:nvPr/>
        </p:nvSpPr>
        <p:spPr>
          <a:xfrm>
            <a:off x="9486243" y="4655616"/>
            <a:ext cx="2364401" cy="1436456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DB2C9CA-ACF7-4A2E-96A3-779EC509A3B0}"/>
              </a:ext>
            </a:extLst>
          </p:cNvPr>
          <p:cNvSpPr txBox="1"/>
          <p:nvPr/>
        </p:nvSpPr>
        <p:spPr>
          <a:xfrm>
            <a:off x="9561252" y="4783359"/>
            <a:ext cx="2107474" cy="124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朱帅</a:t>
            </a:r>
            <a:endParaRPr lang="en-US" altLang="zh-CN" sz="2400" b="1" dirty="0">
              <a:solidFill>
                <a:srgbClr val="FFC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华中科技大学</a:t>
            </a:r>
            <a:endParaRPr lang="en-US" altLang="zh-CN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研一</a:t>
            </a:r>
          </a:p>
        </p:txBody>
      </p:sp>
    </p:spTree>
    <p:extLst>
      <p:ext uri="{BB962C8B-B14F-4D97-AF65-F5344CB8AC3E}">
        <p14:creationId xmlns:p14="http://schemas.microsoft.com/office/powerpoint/2010/main" val="363376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43" grpId="0"/>
      <p:bldP spid="55" grpId="0" animBg="1"/>
      <p:bldP spid="56" grpId="0" animBg="1"/>
      <p:bldP spid="57" grpId="0" animBg="1"/>
      <p:bldP spid="45" grpId="0" animBg="1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5520802-F5E0-49B5-939C-ADB1BF74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矩形 21">
            <a:extLst>
              <a:ext uri="{FF2B5EF4-FFF2-40B4-BE49-F238E27FC236}">
                <a16:creationId xmlns:a16="http://schemas.microsoft.com/office/drawing/2014/main" id="{FAEA8E78-B95F-43C4-9FD5-48592034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" y="2066925"/>
            <a:ext cx="12192000" cy="2949575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直接连接符 30">
            <a:extLst>
              <a:ext uri="{FF2B5EF4-FFF2-40B4-BE49-F238E27FC236}">
                <a16:creationId xmlns:a16="http://schemas.microsoft.com/office/drawing/2014/main" id="{683DAC1A-F918-46B8-8627-1E4E0CFB35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474742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31">
            <a:extLst>
              <a:ext uri="{FF2B5EF4-FFF2-40B4-BE49-F238E27FC236}">
                <a16:creationId xmlns:a16="http://schemas.microsoft.com/office/drawing/2014/main" id="{D49BD0F1-1FFB-4247-9EFD-F780860EA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12" y="5599975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62DBAD-2803-4F3A-83A5-7DB0CEC885F8}"/>
              </a:ext>
            </a:extLst>
          </p:cNvPr>
          <p:cNvGrpSpPr>
            <a:grpSpLocks/>
          </p:cNvGrpSpPr>
          <p:nvPr/>
        </p:nvGrpSpPr>
        <p:grpSpPr bwMode="auto">
          <a:xfrm>
            <a:off x="0" y="2414588"/>
            <a:ext cx="12192000" cy="1479550"/>
            <a:chOff x="0" y="0"/>
            <a:chExt cx="12192000" cy="1480457"/>
          </a:xfrm>
        </p:grpSpPr>
        <p:sp>
          <p:nvSpPr>
            <p:cNvPr id="7" name="弧形 44">
              <a:extLst>
                <a:ext uri="{FF2B5EF4-FFF2-40B4-BE49-F238E27FC236}">
                  <a16:creationId xmlns:a16="http://schemas.microsoft.com/office/drawing/2014/main" id="{18AFC4D5-58B8-42E4-BE68-BDEEE0758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" name="直接连接符 48">
              <a:extLst>
                <a:ext uri="{FF2B5EF4-FFF2-40B4-BE49-F238E27FC236}">
                  <a16:creationId xmlns:a16="http://schemas.microsoft.com/office/drawing/2014/main" id="{E2D5D7BE-247C-422D-BAF7-DC82EEEB92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49">
              <a:extLst>
                <a:ext uri="{FF2B5EF4-FFF2-40B4-BE49-F238E27FC236}">
                  <a16:creationId xmlns:a16="http://schemas.microsoft.com/office/drawing/2014/main" id="{AFE0061C-7B00-4F83-95F1-A20FE0C68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组合 74">
            <a:extLst>
              <a:ext uri="{FF2B5EF4-FFF2-40B4-BE49-F238E27FC236}">
                <a16:creationId xmlns:a16="http://schemas.microsoft.com/office/drawing/2014/main" id="{DD34F411-A55C-4247-ABEF-98CD14E25EC6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2524125"/>
            <a:ext cx="1247775" cy="1249363"/>
            <a:chOff x="0" y="0"/>
            <a:chExt cx="1248318" cy="1248318"/>
          </a:xfrm>
        </p:grpSpPr>
        <p:sp>
          <p:nvSpPr>
            <p:cNvPr id="11" name="椭圆 57">
              <a:extLst>
                <a:ext uri="{FF2B5EF4-FFF2-40B4-BE49-F238E27FC236}">
                  <a16:creationId xmlns:a16="http://schemas.microsoft.com/office/drawing/2014/main" id="{F91480E0-B456-4388-99F1-F1831821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本框 61">
              <a:extLst>
                <a:ext uri="{FF2B5EF4-FFF2-40B4-BE49-F238E27FC236}">
                  <a16:creationId xmlns:a16="http://schemas.microsoft.com/office/drawing/2014/main" id="{6F57E692-7687-4FA6-97B3-AAB15F7A9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1E699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4800" dirty="0">
                <a:solidFill>
                  <a:srgbClr val="1E699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" name="组合 4">
            <a:extLst>
              <a:ext uri="{FF2B5EF4-FFF2-40B4-BE49-F238E27FC236}">
                <a16:creationId xmlns:a16="http://schemas.microsoft.com/office/drawing/2014/main" id="{F5E2F122-7706-4FE8-AA7B-337396E220DB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3844925"/>
            <a:ext cx="2260600" cy="918380"/>
            <a:chOff x="0" y="0"/>
            <a:chExt cx="2261776" cy="918697"/>
          </a:xfrm>
        </p:grpSpPr>
        <p:sp>
          <p:nvSpPr>
            <p:cNvPr id="14" name="文本框 66">
              <a:extLst>
                <a:ext uri="{FF2B5EF4-FFF2-40B4-BE49-F238E27FC236}">
                  <a16:creationId xmlns:a16="http://schemas.microsoft.com/office/drawing/2014/main" id="{18DCF806-9A15-4BA2-9278-0436B03C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2617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Question Analysis</a:t>
              </a:r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70">
              <a:extLst>
                <a:ext uri="{FF2B5EF4-FFF2-40B4-BE49-F238E27FC236}">
                  <a16:creationId xmlns:a16="http://schemas.microsoft.com/office/drawing/2014/main" id="{35D39D67-C6F2-4CD1-85CD-FA30028B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333720"/>
              <a:ext cx="2242954" cy="58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赛题分析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601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1CE0166A-F537-4AA1-BD6E-ACDC02DF1027}"/>
              </a:ext>
            </a:extLst>
          </p:cNvPr>
          <p:cNvSpPr/>
          <p:nvPr/>
        </p:nvSpPr>
        <p:spPr>
          <a:xfrm>
            <a:off x="404261" y="1819175"/>
            <a:ext cx="11511815" cy="1609825"/>
          </a:xfrm>
          <a:prstGeom prst="round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任意多边形 9">
            <a:extLst>
              <a:ext uri="{FF2B5EF4-FFF2-40B4-BE49-F238E27FC236}">
                <a16:creationId xmlns:a16="http://schemas.microsoft.com/office/drawing/2014/main" id="{053C7C7B-CF33-4ED3-B26C-C7AF063B636E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" name="直接连接符 11">
            <a:extLst>
              <a:ext uri="{FF2B5EF4-FFF2-40B4-BE49-F238E27FC236}">
                <a16:creationId xmlns:a16="http://schemas.microsoft.com/office/drawing/2014/main" id="{DC841C1D-C87E-41B4-B6A5-67D34CED8F4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12">
            <a:extLst>
              <a:ext uri="{FF2B5EF4-FFF2-40B4-BE49-F238E27FC236}">
                <a16:creationId xmlns:a16="http://schemas.microsoft.com/office/drawing/2014/main" id="{A4D6F79C-5CA2-48A0-8AA8-CFEA6A91A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106985-06A2-4082-9EA2-82508B3135E5}"/>
              </a:ext>
            </a:extLst>
          </p:cNvPr>
          <p:cNvSpPr txBox="1"/>
          <p:nvPr/>
        </p:nvSpPr>
        <p:spPr>
          <a:xfrm>
            <a:off x="4299116" y="215778"/>
            <a:ext cx="3593767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赛题分析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Question Analysis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C1C8D7-EFC6-4BF1-8576-D05147F3653F}"/>
              </a:ext>
            </a:extLst>
          </p:cNvPr>
          <p:cNvSpPr txBox="1"/>
          <p:nvPr/>
        </p:nvSpPr>
        <p:spPr>
          <a:xfrm>
            <a:off x="704036" y="2393254"/>
            <a:ext cx="161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竞赛任务：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AAF153-7B4E-4101-98C1-7C4AB3A8A09B}"/>
              </a:ext>
            </a:extLst>
          </p:cNvPr>
          <p:cNvSpPr txBox="1"/>
          <p:nvPr/>
        </p:nvSpPr>
        <p:spPr>
          <a:xfrm>
            <a:off x="2616565" y="2060983"/>
            <a:ext cx="7884430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  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给定若干文章，判断文章的核心实体以及对核心实体的情感态度。每篇文章识别最多三个核心实体，并分别判断文章对上述实体的情感倾向（积极、中立、消极三种）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FD749-FE6F-4764-80ED-96A31574440E}"/>
              </a:ext>
            </a:extLst>
          </p:cNvPr>
          <p:cNvSpPr txBox="1"/>
          <p:nvPr/>
        </p:nvSpPr>
        <p:spPr>
          <a:xfrm>
            <a:off x="783979" y="4884364"/>
            <a:ext cx="132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数据集：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3106523-5E3B-4E6B-9992-A11883FA4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84706"/>
              </p:ext>
            </p:extLst>
          </p:nvPr>
        </p:nvGraphicFramePr>
        <p:xfrm>
          <a:off x="2616565" y="4104284"/>
          <a:ext cx="8128000" cy="22258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7881">
                  <a:extLst>
                    <a:ext uri="{9D8B030D-6E8A-4147-A177-3AD203B41FA5}">
                      <a16:colId xmlns:a16="http://schemas.microsoft.com/office/drawing/2014/main" val="3882112576"/>
                    </a:ext>
                  </a:extLst>
                </a:gridCol>
                <a:gridCol w="5110119">
                  <a:extLst>
                    <a:ext uri="{9D8B030D-6E8A-4147-A177-3AD203B41FA5}">
                      <a16:colId xmlns:a16="http://schemas.microsoft.com/office/drawing/2014/main" val="1593129145"/>
                    </a:ext>
                  </a:extLst>
                </a:gridCol>
              </a:tblGrid>
              <a:tr h="488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字段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049327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newsId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str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类型，新闻对应的唯一标识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79294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title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str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类型，新闻标题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93476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content</a:t>
                      </a:r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str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类型，新闻主体内容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688233"/>
                  </a:ext>
                </a:extLst>
              </a:tr>
              <a:tr h="626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coreEntityEmotions</a:t>
                      </a:r>
                    </a:p>
                    <a:p>
                      <a:pPr algn="ctr"/>
                      <a:endParaRPr lang="zh-CN" altLang="en-US" baseline="0" dirty="0">
                        <a:latin typeface="Arial" panose="020B0604020202020204" pitchFamily="34" charset="0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list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类型，其中的元素是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dict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类型，键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entity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对应实体，键</a:t>
                      </a:r>
                      <a:r>
                        <a:rPr lang="en-US" altLang="zh-CN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emotion</a:t>
                      </a:r>
                      <a:r>
                        <a:rPr lang="zh-CN" altLang="en-US" baseline="0" dirty="0">
                          <a:latin typeface="Arial" panose="020B0604020202020204" pitchFamily="34" charset="0"/>
                          <a:ea typeface="微软雅黑 Light" panose="020B0502040204020203" pitchFamily="34" charset="-122"/>
                        </a:rPr>
                        <a:t>为该实体的情感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90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971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9">
            <a:extLst>
              <a:ext uri="{FF2B5EF4-FFF2-40B4-BE49-F238E27FC236}">
                <a16:creationId xmlns:a16="http://schemas.microsoft.com/office/drawing/2014/main" id="{7AD2DC55-4B52-4AC1-A0CA-C6021CD2611B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3" name="直接连接符 11">
            <a:extLst>
              <a:ext uri="{FF2B5EF4-FFF2-40B4-BE49-F238E27FC236}">
                <a16:creationId xmlns:a16="http://schemas.microsoft.com/office/drawing/2014/main" id="{44BF007E-63DC-475E-9228-314E102E3E2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12">
            <a:extLst>
              <a:ext uri="{FF2B5EF4-FFF2-40B4-BE49-F238E27FC236}">
                <a16:creationId xmlns:a16="http://schemas.microsoft.com/office/drawing/2014/main" id="{F37053F2-F78F-4C64-BB42-234E93799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3B534-2F8A-45D3-867F-C6C164CC4AB0}"/>
              </a:ext>
            </a:extLst>
          </p:cNvPr>
          <p:cNvSpPr txBox="1"/>
          <p:nvPr/>
        </p:nvSpPr>
        <p:spPr>
          <a:xfrm>
            <a:off x="4299116" y="215778"/>
            <a:ext cx="3593767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赛题分析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Question Analysis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0" name="矩形 135">
            <a:extLst>
              <a:ext uri="{FF2B5EF4-FFF2-40B4-BE49-F238E27FC236}">
                <a16:creationId xmlns:a16="http://schemas.microsoft.com/office/drawing/2014/main" id="{AFD4A055-68E2-40F0-9413-3EE3E349E074}"/>
              </a:ext>
            </a:extLst>
          </p:cNvPr>
          <p:cNvSpPr>
            <a:spLocks noChangeArrowheads="1"/>
          </p:cNvSpPr>
          <p:nvPr/>
        </p:nvSpPr>
        <p:spPr bwMode="auto">
          <a:xfrm rot="21157079">
            <a:off x="1384300" y="4702175"/>
            <a:ext cx="9269413" cy="192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Avanti" pitchFamily="2" charset="0"/>
                <a:ea typeface="方正兰亭黑简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任意多边形 139">
            <a:extLst>
              <a:ext uri="{FF2B5EF4-FFF2-40B4-BE49-F238E27FC236}">
                <a16:creationId xmlns:a16="http://schemas.microsoft.com/office/drawing/2014/main" id="{264EB871-A1EF-49B1-945D-E8A7277A7FFD}"/>
              </a:ext>
            </a:extLst>
          </p:cNvPr>
          <p:cNvSpPr>
            <a:spLocks/>
          </p:cNvSpPr>
          <p:nvPr/>
        </p:nvSpPr>
        <p:spPr bwMode="auto">
          <a:xfrm rot="20685864">
            <a:off x="5443538" y="4953000"/>
            <a:ext cx="922337" cy="1116013"/>
          </a:xfrm>
          <a:custGeom>
            <a:avLst/>
            <a:gdLst>
              <a:gd name="T0" fmla="*/ 574587 w 922787"/>
              <a:gd name="T1" fmla="*/ 593623 h 1116017"/>
              <a:gd name="T2" fmla="*/ 579503 w 922787"/>
              <a:gd name="T3" fmla="*/ 571508 h 1116017"/>
              <a:gd name="T4" fmla="*/ 562299 w 922787"/>
              <a:gd name="T5" fmla="*/ 569050 h 1116017"/>
              <a:gd name="T6" fmla="*/ 557384 w 922787"/>
              <a:gd name="T7" fmla="*/ 588708 h 1116017"/>
              <a:gd name="T8" fmla="*/ 554926 w 922787"/>
              <a:gd name="T9" fmla="*/ 419162 h 1116017"/>
              <a:gd name="T10" fmla="*/ 508232 w 922787"/>
              <a:gd name="T11" fmla="*/ 438819 h 1116017"/>
              <a:gd name="T12" fmla="*/ 471367 w 922787"/>
              <a:gd name="T13" fmla="*/ 419161 h 1116017"/>
              <a:gd name="T14" fmla="*/ 441876 w 922787"/>
              <a:gd name="T15" fmla="*/ 446191 h 1116017"/>
              <a:gd name="T16" fmla="*/ 471368 w 922787"/>
              <a:gd name="T17" fmla="*/ 483049 h 1116017"/>
              <a:gd name="T18" fmla="*/ 385351 w 922787"/>
              <a:gd name="T19" fmla="*/ 483049 h 1116017"/>
              <a:gd name="T20" fmla="*/ 468910 w 922787"/>
              <a:gd name="T21" fmla="*/ 576422 h 1116017"/>
              <a:gd name="T22" fmla="*/ 429588 w 922787"/>
              <a:gd name="T23" fmla="*/ 581337 h 1116017"/>
              <a:gd name="T24" fmla="*/ 436961 w 922787"/>
              <a:gd name="T25" fmla="*/ 630480 h 1116017"/>
              <a:gd name="T26" fmla="*/ 328826 w 922787"/>
              <a:gd name="T27" fmla="*/ 544478 h 1116017"/>
              <a:gd name="T28" fmla="*/ 331283 w 922787"/>
              <a:gd name="T29" fmla="*/ 630480 h 1116017"/>
              <a:gd name="T30" fmla="*/ 294419 w 922787"/>
              <a:gd name="T31" fmla="*/ 600994 h 1116017"/>
              <a:gd name="T32" fmla="*/ 267385 w 922787"/>
              <a:gd name="T33" fmla="*/ 630480 h 1116017"/>
              <a:gd name="T34" fmla="*/ 289503 w 922787"/>
              <a:gd name="T35" fmla="*/ 667338 h 1116017"/>
              <a:gd name="T36" fmla="*/ 279673 w 922787"/>
              <a:gd name="T37" fmla="*/ 721397 h 1116017"/>
              <a:gd name="T38" fmla="*/ 419757 w 922787"/>
              <a:gd name="T39" fmla="*/ 694367 h 1116017"/>
              <a:gd name="T40" fmla="*/ 397639 w 922787"/>
              <a:gd name="T41" fmla="*/ 723854 h 1116017"/>
              <a:gd name="T42" fmla="*/ 424673 w 922787"/>
              <a:gd name="T43" fmla="*/ 743511 h 1116017"/>
              <a:gd name="T44" fmla="*/ 515605 w 922787"/>
              <a:gd name="T45" fmla="*/ 706653 h 1116017"/>
              <a:gd name="T46" fmla="*/ 409927 w 922787"/>
              <a:gd name="T47" fmla="*/ 814770 h 1116017"/>
              <a:gd name="T48" fmla="*/ 341114 w 922787"/>
              <a:gd name="T49" fmla="*/ 861457 h 1116017"/>
              <a:gd name="T50" fmla="*/ 355859 w 922787"/>
              <a:gd name="T51" fmla="*/ 898315 h 1116017"/>
              <a:gd name="T52" fmla="*/ 395181 w 922787"/>
              <a:gd name="T53" fmla="*/ 856542 h 1116017"/>
              <a:gd name="T54" fmla="*/ 441876 w 922787"/>
              <a:gd name="T55" fmla="*/ 927801 h 1116017"/>
              <a:gd name="T56" fmla="*/ 481198 w 922787"/>
              <a:gd name="T57" fmla="*/ 809856 h 1116017"/>
              <a:gd name="T58" fmla="*/ 505774 w 922787"/>
              <a:gd name="T59" fmla="*/ 841799 h 1116017"/>
              <a:gd name="T60" fmla="*/ 537723 w 922787"/>
              <a:gd name="T61" fmla="*/ 822141 h 1116017"/>
              <a:gd name="T62" fmla="*/ 579503 w 922787"/>
              <a:gd name="T63" fmla="*/ 844256 h 1116017"/>
              <a:gd name="T64" fmla="*/ 584418 w 922787"/>
              <a:gd name="T65" fmla="*/ 866371 h 1116017"/>
              <a:gd name="T66" fmla="*/ 589333 w 922787"/>
              <a:gd name="T67" fmla="*/ 949916 h 1116017"/>
              <a:gd name="T68" fmla="*/ 628655 w 922787"/>
              <a:gd name="T69" fmla="*/ 954830 h 1116017"/>
              <a:gd name="T70" fmla="*/ 650774 w 922787"/>
              <a:gd name="T71" fmla="*/ 920429 h 1116017"/>
              <a:gd name="T72" fmla="*/ 699926 w 922787"/>
              <a:gd name="T73" fmla="*/ 908143 h 1116017"/>
              <a:gd name="T74" fmla="*/ 606537 w 922787"/>
              <a:gd name="T75" fmla="*/ 792655 h 1116017"/>
              <a:gd name="T76" fmla="*/ 648316 w 922787"/>
              <a:gd name="T77" fmla="*/ 800027 h 1116017"/>
              <a:gd name="T78" fmla="*/ 655689 w 922787"/>
              <a:gd name="T79" fmla="*/ 753340 h 1116017"/>
              <a:gd name="T80" fmla="*/ 756451 w 922787"/>
              <a:gd name="T81" fmla="*/ 836885 h 1116017"/>
              <a:gd name="T82" fmla="*/ 751536 w 922787"/>
              <a:gd name="T83" fmla="*/ 748426 h 1116017"/>
              <a:gd name="T84" fmla="*/ 790858 w 922787"/>
              <a:gd name="T85" fmla="*/ 777912 h 1116017"/>
              <a:gd name="T86" fmla="*/ 815434 w 922787"/>
              <a:gd name="T87" fmla="*/ 748426 h 1116017"/>
              <a:gd name="T88" fmla="*/ 795773 w 922787"/>
              <a:gd name="T89" fmla="*/ 711568 h 1116017"/>
              <a:gd name="T90" fmla="*/ 810519 w 922787"/>
              <a:gd name="T91" fmla="*/ 659967 h 1116017"/>
              <a:gd name="T92" fmla="*/ 640943 w 922787"/>
              <a:gd name="T93" fmla="*/ 669795 h 1116017"/>
              <a:gd name="T94" fmla="*/ 663062 w 922787"/>
              <a:gd name="T95" fmla="*/ 662424 h 1116017"/>
              <a:gd name="T96" fmla="*/ 655689 w 922787"/>
              <a:gd name="T97" fmla="*/ 647681 h 1116017"/>
              <a:gd name="T98" fmla="*/ 636028 w 922787"/>
              <a:gd name="T99" fmla="*/ 652595 h 1116017"/>
              <a:gd name="T100" fmla="*/ 776112 w 922787"/>
              <a:gd name="T101" fmla="*/ 561679 h 1116017"/>
              <a:gd name="T102" fmla="*/ 744163 w 922787"/>
              <a:gd name="T103" fmla="*/ 519906 h 1116017"/>
              <a:gd name="T104" fmla="*/ 729417 w 922787"/>
              <a:gd name="T105" fmla="*/ 480592 h 1116017"/>
              <a:gd name="T106" fmla="*/ 687638 w 922787"/>
              <a:gd name="T107" fmla="*/ 524821 h 1116017"/>
              <a:gd name="T108" fmla="*/ 922787 w 922787"/>
              <a:gd name="T109" fmla="*/ 1116017 h 1116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22787" h="1116017">
                <a:moveTo>
                  <a:pt x="650774" y="443733"/>
                </a:moveTo>
                <a:cubicBezTo>
                  <a:pt x="645858" y="443733"/>
                  <a:pt x="643401" y="446191"/>
                  <a:pt x="643401" y="451105"/>
                </a:cubicBezTo>
                <a:cubicBezTo>
                  <a:pt x="645859" y="569050"/>
                  <a:pt x="645859" y="569050"/>
                  <a:pt x="645859" y="569050"/>
                </a:cubicBezTo>
                <a:cubicBezTo>
                  <a:pt x="557384" y="662424"/>
                  <a:pt x="557384" y="662424"/>
                  <a:pt x="557384" y="662424"/>
                </a:cubicBezTo>
                <a:cubicBezTo>
                  <a:pt x="574587" y="593623"/>
                  <a:pt x="574587" y="593623"/>
                  <a:pt x="574587" y="593623"/>
                </a:cubicBezTo>
                <a:cubicBezTo>
                  <a:pt x="599164" y="581336"/>
                  <a:pt x="599164" y="581336"/>
                  <a:pt x="599164" y="581336"/>
                </a:cubicBezTo>
                <a:cubicBezTo>
                  <a:pt x="601621" y="578879"/>
                  <a:pt x="604079" y="573965"/>
                  <a:pt x="601621" y="569050"/>
                </a:cubicBezTo>
                <a:cubicBezTo>
                  <a:pt x="601621" y="566593"/>
                  <a:pt x="599164" y="564136"/>
                  <a:pt x="594249" y="564136"/>
                </a:cubicBezTo>
                <a:cubicBezTo>
                  <a:pt x="594249" y="564136"/>
                  <a:pt x="591791" y="566593"/>
                  <a:pt x="591791" y="566593"/>
                </a:cubicBezTo>
                <a:cubicBezTo>
                  <a:pt x="579503" y="571508"/>
                  <a:pt x="579503" y="571508"/>
                  <a:pt x="579503" y="571508"/>
                </a:cubicBezTo>
                <a:cubicBezTo>
                  <a:pt x="584418" y="549393"/>
                  <a:pt x="584418" y="549393"/>
                  <a:pt x="584418" y="549393"/>
                </a:cubicBezTo>
                <a:cubicBezTo>
                  <a:pt x="586876" y="544479"/>
                  <a:pt x="584418" y="539564"/>
                  <a:pt x="579502" y="539564"/>
                </a:cubicBezTo>
                <a:cubicBezTo>
                  <a:pt x="577045" y="537107"/>
                  <a:pt x="577045" y="537107"/>
                  <a:pt x="577045" y="537107"/>
                </a:cubicBezTo>
                <a:cubicBezTo>
                  <a:pt x="572130" y="537107"/>
                  <a:pt x="569672" y="539564"/>
                  <a:pt x="569672" y="544479"/>
                </a:cubicBezTo>
                <a:cubicBezTo>
                  <a:pt x="562299" y="569050"/>
                  <a:pt x="562299" y="569050"/>
                  <a:pt x="562299" y="569050"/>
                </a:cubicBezTo>
                <a:cubicBezTo>
                  <a:pt x="552469" y="559222"/>
                  <a:pt x="552469" y="559222"/>
                  <a:pt x="552469" y="559222"/>
                </a:cubicBezTo>
                <a:cubicBezTo>
                  <a:pt x="552469" y="559222"/>
                  <a:pt x="550011" y="556764"/>
                  <a:pt x="547554" y="556765"/>
                </a:cubicBezTo>
                <a:cubicBezTo>
                  <a:pt x="545096" y="556765"/>
                  <a:pt x="542639" y="559222"/>
                  <a:pt x="542639" y="559222"/>
                </a:cubicBezTo>
                <a:cubicBezTo>
                  <a:pt x="537723" y="561679"/>
                  <a:pt x="537723" y="569050"/>
                  <a:pt x="540181" y="571508"/>
                </a:cubicBezTo>
                <a:cubicBezTo>
                  <a:pt x="557384" y="588708"/>
                  <a:pt x="557384" y="588708"/>
                  <a:pt x="557384" y="588708"/>
                </a:cubicBezTo>
                <a:cubicBezTo>
                  <a:pt x="540181" y="657509"/>
                  <a:pt x="540181" y="657509"/>
                  <a:pt x="540181" y="657509"/>
                </a:cubicBezTo>
                <a:cubicBezTo>
                  <a:pt x="505774" y="534650"/>
                  <a:pt x="505774" y="534650"/>
                  <a:pt x="505774" y="534650"/>
                </a:cubicBezTo>
                <a:cubicBezTo>
                  <a:pt x="562299" y="431448"/>
                  <a:pt x="562299" y="431448"/>
                  <a:pt x="562299" y="431448"/>
                </a:cubicBezTo>
                <a:cubicBezTo>
                  <a:pt x="564757" y="426533"/>
                  <a:pt x="562299" y="421619"/>
                  <a:pt x="557384" y="421619"/>
                </a:cubicBezTo>
                <a:cubicBezTo>
                  <a:pt x="557384" y="419162"/>
                  <a:pt x="554926" y="419162"/>
                  <a:pt x="554926" y="419162"/>
                </a:cubicBezTo>
                <a:cubicBezTo>
                  <a:pt x="552469" y="419161"/>
                  <a:pt x="547553" y="421619"/>
                  <a:pt x="547554" y="424076"/>
                </a:cubicBezTo>
                <a:cubicBezTo>
                  <a:pt x="498401" y="512535"/>
                  <a:pt x="498401" y="512535"/>
                  <a:pt x="498401" y="512535"/>
                </a:cubicBezTo>
                <a:cubicBezTo>
                  <a:pt x="488571" y="478134"/>
                  <a:pt x="488571" y="478134"/>
                  <a:pt x="488571" y="478134"/>
                </a:cubicBezTo>
                <a:cubicBezTo>
                  <a:pt x="488571" y="475677"/>
                  <a:pt x="488571" y="475677"/>
                  <a:pt x="488571" y="475677"/>
                </a:cubicBezTo>
                <a:cubicBezTo>
                  <a:pt x="508232" y="438819"/>
                  <a:pt x="508232" y="438819"/>
                  <a:pt x="508232" y="438819"/>
                </a:cubicBezTo>
                <a:cubicBezTo>
                  <a:pt x="510689" y="433905"/>
                  <a:pt x="510689" y="428990"/>
                  <a:pt x="505774" y="426533"/>
                </a:cubicBezTo>
                <a:cubicBezTo>
                  <a:pt x="503317" y="426533"/>
                  <a:pt x="503317" y="426533"/>
                  <a:pt x="500859" y="426533"/>
                </a:cubicBezTo>
                <a:cubicBezTo>
                  <a:pt x="498401" y="426533"/>
                  <a:pt x="495943" y="426533"/>
                  <a:pt x="493486" y="428990"/>
                </a:cubicBezTo>
                <a:cubicBezTo>
                  <a:pt x="481198" y="453562"/>
                  <a:pt x="481198" y="453562"/>
                  <a:pt x="481198" y="453562"/>
                </a:cubicBezTo>
                <a:cubicBezTo>
                  <a:pt x="471367" y="419161"/>
                  <a:pt x="471367" y="419161"/>
                  <a:pt x="471367" y="419161"/>
                </a:cubicBezTo>
                <a:cubicBezTo>
                  <a:pt x="471367" y="414247"/>
                  <a:pt x="466452" y="411790"/>
                  <a:pt x="463994" y="411790"/>
                </a:cubicBezTo>
                <a:cubicBezTo>
                  <a:pt x="461537" y="411790"/>
                  <a:pt x="461537" y="414247"/>
                  <a:pt x="461537" y="414247"/>
                </a:cubicBezTo>
                <a:cubicBezTo>
                  <a:pt x="456622" y="414247"/>
                  <a:pt x="454164" y="419162"/>
                  <a:pt x="456622" y="424076"/>
                </a:cubicBezTo>
                <a:cubicBezTo>
                  <a:pt x="466452" y="458476"/>
                  <a:pt x="466452" y="458476"/>
                  <a:pt x="466452" y="458476"/>
                </a:cubicBezTo>
                <a:cubicBezTo>
                  <a:pt x="441876" y="446191"/>
                  <a:pt x="441876" y="446191"/>
                  <a:pt x="441876" y="446191"/>
                </a:cubicBezTo>
                <a:cubicBezTo>
                  <a:pt x="441876" y="443733"/>
                  <a:pt x="439418" y="443734"/>
                  <a:pt x="436961" y="443734"/>
                </a:cubicBezTo>
                <a:cubicBezTo>
                  <a:pt x="434503" y="443733"/>
                  <a:pt x="432045" y="446191"/>
                  <a:pt x="429588" y="448648"/>
                </a:cubicBezTo>
                <a:cubicBezTo>
                  <a:pt x="429588" y="453562"/>
                  <a:pt x="429588" y="458477"/>
                  <a:pt x="434503" y="460934"/>
                </a:cubicBezTo>
                <a:cubicBezTo>
                  <a:pt x="471367" y="480591"/>
                  <a:pt x="471367" y="480591"/>
                  <a:pt x="471367" y="480591"/>
                </a:cubicBezTo>
                <a:cubicBezTo>
                  <a:pt x="471368" y="483049"/>
                  <a:pt x="471368" y="483049"/>
                  <a:pt x="471368" y="483049"/>
                </a:cubicBezTo>
                <a:cubicBezTo>
                  <a:pt x="483655" y="517449"/>
                  <a:pt x="483655" y="517449"/>
                  <a:pt x="483655" y="517449"/>
                </a:cubicBezTo>
                <a:cubicBezTo>
                  <a:pt x="395181" y="468306"/>
                  <a:pt x="395181" y="468306"/>
                  <a:pt x="395181" y="468306"/>
                </a:cubicBezTo>
                <a:cubicBezTo>
                  <a:pt x="392723" y="468305"/>
                  <a:pt x="392723" y="468305"/>
                  <a:pt x="390266" y="468306"/>
                </a:cubicBezTo>
                <a:cubicBezTo>
                  <a:pt x="387808" y="468306"/>
                  <a:pt x="385351" y="468305"/>
                  <a:pt x="382893" y="470763"/>
                </a:cubicBezTo>
                <a:cubicBezTo>
                  <a:pt x="380435" y="475677"/>
                  <a:pt x="382893" y="480591"/>
                  <a:pt x="385351" y="483049"/>
                </a:cubicBezTo>
                <a:cubicBezTo>
                  <a:pt x="488571" y="539564"/>
                  <a:pt x="488571" y="539564"/>
                  <a:pt x="488571" y="539564"/>
                </a:cubicBezTo>
                <a:cubicBezTo>
                  <a:pt x="525435" y="662424"/>
                  <a:pt x="525435" y="662424"/>
                  <a:pt x="525435" y="662424"/>
                </a:cubicBezTo>
                <a:cubicBezTo>
                  <a:pt x="473825" y="613280"/>
                  <a:pt x="473825" y="613280"/>
                  <a:pt x="473825" y="613280"/>
                </a:cubicBezTo>
                <a:cubicBezTo>
                  <a:pt x="476282" y="586251"/>
                  <a:pt x="476282" y="586251"/>
                  <a:pt x="476282" y="586251"/>
                </a:cubicBezTo>
                <a:cubicBezTo>
                  <a:pt x="476282" y="581336"/>
                  <a:pt x="473825" y="576422"/>
                  <a:pt x="468910" y="576422"/>
                </a:cubicBezTo>
                <a:cubicBezTo>
                  <a:pt x="463994" y="576422"/>
                  <a:pt x="459079" y="581337"/>
                  <a:pt x="459079" y="586251"/>
                </a:cubicBezTo>
                <a:cubicBezTo>
                  <a:pt x="459079" y="598537"/>
                  <a:pt x="459079" y="598537"/>
                  <a:pt x="459079" y="598537"/>
                </a:cubicBezTo>
                <a:cubicBezTo>
                  <a:pt x="441876" y="581336"/>
                  <a:pt x="441876" y="581336"/>
                  <a:pt x="441876" y="581336"/>
                </a:cubicBezTo>
                <a:cubicBezTo>
                  <a:pt x="439418" y="581336"/>
                  <a:pt x="436961" y="578879"/>
                  <a:pt x="434503" y="578879"/>
                </a:cubicBezTo>
                <a:cubicBezTo>
                  <a:pt x="432045" y="578879"/>
                  <a:pt x="432046" y="581336"/>
                  <a:pt x="429588" y="581337"/>
                </a:cubicBezTo>
                <a:cubicBezTo>
                  <a:pt x="427130" y="586251"/>
                  <a:pt x="427130" y="591165"/>
                  <a:pt x="429588" y="593622"/>
                </a:cubicBezTo>
                <a:cubicBezTo>
                  <a:pt x="449249" y="613280"/>
                  <a:pt x="449249" y="613280"/>
                  <a:pt x="449249" y="613280"/>
                </a:cubicBezTo>
                <a:cubicBezTo>
                  <a:pt x="434503" y="615737"/>
                  <a:pt x="434503" y="615737"/>
                  <a:pt x="434503" y="615737"/>
                </a:cubicBezTo>
                <a:cubicBezTo>
                  <a:pt x="432045" y="615737"/>
                  <a:pt x="427130" y="620652"/>
                  <a:pt x="429588" y="625566"/>
                </a:cubicBezTo>
                <a:cubicBezTo>
                  <a:pt x="429588" y="628023"/>
                  <a:pt x="434503" y="630480"/>
                  <a:pt x="436961" y="630480"/>
                </a:cubicBezTo>
                <a:cubicBezTo>
                  <a:pt x="436961" y="630480"/>
                  <a:pt x="439418" y="630480"/>
                  <a:pt x="439418" y="630480"/>
                </a:cubicBezTo>
                <a:cubicBezTo>
                  <a:pt x="463994" y="625566"/>
                  <a:pt x="463994" y="625566"/>
                  <a:pt x="463994" y="625566"/>
                </a:cubicBezTo>
                <a:cubicBezTo>
                  <a:pt x="513147" y="674710"/>
                  <a:pt x="513147" y="674710"/>
                  <a:pt x="513147" y="674710"/>
                </a:cubicBezTo>
                <a:cubicBezTo>
                  <a:pt x="390266" y="642766"/>
                  <a:pt x="390266" y="642766"/>
                  <a:pt x="390266" y="642766"/>
                </a:cubicBezTo>
                <a:cubicBezTo>
                  <a:pt x="328826" y="544478"/>
                  <a:pt x="328826" y="544478"/>
                  <a:pt x="328826" y="544478"/>
                </a:cubicBezTo>
                <a:cubicBezTo>
                  <a:pt x="326368" y="542021"/>
                  <a:pt x="323910" y="539564"/>
                  <a:pt x="321452" y="539564"/>
                </a:cubicBezTo>
                <a:cubicBezTo>
                  <a:pt x="318995" y="539564"/>
                  <a:pt x="318995" y="539564"/>
                  <a:pt x="316537" y="539564"/>
                </a:cubicBezTo>
                <a:cubicBezTo>
                  <a:pt x="314080" y="542021"/>
                  <a:pt x="311622" y="549393"/>
                  <a:pt x="314080" y="551850"/>
                </a:cubicBezTo>
                <a:cubicBezTo>
                  <a:pt x="365690" y="637852"/>
                  <a:pt x="365690" y="637852"/>
                  <a:pt x="365690" y="637852"/>
                </a:cubicBezTo>
                <a:cubicBezTo>
                  <a:pt x="331283" y="630480"/>
                  <a:pt x="331283" y="630480"/>
                  <a:pt x="331283" y="630480"/>
                </a:cubicBezTo>
                <a:cubicBezTo>
                  <a:pt x="328825" y="628023"/>
                  <a:pt x="328825" y="628023"/>
                  <a:pt x="328825" y="628023"/>
                </a:cubicBezTo>
                <a:cubicBezTo>
                  <a:pt x="306707" y="591165"/>
                  <a:pt x="306707" y="591165"/>
                  <a:pt x="306707" y="591165"/>
                </a:cubicBezTo>
                <a:cubicBezTo>
                  <a:pt x="306707" y="588708"/>
                  <a:pt x="304249" y="588708"/>
                  <a:pt x="299334" y="588708"/>
                </a:cubicBezTo>
                <a:cubicBezTo>
                  <a:pt x="299334" y="588708"/>
                  <a:pt x="296876" y="588708"/>
                  <a:pt x="296876" y="588708"/>
                </a:cubicBezTo>
                <a:cubicBezTo>
                  <a:pt x="291961" y="591165"/>
                  <a:pt x="291961" y="596079"/>
                  <a:pt x="294419" y="600994"/>
                </a:cubicBezTo>
                <a:cubicBezTo>
                  <a:pt x="306707" y="623109"/>
                  <a:pt x="306707" y="623109"/>
                  <a:pt x="306707" y="623109"/>
                </a:cubicBezTo>
                <a:cubicBezTo>
                  <a:pt x="272300" y="615737"/>
                  <a:pt x="272300" y="615737"/>
                  <a:pt x="272300" y="615737"/>
                </a:cubicBezTo>
                <a:cubicBezTo>
                  <a:pt x="272300" y="615737"/>
                  <a:pt x="269842" y="615737"/>
                  <a:pt x="269842" y="615737"/>
                </a:cubicBezTo>
                <a:cubicBezTo>
                  <a:pt x="267385" y="615737"/>
                  <a:pt x="262470" y="618194"/>
                  <a:pt x="262469" y="620651"/>
                </a:cubicBezTo>
                <a:cubicBezTo>
                  <a:pt x="260012" y="625566"/>
                  <a:pt x="264927" y="630480"/>
                  <a:pt x="267385" y="630480"/>
                </a:cubicBezTo>
                <a:cubicBezTo>
                  <a:pt x="304249" y="640309"/>
                  <a:pt x="304249" y="640309"/>
                  <a:pt x="304249" y="640309"/>
                </a:cubicBezTo>
                <a:cubicBezTo>
                  <a:pt x="279673" y="655052"/>
                  <a:pt x="279673" y="655052"/>
                  <a:pt x="279673" y="655052"/>
                </a:cubicBezTo>
                <a:cubicBezTo>
                  <a:pt x="277215" y="657509"/>
                  <a:pt x="274758" y="662424"/>
                  <a:pt x="277215" y="664881"/>
                </a:cubicBezTo>
                <a:cubicBezTo>
                  <a:pt x="279673" y="667338"/>
                  <a:pt x="282130" y="669795"/>
                  <a:pt x="284588" y="669795"/>
                </a:cubicBezTo>
                <a:cubicBezTo>
                  <a:pt x="287046" y="669796"/>
                  <a:pt x="287046" y="669796"/>
                  <a:pt x="289503" y="667338"/>
                </a:cubicBezTo>
                <a:cubicBezTo>
                  <a:pt x="326368" y="645223"/>
                  <a:pt x="326368" y="645223"/>
                  <a:pt x="326368" y="645223"/>
                </a:cubicBezTo>
                <a:cubicBezTo>
                  <a:pt x="363232" y="655052"/>
                  <a:pt x="363232" y="655052"/>
                  <a:pt x="363232" y="655052"/>
                </a:cubicBezTo>
                <a:cubicBezTo>
                  <a:pt x="277215" y="706653"/>
                  <a:pt x="277215" y="706653"/>
                  <a:pt x="277215" y="706653"/>
                </a:cubicBezTo>
                <a:cubicBezTo>
                  <a:pt x="272300" y="709110"/>
                  <a:pt x="272300" y="714025"/>
                  <a:pt x="274758" y="718939"/>
                </a:cubicBezTo>
                <a:cubicBezTo>
                  <a:pt x="274758" y="721397"/>
                  <a:pt x="277216" y="721396"/>
                  <a:pt x="279673" y="721397"/>
                </a:cubicBezTo>
                <a:cubicBezTo>
                  <a:pt x="282131" y="721397"/>
                  <a:pt x="284588" y="721396"/>
                  <a:pt x="284588" y="721396"/>
                </a:cubicBezTo>
                <a:cubicBezTo>
                  <a:pt x="385351" y="659967"/>
                  <a:pt x="385351" y="659967"/>
                  <a:pt x="385351" y="659967"/>
                </a:cubicBezTo>
                <a:cubicBezTo>
                  <a:pt x="510689" y="689453"/>
                  <a:pt x="510689" y="689453"/>
                  <a:pt x="510689" y="689453"/>
                </a:cubicBezTo>
                <a:cubicBezTo>
                  <a:pt x="441876" y="709111"/>
                  <a:pt x="441876" y="709111"/>
                  <a:pt x="441876" y="709111"/>
                </a:cubicBezTo>
                <a:cubicBezTo>
                  <a:pt x="419757" y="694367"/>
                  <a:pt x="419757" y="694367"/>
                  <a:pt x="419757" y="694367"/>
                </a:cubicBezTo>
                <a:cubicBezTo>
                  <a:pt x="417299" y="694367"/>
                  <a:pt x="417299" y="694367"/>
                  <a:pt x="414842" y="694367"/>
                </a:cubicBezTo>
                <a:cubicBezTo>
                  <a:pt x="412384" y="694367"/>
                  <a:pt x="409927" y="694368"/>
                  <a:pt x="407469" y="696825"/>
                </a:cubicBezTo>
                <a:cubicBezTo>
                  <a:pt x="405011" y="701739"/>
                  <a:pt x="407469" y="706654"/>
                  <a:pt x="409927" y="709111"/>
                </a:cubicBezTo>
                <a:cubicBezTo>
                  <a:pt x="422215" y="716482"/>
                  <a:pt x="422215" y="716482"/>
                  <a:pt x="422215" y="716482"/>
                </a:cubicBezTo>
                <a:cubicBezTo>
                  <a:pt x="397639" y="723854"/>
                  <a:pt x="397639" y="723854"/>
                  <a:pt x="397639" y="723854"/>
                </a:cubicBezTo>
                <a:cubicBezTo>
                  <a:pt x="392724" y="723854"/>
                  <a:pt x="390266" y="728768"/>
                  <a:pt x="392724" y="733683"/>
                </a:cubicBezTo>
                <a:cubicBezTo>
                  <a:pt x="392723" y="736140"/>
                  <a:pt x="397639" y="738597"/>
                  <a:pt x="400096" y="738597"/>
                </a:cubicBezTo>
                <a:cubicBezTo>
                  <a:pt x="400096" y="738597"/>
                  <a:pt x="402554" y="738597"/>
                  <a:pt x="402554" y="738597"/>
                </a:cubicBezTo>
                <a:cubicBezTo>
                  <a:pt x="427130" y="731225"/>
                  <a:pt x="427130" y="731225"/>
                  <a:pt x="427130" y="731225"/>
                </a:cubicBezTo>
                <a:cubicBezTo>
                  <a:pt x="424673" y="743511"/>
                  <a:pt x="424673" y="743511"/>
                  <a:pt x="424673" y="743511"/>
                </a:cubicBezTo>
                <a:cubicBezTo>
                  <a:pt x="422215" y="748426"/>
                  <a:pt x="424673" y="753340"/>
                  <a:pt x="429588" y="755797"/>
                </a:cubicBezTo>
                <a:cubicBezTo>
                  <a:pt x="429588" y="755797"/>
                  <a:pt x="432045" y="755797"/>
                  <a:pt x="432045" y="755797"/>
                </a:cubicBezTo>
                <a:cubicBezTo>
                  <a:pt x="434503" y="755797"/>
                  <a:pt x="439418" y="753340"/>
                  <a:pt x="439418" y="750883"/>
                </a:cubicBezTo>
                <a:cubicBezTo>
                  <a:pt x="446791" y="726311"/>
                  <a:pt x="446791" y="726311"/>
                  <a:pt x="446791" y="726311"/>
                </a:cubicBezTo>
                <a:cubicBezTo>
                  <a:pt x="515605" y="706653"/>
                  <a:pt x="515605" y="706653"/>
                  <a:pt x="515605" y="706653"/>
                </a:cubicBezTo>
                <a:cubicBezTo>
                  <a:pt x="427130" y="800027"/>
                  <a:pt x="427130" y="800027"/>
                  <a:pt x="427130" y="800027"/>
                </a:cubicBezTo>
                <a:cubicBezTo>
                  <a:pt x="309164" y="802484"/>
                  <a:pt x="309164" y="802484"/>
                  <a:pt x="309164" y="802484"/>
                </a:cubicBezTo>
                <a:cubicBezTo>
                  <a:pt x="304249" y="802484"/>
                  <a:pt x="299334" y="804941"/>
                  <a:pt x="299334" y="809855"/>
                </a:cubicBezTo>
                <a:cubicBezTo>
                  <a:pt x="299334" y="814770"/>
                  <a:pt x="304249" y="817227"/>
                  <a:pt x="309164" y="817227"/>
                </a:cubicBezTo>
                <a:cubicBezTo>
                  <a:pt x="409927" y="814770"/>
                  <a:pt x="409927" y="814770"/>
                  <a:pt x="409927" y="814770"/>
                </a:cubicBezTo>
                <a:cubicBezTo>
                  <a:pt x="385351" y="841799"/>
                  <a:pt x="385351" y="841799"/>
                  <a:pt x="385351" y="841799"/>
                </a:cubicBezTo>
                <a:cubicBezTo>
                  <a:pt x="382893" y="844256"/>
                  <a:pt x="382893" y="844256"/>
                  <a:pt x="382893" y="844256"/>
                </a:cubicBezTo>
                <a:cubicBezTo>
                  <a:pt x="341114" y="844256"/>
                  <a:pt x="341114" y="844256"/>
                  <a:pt x="341114" y="844256"/>
                </a:cubicBezTo>
                <a:cubicBezTo>
                  <a:pt x="336198" y="844256"/>
                  <a:pt x="331283" y="849171"/>
                  <a:pt x="331283" y="851628"/>
                </a:cubicBezTo>
                <a:cubicBezTo>
                  <a:pt x="331283" y="856542"/>
                  <a:pt x="336198" y="861457"/>
                  <a:pt x="341114" y="861457"/>
                </a:cubicBezTo>
                <a:cubicBezTo>
                  <a:pt x="368147" y="859000"/>
                  <a:pt x="368147" y="859000"/>
                  <a:pt x="368147" y="859000"/>
                </a:cubicBezTo>
                <a:cubicBezTo>
                  <a:pt x="343571" y="886029"/>
                  <a:pt x="343571" y="886029"/>
                  <a:pt x="343571" y="886029"/>
                </a:cubicBezTo>
                <a:cubicBezTo>
                  <a:pt x="338656" y="888486"/>
                  <a:pt x="338656" y="895858"/>
                  <a:pt x="343571" y="898315"/>
                </a:cubicBezTo>
                <a:cubicBezTo>
                  <a:pt x="343571" y="898315"/>
                  <a:pt x="346029" y="900772"/>
                  <a:pt x="348486" y="900772"/>
                </a:cubicBezTo>
                <a:cubicBezTo>
                  <a:pt x="350944" y="900772"/>
                  <a:pt x="353402" y="898314"/>
                  <a:pt x="355859" y="898315"/>
                </a:cubicBezTo>
                <a:cubicBezTo>
                  <a:pt x="380435" y="871286"/>
                  <a:pt x="380435" y="871286"/>
                  <a:pt x="380435" y="871286"/>
                </a:cubicBezTo>
                <a:cubicBezTo>
                  <a:pt x="380435" y="898315"/>
                  <a:pt x="380435" y="898315"/>
                  <a:pt x="380435" y="898315"/>
                </a:cubicBezTo>
                <a:cubicBezTo>
                  <a:pt x="380435" y="903229"/>
                  <a:pt x="382893" y="905686"/>
                  <a:pt x="387808" y="905686"/>
                </a:cubicBezTo>
                <a:cubicBezTo>
                  <a:pt x="392723" y="905686"/>
                  <a:pt x="397639" y="903229"/>
                  <a:pt x="397639" y="898314"/>
                </a:cubicBezTo>
                <a:cubicBezTo>
                  <a:pt x="395181" y="856542"/>
                  <a:pt x="395181" y="856542"/>
                  <a:pt x="395181" y="856542"/>
                </a:cubicBezTo>
                <a:cubicBezTo>
                  <a:pt x="397639" y="854085"/>
                  <a:pt x="397639" y="854085"/>
                  <a:pt x="397639" y="854085"/>
                </a:cubicBezTo>
                <a:cubicBezTo>
                  <a:pt x="422215" y="827056"/>
                  <a:pt x="422215" y="827056"/>
                  <a:pt x="422215" y="827056"/>
                </a:cubicBezTo>
                <a:cubicBezTo>
                  <a:pt x="424672" y="927801"/>
                  <a:pt x="424672" y="927801"/>
                  <a:pt x="424672" y="927801"/>
                </a:cubicBezTo>
                <a:cubicBezTo>
                  <a:pt x="424672" y="932715"/>
                  <a:pt x="427130" y="935172"/>
                  <a:pt x="432045" y="935173"/>
                </a:cubicBezTo>
                <a:cubicBezTo>
                  <a:pt x="436961" y="935173"/>
                  <a:pt x="441876" y="932716"/>
                  <a:pt x="441876" y="927801"/>
                </a:cubicBezTo>
                <a:cubicBezTo>
                  <a:pt x="436960" y="809856"/>
                  <a:pt x="436960" y="809856"/>
                  <a:pt x="436960" y="809856"/>
                </a:cubicBezTo>
                <a:cubicBezTo>
                  <a:pt x="525435" y="718939"/>
                  <a:pt x="525435" y="718939"/>
                  <a:pt x="525435" y="718939"/>
                </a:cubicBezTo>
                <a:cubicBezTo>
                  <a:pt x="510689" y="785284"/>
                  <a:pt x="510689" y="785284"/>
                  <a:pt x="510689" y="785284"/>
                </a:cubicBezTo>
                <a:cubicBezTo>
                  <a:pt x="486113" y="797570"/>
                  <a:pt x="486113" y="797570"/>
                  <a:pt x="486113" y="797570"/>
                </a:cubicBezTo>
                <a:cubicBezTo>
                  <a:pt x="481198" y="800027"/>
                  <a:pt x="478740" y="804941"/>
                  <a:pt x="481198" y="809856"/>
                </a:cubicBezTo>
                <a:cubicBezTo>
                  <a:pt x="483655" y="812313"/>
                  <a:pt x="486113" y="814770"/>
                  <a:pt x="488570" y="814770"/>
                </a:cubicBezTo>
                <a:cubicBezTo>
                  <a:pt x="491028" y="814770"/>
                  <a:pt x="491028" y="814770"/>
                  <a:pt x="493486" y="812313"/>
                </a:cubicBezTo>
                <a:cubicBezTo>
                  <a:pt x="505774" y="807398"/>
                  <a:pt x="505774" y="807398"/>
                  <a:pt x="505774" y="807398"/>
                </a:cubicBezTo>
                <a:cubicBezTo>
                  <a:pt x="498401" y="831970"/>
                  <a:pt x="498401" y="831970"/>
                  <a:pt x="498401" y="831970"/>
                </a:cubicBezTo>
                <a:cubicBezTo>
                  <a:pt x="498401" y="834427"/>
                  <a:pt x="500859" y="839342"/>
                  <a:pt x="505774" y="841799"/>
                </a:cubicBezTo>
                <a:cubicBezTo>
                  <a:pt x="505774" y="841799"/>
                  <a:pt x="505774" y="841799"/>
                  <a:pt x="508232" y="841799"/>
                </a:cubicBezTo>
                <a:cubicBezTo>
                  <a:pt x="510689" y="841799"/>
                  <a:pt x="513147" y="839342"/>
                  <a:pt x="515604" y="834428"/>
                </a:cubicBezTo>
                <a:cubicBezTo>
                  <a:pt x="520520" y="809856"/>
                  <a:pt x="520520" y="809856"/>
                  <a:pt x="520520" y="809856"/>
                </a:cubicBezTo>
                <a:cubicBezTo>
                  <a:pt x="530350" y="819685"/>
                  <a:pt x="530350" y="819685"/>
                  <a:pt x="530350" y="819685"/>
                </a:cubicBezTo>
                <a:cubicBezTo>
                  <a:pt x="532808" y="822142"/>
                  <a:pt x="535265" y="822141"/>
                  <a:pt x="537723" y="822141"/>
                </a:cubicBezTo>
                <a:cubicBezTo>
                  <a:pt x="537723" y="822141"/>
                  <a:pt x="540181" y="822142"/>
                  <a:pt x="542638" y="819684"/>
                </a:cubicBezTo>
                <a:cubicBezTo>
                  <a:pt x="545096" y="817227"/>
                  <a:pt x="545096" y="812313"/>
                  <a:pt x="542638" y="807398"/>
                </a:cubicBezTo>
                <a:cubicBezTo>
                  <a:pt x="525435" y="790198"/>
                  <a:pt x="525435" y="790198"/>
                  <a:pt x="525435" y="790198"/>
                </a:cubicBezTo>
                <a:cubicBezTo>
                  <a:pt x="542638" y="721397"/>
                  <a:pt x="542638" y="721397"/>
                  <a:pt x="542638" y="721397"/>
                </a:cubicBezTo>
                <a:cubicBezTo>
                  <a:pt x="579503" y="844256"/>
                  <a:pt x="579503" y="844256"/>
                  <a:pt x="579503" y="844256"/>
                </a:cubicBezTo>
                <a:cubicBezTo>
                  <a:pt x="522977" y="947458"/>
                  <a:pt x="522977" y="947458"/>
                  <a:pt x="522977" y="947458"/>
                </a:cubicBezTo>
                <a:cubicBezTo>
                  <a:pt x="520520" y="952373"/>
                  <a:pt x="520520" y="957287"/>
                  <a:pt x="525435" y="959744"/>
                </a:cubicBezTo>
                <a:cubicBezTo>
                  <a:pt x="527893" y="959744"/>
                  <a:pt x="527893" y="959744"/>
                  <a:pt x="530350" y="959745"/>
                </a:cubicBezTo>
                <a:cubicBezTo>
                  <a:pt x="532808" y="959745"/>
                  <a:pt x="535266" y="957287"/>
                  <a:pt x="537723" y="954830"/>
                </a:cubicBezTo>
                <a:cubicBezTo>
                  <a:pt x="584418" y="866371"/>
                  <a:pt x="584418" y="866371"/>
                  <a:pt x="584418" y="866371"/>
                </a:cubicBezTo>
                <a:cubicBezTo>
                  <a:pt x="594248" y="903229"/>
                  <a:pt x="594248" y="903229"/>
                  <a:pt x="594248" y="903229"/>
                </a:cubicBezTo>
                <a:cubicBezTo>
                  <a:pt x="574588" y="942544"/>
                  <a:pt x="574588" y="942544"/>
                  <a:pt x="574588" y="942544"/>
                </a:cubicBezTo>
                <a:cubicBezTo>
                  <a:pt x="572130" y="945001"/>
                  <a:pt x="574587" y="949916"/>
                  <a:pt x="577045" y="952373"/>
                </a:cubicBezTo>
                <a:cubicBezTo>
                  <a:pt x="579502" y="952373"/>
                  <a:pt x="581960" y="954830"/>
                  <a:pt x="581960" y="954830"/>
                </a:cubicBezTo>
                <a:cubicBezTo>
                  <a:pt x="584418" y="954830"/>
                  <a:pt x="586876" y="952373"/>
                  <a:pt x="589333" y="949916"/>
                </a:cubicBezTo>
                <a:cubicBezTo>
                  <a:pt x="601621" y="925344"/>
                  <a:pt x="601621" y="925344"/>
                  <a:pt x="601621" y="925344"/>
                </a:cubicBezTo>
                <a:cubicBezTo>
                  <a:pt x="611452" y="959745"/>
                  <a:pt x="611452" y="959745"/>
                  <a:pt x="611452" y="959745"/>
                </a:cubicBezTo>
                <a:cubicBezTo>
                  <a:pt x="613909" y="964659"/>
                  <a:pt x="616367" y="967116"/>
                  <a:pt x="621282" y="967116"/>
                </a:cubicBezTo>
                <a:cubicBezTo>
                  <a:pt x="621282" y="967116"/>
                  <a:pt x="621282" y="967116"/>
                  <a:pt x="623740" y="967116"/>
                </a:cubicBezTo>
                <a:cubicBezTo>
                  <a:pt x="626197" y="964659"/>
                  <a:pt x="628655" y="959744"/>
                  <a:pt x="628655" y="954830"/>
                </a:cubicBezTo>
                <a:cubicBezTo>
                  <a:pt x="618824" y="920429"/>
                  <a:pt x="618824" y="920429"/>
                  <a:pt x="618824" y="920429"/>
                </a:cubicBezTo>
                <a:cubicBezTo>
                  <a:pt x="640943" y="935173"/>
                  <a:pt x="640943" y="935173"/>
                  <a:pt x="640943" y="935173"/>
                </a:cubicBezTo>
                <a:cubicBezTo>
                  <a:pt x="643401" y="935172"/>
                  <a:pt x="643401" y="935172"/>
                  <a:pt x="645858" y="935172"/>
                </a:cubicBezTo>
                <a:cubicBezTo>
                  <a:pt x="648316" y="935173"/>
                  <a:pt x="650774" y="932715"/>
                  <a:pt x="653231" y="930258"/>
                </a:cubicBezTo>
                <a:cubicBezTo>
                  <a:pt x="655689" y="927801"/>
                  <a:pt x="653231" y="920429"/>
                  <a:pt x="650774" y="920429"/>
                </a:cubicBezTo>
                <a:cubicBezTo>
                  <a:pt x="611452" y="898315"/>
                  <a:pt x="611452" y="898315"/>
                  <a:pt x="611452" y="898315"/>
                </a:cubicBezTo>
                <a:cubicBezTo>
                  <a:pt x="601621" y="861457"/>
                  <a:pt x="601621" y="861457"/>
                  <a:pt x="601621" y="861457"/>
                </a:cubicBezTo>
                <a:cubicBezTo>
                  <a:pt x="690096" y="910601"/>
                  <a:pt x="690096" y="910601"/>
                  <a:pt x="690096" y="910601"/>
                </a:cubicBezTo>
                <a:cubicBezTo>
                  <a:pt x="690096" y="910601"/>
                  <a:pt x="692553" y="913058"/>
                  <a:pt x="692553" y="913058"/>
                </a:cubicBezTo>
                <a:cubicBezTo>
                  <a:pt x="697469" y="913058"/>
                  <a:pt x="699926" y="910601"/>
                  <a:pt x="699926" y="908143"/>
                </a:cubicBezTo>
                <a:cubicBezTo>
                  <a:pt x="702384" y="903229"/>
                  <a:pt x="702384" y="898315"/>
                  <a:pt x="697468" y="895857"/>
                </a:cubicBezTo>
                <a:cubicBezTo>
                  <a:pt x="594248" y="839342"/>
                  <a:pt x="594248" y="839342"/>
                  <a:pt x="594248" y="839342"/>
                </a:cubicBezTo>
                <a:cubicBezTo>
                  <a:pt x="559842" y="716482"/>
                  <a:pt x="559842" y="716482"/>
                  <a:pt x="559842" y="716482"/>
                </a:cubicBezTo>
                <a:cubicBezTo>
                  <a:pt x="608994" y="765626"/>
                  <a:pt x="608994" y="765626"/>
                  <a:pt x="608994" y="765626"/>
                </a:cubicBezTo>
                <a:cubicBezTo>
                  <a:pt x="606537" y="792655"/>
                  <a:pt x="606537" y="792655"/>
                  <a:pt x="606537" y="792655"/>
                </a:cubicBezTo>
                <a:cubicBezTo>
                  <a:pt x="606537" y="797570"/>
                  <a:pt x="611451" y="802484"/>
                  <a:pt x="616367" y="802484"/>
                </a:cubicBezTo>
                <a:cubicBezTo>
                  <a:pt x="621282" y="802484"/>
                  <a:pt x="623740" y="797569"/>
                  <a:pt x="623740" y="795113"/>
                </a:cubicBezTo>
                <a:cubicBezTo>
                  <a:pt x="626197" y="780369"/>
                  <a:pt x="626197" y="780369"/>
                  <a:pt x="626197" y="780369"/>
                </a:cubicBezTo>
                <a:cubicBezTo>
                  <a:pt x="643401" y="797570"/>
                  <a:pt x="643401" y="797570"/>
                  <a:pt x="643401" y="797570"/>
                </a:cubicBezTo>
                <a:cubicBezTo>
                  <a:pt x="643401" y="800027"/>
                  <a:pt x="645858" y="800027"/>
                  <a:pt x="648316" y="800027"/>
                </a:cubicBezTo>
                <a:cubicBezTo>
                  <a:pt x="650774" y="800027"/>
                  <a:pt x="653231" y="800027"/>
                  <a:pt x="655689" y="797570"/>
                </a:cubicBezTo>
                <a:cubicBezTo>
                  <a:pt x="658146" y="795112"/>
                  <a:pt x="658147" y="787741"/>
                  <a:pt x="653231" y="785284"/>
                </a:cubicBezTo>
                <a:cubicBezTo>
                  <a:pt x="636028" y="768083"/>
                  <a:pt x="636028" y="768083"/>
                  <a:pt x="636028" y="768083"/>
                </a:cubicBezTo>
                <a:cubicBezTo>
                  <a:pt x="648316" y="763169"/>
                  <a:pt x="648316" y="763169"/>
                  <a:pt x="648316" y="763169"/>
                </a:cubicBezTo>
                <a:cubicBezTo>
                  <a:pt x="653231" y="763169"/>
                  <a:pt x="655689" y="758254"/>
                  <a:pt x="655689" y="753340"/>
                </a:cubicBezTo>
                <a:cubicBezTo>
                  <a:pt x="653231" y="750883"/>
                  <a:pt x="650773" y="748426"/>
                  <a:pt x="645858" y="748426"/>
                </a:cubicBezTo>
                <a:cubicBezTo>
                  <a:pt x="621282" y="753340"/>
                  <a:pt x="621282" y="753340"/>
                  <a:pt x="621282" y="753340"/>
                </a:cubicBezTo>
                <a:cubicBezTo>
                  <a:pt x="569672" y="704196"/>
                  <a:pt x="569672" y="704196"/>
                  <a:pt x="569672" y="704196"/>
                </a:cubicBezTo>
                <a:cubicBezTo>
                  <a:pt x="695011" y="736140"/>
                  <a:pt x="695011" y="736140"/>
                  <a:pt x="695011" y="736140"/>
                </a:cubicBezTo>
                <a:cubicBezTo>
                  <a:pt x="756451" y="836885"/>
                  <a:pt x="756451" y="836885"/>
                  <a:pt x="756451" y="836885"/>
                </a:cubicBezTo>
                <a:cubicBezTo>
                  <a:pt x="756451" y="839342"/>
                  <a:pt x="758909" y="839342"/>
                  <a:pt x="763824" y="839342"/>
                </a:cubicBezTo>
                <a:cubicBezTo>
                  <a:pt x="763824" y="839342"/>
                  <a:pt x="766282" y="839342"/>
                  <a:pt x="766282" y="839342"/>
                </a:cubicBezTo>
                <a:cubicBezTo>
                  <a:pt x="771197" y="836885"/>
                  <a:pt x="771197" y="831970"/>
                  <a:pt x="768739" y="827056"/>
                </a:cubicBezTo>
                <a:cubicBezTo>
                  <a:pt x="717129" y="741054"/>
                  <a:pt x="717129" y="741054"/>
                  <a:pt x="717129" y="741054"/>
                </a:cubicBezTo>
                <a:cubicBezTo>
                  <a:pt x="751536" y="748426"/>
                  <a:pt x="751536" y="748426"/>
                  <a:pt x="751536" y="748426"/>
                </a:cubicBezTo>
                <a:cubicBezTo>
                  <a:pt x="753994" y="750883"/>
                  <a:pt x="753994" y="750883"/>
                  <a:pt x="753994" y="750883"/>
                </a:cubicBezTo>
                <a:cubicBezTo>
                  <a:pt x="776112" y="787741"/>
                  <a:pt x="776112" y="787741"/>
                  <a:pt x="776112" y="787741"/>
                </a:cubicBezTo>
                <a:cubicBezTo>
                  <a:pt x="778570" y="790198"/>
                  <a:pt x="781028" y="790198"/>
                  <a:pt x="783485" y="790198"/>
                </a:cubicBezTo>
                <a:cubicBezTo>
                  <a:pt x="785943" y="790198"/>
                  <a:pt x="785943" y="790198"/>
                  <a:pt x="788400" y="790198"/>
                </a:cubicBezTo>
                <a:cubicBezTo>
                  <a:pt x="790858" y="787741"/>
                  <a:pt x="793316" y="782826"/>
                  <a:pt x="790858" y="777912"/>
                </a:cubicBezTo>
                <a:cubicBezTo>
                  <a:pt x="776112" y="755797"/>
                  <a:pt x="776112" y="755797"/>
                  <a:pt x="776112" y="755797"/>
                </a:cubicBezTo>
                <a:cubicBezTo>
                  <a:pt x="810519" y="763169"/>
                  <a:pt x="810519" y="763169"/>
                  <a:pt x="810519" y="763169"/>
                </a:cubicBezTo>
                <a:cubicBezTo>
                  <a:pt x="812977" y="763169"/>
                  <a:pt x="812977" y="763169"/>
                  <a:pt x="812977" y="763169"/>
                </a:cubicBezTo>
                <a:cubicBezTo>
                  <a:pt x="817892" y="763169"/>
                  <a:pt x="820349" y="760712"/>
                  <a:pt x="822807" y="758254"/>
                </a:cubicBezTo>
                <a:cubicBezTo>
                  <a:pt x="822807" y="753340"/>
                  <a:pt x="820350" y="748426"/>
                  <a:pt x="815434" y="748426"/>
                </a:cubicBezTo>
                <a:cubicBezTo>
                  <a:pt x="781027" y="738597"/>
                  <a:pt x="781027" y="738597"/>
                  <a:pt x="781027" y="738597"/>
                </a:cubicBezTo>
                <a:cubicBezTo>
                  <a:pt x="803146" y="726311"/>
                  <a:pt x="803146" y="726311"/>
                  <a:pt x="803146" y="726311"/>
                </a:cubicBezTo>
                <a:cubicBezTo>
                  <a:pt x="808061" y="723854"/>
                  <a:pt x="808061" y="718940"/>
                  <a:pt x="805604" y="714025"/>
                </a:cubicBezTo>
                <a:cubicBezTo>
                  <a:pt x="805604" y="711568"/>
                  <a:pt x="803146" y="709110"/>
                  <a:pt x="798231" y="709111"/>
                </a:cubicBezTo>
                <a:cubicBezTo>
                  <a:pt x="798231" y="709111"/>
                  <a:pt x="795773" y="709110"/>
                  <a:pt x="795773" y="711568"/>
                </a:cubicBezTo>
                <a:cubicBezTo>
                  <a:pt x="758909" y="733682"/>
                  <a:pt x="758909" y="733682"/>
                  <a:pt x="758909" y="733682"/>
                </a:cubicBezTo>
                <a:cubicBezTo>
                  <a:pt x="756451" y="733683"/>
                  <a:pt x="756451" y="733683"/>
                  <a:pt x="756451" y="733683"/>
                </a:cubicBezTo>
                <a:cubicBezTo>
                  <a:pt x="722045" y="723854"/>
                  <a:pt x="722045" y="723854"/>
                  <a:pt x="722045" y="723854"/>
                </a:cubicBezTo>
                <a:cubicBezTo>
                  <a:pt x="808062" y="672253"/>
                  <a:pt x="808062" y="672253"/>
                  <a:pt x="808062" y="672253"/>
                </a:cubicBezTo>
                <a:cubicBezTo>
                  <a:pt x="810519" y="669796"/>
                  <a:pt x="812976" y="664881"/>
                  <a:pt x="810519" y="659967"/>
                </a:cubicBezTo>
                <a:cubicBezTo>
                  <a:pt x="808061" y="657509"/>
                  <a:pt x="805603" y="657510"/>
                  <a:pt x="803146" y="657509"/>
                </a:cubicBezTo>
                <a:cubicBezTo>
                  <a:pt x="800688" y="657509"/>
                  <a:pt x="800688" y="657509"/>
                  <a:pt x="798231" y="657510"/>
                </a:cubicBezTo>
                <a:cubicBezTo>
                  <a:pt x="697468" y="718939"/>
                  <a:pt x="697468" y="718939"/>
                  <a:pt x="697468" y="718939"/>
                </a:cubicBezTo>
                <a:cubicBezTo>
                  <a:pt x="574588" y="689453"/>
                  <a:pt x="574588" y="689453"/>
                  <a:pt x="574588" y="689453"/>
                </a:cubicBezTo>
                <a:cubicBezTo>
                  <a:pt x="640943" y="669795"/>
                  <a:pt x="640943" y="669795"/>
                  <a:pt x="640943" y="669795"/>
                </a:cubicBezTo>
                <a:cubicBezTo>
                  <a:pt x="665520" y="684539"/>
                  <a:pt x="665520" y="684539"/>
                  <a:pt x="665520" y="684539"/>
                </a:cubicBezTo>
                <a:cubicBezTo>
                  <a:pt x="665520" y="684539"/>
                  <a:pt x="667977" y="686996"/>
                  <a:pt x="667977" y="686996"/>
                </a:cubicBezTo>
                <a:cubicBezTo>
                  <a:pt x="672892" y="686996"/>
                  <a:pt x="675350" y="684539"/>
                  <a:pt x="675350" y="682081"/>
                </a:cubicBezTo>
                <a:cubicBezTo>
                  <a:pt x="677808" y="677167"/>
                  <a:pt x="677807" y="672253"/>
                  <a:pt x="672892" y="669795"/>
                </a:cubicBezTo>
                <a:cubicBezTo>
                  <a:pt x="663062" y="662424"/>
                  <a:pt x="663062" y="662424"/>
                  <a:pt x="663062" y="662424"/>
                </a:cubicBezTo>
                <a:cubicBezTo>
                  <a:pt x="685180" y="655052"/>
                  <a:pt x="685180" y="655052"/>
                  <a:pt x="685180" y="655052"/>
                </a:cubicBezTo>
                <a:cubicBezTo>
                  <a:pt x="690095" y="655052"/>
                  <a:pt x="692553" y="650138"/>
                  <a:pt x="692553" y="645223"/>
                </a:cubicBezTo>
                <a:cubicBezTo>
                  <a:pt x="690096" y="642766"/>
                  <a:pt x="687638" y="640309"/>
                  <a:pt x="682723" y="640309"/>
                </a:cubicBezTo>
                <a:cubicBezTo>
                  <a:pt x="682723" y="640309"/>
                  <a:pt x="682723" y="640309"/>
                  <a:pt x="680265" y="640309"/>
                </a:cubicBezTo>
                <a:cubicBezTo>
                  <a:pt x="655689" y="647681"/>
                  <a:pt x="655689" y="647681"/>
                  <a:pt x="655689" y="647681"/>
                </a:cubicBezTo>
                <a:cubicBezTo>
                  <a:pt x="660604" y="635395"/>
                  <a:pt x="660604" y="635395"/>
                  <a:pt x="660604" y="635395"/>
                </a:cubicBezTo>
                <a:cubicBezTo>
                  <a:pt x="660604" y="630480"/>
                  <a:pt x="658146" y="625566"/>
                  <a:pt x="655689" y="625566"/>
                </a:cubicBezTo>
                <a:cubicBezTo>
                  <a:pt x="653231" y="623109"/>
                  <a:pt x="653231" y="623109"/>
                  <a:pt x="650774" y="623109"/>
                </a:cubicBezTo>
                <a:cubicBezTo>
                  <a:pt x="648316" y="623109"/>
                  <a:pt x="645858" y="625566"/>
                  <a:pt x="643401" y="630480"/>
                </a:cubicBezTo>
                <a:cubicBezTo>
                  <a:pt x="636028" y="652595"/>
                  <a:pt x="636028" y="652595"/>
                  <a:pt x="636028" y="652595"/>
                </a:cubicBezTo>
                <a:cubicBezTo>
                  <a:pt x="569672" y="672253"/>
                  <a:pt x="569672" y="672253"/>
                  <a:pt x="569672" y="672253"/>
                </a:cubicBezTo>
                <a:cubicBezTo>
                  <a:pt x="658146" y="581336"/>
                  <a:pt x="658146" y="581336"/>
                  <a:pt x="658146" y="581336"/>
                </a:cubicBezTo>
                <a:cubicBezTo>
                  <a:pt x="776112" y="578879"/>
                  <a:pt x="776112" y="578879"/>
                  <a:pt x="776112" y="578879"/>
                </a:cubicBezTo>
                <a:cubicBezTo>
                  <a:pt x="781027" y="578879"/>
                  <a:pt x="783485" y="573965"/>
                  <a:pt x="783485" y="569051"/>
                </a:cubicBezTo>
                <a:cubicBezTo>
                  <a:pt x="783485" y="564136"/>
                  <a:pt x="778570" y="561679"/>
                  <a:pt x="776112" y="561679"/>
                </a:cubicBezTo>
                <a:cubicBezTo>
                  <a:pt x="672892" y="564136"/>
                  <a:pt x="672892" y="564136"/>
                  <a:pt x="672892" y="564136"/>
                </a:cubicBezTo>
                <a:cubicBezTo>
                  <a:pt x="699926" y="537107"/>
                  <a:pt x="699926" y="537107"/>
                  <a:pt x="699926" y="537107"/>
                </a:cubicBezTo>
                <a:cubicBezTo>
                  <a:pt x="744163" y="534650"/>
                  <a:pt x="744163" y="534650"/>
                  <a:pt x="744163" y="534650"/>
                </a:cubicBezTo>
                <a:cubicBezTo>
                  <a:pt x="749078" y="534650"/>
                  <a:pt x="751536" y="532193"/>
                  <a:pt x="751536" y="527278"/>
                </a:cubicBezTo>
                <a:cubicBezTo>
                  <a:pt x="751536" y="522364"/>
                  <a:pt x="746621" y="519907"/>
                  <a:pt x="744163" y="519906"/>
                </a:cubicBezTo>
                <a:cubicBezTo>
                  <a:pt x="717129" y="519907"/>
                  <a:pt x="717129" y="519907"/>
                  <a:pt x="717129" y="519907"/>
                </a:cubicBezTo>
                <a:cubicBezTo>
                  <a:pt x="741706" y="492878"/>
                  <a:pt x="741706" y="492878"/>
                  <a:pt x="741706" y="492878"/>
                </a:cubicBezTo>
                <a:cubicBezTo>
                  <a:pt x="744163" y="490420"/>
                  <a:pt x="744163" y="485506"/>
                  <a:pt x="741706" y="480591"/>
                </a:cubicBezTo>
                <a:cubicBezTo>
                  <a:pt x="739248" y="480591"/>
                  <a:pt x="736790" y="478134"/>
                  <a:pt x="734333" y="478134"/>
                </a:cubicBezTo>
                <a:cubicBezTo>
                  <a:pt x="731875" y="478134"/>
                  <a:pt x="731875" y="480592"/>
                  <a:pt x="729417" y="480592"/>
                </a:cubicBezTo>
                <a:cubicBezTo>
                  <a:pt x="704841" y="507621"/>
                  <a:pt x="704841" y="507621"/>
                  <a:pt x="704841" y="507621"/>
                </a:cubicBezTo>
                <a:cubicBezTo>
                  <a:pt x="702384" y="480591"/>
                  <a:pt x="702384" y="480591"/>
                  <a:pt x="702384" y="480591"/>
                </a:cubicBezTo>
                <a:cubicBezTo>
                  <a:pt x="702384" y="475677"/>
                  <a:pt x="699926" y="473220"/>
                  <a:pt x="695011" y="473220"/>
                </a:cubicBezTo>
                <a:cubicBezTo>
                  <a:pt x="690096" y="473220"/>
                  <a:pt x="687638" y="475677"/>
                  <a:pt x="687638" y="480591"/>
                </a:cubicBezTo>
                <a:cubicBezTo>
                  <a:pt x="687638" y="524821"/>
                  <a:pt x="687638" y="524821"/>
                  <a:pt x="687638" y="524821"/>
                </a:cubicBezTo>
                <a:cubicBezTo>
                  <a:pt x="663062" y="551850"/>
                  <a:pt x="663062" y="551850"/>
                  <a:pt x="663062" y="551850"/>
                </a:cubicBezTo>
                <a:cubicBezTo>
                  <a:pt x="660604" y="451105"/>
                  <a:pt x="660604" y="451105"/>
                  <a:pt x="660604" y="451105"/>
                </a:cubicBezTo>
                <a:cubicBezTo>
                  <a:pt x="660604" y="446191"/>
                  <a:pt x="655689" y="443734"/>
                  <a:pt x="650774" y="443733"/>
                </a:cubicBezTo>
                <a:close/>
                <a:moveTo>
                  <a:pt x="731128" y="0"/>
                </a:moveTo>
                <a:lnTo>
                  <a:pt x="922787" y="1116017"/>
                </a:lnTo>
                <a:lnTo>
                  <a:pt x="0" y="864685"/>
                </a:lnTo>
                <a:lnTo>
                  <a:pt x="7311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23">
            <a:extLst>
              <a:ext uri="{FF2B5EF4-FFF2-40B4-BE49-F238E27FC236}">
                <a16:creationId xmlns:a16="http://schemas.microsoft.com/office/drawing/2014/main" id="{CC1FA9A9-65CE-4F6D-A04B-5095AA4ACAE9}"/>
              </a:ext>
            </a:extLst>
          </p:cNvPr>
          <p:cNvSpPr>
            <a:spLocks/>
          </p:cNvSpPr>
          <p:nvPr/>
        </p:nvSpPr>
        <p:spPr bwMode="auto">
          <a:xfrm rot="21447982">
            <a:off x="4530725" y="2150290"/>
            <a:ext cx="2747963" cy="2551113"/>
          </a:xfrm>
          <a:custGeom>
            <a:avLst/>
            <a:gdLst>
              <a:gd name="T0" fmla="*/ 133 w 404"/>
              <a:gd name="T1" fmla="*/ 48 h 375"/>
              <a:gd name="T2" fmla="*/ 125 w 404"/>
              <a:gd name="T3" fmla="*/ 34 h 375"/>
              <a:gd name="T4" fmla="*/ 115 w 404"/>
              <a:gd name="T5" fmla="*/ 40 h 375"/>
              <a:gd name="T6" fmla="*/ 122 w 404"/>
              <a:gd name="T7" fmla="*/ 54 h 375"/>
              <a:gd name="T8" fmla="*/ 60 w 404"/>
              <a:gd name="T9" fmla="*/ 62 h 375"/>
              <a:gd name="T10" fmla="*/ 141 w 404"/>
              <a:gd name="T11" fmla="*/ 126 h 375"/>
              <a:gd name="T12" fmla="*/ 117 w 404"/>
              <a:gd name="T13" fmla="*/ 129 h 375"/>
              <a:gd name="T14" fmla="*/ 118 w 404"/>
              <a:gd name="T15" fmla="*/ 152 h 375"/>
              <a:gd name="T16" fmla="*/ 180 w 404"/>
              <a:gd name="T17" fmla="*/ 181 h 375"/>
              <a:gd name="T18" fmla="*/ 25 w 404"/>
              <a:gd name="T19" fmla="*/ 127 h 375"/>
              <a:gd name="T20" fmla="*/ 22 w 404"/>
              <a:gd name="T21" fmla="*/ 154 h 375"/>
              <a:gd name="T22" fmla="*/ 5 w 404"/>
              <a:gd name="T23" fmla="*/ 177 h 375"/>
              <a:gd name="T24" fmla="*/ 17 w 404"/>
              <a:gd name="T25" fmla="*/ 210 h 375"/>
              <a:gd name="T26" fmla="*/ 74 w 404"/>
              <a:gd name="T27" fmla="*/ 190 h 375"/>
              <a:gd name="T28" fmla="*/ 90 w 404"/>
              <a:gd name="T29" fmla="*/ 191 h 375"/>
              <a:gd name="T30" fmla="*/ 111 w 404"/>
              <a:gd name="T31" fmla="*/ 213 h 375"/>
              <a:gd name="T32" fmla="*/ 111 w 404"/>
              <a:gd name="T33" fmla="*/ 243 h 375"/>
              <a:gd name="T34" fmla="*/ 135 w 404"/>
              <a:gd name="T35" fmla="*/ 249 h 375"/>
              <a:gd name="T36" fmla="*/ 58 w 404"/>
              <a:gd name="T37" fmla="*/ 299 h 375"/>
              <a:gd name="T38" fmla="*/ 117 w 404"/>
              <a:gd name="T39" fmla="*/ 316 h 375"/>
              <a:gd name="T40" fmla="*/ 89 w 404"/>
              <a:gd name="T41" fmla="*/ 335 h 375"/>
              <a:gd name="T42" fmla="*/ 104 w 404"/>
              <a:gd name="T43" fmla="*/ 358 h 375"/>
              <a:gd name="T44" fmla="*/ 133 w 404"/>
              <a:gd name="T45" fmla="*/ 352 h 375"/>
              <a:gd name="T46" fmla="*/ 162 w 404"/>
              <a:gd name="T47" fmla="*/ 374 h 375"/>
              <a:gd name="T48" fmla="*/ 194 w 404"/>
              <a:gd name="T49" fmla="*/ 259 h 375"/>
              <a:gd name="T50" fmla="*/ 194 w 404"/>
              <a:gd name="T51" fmla="*/ 274 h 375"/>
              <a:gd name="T52" fmla="*/ 206 w 404"/>
              <a:gd name="T53" fmla="*/ 273 h 375"/>
              <a:gd name="T54" fmla="*/ 206 w 404"/>
              <a:gd name="T55" fmla="*/ 259 h 375"/>
              <a:gd name="T56" fmla="*/ 232 w 404"/>
              <a:gd name="T57" fmla="*/ 375 h 375"/>
              <a:gd name="T58" fmla="*/ 262 w 404"/>
              <a:gd name="T59" fmla="*/ 356 h 375"/>
              <a:gd name="T60" fmla="*/ 291 w 404"/>
              <a:gd name="T61" fmla="*/ 363 h 375"/>
              <a:gd name="T62" fmla="*/ 307 w 404"/>
              <a:gd name="T63" fmla="*/ 341 h 375"/>
              <a:gd name="T64" fmla="*/ 280 w 404"/>
              <a:gd name="T65" fmla="*/ 320 h 375"/>
              <a:gd name="T66" fmla="*/ 340 w 404"/>
              <a:gd name="T67" fmla="*/ 307 h 375"/>
              <a:gd name="T68" fmla="*/ 268 w 404"/>
              <a:gd name="T69" fmla="*/ 254 h 375"/>
              <a:gd name="T70" fmla="*/ 290 w 404"/>
              <a:gd name="T71" fmla="*/ 248 h 375"/>
              <a:gd name="T72" fmla="*/ 289 w 404"/>
              <a:gd name="T73" fmla="*/ 215 h 375"/>
              <a:gd name="T74" fmla="*/ 313 w 404"/>
              <a:gd name="T75" fmla="*/ 196 h 375"/>
              <a:gd name="T76" fmla="*/ 330 w 404"/>
              <a:gd name="T77" fmla="*/ 197 h 375"/>
              <a:gd name="T78" fmla="*/ 386 w 404"/>
              <a:gd name="T79" fmla="*/ 220 h 375"/>
              <a:gd name="T80" fmla="*/ 404 w 404"/>
              <a:gd name="T81" fmla="*/ 193 h 375"/>
              <a:gd name="T82" fmla="*/ 383 w 404"/>
              <a:gd name="T83" fmla="*/ 163 h 375"/>
              <a:gd name="T84" fmla="*/ 382 w 404"/>
              <a:gd name="T85" fmla="*/ 136 h 375"/>
              <a:gd name="T86" fmla="*/ 224 w 404"/>
              <a:gd name="T87" fmla="*/ 182 h 375"/>
              <a:gd name="T88" fmla="*/ 290 w 404"/>
              <a:gd name="T89" fmla="*/ 155 h 375"/>
              <a:gd name="T90" fmla="*/ 290 w 404"/>
              <a:gd name="T91" fmla="*/ 133 h 375"/>
              <a:gd name="T92" fmla="*/ 263 w 404"/>
              <a:gd name="T93" fmla="*/ 131 h 375"/>
              <a:gd name="T94" fmla="*/ 350 w 404"/>
              <a:gd name="T95" fmla="*/ 69 h 375"/>
              <a:gd name="T96" fmla="*/ 288 w 404"/>
              <a:gd name="T97" fmla="*/ 59 h 375"/>
              <a:gd name="T98" fmla="*/ 296 w 404"/>
              <a:gd name="T99" fmla="*/ 45 h 375"/>
              <a:gd name="T100" fmla="*/ 286 w 404"/>
              <a:gd name="T101" fmla="*/ 39 h 375"/>
              <a:gd name="T102" fmla="*/ 278 w 404"/>
              <a:gd name="T103" fmla="*/ 52 h 375"/>
              <a:gd name="T104" fmla="*/ 240 w 404"/>
              <a:gd name="T105" fmla="*/ 2 h 375"/>
              <a:gd name="T106" fmla="*/ 225 w 404"/>
              <a:gd name="T107" fmla="*/ 105 h 375"/>
              <a:gd name="T108" fmla="*/ 210 w 404"/>
              <a:gd name="T109" fmla="*/ 84 h 375"/>
              <a:gd name="T110" fmla="*/ 191 w 404"/>
              <a:gd name="T111" fmla="*/ 97 h 375"/>
              <a:gd name="T112" fmla="*/ 197 w 404"/>
              <a:gd name="T113" fmla="*/ 166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04" h="375">
                <a:moveTo>
                  <a:pt x="172" y="0"/>
                </a:moveTo>
                <a:cubicBezTo>
                  <a:pt x="169" y="0"/>
                  <a:pt x="167" y="2"/>
                  <a:pt x="166" y="4"/>
                </a:cubicBezTo>
                <a:cubicBezTo>
                  <a:pt x="146" y="72"/>
                  <a:pt x="146" y="72"/>
                  <a:pt x="146" y="72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4" y="49"/>
                  <a:pt x="134" y="49"/>
                  <a:pt x="133" y="48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3" y="17"/>
                  <a:pt x="141" y="13"/>
                  <a:pt x="138" y="12"/>
                </a:cubicBezTo>
                <a:cubicBezTo>
                  <a:pt x="137" y="12"/>
                  <a:pt x="137" y="12"/>
                  <a:pt x="136" y="12"/>
                </a:cubicBezTo>
                <a:cubicBezTo>
                  <a:pt x="134" y="12"/>
                  <a:pt x="131" y="14"/>
                  <a:pt x="131" y="16"/>
                </a:cubicBezTo>
                <a:cubicBezTo>
                  <a:pt x="125" y="34"/>
                  <a:pt x="125" y="34"/>
                  <a:pt x="125" y="3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2" y="10"/>
                  <a:pt x="110" y="9"/>
                  <a:pt x="108" y="9"/>
                </a:cubicBezTo>
                <a:cubicBezTo>
                  <a:pt x="107" y="9"/>
                  <a:pt x="106" y="9"/>
                  <a:pt x="105" y="10"/>
                </a:cubicBezTo>
                <a:cubicBezTo>
                  <a:pt x="103" y="11"/>
                  <a:pt x="101" y="15"/>
                  <a:pt x="103" y="18"/>
                </a:cubicBezTo>
                <a:cubicBezTo>
                  <a:pt x="115" y="40"/>
                  <a:pt x="115" y="40"/>
                  <a:pt x="115" y="40"/>
                </a:cubicBezTo>
                <a:cubicBezTo>
                  <a:pt x="97" y="35"/>
                  <a:pt x="97" y="35"/>
                  <a:pt x="97" y="35"/>
                </a:cubicBezTo>
                <a:cubicBezTo>
                  <a:pt x="96" y="35"/>
                  <a:pt x="96" y="34"/>
                  <a:pt x="95" y="34"/>
                </a:cubicBezTo>
                <a:cubicBezTo>
                  <a:pt x="93" y="34"/>
                  <a:pt x="90" y="36"/>
                  <a:pt x="90" y="39"/>
                </a:cubicBezTo>
                <a:cubicBezTo>
                  <a:pt x="89" y="42"/>
                  <a:pt x="91" y="45"/>
                  <a:pt x="94" y="46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6" y="78"/>
                  <a:pt x="136" y="78"/>
                  <a:pt x="136" y="78"/>
                </a:cubicBezTo>
                <a:cubicBezTo>
                  <a:pt x="68" y="58"/>
                  <a:pt x="68" y="58"/>
                  <a:pt x="68" y="58"/>
                </a:cubicBezTo>
                <a:cubicBezTo>
                  <a:pt x="67" y="57"/>
                  <a:pt x="66" y="57"/>
                  <a:pt x="66" y="57"/>
                </a:cubicBezTo>
                <a:cubicBezTo>
                  <a:pt x="63" y="57"/>
                  <a:pt x="61" y="59"/>
                  <a:pt x="60" y="62"/>
                </a:cubicBezTo>
                <a:cubicBezTo>
                  <a:pt x="59" y="65"/>
                  <a:pt x="61" y="68"/>
                  <a:pt x="64" y="69"/>
                </a:cubicBezTo>
                <a:cubicBezTo>
                  <a:pt x="143" y="92"/>
                  <a:pt x="143" y="92"/>
                  <a:pt x="143" y="92"/>
                </a:cubicBezTo>
                <a:cubicBezTo>
                  <a:pt x="186" y="171"/>
                  <a:pt x="186" y="171"/>
                  <a:pt x="186" y="171"/>
                </a:cubicBezTo>
                <a:cubicBezTo>
                  <a:pt x="144" y="146"/>
                  <a:pt x="144" y="146"/>
                  <a:pt x="144" y="146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41" y="123"/>
                  <a:pt x="138" y="121"/>
                  <a:pt x="136" y="121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1" y="122"/>
                  <a:pt x="129" y="125"/>
                  <a:pt x="130" y="128"/>
                </a:cubicBezTo>
                <a:cubicBezTo>
                  <a:pt x="131" y="138"/>
                  <a:pt x="131" y="138"/>
                  <a:pt x="131" y="138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16" y="128"/>
                  <a:pt x="115" y="128"/>
                  <a:pt x="114" y="128"/>
                </a:cubicBezTo>
                <a:cubicBezTo>
                  <a:pt x="112" y="128"/>
                  <a:pt x="110" y="129"/>
                  <a:pt x="109" y="131"/>
                </a:cubicBezTo>
                <a:cubicBezTo>
                  <a:pt x="107" y="133"/>
                  <a:pt x="108" y="137"/>
                  <a:pt x="111" y="139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5" y="154"/>
                  <a:pt x="113" y="157"/>
                  <a:pt x="115" y="160"/>
                </a:cubicBezTo>
                <a:cubicBezTo>
                  <a:pt x="116" y="162"/>
                  <a:pt x="118" y="163"/>
                  <a:pt x="120" y="163"/>
                </a:cubicBezTo>
                <a:cubicBezTo>
                  <a:pt x="121" y="163"/>
                  <a:pt x="122" y="163"/>
                  <a:pt x="122" y="163"/>
                </a:cubicBezTo>
                <a:cubicBezTo>
                  <a:pt x="138" y="156"/>
                  <a:pt x="138" y="156"/>
                  <a:pt x="138" y="156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90" y="179"/>
                  <a:pt x="90" y="179"/>
                  <a:pt x="90" y="179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32" y="118"/>
                  <a:pt x="31" y="117"/>
                  <a:pt x="29" y="117"/>
                </a:cubicBezTo>
                <a:cubicBezTo>
                  <a:pt x="28" y="117"/>
                  <a:pt x="26" y="118"/>
                  <a:pt x="25" y="119"/>
                </a:cubicBezTo>
                <a:cubicBezTo>
                  <a:pt x="23" y="121"/>
                  <a:pt x="23" y="125"/>
                  <a:pt x="25" y="127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78"/>
                  <a:pt x="47" y="177"/>
                  <a:pt x="47" y="177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5" y="154"/>
                  <a:pt x="24" y="154"/>
                  <a:pt x="22" y="154"/>
                </a:cubicBezTo>
                <a:cubicBezTo>
                  <a:pt x="21" y="154"/>
                  <a:pt x="19" y="154"/>
                  <a:pt x="18" y="155"/>
                </a:cubicBezTo>
                <a:cubicBezTo>
                  <a:pt x="16" y="158"/>
                  <a:pt x="16" y="161"/>
                  <a:pt x="18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6" y="177"/>
                  <a:pt x="6" y="177"/>
                  <a:pt x="6" y="177"/>
                </a:cubicBezTo>
                <a:cubicBezTo>
                  <a:pt x="6" y="177"/>
                  <a:pt x="5" y="177"/>
                  <a:pt x="5" y="177"/>
                </a:cubicBezTo>
                <a:cubicBezTo>
                  <a:pt x="2" y="177"/>
                  <a:pt x="0" y="179"/>
                  <a:pt x="0" y="182"/>
                </a:cubicBezTo>
                <a:cubicBezTo>
                  <a:pt x="0" y="186"/>
                  <a:pt x="2" y="188"/>
                  <a:pt x="5" y="188"/>
                </a:cubicBezTo>
                <a:cubicBezTo>
                  <a:pt x="31" y="189"/>
                  <a:pt x="31" y="189"/>
                  <a:pt x="31" y="189"/>
                </a:cubicBezTo>
                <a:cubicBezTo>
                  <a:pt x="17" y="202"/>
                  <a:pt x="17" y="202"/>
                  <a:pt x="17" y="202"/>
                </a:cubicBezTo>
                <a:cubicBezTo>
                  <a:pt x="15" y="204"/>
                  <a:pt x="14" y="208"/>
                  <a:pt x="17" y="210"/>
                </a:cubicBezTo>
                <a:cubicBezTo>
                  <a:pt x="18" y="212"/>
                  <a:pt x="19" y="212"/>
                  <a:pt x="21" y="212"/>
                </a:cubicBezTo>
                <a:cubicBezTo>
                  <a:pt x="22" y="212"/>
                  <a:pt x="24" y="212"/>
                  <a:pt x="25" y="211"/>
                </a:cubicBezTo>
                <a:cubicBezTo>
                  <a:pt x="47" y="190"/>
                  <a:pt x="47" y="190"/>
                  <a:pt x="47" y="190"/>
                </a:cubicBezTo>
                <a:cubicBezTo>
                  <a:pt x="47" y="190"/>
                  <a:pt x="48" y="190"/>
                  <a:pt x="48" y="190"/>
                </a:cubicBezTo>
                <a:cubicBezTo>
                  <a:pt x="74" y="190"/>
                  <a:pt x="74" y="190"/>
                  <a:pt x="74" y="190"/>
                </a:cubicBezTo>
                <a:cubicBezTo>
                  <a:pt x="22" y="239"/>
                  <a:pt x="22" y="239"/>
                  <a:pt x="22" y="239"/>
                </a:cubicBezTo>
                <a:cubicBezTo>
                  <a:pt x="20" y="241"/>
                  <a:pt x="20" y="245"/>
                  <a:pt x="22" y="247"/>
                </a:cubicBezTo>
                <a:cubicBezTo>
                  <a:pt x="23" y="248"/>
                  <a:pt x="25" y="249"/>
                  <a:pt x="26" y="249"/>
                </a:cubicBezTo>
                <a:cubicBezTo>
                  <a:pt x="28" y="249"/>
                  <a:pt x="29" y="249"/>
                  <a:pt x="30" y="247"/>
                </a:cubicBezTo>
                <a:cubicBezTo>
                  <a:pt x="90" y="191"/>
                  <a:pt x="90" y="191"/>
                  <a:pt x="90" y="191"/>
                </a:cubicBezTo>
                <a:cubicBezTo>
                  <a:pt x="180" y="193"/>
                  <a:pt x="180" y="193"/>
                  <a:pt x="180" y="193"/>
                </a:cubicBezTo>
                <a:cubicBezTo>
                  <a:pt x="137" y="217"/>
                  <a:pt x="137" y="217"/>
                  <a:pt x="137" y="217"/>
                </a:cubicBezTo>
                <a:cubicBezTo>
                  <a:pt x="118" y="209"/>
                  <a:pt x="118" y="209"/>
                  <a:pt x="118" y="209"/>
                </a:cubicBezTo>
                <a:cubicBezTo>
                  <a:pt x="118" y="209"/>
                  <a:pt x="117" y="209"/>
                  <a:pt x="116" y="209"/>
                </a:cubicBezTo>
                <a:cubicBezTo>
                  <a:pt x="114" y="209"/>
                  <a:pt x="112" y="210"/>
                  <a:pt x="111" y="213"/>
                </a:cubicBezTo>
                <a:cubicBezTo>
                  <a:pt x="110" y="216"/>
                  <a:pt x="111" y="219"/>
                  <a:pt x="114" y="220"/>
                </a:cubicBezTo>
                <a:cubicBezTo>
                  <a:pt x="123" y="224"/>
                  <a:pt x="123" y="224"/>
                  <a:pt x="123" y="224"/>
                </a:cubicBezTo>
                <a:cubicBezTo>
                  <a:pt x="108" y="232"/>
                  <a:pt x="108" y="232"/>
                  <a:pt x="108" y="232"/>
                </a:cubicBezTo>
                <a:cubicBezTo>
                  <a:pt x="105" y="234"/>
                  <a:pt x="104" y="237"/>
                  <a:pt x="106" y="240"/>
                </a:cubicBezTo>
                <a:cubicBezTo>
                  <a:pt x="107" y="242"/>
                  <a:pt x="109" y="243"/>
                  <a:pt x="111" y="243"/>
                </a:cubicBezTo>
                <a:cubicBezTo>
                  <a:pt x="112" y="243"/>
                  <a:pt x="113" y="243"/>
                  <a:pt x="114" y="242"/>
                </a:cubicBezTo>
                <a:cubicBezTo>
                  <a:pt x="130" y="233"/>
                  <a:pt x="130" y="233"/>
                  <a:pt x="130" y="233"/>
                </a:cubicBezTo>
                <a:cubicBezTo>
                  <a:pt x="129" y="243"/>
                  <a:pt x="129" y="243"/>
                  <a:pt x="129" y="243"/>
                </a:cubicBezTo>
                <a:cubicBezTo>
                  <a:pt x="129" y="246"/>
                  <a:pt x="131" y="249"/>
                  <a:pt x="134" y="249"/>
                </a:cubicBezTo>
                <a:cubicBezTo>
                  <a:pt x="134" y="249"/>
                  <a:pt x="135" y="249"/>
                  <a:pt x="135" y="249"/>
                </a:cubicBezTo>
                <a:cubicBezTo>
                  <a:pt x="138" y="249"/>
                  <a:pt x="140" y="247"/>
                  <a:pt x="141" y="244"/>
                </a:cubicBezTo>
                <a:cubicBezTo>
                  <a:pt x="142" y="227"/>
                  <a:pt x="142" y="227"/>
                  <a:pt x="142" y="227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58" y="299"/>
                  <a:pt x="58" y="299"/>
                  <a:pt x="58" y="299"/>
                </a:cubicBezTo>
                <a:cubicBezTo>
                  <a:pt x="55" y="300"/>
                  <a:pt x="53" y="303"/>
                  <a:pt x="54" y="306"/>
                </a:cubicBezTo>
                <a:cubicBezTo>
                  <a:pt x="55" y="309"/>
                  <a:pt x="57" y="311"/>
                  <a:pt x="60" y="311"/>
                </a:cubicBezTo>
                <a:cubicBezTo>
                  <a:pt x="60" y="311"/>
                  <a:pt x="60" y="311"/>
                  <a:pt x="61" y="311"/>
                </a:cubicBezTo>
                <a:cubicBezTo>
                  <a:pt x="130" y="294"/>
                  <a:pt x="130" y="294"/>
                  <a:pt x="130" y="294"/>
                </a:cubicBezTo>
                <a:cubicBezTo>
                  <a:pt x="117" y="316"/>
                  <a:pt x="117" y="316"/>
                  <a:pt x="117" y="316"/>
                </a:cubicBezTo>
                <a:cubicBezTo>
                  <a:pt x="116" y="316"/>
                  <a:pt x="116" y="316"/>
                  <a:pt x="116" y="317"/>
                </a:cubicBezTo>
                <a:cubicBezTo>
                  <a:pt x="86" y="324"/>
                  <a:pt x="86" y="324"/>
                  <a:pt x="86" y="324"/>
                </a:cubicBezTo>
                <a:cubicBezTo>
                  <a:pt x="83" y="324"/>
                  <a:pt x="81" y="328"/>
                  <a:pt x="82" y="331"/>
                </a:cubicBezTo>
                <a:cubicBezTo>
                  <a:pt x="83" y="333"/>
                  <a:pt x="85" y="335"/>
                  <a:pt x="88" y="335"/>
                </a:cubicBezTo>
                <a:cubicBezTo>
                  <a:pt x="88" y="335"/>
                  <a:pt x="89" y="335"/>
                  <a:pt x="89" y="335"/>
                </a:cubicBezTo>
                <a:cubicBezTo>
                  <a:pt x="107" y="331"/>
                  <a:pt x="107" y="331"/>
                  <a:pt x="107" y="331"/>
                </a:cubicBezTo>
                <a:cubicBezTo>
                  <a:pt x="94" y="352"/>
                  <a:pt x="94" y="352"/>
                  <a:pt x="94" y="352"/>
                </a:cubicBezTo>
                <a:cubicBezTo>
                  <a:pt x="93" y="355"/>
                  <a:pt x="93" y="359"/>
                  <a:pt x="96" y="360"/>
                </a:cubicBezTo>
                <a:cubicBezTo>
                  <a:pt x="97" y="361"/>
                  <a:pt x="98" y="361"/>
                  <a:pt x="99" y="361"/>
                </a:cubicBezTo>
                <a:cubicBezTo>
                  <a:pt x="101" y="361"/>
                  <a:pt x="103" y="360"/>
                  <a:pt x="104" y="358"/>
                </a:cubicBezTo>
                <a:cubicBezTo>
                  <a:pt x="117" y="337"/>
                  <a:pt x="117" y="337"/>
                  <a:pt x="117" y="337"/>
                </a:cubicBezTo>
                <a:cubicBezTo>
                  <a:pt x="122" y="355"/>
                  <a:pt x="122" y="355"/>
                  <a:pt x="122" y="355"/>
                </a:cubicBezTo>
                <a:cubicBezTo>
                  <a:pt x="122" y="358"/>
                  <a:pt x="125" y="360"/>
                  <a:pt x="128" y="360"/>
                </a:cubicBezTo>
                <a:cubicBezTo>
                  <a:pt x="128" y="360"/>
                  <a:pt x="128" y="359"/>
                  <a:pt x="129" y="359"/>
                </a:cubicBezTo>
                <a:cubicBezTo>
                  <a:pt x="132" y="359"/>
                  <a:pt x="134" y="355"/>
                  <a:pt x="133" y="352"/>
                </a:cubicBezTo>
                <a:cubicBezTo>
                  <a:pt x="126" y="323"/>
                  <a:pt x="126" y="323"/>
                  <a:pt x="126" y="323"/>
                </a:cubicBezTo>
                <a:cubicBezTo>
                  <a:pt x="126" y="323"/>
                  <a:pt x="126" y="322"/>
                  <a:pt x="127" y="322"/>
                </a:cubicBezTo>
                <a:cubicBezTo>
                  <a:pt x="140" y="300"/>
                  <a:pt x="140" y="300"/>
                  <a:pt x="140" y="300"/>
                </a:cubicBezTo>
                <a:cubicBezTo>
                  <a:pt x="156" y="369"/>
                  <a:pt x="156" y="369"/>
                  <a:pt x="156" y="369"/>
                </a:cubicBezTo>
                <a:cubicBezTo>
                  <a:pt x="157" y="372"/>
                  <a:pt x="159" y="374"/>
                  <a:pt x="162" y="374"/>
                </a:cubicBezTo>
                <a:cubicBezTo>
                  <a:pt x="163" y="374"/>
                  <a:pt x="163" y="373"/>
                  <a:pt x="164" y="373"/>
                </a:cubicBezTo>
                <a:cubicBezTo>
                  <a:pt x="167" y="373"/>
                  <a:pt x="169" y="369"/>
                  <a:pt x="168" y="366"/>
                </a:cubicBezTo>
                <a:cubicBezTo>
                  <a:pt x="149" y="286"/>
                  <a:pt x="149" y="286"/>
                  <a:pt x="149" y="286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94" y="259"/>
                  <a:pt x="194" y="259"/>
                  <a:pt x="194" y="259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7" y="273"/>
                  <a:pt x="176" y="277"/>
                  <a:pt x="178" y="279"/>
                </a:cubicBezTo>
                <a:cubicBezTo>
                  <a:pt x="179" y="281"/>
                  <a:pt x="181" y="281"/>
                  <a:pt x="183" y="281"/>
                </a:cubicBezTo>
                <a:cubicBezTo>
                  <a:pt x="184" y="281"/>
                  <a:pt x="185" y="281"/>
                  <a:pt x="186" y="280"/>
                </a:cubicBezTo>
                <a:cubicBezTo>
                  <a:pt x="194" y="274"/>
                  <a:pt x="194" y="274"/>
                  <a:pt x="194" y="274"/>
                </a:cubicBezTo>
                <a:cubicBezTo>
                  <a:pt x="193" y="291"/>
                  <a:pt x="193" y="291"/>
                  <a:pt x="193" y="291"/>
                </a:cubicBezTo>
                <a:cubicBezTo>
                  <a:pt x="193" y="294"/>
                  <a:pt x="196" y="297"/>
                  <a:pt x="199" y="297"/>
                </a:cubicBezTo>
                <a:cubicBezTo>
                  <a:pt x="199" y="297"/>
                  <a:pt x="199" y="297"/>
                  <a:pt x="199" y="297"/>
                </a:cubicBezTo>
                <a:cubicBezTo>
                  <a:pt x="202" y="297"/>
                  <a:pt x="205" y="295"/>
                  <a:pt x="205" y="291"/>
                </a:cubicBezTo>
                <a:cubicBezTo>
                  <a:pt x="206" y="273"/>
                  <a:pt x="206" y="273"/>
                  <a:pt x="206" y="273"/>
                </a:cubicBezTo>
                <a:cubicBezTo>
                  <a:pt x="213" y="278"/>
                  <a:pt x="213" y="278"/>
                  <a:pt x="213" y="278"/>
                </a:cubicBezTo>
                <a:cubicBezTo>
                  <a:pt x="214" y="279"/>
                  <a:pt x="215" y="279"/>
                  <a:pt x="217" y="279"/>
                </a:cubicBezTo>
                <a:cubicBezTo>
                  <a:pt x="218" y="279"/>
                  <a:pt x="220" y="279"/>
                  <a:pt x="221" y="277"/>
                </a:cubicBezTo>
                <a:cubicBezTo>
                  <a:pt x="223" y="274"/>
                  <a:pt x="223" y="271"/>
                  <a:pt x="220" y="26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50" y="289"/>
                  <a:pt x="250" y="289"/>
                  <a:pt x="250" y="289"/>
                </a:cubicBezTo>
                <a:cubicBezTo>
                  <a:pt x="227" y="368"/>
                  <a:pt x="227" y="368"/>
                  <a:pt x="227" y="368"/>
                </a:cubicBezTo>
                <a:cubicBezTo>
                  <a:pt x="226" y="371"/>
                  <a:pt x="227" y="374"/>
                  <a:pt x="231" y="375"/>
                </a:cubicBezTo>
                <a:cubicBezTo>
                  <a:pt x="231" y="375"/>
                  <a:pt x="232" y="375"/>
                  <a:pt x="232" y="375"/>
                </a:cubicBezTo>
                <a:cubicBezTo>
                  <a:pt x="235" y="375"/>
                  <a:pt x="237" y="374"/>
                  <a:pt x="238" y="371"/>
                </a:cubicBezTo>
                <a:cubicBezTo>
                  <a:pt x="258" y="303"/>
                  <a:pt x="258" y="303"/>
                  <a:pt x="258" y="303"/>
                </a:cubicBezTo>
                <a:cubicBezTo>
                  <a:pt x="270" y="326"/>
                  <a:pt x="270" y="326"/>
                  <a:pt x="270" y="326"/>
                </a:cubicBezTo>
                <a:cubicBezTo>
                  <a:pt x="270" y="326"/>
                  <a:pt x="270" y="327"/>
                  <a:pt x="270" y="327"/>
                </a:cubicBezTo>
                <a:cubicBezTo>
                  <a:pt x="262" y="356"/>
                  <a:pt x="262" y="356"/>
                  <a:pt x="262" y="356"/>
                </a:cubicBezTo>
                <a:cubicBezTo>
                  <a:pt x="261" y="359"/>
                  <a:pt x="263" y="362"/>
                  <a:pt x="266" y="363"/>
                </a:cubicBezTo>
                <a:cubicBezTo>
                  <a:pt x="266" y="363"/>
                  <a:pt x="267" y="363"/>
                  <a:pt x="268" y="363"/>
                </a:cubicBezTo>
                <a:cubicBezTo>
                  <a:pt x="270" y="363"/>
                  <a:pt x="272" y="362"/>
                  <a:pt x="273" y="359"/>
                </a:cubicBezTo>
                <a:cubicBezTo>
                  <a:pt x="278" y="341"/>
                  <a:pt x="278" y="341"/>
                  <a:pt x="278" y="341"/>
                </a:cubicBezTo>
                <a:cubicBezTo>
                  <a:pt x="291" y="363"/>
                  <a:pt x="291" y="363"/>
                  <a:pt x="291" y="363"/>
                </a:cubicBezTo>
                <a:cubicBezTo>
                  <a:pt x="292" y="365"/>
                  <a:pt x="294" y="366"/>
                  <a:pt x="296" y="366"/>
                </a:cubicBezTo>
                <a:cubicBezTo>
                  <a:pt x="297" y="366"/>
                  <a:pt x="298" y="366"/>
                  <a:pt x="298" y="366"/>
                </a:cubicBezTo>
                <a:cubicBezTo>
                  <a:pt x="301" y="364"/>
                  <a:pt x="302" y="360"/>
                  <a:pt x="301" y="358"/>
                </a:cubicBezTo>
                <a:cubicBezTo>
                  <a:pt x="289" y="335"/>
                  <a:pt x="289" y="335"/>
                  <a:pt x="289" y="335"/>
                </a:cubicBezTo>
                <a:cubicBezTo>
                  <a:pt x="307" y="341"/>
                  <a:pt x="307" y="341"/>
                  <a:pt x="307" y="341"/>
                </a:cubicBezTo>
                <a:cubicBezTo>
                  <a:pt x="307" y="341"/>
                  <a:pt x="308" y="341"/>
                  <a:pt x="308" y="341"/>
                </a:cubicBezTo>
                <a:cubicBezTo>
                  <a:pt x="311" y="341"/>
                  <a:pt x="313" y="339"/>
                  <a:pt x="314" y="337"/>
                </a:cubicBezTo>
                <a:cubicBezTo>
                  <a:pt x="315" y="334"/>
                  <a:pt x="313" y="330"/>
                  <a:pt x="310" y="330"/>
                </a:cubicBezTo>
                <a:cubicBezTo>
                  <a:pt x="281" y="321"/>
                  <a:pt x="281" y="321"/>
                  <a:pt x="281" y="321"/>
                </a:cubicBezTo>
                <a:cubicBezTo>
                  <a:pt x="281" y="321"/>
                  <a:pt x="281" y="320"/>
                  <a:pt x="280" y="320"/>
                </a:cubicBezTo>
                <a:cubicBezTo>
                  <a:pt x="268" y="298"/>
                  <a:pt x="268" y="298"/>
                  <a:pt x="268" y="298"/>
                </a:cubicBezTo>
                <a:cubicBezTo>
                  <a:pt x="336" y="318"/>
                  <a:pt x="336" y="318"/>
                  <a:pt x="336" y="318"/>
                </a:cubicBezTo>
                <a:cubicBezTo>
                  <a:pt x="337" y="318"/>
                  <a:pt x="337" y="318"/>
                  <a:pt x="338" y="318"/>
                </a:cubicBezTo>
                <a:cubicBezTo>
                  <a:pt x="340" y="318"/>
                  <a:pt x="343" y="316"/>
                  <a:pt x="344" y="314"/>
                </a:cubicBezTo>
                <a:cubicBezTo>
                  <a:pt x="344" y="311"/>
                  <a:pt x="343" y="307"/>
                  <a:pt x="340" y="307"/>
                </a:cubicBezTo>
                <a:cubicBezTo>
                  <a:pt x="260" y="283"/>
                  <a:pt x="260" y="283"/>
                  <a:pt x="260" y="283"/>
                </a:cubicBezTo>
                <a:cubicBezTo>
                  <a:pt x="217" y="204"/>
                  <a:pt x="217" y="204"/>
                  <a:pt x="217" y="204"/>
                </a:cubicBezTo>
                <a:cubicBezTo>
                  <a:pt x="260" y="230"/>
                  <a:pt x="260" y="230"/>
                  <a:pt x="260" y="230"/>
                </a:cubicBezTo>
                <a:cubicBezTo>
                  <a:pt x="263" y="249"/>
                  <a:pt x="263" y="249"/>
                  <a:pt x="263" y="249"/>
                </a:cubicBezTo>
                <a:cubicBezTo>
                  <a:pt x="263" y="252"/>
                  <a:pt x="265" y="254"/>
                  <a:pt x="268" y="254"/>
                </a:cubicBezTo>
                <a:cubicBezTo>
                  <a:pt x="269" y="254"/>
                  <a:pt x="269" y="254"/>
                  <a:pt x="269" y="254"/>
                </a:cubicBezTo>
                <a:cubicBezTo>
                  <a:pt x="272" y="254"/>
                  <a:pt x="275" y="251"/>
                  <a:pt x="274" y="247"/>
                </a:cubicBezTo>
                <a:cubicBezTo>
                  <a:pt x="273" y="238"/>
                  <a:pt x="273" y="238"/>
                  <a:pt x="273" y="238"/>
                </a:cubicBezTo>
                <a:cubicBezTo>
                  <a:pt x="287" y="247"/>
                  <a:pt x="287" y="247"/>
                  <a:pt x="287" y="247"/>
                </a:cubicBezTo>
                <a:cubicBezTo>
                  <a:pt x="288" y="247"/>
                  <a:pt x="289" y="248"/>
                  <a:pt x="290" y="248"/>
                </a:cubicBezTo>
                <a:cubicBezTo>
                  <a:pt x="292" y="248"/>
                  <a:pt x="294" y="247"/>
                  <a:pt x="295" y="245"/>
                </a:cubicBezTo>
                <a:cubicBezTo>
                  <a:pt x="297" y="242"/>
                  <a:pt x="296" y="239"/>
                  <a:pt x="293" y="237"/>
                </a:cubicBezTo>
                <a:cubicBezTo>
                  <a:pt x="277" y="227"/>
                  <a:pt x="277" y="227"/>
                  <a:pt x="277" y="227"/>
                </a:cubicBezTo>
                <a:cubicBezTo>
                  <a:pt x="286" y="223"/>
                  <a:pt x="286" y="223"/>
                  <a:pt x="286" y="223"/>
                </a:cubicBezTo>
                <a:cubicBezTo>
                  <a:pt x="289" y="222"/>
                  <a:pt x="290" y="218"/>
                  <a:pt x="289" y="215"/>
                </a:cubicBezTo>
                <a:cubicBezTo>
                  <a:pt x="288" y="213"/>
                  <a:pt x="286" y="212"/>
                  <a:pt x="284" y="212"/>
                </a:cubicBezTo>
                <a:cubicBezTo>
                  <a:pt x="283" y="212"/>
                  <a:pt x="282" y="212"/>
                  <a:pt x="281" y="213"/>
                </a:cubicBezTo>
                <a:cubicBezTo>
                  <a:pt x="265" y="220"/>
                  <a:pt x="265" y="220"/>
                  <a:pt x="265" y="220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313" y="196"/>
                  <a:pt x="313" y="196"/>
                  <a:pt x="313" y="196"/>
                </a:cubicBezTo>
                <a:cubicBezTo>
                  <a:pt x="370" y="256"/>
                  <a:pt x="370" y="256"/>
                  <a:pt x="370" y="256"/>
                </a:cubicBezTo>
                <a:cubicBezTo>
                  <a:pt x="371" y="258"/>
                  <a:pt x="373" y="258"/>
                  <a:pt x="375" y="258"/>
                </a:cubicBezTo>
                <a:cubicBezTo>
                  <a:pt x="376" y="258"/>
                  <a:pt x="377" y="258"/>
                  <a:pt x="379" y="257"/>
                </a:cubicBezTo>
                <a:cubicBezTo>
                  <a:pt x="381" y="254"/>
                  <a:pt x="381" y="251"/>
                  <a:pt x="379" y="248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56" y="198"/>
                  <a:pt x="356" y="198"/>
                  <a:pt x="356" y="198"/>
                </a:cubicBezTo>
                <a:cubicBezTo>
                  <a:pt x="356" y="198"/>
                  <a:pt x="356" y="198"/>
                  <a:pt x="357" y="198"/>
                </a:cubicBezTo>
                <a:cubicBezTo>
                  <a:pt x="377" y="220"/>
                  <a:pt x="377" y="220"/>
                  <a:pt x="377" y="220"/>
                </a:cubicBezTo>
                <a:cubicBezTo>
                  <a:pt x="379" y="221"/>
                  <a:pt x="380" y="222"/>
                  <a:pt x="382" y="222"/>
                </a:cubicBezTo>
                <a:cubicBezTo>
                  <a:pt x="383" y="222"/>
                  <a:pt x="385" y="221"/>
                  <a:pt x="386" y="220"/>
                </a:cubicBezTo>
                <a:cubicBezTo>
                  <a:pt x="388" y="218"/>
                  <a:pt x="388" y="214"/>
                  <a:pt x="386" y="212"/>
                </a:cubicBezTo>
                <a:cubicBezTo>
                  <a:pt x="373" y="198"/>
                  <a:pt x="373" y="198"/>
                  <a:pt x="373" y="198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398" y="199"/>
                  <a:pt x="398" y="199"/>
                  <a:pt x="398" y="199"/>
                </a:cubicBezTo>
                <a:cubicBezTo>
                  <a:pt x="402" y="199"/>
                  <a:pt x="404" y="196"/>
                  <a:pt x="404" y="193"/>
                </a:cubicBezTo>
                <a:cubicBezTo>
                  <a:pt x="404" y="190"/>
                  <a:pt x="402" y="187"/>
                  <a:pt x="399" y="187"/>
                </a:cubicBezTo>
                <a:cubicBezTo>
                  <a:pt x="373" y="186"/>
                  <a:pt x="373" y="186"/>
                  <a:pt x="373" y="186"/>
                </a:cubicBezTo>
                <a:cubicBezTo>
                  <a:pt x="387" y="173"/>
                  <a:pt x="387" y="173"/>
                  <a:pt x="387" y="173"/>
                </a:cubicBezTo>
                <a:cubicBezTo>
                  <a:pt x="389" y="171"/>
                  <a:pt x="389" y="167"/>
                  <a:pt x="387" y="165"/>
                </a:cubicBezTo>
                <a:cubicBezTo>
                  <a:pt x="386" y="164"/>
                  <a:pt x="384" y="163"/>
                  <a:pt x="383" y="163"/>
                </a:cubicBezTo>
                <a:cubicBezTo>
                  <a:pt x="381" y="163"/>
                  <a:pt x="380" y="164"/>
                  <a:pt x="379" y="165"/>
                </a:cubicBezTo>
                <a:cubicBezTo>
                  <a:pt x="357" y="185"/>
                  <a:pt x="357" y="185"/>
                  <a:pt x="357" y="185"/>
                </a:cubicBezTo>
                <a:cubicBezTo>
                  <a:pt x="357" y="186"/>
                  <a:pt x="356" y="186"/>
                  <a:pt x="356" y="186"/>
                </a:cubicBezTo>
                <a:cubicBezTo>
                  <a:pt x="330" y="185"/>
                  <a:pt x="330" y="185"/>
                  <a:pt x="330" y="185"/>
                </a:cubicBezTo>
                <a:cubicBezTo>
                  <a:pt x="382" y="136"/>
                  <a:pt x="382" y="136"/>
                  <a:pt x="382" y="136"/>
                </a:cubicBezTo>
                <a:cubicBezTo>
                  <a:pt x="384" y="134"/>
                  <a:pt x="384" y="130"/>
                  <a:pt x="382" y="128"/>
                </a:cubicBezTo>
                <a:cubicBezTo>
                  <a:pt x="381" y="127"/>
                  <a:pt x="379" y="126"/>
                  <a:pt x="378" y="126"/>
                </a:cubicBezTo>
                <a:cubicBezTo>
                  <a:pt x="376" y="126"/>
                  <a:pt x="375" y="127"/>
                  <a:pt x="374" y="128"/>
                </a:cubicBezTo>
                <a:cubicBezTo>
                  <a:pt x="314" y="185"/>
                  <a:pt x="314" y="185"/>
                  <a:pt x="314" y="185"/>
                </a:cubicBezTo>
                <a:cubicBezTo>
                  <a:pt x="224" y="182"/>
                  <a:pt x="224" y="182"/>
                  <a:pt x="224" y="182"/>
                </a:cubicBezTo>
                <a:cubicBezTo>
                  <a:pt x="267" y="159"/>
                  <a:pt x="267" y="159"/>
                  <a:pt x="267" y="159"/>
                </a:cubicBezTo>
                <a:cubicBezTo>
                  <a:pt x="285" y="166"/>
                  <a:pt x="285" y="166"/>
                  <a:pt x="285" y="166"/>
                </a:cubicBezTo>
                <a:cubicBezTo>
                  <a:pt x="286" y="166"/>
                  <a:pt x="287" y="166"/>
                  <a:pt x="288" y="166"/>
                </a:cubicBezTo>
                <a:cubicBezTo>
                  <a:pt x="290" y="166"/>
                  <a:pt x="292" y="165"/>
                  <a:pt x="293" y="163"/>
                </a:cubicBezTo>
                <a:cubicBezTo>
                  <a:pt x="294" y="160"/>
                  <a:pt x="293" y="156"/>
                  <a:pt x="290" y="155"/>
                </a:cubicBezTo>
                <a:cubicBezTo>
                  <a:pt x="281" y="152"/>
                  <a:pt x="281" y="152"/>
                  <a:pt x="281" y="152"/>
                </a:cubicBezTo>
                <a:cubicBezTo>
                  <a:pt x="296" y="143"/>
                  <a:pt x="296" y="143"/>
                  <a:pt x="296" y="143"/>
                </a:cubicBezTo>
                <a:cubicBezTo>
                  <a:pt x="299" y="142"/>
                  <a:pt x="300" y="138"/>
                  <a:pt x="298" y="135"/>
                </a:cubicBezTo>
                <a:cubicBezTo>
                  <a:pt x="297" y="134"/>
                  <a:pt x="295" y="132"/>
                  <a:pt x="293" y="132"/>
                </a:cubicBezTo>
                <a:cubicBezTo>
                  <a:pt x="292" y="132"/>
                  <a:pt x="291" y="133"/>
                  <a:pt x="290" y="133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5" y="133"/>
                  <a:pt x="275" y="133"/>
                  <a:pt x="275" y="133"/>
                </a:cubicBezTo>
                <a:cubicBezTo>
                  <a:pt x="275" y="129"/>
                  <a:pt x="273" y="126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66" y="126"/>
                  <a:pt x="263" y="128"/>
                  <a:pt x="263" y="131"/>
                </a:cubicBezTo>
                <a:cubicBezTo>
                  <a:pt x="261" y="149"/>
                  <a:pt x="261" y="149"/>
                  <a:pt x="261" y="149"/>
                </a:cubicBezTo>
                <a:cubicBezTo>
                  <a:pt x="218" y="172"/>
                  <a:pt x="218" y="172"/>
                  <a:pt x="218" y="172"/>
                </a:cubicBezTo>
                <a:cubicBezTo>
                  <a:pt x="265" y="95"/>
                  <a:pt x="265" y="95"/>
                  <a:pt x="265" y="95"/>
                </a:cubicBezTo>
                <a:cubicBezTo>
                  <a:pt x="346" y="76"/>
                  <a:pt x="346" y="76"/>
                  <a:pt x="346" y="76"/>
                </a:cubicBezTo>
                <a:cubicBezTo>
                  <a:pt x="349" y="75"/>
                  <a:pt x="351" y="72"/>
                  <a:pt x="350" y="69"/>
                </a:cubicBezTo>
                <a:cubicBezTo>
                  <a:pt x="349" y="66"/>
                  <a:pt x="347" y="65"/>
                  <a:pt x="344" y="65"/>
                </a:cubicBezTo>
                <a:cubicBezTo>
                  <a:pt x="344" y="65"/>
                  <a:pt x="343" y="65"/>
                  <a:pt x="343" y="65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288" y="59"/>
                  <a:pt x="288" y="59"/>
                  <a:pt x="288" y="59"/>
                </a:cubicBezTo>
                <a:cubicBezTo>
                  <a:pt x="317" y="52"/>
                  <a:pt x="317" y="52"/>
                  <a:pt x="317" y="52"/>
                </a:cubicBezTo>
                <a:cubicBezTo>
                  <a:pt x="321" y="51"/>
                  <a:pt x="322" y="48"/>
                  <a:pt x="322" y="45"/>
                </a:cubicBezTo>
                <a:cubicBezTo>
                  <a:pt x="321" y="42"/>
                  <a:pt x="319" y="40"/>
                  <a:pt x="316" y="40"/>
                </a:cubicBezTo>
                <a:cubicBezTo>
                  <a:pt x="316" y="40"/>
                  <a:pt x="315" y="40"/>
                  <a:pt x="315" y="40"/>
                </a:cubicBezTo>
                <a:cubicBezTo>
                  <a:pt x="296" y="45"/>
                  <a:pt x="296" y="45"/>
                  <a:pt x="296" y="45"/>
                </a:cubicBezTo>
                <a:cubicBezTo>
                  <a:pt x="310" y="23"/>
                  <a:pt x="310" y="23"/>
                  <a:pt x="310" y="23"/>
                </a:cubicBezTo>
                <a:cubicBezTo>
                  <a:pt x="311" y="20"/>
                  <a:pt x="310" y="17"/>
                  <a:pt x="308" y="15"/>
                </a:cubicBezTo>
                <a:cubicBezTo>
                  <a:pt x="307" y="15"/>
                  <a:pt x="306" y="14"/>
                  <a:pt x="305" y="14"/>
                </a:cubicBezTo>
                <a:cubicBezTo>
                  <a:pt x="303" y="14"/>
                  <a:pt x="301" y="15"/>
                  <a:pt x="300" y="17"/>
                </a:cubicBezTo>
                <a:cubicBezTo>
                  <a:pt x="286" y="39"/>
                  <a:pt x="286" y="39"/>
                  <a:pt x="286" y="39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1" y="18"/>
                  <a:pt x="279" y="16"/>
                  <a:pt x="276" y="16"/>
                </a:cubicBezTo>
                <a:cubicBezTo>
                  <a:pt x="276" y="16"/>
                  <a:pt x="275" y="16"/>
                  <a:pt x="275" y="16"/>
                </a:cubicBezTo>
                <a:cubicBezTo>
                  <a:pt x="272" y="17"/>
                  <a:pt x="270" y="20"/>
                  <a:pt x="271" y="23"/>
                </a:cubicBezTo>
                <a:cubicBezTo>
                  <a:pt x="278" y="52"/>
                  <a:pt x="278" y="52"/>
                  <a:pt x="278" y="52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264" y="75"/>
                  <a:pt x="264" y="75"/>
                  <a:pt x="264" y="75"/>
                </a:cubicBezTo>
                <a:cubicBezTo>
                  <a:pt x="247" y="6"/>
                  <a:pt x="247" y="6"/>
                  <a:pt x="247" y="6"/>
                </a:cubicBezTo>
                <a:cubicBezTo>
                  <a:pt x="247" y="4"/>
                  <a:pt x="244" y="2"/>
                  <a:pt x="242" y="2"/>
                </a:cubicBezTo>
                <a:cubicBezTo>
                  <a:pt x="241" y="2"/>
                  <a:pt x="241" y="2"/>
                  <a:pt x="240" y="2"/>
                </a:cubicBezTo>
                <a:cubicBezTo>
                  <a:pt x="237" y="3"/>
                  <a:pt x="235" y="6"/>
                  <a:pt x="236" y="9"/>
                </a:cubicBezTo>
                <a:cubicBezTo>
                  <a:pt x="255" y="89"/>
                  <a:pt x="255" y="89"/>
                  <a:pt x="255" y="89"/>
                </a:cubicBezTo>
                <a:cubicBezTo>
                  <a:pt x="208" y="166"/>
                  <a:pt x="208" y="166"/>
                  <a:pt x="208" y="166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7" y="103"/>
                  <a:pt x="228" y="99"/>
                  <a:pt x="226" y="96"/>
                </a:cubicBezTo>
                <a:cubicBezTo>
                  <a:pt x="225" y="95"/>
                  <a:pt x="223" y="94"/>
                  <a:pt x="221" y="94"/>
                </a:cubicBezTo>
                <a:cubicBezTo>
                  <a:pt x="220" y="94"/>
                  <a:pt x="219" y="95"/>
                  <a:pt x="217" y="95"/>
                </a:cubicBezTo>
                <a:cubicBezTo>
                  <a:pt x="210" y="101"/>
                  <a:pt x="210" y="101"/>
                  <a:pt x="210" y="101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11" y="81"/>
                  <a:pt x="208" y="78"/>
                  <a:pt x="205" y="78"/>
                </a:cubicBezTo>
                <a:cubicBezTo>
                  <a:pt x="205" y="78"/>
                  <a:pt x="205" y="78"/>
                  <a:pt x="205" y="78"/>
                </a:cubicBezTo>
                <a:cubicBezTo>
                  <a:pt x="201" y="78"/>
                  <a:pt x="199" y="81"/>
                  <a:pt x="199" y="84"/>
                </a:cubicBezTo>
                <a:cubicBezTo>
                  <a:pt x="198" y="103"/>
                  <a:pt x="198" y="103"/>
                  <a:pt x="198" y="103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90" y="96"/>
                  <a:pt x="188" y="96"/>
                  <a:pt x="187" y="96"/>
                </a:cubicBezTo>
                <a:cubicBezTo>
                  <a:pt x="185" y="96"/>
                  <a:pt x="184" y="97"/>
                  <a:pt x="182" y="98"/>
                </a:cubicBezTo>
                <a:cubicBezTo>
                  <a:pt x="181" y="101"/>
                  <a:pt x="181" y="105"/>
                  <a:pt x="184" y="106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7" y="166"/>
                  <a:pt x="197" y="166"/>
                  <a:pt x="197" y="166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77" y="8"/>
                  <a:pt x="177" y="8"/>
                  <a:pt x="177" y="8"/>
                </a:cubicBezTo>
                <a:cubicBezTo>
                  <a:pt x="178" y="4"/>
                  <a:pt x="176" y="1"/>
                  <a:pt x="173" y="0"/>
                </a:cubicBezTo>
                <a:cubicBezTo>
                  <a:pt x="173" y="0"/>
                  <a:pt x="172" y="0"/>
                  <a:pt x="172" y="0"/>
                </a:cubicBezTo>
              </a:path>
            </a:pathLst>
          </a:custGeom>
          <a:solidFill>
            <a:srgbClr val="FFFFFF">
              <a:alpha val="34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21">
            <a:extLst>
              <a:ext uri="{FF2B5EF4-FFF2-40B4-BE49-F238E27FC236}">
                <a16:creationId xmlns:a16="http://schemas.microsoft.com/office/drawing/2014/main" id="{4F619E4B-309E-44EB-8856-3E870F909229}"/>
              </a:ext>
            </a:extLst>
          </p:cNvPr>
          <p:cNvGrpSpPr>
            <a:grpSpLocks/>
          </p:cNvGrpSpPr>
          <p:nvPr/>
        </p:nvGrpSpPr>
        <p:grpSpPr bwMode="auto">
          <a:xfrm>
            <a:off x="462489" y="2980431"/>
            <a:ext cx="2607391" cy="2098025"/>
            <a:chOff x="1777687" y="2504594"/>
            <a:chExt cx="1920240" cy="1630445"/>
          </a:xfrm>
        </p:grpSpPr>
        <p:grpSp>
          <p:nvGrpSpPr>
            <p:cNvPr id="14" name="组合 10">
              <a:extLst>
                <a:ext uri="{FF2B5EF4-FFF2-40B4-BE49-F238E27FC236}">
                  <a16:creationId xmlns:a16="http://schemas.microsoft.com/office/drawing/2014/main" id="{262504AF-7E5A-4832-8162-1D6FD79DD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id="{E39D8897-7F80-47C6-9E74-45973E3747EC}"/>
                  </a:ext>
                </a:extLst>
              </p:cNvPr>
              <p:cNvSpPr/>
              <p:nvPr/>
            </p:nvSpPr>
            <p:spPr>
              <a:xfrm>
                <a:off x="1538930" y="1779769"/>
                <a:ext cx="1169595" cy="1007869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id="{97640238-A0CC-4C07-A95A-95032750D18C}"/>
                  </a:ext>
                </a:extLst>
              </p:cNvPr>
              <p:cNvSpPr/>
              <p:nvPr/>
            </p:nvSpPr>
            <p:spPr>
              <a:xfrm>
                <a:off x="1408041" y="1698082"/>
                <a:ext cx="1431373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BBEEBDCE-3071-460A-ABC8-88A74AD4C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687" y="3129316"/>
              <a:ext cx="1920240" cy="454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实体识别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21">
            <a:extLst>
              <a:ext uri="{FF2B5EF4-FFF2-40B4-BE49-F238E27FC236}">
                <a16:creationId xmlns:a16="http://schemas.microsoft.com/office/drawing/2014/main" id="{FDD12542-898B-4512-B41F-00C26AA04E48}"/>
              </a:ext>
            </a:extLst>
          </p:cNvPr>
          <p:cNvGrpSpPr>
            <a:grpSpLocks/>
          </p:cNvGrpSpPr>
          <p:nvPr/>
        </p:nvGrpSpPr>
        <p:grpSpPr bwMode="auto">
          <a:xfrm>
            <a:off x="8528150" y="1931418"/>
            <a:ext cx="2607391" cy="2098025"/>
            <a:chOff x="1777687" y="2504594"/>
            <a:chExt cx="1920240" cy="1630445"/>
          </a:xfrm>
        </p:grpSpPr>
        <p:grpSp>
          <p:nvGrpSpPr>
            <p:cNvPr id="24" name="组合 10">
              <a:extLst>
                <a:ext uri="{FF2B5EF4-FFF2-40B4-BE49-F238E27FC236}">
                  <a16:creationId xmlns:a16="http://schemas.microsoft.com/office/drawing/2014/main" id="{07F57918-3A9F-4318-90FE-368BCE3106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26" name="六边形 25">
                <a:extLst>
                  <a:ext uri="{FF2B5EF4-FFF2-40B4-BE49-F238E27FC236}">
                    <a16:creationId xmlns:a16="http://schemas.microsoft.com/office/drawing/2014/main" id="{521B3C11-D66F-44B0-B91B-C824DD24D470}"/>
                  </a:ext>
                </a:extLst>
              </p:cNvPr>
              <p:cNvSpPr/>
              <p:nvPr/>
            </p:nvSpPr>
            <p:spPr>
              <a:xfrm>
                <a:off x="1538930" y="1779769"/>
                <a:ext cx="1169595" cy="1007869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六边形 26">
                <a:extLst>
                  <a:ext uri="{FF2B5EF4-FFF2-40B4-BE49-F238E27FC236}">
                    <a16:creationId xmlns:a16="http://schemas.microsoft.com/office/drawing/2014/main" id="{8D494451-E34E-41E5-9CF2-B9B0866105B8}"/>
                  </a:ext>
                </a:extLst>
              </p:cNvPr>
              <p:cNvSpPr/>
              <p:nvPr/>
            </p:nvSpPr>
            <p:spPr>
              <a:xfrm>
                <a:off x="1408041" y="1698082"/>
                <a:ext cx="1431373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5" name="文本框 7">
              <a:extLst>
                <a:ext uri="{FF2B5EF4-FFF2-40B4-BE49-F238E27FC236}">
                  <a16:creationId xmlns:a16="http://schemas.microsoft.com/office/drawing/2014/main" id="{1ED0850C-5E9F-44D0-A6C5-029B0C489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687" y="3129316"/>
              <a:ext cx="1920240" cy="454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ea typeface="Roboto Th"/>
                  <a:cs typeface="Arial" panose="020B0604020202020204" pitchFamily="34" charset="0"/>
                </a:rPr>
                <a:t>情感分析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0400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5520802-F5E0-49B5-939C-ADB1BF74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矩形 21">
            <a:extLst>
              <a:ext uri="{FF2B5EF4-FFF2-40B4-BE49-F238E27FC236}">
                <a16:creationId xmlns:a16="http://schemas.microsoft.com/office/drawing/2014/main" id="{FAEA8E78-B95F-43C4-9FD5-48592034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6659" y="2061500"/>
            <a:ext cx="12192000" cy="2949575"/>
          </a:xfrm>
          <a:prstGeom prst="rect">
            <a:avLst/>
          </a:prstGeom>
          <a:solidFill>
            <a:schemeClr val="bg1">
              <a:alpha val="14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直接连接符 30">
            <a:extLst>
              <a:ext uri="{FF2B5EF4-FFF2-40B4-BE49-F238E27FC236}">
                <a16:creationId xmlns:a16="http://schemas.microsoft.com/office/drawing/2014/main" id="{683DAC1A-F918-46B8-8627-1E4E0CFB35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474742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31">
            <a:extLst>
              <a:ext uri="{FF2B5EF4-FFF2-40B4-BE49-F238E27FC236}">
                <a16:creationId xmlns:a16="http://schemas.microsoft.com/office/drawing/2014/main" id="{D49BD0F1-1FFB-4247-9EFD-F780860EA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12" y="5599975"/>
            <a:ext cx="12192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62DBAD-2803-4F3A-83A5-7DB0CEC885F8}"/>
              </a:ext>
            </a:extLst>
          </p:cNvPr>
          <p:cNvGrpSpPr>
            <a:grpSpLocks/>
          </p:cNvGrpSpPr>
          <p:nvPr/>
        </p:nvGrpSpPr>
        <p:grpSpPr bwMode="auto">
          <a:xfrm>
            <a:off x="0" y="2414588"/>
            <a:ext cx="12192000" cy="1479550"/>
            <a:chOff x="0" y="0"/>
            <a:chExt cx="12192000" cy="1480457"/>
          </a:xfrm>
        </p:grpSpPr>
        <p:sp>
          <p:nvSpPr>
            <p:cNvPr id="7" name="弧形 44">
              <a:extLst>
                <a:ext uri="{FF2B5EF4-FFF2-40B4-BE49-F238E27FC236}">
                  <a16:creationId xmlns:a16="http://schemas.microsoft.com/office/drawing/2014/main" id="{18AFC4D5-58B8-42E4-BE68-BDEEE0758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0"/>
              <a:ext cx="1479550" cy="1480457"/>
            </a:xfrm>
            <a:custGeom>
              <a:avLst/>
              <a:gdLst>
                <a:gd name="T0" fmla="*/ 0 w 1479550"/>
                <a:gd name="T1" fmla="*/ 740228 h 1480457"/>
                <a:gd name="T2" fmla="*/ 739775 w 1479550"/>
                <a:gd name="T3" fmla="*/ 0 h 1480457"/>
                <a:gd name="T4" fmla="*/ 1479550 w 1479550"/>
                <a:gd name="T5" fmla="*/ 740229 h 1480457"/>
                <a:gd name="T6" fmla="*/ 739775 w 1479550"/>
                <a:gd name="T7" fmla="*/ 740229 h 1480457"/>
                <a:gd name="T8" fmla="*/ 0 w 1479550"/>
                <a:gd name="T9" fmla="*/ 740228 h 1480457"/>
                <a:gd name="T10" fmla="*/ 0 w 1479550"/>
                <a:gd name="T11" fmla="*/ 740228 h 1480457"/>
                <a:gd name="T12" fmla="*/ 739775 w 1479550"/>
                <a:gd name="T13" fmla="*/ 0 h 1480457"/>
                <a:gd name="T14" fmla="*/ 1479550 w 1479550"/>
                <a:gd name="T15" fmla="*/ 740229 h 1480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550" h="1480457" stroke="0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  <a:lnTo>
                    <a:pt x="739775" y="740229"/>
                  </a:lnTo>
                  <a:lnTo>
                    <a:pt x="0" y="740228"/>
                  </a:lnTo>
                  <a:close/>
                </a:path>
                <a:path w="1479550" h="1480457" fill="none">
                  <a:moveTo>
                    <a:pt x="0" y="740228"/>
                  </a:moveTo>
                  <a:cubicBezTo>
                    <a:pt x="0" y="331411"/>
                    <a:pt x="331209" y="0"/>
                    <a:pt x="739775" y="0"/>
                  </a:cubicBezTo>
                  <a:cubicBezTo>
                    <a:pt x="1148341" y="0"/>
                    <a:pt x="1479550" y="331412"/>
                    <a:pt x="1479550" y="740229"/>
                  </a:cubicBezTo>
                </a:path>
              </a:pathLst>
            </a:custGeom>
            <a:noFill/>
            <a:ln w="12700" cap="flat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" name="直接连接符 48">
              <a:extLst>
                <a:ext uri="{FF2B5EF4-FFF2-40B4-BE49-F238E27FC236}">
                  <a16:creationId xmlns:a16="http://schemas.microsoft.com/office/drawing/2014/main" id="{E2D5D7BE-247C-422D-BAF7-DC82EEEB92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49">
              <a:extLst>
                <a:ext uri="{FF2B5EF4-FFF2-40B4-BE49-F238E27FC236}">
                  <a16:creationId xmlns:a16="http://schemas.microsoft.com/office/drawing/2014/main" id="{AFE0061C-7B00-4F83-95F1-A20FE0C68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38950" y="733875"/>
              <a:ext cx="5353050" cy="0"/>
            </a:xfrm>
            <a:prstGeom prst="line">
              <a:avLst/>
            </a:prstGeom>
            <a:noFill/>
            <a:ln w="12700" cmpd="sng">
              <a:solidFill>
                <a:schemeClr val="bg1">
                  <a:alpha val="7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组合 74">
            <a:extLst>
              <a:ext uri="{FF2B5EF4-FFF2-40B4-BE49-F238E27FC236}">
                <a16:creationId xmlns:a16="http://schemas.microsoft.com/office/drawing/2014/main" id="{DD34F411-A55C-4247-ABEF-98CD14E25EC6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2524125"/>
            <a:ext cx="1247775" cy="1249363"/>
            <a:chOff x="0" y="0"/>
            <a:chExt cx="1248318" cy="1248318"/>
          </a:xfrm>
        </p:grpSpPr>
        <p:sp>
          <p:nvSpPr>
            <p:cNvPr id="11" name="椭圆 57">
              <a:extLst>
                <a:ext uri="{FF2B5EF4-FFF2-40B4-BE49-F238E27FC236}">
                  <a16:creationId xmlns:a16="http://schemas.microsoft.com/office/drawing/2014/main" id="{F91480E0-B456-4388-99F1-F1831821A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文本框 61">
              <a:extLst>
                <a:ext uri="{FF2B5EF4-FFF2-40B4-BE49-F238E27FC236}">
                  <a16:creationId xmlns:a16="http://schemas.microsoft.com/office/drawing/2014/main" id="{6F57E692-7687-4FA6-97B3-AAB15F7A9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1E699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4800" dirty="0">
                <a:solidFill>
                  <a:srgbClr val="1E699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3" name="组合 4">
            <a:extLst>
              <a:ext uri="{FF2B5EF4-FFF2-40B4-BE49-F238E27FC236}">
                <a16:creationId xmlns:a16="http://schemas.microsoft.com/office/drawing/2014/main" id="{F5E2F122-7706-4FE8-AA7B-337396E220DB}"/>
              </a:ext>
            </a:extLst>
          </p:cNvPr>
          <p:cNvGrpSpPr>
            <a:grpSpLocks/>
          </p:cNvGrpSpPr>
          <p:nvPr/>
        </p:nvGrpSpPr>
        <p:grpSpPr bwMode="auto">
          <a:xfrm>
            <a:off x="4774202" y="3861839"/>
            <a:ext cx="2760617" cy="901024"/>
            <a:chOff x="-279730" y="16920"/>
            <a:chExt cx="2303318" cy="901335"/>
          </a:xfrm>
        </p:grpSpPr>
        <p:sp>
          <p:nvSpPr>
            <p:cNvPr id="14" name="文本框 66">
              <a:extLst>
                <a:ext uri="{FF2B5EF4-FFF2-40B4-BE49-F238E27FC236}">
                  <a16:creationId xmlns:a16="http://schemas.microsoft.com/office/drawing/2014/main" id="{18DCF806-9A15-4BA2-9278-0436B03C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9730" y="16920"/>
              <a:ext cx="2303318" cy="338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Named Entity Recognition</a:t>
              </a:r>
              <a:endPara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70">
              <a:extLst>
                <a:ext uri="{FF2B5EF4-FFF2-40B4-BE49-F238E27FC236}">
                  <a16:creationId xmlns:a16="http://schemas.microsoft.com/office/drawing/2014/main" id="{35D39D67-C6F2-4CD1-85CD-FA30028BE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949" y="333278"/>
              <a:ext cx="1778328" cy="584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实体识别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852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2">
            <a:extLst>
              <a:ext uri="{FF2B5EF4-FFF2-40B4-BE49-F238E27FC236}">
                <a16:creationId xmlns:a16="http://schemas.microsoft.com/office/drawing/2014/main" id="{CCEA2416-2F1B-4B04-A96C-653594FC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91" y="3900221"/>
            <a:ext cx="2219325" cy="25241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3F7FFC-8710-4056-A4FD-1BA4684B4234}"/>
              </a:ext>
            </a:extLst>
          </p:cNvPr>
          <p:cNvSpPr txBox="1"/>
          <p:nvPr/>
        </p:nvSpPr>
        <p:spPr>
          <a:xfrm>
            <a:off x="8724368" y="947294"/>
            <a:ext cx="272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实体识别的发展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011994-B3ED-4038-9764-C01B79515CCA}"/>
              </a:ext>
            </a:extLst>
          </p:cNvPr>
          <p:cNvSpPr txBox="1"/>
          <p:nvPr/>
        </p:nvSpPr>
        <p:spPr>
          <a:xfrm>
            <a:off x="662447" y="4588471"/>
            <a:ext cx="2077787" cy="134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不需要标注的训练数据，而是依赖于词典资源和领域的专业知识。</a:t>
            </a:r>
          </a:p>
        </p:txBody>
      </p:sp>
      <p:sp>
        <p:nvSpPr>
          <p:cNvPr id="11" name="任意多边形 9">
            <a:extLst>
              <a:ext uri="{FF2B5EF4-FFF2-40B4-BE49-F238E27FC236}">
                <a16:creationId xmlns:a16="http://schemas.microsoft.com/office/drawing/2014/main" id="{09D3778B-5315-47C0-9078-560AF60DECE6}"/>
              </a:ext>
            </a:extLst>
          </p:cNvPr>
          <p:cNvSpPr>
            <a:spLocks/>
          </p:cNvSpPr>
          <p:nvPr/>
        </p:nvSpPr>
        <p:spPr bwMode="auto">
          <a:xfrm>
            <a:off x="3104626" y="215778"/>
            <a:ext cx="992002" cy="1009806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>
            <a:noFill/>
          </a:ln>
          <a:ex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5D2A56-DBAE-4BA9-BC52-EBE33C7A78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67377" y="669005"/>
            <a:ext cx="476112" cy="556579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AFDC0D4-3B36-4C75-A04F-A7577A548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626" y="315062"/>
            <a:ext cx="882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accent3">
                  <a:lumMod val="20000"/>
                  <a:lumOff val="80000"/>
                </a:schemeClr>
              </a:solidFill>
              <a:latin typeface="Britannic Bold" panose="020B0903060703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6211B-4B77-4710-8BB6-C2474470AA0E}"/>
              </a:ext>
            </a:extLst>
          </p:cNvPr>
          <p:cNvSpPr txBox="1"/>
          <p:nvPr/>
        </p:nvSpPr>
        <p:spPr>
          <a:xfrm>
            <a:off x="4042014" y="215778"/>
            <a:ext cx="4107972" cy="1162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" panose="020B0503020204020204" pitchFamily="34" charset="-122"/>
              </a:rPr>
              <a:t>实体识别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微软雅黑 Light" panose="020B0502040204020203" pitchFamily="34" charset="-122"/>
              </a:rPr>
              <a:t>Named Entity Recognition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微软雅黑 Light" panose="020B0502040204020203" pitchFamily="34" charset="-122"/>
            </a:endParaRPr>
          </a:p>
        </p:txBody>
      </p:sp>
      <p:sp>
        <p:nvSpPr>
          <p:cNvPr id="15" name="矩形 8">
            <a:extLst>
              <a:ext uri="{FF2B5EF4-FFF2-40B4-BE49-F238E27FC236}">
                <a16:creationId xmlns:a16="http://schemas.microsoft.com/office/drawing/2014/main" id="{C1E2547A-9A20-48D8-A7BD-9209DACE2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4" y="2117458"/>
            <a:ext cx="2522537" cy="153035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1">
            <a:extLst>
              <a:ext uri="{FF2B5EF4-FFF2-40B4-BE49-F238E27FC236}">
                <a16:creationId xmlns:a16="http://schemas.microsoft.com/office/drawing/2014/main" id="{3D3B66A2-DC32-428B-849E-EDD6E2229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6" y="3647808"/>
            <a:ext cx="2509838" cy="252413"/>
          </a:xfrm>
          <a:custGeom>
            <a:avLst/>
            <a:gdLst>
              <a:gd name="T0" fmla="*/ 0 w 2510282"/>
              <a:gd name="T1" fmla="*/ 0 h 252000"/>
              <a:gd name="T2" fmla="*/ 2509838 w 2510282"/>
              <a:gd name="T3" fmla="*/ 0 h 252000"/>
              <a:gd name="T4" fmla="*/ 2363743 w 2510282"/>
              <a:gd name="T5" fmla="*/ 252413 h 252000"/>
              <a:gd name="T6" fmla="*/ 146095 w 2510282"/>
              <a:gd name="T7" fmla="*/ 252413 h 252000"/>
              <a:gd name="T8" fmla="*/ 0 60000 65536"/>
              <a:gd name="T9" fmla="*/ 0 60000 65536"/>
              <a:gd name="T10" fmla="*/ 0 60000 65536"/>
              <a:gd name="T11" fmla="*/ 0 60000 65536"/>
              <a:gd name="T12" fmla="*/ 0 w 2510282"/>
              <a:gd name="T13" fmla="*/ 0 h 252000"/>
              <a:gd name="T14" fmla="*/ 2510282 w 2510282"/>
              <a:gd name="T15" fmla="*/ 252000 h 25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0282" h="252000">
                <a:moveTo>
                  <a:pt x="0" y="0"/>
                </a:moveTo>
                <a:lnTo>
                  <a:pt x="2510282" y="0"/>
                </a:lnTo>
                <a:lnTo>
                  <a:pt x="2364161" y="252000"/>
                </a:lnTo>
                <a:lnTo>
                  <a:pt x="146121" y="25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文本框 17">
            <a:extLst>
              <a:ext uri="{FF2B5EF4-FFF2-40B4-BE49-F238E27FC236}">
                <a16:creationId xmlns:a16="http://schemas.microsoft.com/office/drawing/2014/main" id="{1CD3B009-8F56-49B1-98DB-EF4C8F906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93" y="2621868"/>
            <a:ext cx="2656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基于先验知识</a:t>
            </a:r>
          </a:p>
        </p:txBody>
      </p:sp>
      <p:sp>
        <p:nvSpPr>
          <p:cNvPr id="29" name="矩形 12">
            <a:extLst>
              <a:ext uri="{FF2B5EF4-FFF2-40B4-BE49-F238E27FC236}">
                <a16:creationId xmlns:a16="http://schemas.microsoft.com/office/drawing/2014/main" id="{65260FC8-EB25-455B-982F-E41B66B2E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652" y="3900221"/>
            <a:ext cx="2219325" cy="25241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9DAFB8C-55A0-42FB-A768-21A7C6A986FF}"/>
              </a:ext>
            </a:extLst>
          </p:cNvPr>
          <p:cNvSpPr txBox="1"/>
          <p:nvPr/>
        </p:nvSpPr>
        <p:spPr>
          <a:xfrm>
            <a:off x="3705129" y="4170633"/>
            <a:ext cx="2060346" cy="198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常见的特征包括：语法、词嵌入向量、是否句子开头、触发词等；常用的分类器包括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HMM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SVM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CRF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以及决策树等。</a:t>
            </a:r>
          </a:p>
        </p:txBody>
      </p:sp>
      <p:sp>
        <p:nvSpPr>
          <p:cNvPr id="31" name="矩形 8">
            <a:extLst>
              <a:ext uri="{FF2B5EF4-FFF2-40B4-BE49-F238E27FC236}">
                <a16:creationId xmlns:a16="http://schemas.microsoft.com/office/drawing/2014/main" id="{EFE125D0-4A67-4A69-BBDB-16872539D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015" y="2117458"/>
            <a:ext cx="2522537" cy="153035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11">
            <a:extLst>
              <a:ext uri="{FF2B5EF4-FFF2-40B4-BE49-F238E27FC236}">
                <a16:creationId xmlns:a16="http://schemas.microsoft.com/office/drawing/2014/main" id="{FE17D624-FB18-4B53-9697-7DF837AB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127" y="3647808"/>
            <a:ext cx="2509838" cy="252413"/>
          </a:xfrm>
          <a:custGeom>
            <a:avLst/>
            <a:gdLst>
              <a:gd name="T0" fmla="*/ 0 w 2510282"/>
              <a:gd name="T1" fmla="*/ 0 h 252000"/>
              <a:gd name="T2" fmla="*/ 2509838 w 2510282"/>
              <a:gd name="T3" fmla="*/ 0 h 252000"/>
              <a:gd name="T4" fmla="*/ 2363743 w 2510282"/>
              <a:gd name="T5" fmla="*/ 252413 h 252000"/>
              <a:gd name="T6" fmla="*/ 146095 w 2510282"/>
              <a:gd name="T7" fmla="*/ 252413 h 252000"/>
              <a:gd name="T8" fmla="*/ 0 60000 65536"/>
              <a:gd name="T9" fmla="*/ 0 60000 65536"/>
              <a:gd name="T10" fmla="*/ 0 60000 65536"/>
              <a:gd name="T11" fmla="*/ 0 60000 65536"/>
              <a:gd name="T12" fmla="*/ 0 w 2510282"/>
              <a:gd name="T13" fmla="*/ 0 h 252000"/>
              <a:gd name="T14" fmla="*/ 2510282 w 2510282"/>
              <a:gd name="T15" fmla="*/ 252000 h 25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0282" h="252000">
                <a:moveTo>
                  <a:pt x="0" y="0"/>
                </a:moveTo>
                <a:lnTo>
                  <a:pt x="2510282" y="0"/>
                </a:lnTo>
                <a:lnTo>
                  <a:pt x="2364161" y="252000"/>
                </a:lnTo>
                <a:lnTo>
                  <a:pt x="146121" y="25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文本框 17">
            <a:extLst>
              <a:ext uri="{FF2B5EF4-FFF2-40B4-BE49-F238E27FC236}">
                <a16:creationId xmlns:a16="http://schemas.microsoft.com/office/drawing/2014/main" id="{0876072D-2982-47E3-9BA7-5DA273B3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054" y="2621868"/>
            <a:ext cx="2656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基于特征工程</a:t>
            </a:r>
          </a:p>
        </p:txBody>
      </p:sp>
      <p:sp>
        <p:nvSpPr>
          <p:cNvPr id="34" name="矩形 12">
            <a:extLst>
              <a:ext uri="{FF2B5EF4-FFF2-40B4-BE49-F238E27FC236}">
                <a16:creationId xmlns:a16="http://schemas.microsoft.com/office/drawing/2014/main" id="{176639B8-49D9-472C-839F-50791703F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918" y="3900221"/>
            <a:ext cx="2219325" cy="25241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D01D59C-D3B9-426E-A8BF-B02C5D1D3360}"/>
              </a:ext>
            </a:extLst>
          </p:cNvPr>
          <p:cNvSpPr txBox="1"/>
          <p:nvPr/>
        </p:nvSpPr>
        <p:spPr>
          <a:xfrm>
            <a:off x="6761739" y="4584111"/>
            <a:ext cx="2029658" cy="134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基于字符级和单词级的词嵌入向量，通过序列标注的方式进行命名实体识别。</a:t>
            </a:r>
          </a:p>
        </p:txBody>
      </p:sp>
      <p:sp>
        <p:nvSpPr>
          <p:cNvPr id="36" name="矩形 8">
            <a:extLst>
              <a:ext uri="{FF2B5EF4-FFF2-40B4-BE49-F238E27FC236}">
                <a16:creationId xmlns:a16="http://schemas.microsoft.com/office/drawing/2014/main" id="{F941082E-ED40-457A-95BC-805231DEB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281" y="2117458"/>
            <a:ext cx="2522537" cy="153035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11">
            <a:extLst>
              <a:ext uri="{FF2B5EF4-FFF2-40B4-BE49-F238E27FC236}">
                <a16:creationId xmlns:a16="http://schemas.microsoft.com/office/drawing/2014/main" id="{70AB6EFA-6155-4418-97E2-57CA677AE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393" y="3647808"/>
            <a:ext cx="2509838" cy="252413"/>
          </a:xfrm>
          <a:custGeom>
            <a:avLst/>
            <a:gdLst>
              <a:gd name="T0" fmla="*/ 0 w 2510282"/>
              <a:gd name="T1" fmla="*/ 0 h 252000"/>
              <a:gd name="T2" fmla="*/ 2509838 w 2510282"/>
              <a:gd name="T3" fmla="*/ 0 h 252000"/>
              <a:gd name="T4" fmla="*/ 2363743 w 2510282"/>
              <a:gd name="T5" fmla="*/ 252413 h 252000"/>
              <a:gd name="T6" fmla="*/ 146095 w 2510282"/>
              <a:gd name="T7" fmla="*/ 252413 h 252000"/>
              <a:gd name="T8" fmla="*/ 0 60000 65536"/>
              <a:gd name="T9" fmla="*/ 0 60000 65536"/>
              <a:gd name="T10" fmla="*/ 0 60000 65536"/>
              <a:gd name="T11" fmla="*/ 0 60000 65536"/>
              <a:gd name="T12" fmla="*/ 0 w 2510282"/>
              <a:gd name="T13" fmla="*/ 0 h 252000"/>
              <a:gd name="T14" fmla="*/ 2510282 w 2510282"/>
              <a:gd name="T15" fmla="*/ 252000 h 25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0282" h="252000">
                <a:moveTo>
                  <a:pt x="0" y="0"/>
                </a:moveTo>
                <a:lnTo>
                  <a:pt x="2510282" y="0"/>
                </a:lnTo>
                <a:lnTo>
                  <a:pt x="2364161" y="252000"/>
                </a:lnTo>
                <a:lnTo>
                  <a:pt x="146121" y="25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文本框 17">
            <a:extLst>
              <a:ext uri="{FF2B5EF4-FFF2-40B4-BE49-F238E27FC236}">
                <a16:creationId xmlns:a16="http://schemas.microsoft.com/office/drawing/2014/main" id="{B55342B5-8BC0-400A-8C0D-A10972AD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320" y="2621868"/>
            <a:ext cx="2656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基于神经网络</a:t>
            </a:r>
          </a:p>
        </p:txBody>
      </p:sp>
      <p:sp>
        <p:nvSpPr>
          <p:cNvPr id="39" name="矩形 12">
            <a:extLst>
              <a:ext uri="{FF2B5EF4-FFF2-40B4-BE49-F238E27FC236}">
                <a16:creationId xmlns:a16="http://schemas.microsoft.com/office/drawing/2014/main" id="{3FE52F65-0EC0-4F89-A655-C253F135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7186" y="3900221"/>
            <a:ext cx="2219325" cy="25241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8EE34B5-8259-484E-9782-626838A3B689}"/>
              </a:ext>
            </a:extLst>
          </p:cNvPr>
          <p:cNvSpPr txBox="1"/>
          <p:nvPr/>
        </p:nvSpPr>
        <p:spPr>
          <a:xfrm>
            <a:off x="9816900" y="5066422"/>
            <a:ext cx="2029658" cy="38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结合上述三种方法。</a:t>
            </a:r>
          </a:p>
        </p:txBody>
      </p:sp>
      <p:sp>
        <p:nvSpPr>
          <p:cNvPr id="41" name="矩形 8">
            <a:extLst>
              <a:ext uri="{FF2B5EF4-FFF2-40B4-BE49-F238E27FC236}">
                <a16:creationId xmlns:a16="http://schemas.microsoft.com/office/drawing/2014/main" id="{67C09636-D85E-4915-BCB0-46C12CC5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549" y="2117458"/>
            <a:ext cx="2522537" cy="153035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1">
            <a:extLst>
              <a:ext uri="{FF2B5EF4-FFF2-40B4-BE49-F238E27FC236}">
                <a16:creationId xmlns:a16="http://schemas.microsoft.com/office/drawing/2014/main" id="{679D8B44-3F38-4AC5-B9AC-EB62A00BE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0661" y="3647808"/>
            <a:ext cx="2509838" cy="252413"/>
          </a:xfrm>
          <a:custGeom>
            <a:avLst/>
            <a:gdLst>
              <a:gd name="T0" fmla="*/ 0 w 2510282"/>
              <a:gd name="T1" fmla="*/ 0 h 252000"/>
              <a:gd name="T2" fmla="*/ 2509838 w 2510282"/>
              <a:gd name="T3" fmla="*/ 0 h 252000"/>
              <a:gd name="T4" fmla="*/ 2363743 w 2510282"/>
              <a:gd name="T5" fmla="*/ 252413 h 252000"/>
              <a:gd name="T6" fmla="*/ 146095 w 2510282"/>
              <a:gd name="T7" fmla="*/ 252413 h 252000"/>
              <a:gd name="T8" fmla="*/ 0 60000 65536"/>
              <a:gd name="T9" fmla="*/ 0 60000 65536"/>
              <a:gd name="T10" fmla="*/ 0 60000 65536"/>
              <a:gd name="T11" fmla="*/ 0 60000 65536"/>
              <a:gd name="T12" fmla="*/ 0 w 2510282"/>
              <a:gd name="T13" fmla="*/ 0 h 252000"/>
              <a:gd name="T14" fmla="*/ 2510282 w 2510282"/>
              <a:gd name="T15" fmla="*/ 252000 h 25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0282" h="252000">
                <a:moveTo>
                  <a:pt x="0" y="0"/>
                </a:moveTo>
                <a:lnTo>
                  <a:pt x="2510282" y="0"/>
                </a:lnTo>
                <a:lnTo>
                  <a:pt x="2364161" y="252000"/>
                </a:lnTo>
                <a:lnTo>
                  <a:pt x="146121" y="25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3" name="文本框 17">
            <a:extLst>
              <a:ext uri="{FF2B5EF4-FFF2-40B4-BE49-F238E27FC236}">
                <a16:creationId xmlns:a16="http://schemas.microsoft.com/office/drawing/2014/main" id="{6C8D6241-9833-424B-BC6C-C49D26EA6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033" y="2608251"/>
            <a:ext cx="22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我们的方法</a:t>
            </a:r>
          </a:p>
        </p:txBody>
      </p:sp>
      <p:sp>
        <p:nvSpPr>
          <p:cNvPr id="44" name="AutoShape 88">
            <a:extLst>
              <a:ext uri="{FF2B5EF4-FFF2-40B4-BE49-F238E27FC236}">
                <a16:creationId xmlns:a16="http://schemas.microsoft.com/office/drawing/2014/main" id="{97B277DA-88C9-4F29-A7A6-019B71659B25}"/>
              </a:ext>
            </a:extLst>
          </p:cNvPr>
          <p:cNvSpPr>
            <a:spLocks/>
          </p:cNvSpPr>
          <p:nvPr/>
        </p:nvSpPr>
        <p:spPr bwMode="auto">
          <a:xfrm>
            <a:off x="2921240" y="3965146"/>
            <a:ext cx="587320" cy="634249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46" name="AutoShape 88">
            <a:extLst>
              <a:ext uri="{FF2B5EF4-FFF2-40B4-BE49-F238E27FC236}">
                <a16:creationId xmlns:a16="http://schemas.microsoft.com/office/drawing/2014/main" id="{13B40BEE-0E99-4201-84FD-B0C23CCCD97C}"/>
              </a:ext>
            </a:extLst>
          </p:cNvPr>
          <p:cNvSpPr>
            <a:spLocks/>
          </p:cNvSpPr>
          <p:nvPr/>
        </p:nvSpPr>
        <p:spPr bwMode="auto">
          <a:xfrm>
            <a:off x="5930529" y="3965146"/>
            <a:ext cx="587320" cy="634249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  <p:sp>
        <p:nvSpPr>
          <p:cNvPr id="47" name="AutoShape 88">
            <a:extLst>
              <a:ext uri="{FF2B5EF4-FFF2-40B4-BE49-F238E27FC236}">
                <a16:creationId xmlns:a16="http://schemas.microsoft.com/office/drawing/2014/main" id="{D22E9115-6DF4-4137-8AB9-507E01C15CEE}"/>
              </a:ext>
            </a:extLst>
          </p:cNvPr>
          <p:cNvSpPr>
            <a:spLocks/>
          </p:cNvSpPr>
          <p:nvPr/>
        </p:nvSpPr>
        <p:spPr bwMode="auto">
          <a:xfrm>
            <a:off x="8939819" y="3965146"/>
            <a:ext cx="587320" cy="634249"/>
          </a:xfrm>
          <a:custGeom>
            <a:avLst/>
            <a:gdLst>
              <a:gd name="T0" fmla="*/ 82865632 w 21600"/>
              <a:gd name="T1" fmla="*/ 52166102 h 21600"/>
              <a:gd name="T2" fmla="*/ 38022256 w 21600"/>
              <a:gd name="T3" fmla="*/ 0 h 21600"/>
              <a:gd name="T4" fmla="*/ 0 w 21600"/>
              <a:gd name="T5" fmla="*/ 0 h 21600"/>
              <a:gd name="T6" fmla="*/ 44839463 w 21600"/>
              <a:gd name="T7" fmla="*/ 52166102 h 21600"/>
              <a:gd name="T8" fmla="*/ 0 w 21600"/>
              <a:gd name="T9" fmla="*/ 104331916 h 21600"/>
              <a:gd name="T10" fmla="*/ 38022256 w 21600"/>
              <a:gd name="T11" fmla="*/ 104331916 h 21600"/>
              <a:gd name="T12" fmla="*/ 82865632 w 21600"/>
              <a:gd name="T13" fmla="*/ 52166102 h 21600"/>
              <a:gd name="T14" fmla="*/ 82865632 w 21600"/>
              <a:gd name="T15" fmla="*/ 521661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lnTo>
                  <a:pt x="9911" y="0"/>
                </a:lnTo>
                <a:lnTo>
                  <a:pt x="0" y="0"/>
                </a:lnTo>
                <a:lnTo>
                  <a:pt x="11688" y="10800"/>
                </a:lnTo>
                <a:lnTo>
                  <a:pt x="0" y="21600"/>
                </a:lnTo>
                <a:lnTo>
                  <a:pt x="9911" y="21600"/>
                </a:lnTo>
                <a:lnTo>
                  <a:pt x="21600" y="10800"/>
                </a:lnTo>
                <a:close/>
                <a:moveTo>
                  <a:pt x="21600" y="108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>
              <a:latin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39338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15" grpId="0" animBg="1"/>
      <p:bldP spid="16" grpId="0" animBg="1"/>
      <p:bldP spid="27" grpId="0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/>
      <p:bldP spid="44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1546</Words>
  <Application>Microsoft Office PowerPoint</Application>
  <PresentationFormat>宽屏</PresentationFormat>
  <Paragraphs>508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Open Sans Light</vt:lpstr>
      <vt:lpstr>等线</vt:lpstr>
      <vt:lpstr>等线 Light</vt:lpstr>
      <vt:lpstr>方正姚体</vt:lpstr>
      <vt:lpstr>华文细黑</vt:lpstr>
      <vt:lpstr>宋体</vt:lpstr>
      <vt:lpstr>微软雅黑</vt:lpstr>
      <vt:lpstr>微软雅黑 Light</vt:lpstr>
      <vt:lpstr>幼圆</vt:lpstr>
      <vt:lpstr>Arial</vt:lpstr>
      <vt:lpstr>Arial Black</vt:lpstr>
      <vt:lpstr>Bahnschrift Light</vt:lpstr>
      <vt:lpstr>Britannic Bold</vt:lpstr>
      <vt:lpstr>Calibri</vt:lpstr>
      <vt:lpstr>Cambria</vt:lpstr>
      <vt:lpstr>Imprint MT Shadow</vt:lpstr>
      <vt:lpstr>Roboto Condensed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Huo MeiNi(人力资源中心)</dc:creator>
  <cp:lastModifiedBy>Shuai Zhu</cp:lastModifiedBy>
  <cp:revision>106</cp:revision>
  <dcterms:created xsi:type="dcterms:W3CDTF">2019-05-14T09:15:39Z</dcterms:created>
  <dcterms:modified xsi:type="dcterms:W3CDTF">2019-05-23T15:46:56Z</dcterms:modified>
</cp:coreProperties>
</file>