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sldIdLst>
    <p:sldId id="256" r:id="rId2"/>
    <p:sldId id="293" r:id="rId3"/>
    <p:sldId id="294" r:id="rId4"/>
    <p:sldId id="276" r:id="rId5"/>
    <p:sldId id="278" r:id="rId6"/>
    <p:sldId id="279" r:id="rId7"/>
    <p:sldId id="291" r:id="rId8"/>
    <p:sldId id="281" r:id="rId9"/>
    <p:sldId id="283" r:id="rId10"/>
    <p:sldId id="292" r:id="rId11"/>
    <p:sldId id="286" r:id="rId12"/>
    <p:sldId id="296" r:id="rId13"/>
    <p:sldId id="301" r:id="rId14"/>
    <p:sldId id="302" r:id="rId15"/>
    <p:sldId id="298" r:id="rId16"/>
    <p:sldId id="299" r:id="rId17"/>
    <p:sldId id="303" r:id="rId18"/>
    <p:sldId id="304" r:id="rId19"/>
    <p:sldId id="300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41" autoAdjust="0"/>
  </p:normalViewPr>
  <p:slideViewPr>
    <p:cSldViewPr snapToGrid="0">
      <p:cViewPr>
        <p:scale>
          <a:sx n="150" d="100"/>
          <a:sy n="150" d="100"/>
        </p:scale>
        <p:origin x="-4812" y="-3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2CED0-F052-4C9C-ACDA-09B3A3D28B0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557CF-C7DA-408A-A9B3-C1E62077D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0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4094-FC01-949A-5293-6A0DBBEC0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3AECD-839E-3F09-F826-95B71C296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BE63-9081-274E-2E8A-AE225501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596A-0098-43D0-B584-79AA6A8988E1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7F6E-E5F7-71B1-A19B-C3E856D5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5F5C1-1C9B-F1C1-8908-7894544A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8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9DF3-C5D9-E9AF-DA7B-11F41783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2C1F7-FBA0-37CB-2EBA-4D84D39F2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D6CC-0302-C482-90A8-8451A3E7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EB5E-11A9-4E3A-B2EA-7DBC519B824E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F417C-9EAE-8320-4982-8D46E9E1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E56D1-81D0-AFA9-C278-885DEF77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27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954CA-A334-9707-C65B-0046C24D9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50F7-CEC8-1410-870D-8F59615A5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43B5-5BB9-CD4F-370E-D27D2E5E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CE33-590F-42EA-8529-839FAF54F592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55EE-8E9B-AF65-7902-6A8CBC0F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DF06-8DB4-A48B-A185-B6216E24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7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799B-3488-8050-FD5C-046036C3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2C4D-653C-CC78-4371-D1F59B92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2A40-F266-41C3-4D46-E9AB1851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0906-D7FD-4E1D-876D-6CA14B13FCF8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8192-BB63-E6E3-345A-7D9BEF20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7201-C460-9D11-0685-7EC36042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D8A0-9EFD-9D52-DC5F-DD5BB66F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FE452-82F8-D81D-D189-66EC1EA6E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04C3-0157-D195-E90F-3F194FB5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A774-9D3A-4F29-9FF1-B7203EE95411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26A9-6C87-6D6D-E4AA-2DB9FE92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F07C-D9D5-5F99-31BF-6DE98C7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2BF2-3E02-A416-E883-3F82B2E1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E236-9AD6-412D-5970-0F14E8815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E5DDE-0EFE-1FA1-8AF8-454E21ED0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030CB-A952-0F4A-C9BD-C708CAF9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F2FE-035C-4E50-AFC9-94D36385696F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8221-C5CF-9C86-F2A2-DF746C59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449CA-56FA-A43C-6BCB-DC46797B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5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F5F0-A590-6D5F-8B4D-62AC8C75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9101-DE05-9FD8-B30F-CD9F2373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34EB3-713F-7115-A68F-ED2203E55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A4819-B1AE-2C50-5169-E615DD5A3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5CAB1-CD71-961F-96E2-32C327FD2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C8C29-2AE5-B936-76C9-E37FA10E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524E-C5FA-40F2-9DF4-CF0B4F93174B}" type="datetime1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E7912-3BE3-8B89-F746-576FCCEC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2DD82-A25B-9A3B-E967-311EF0B6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ADF4-CDC1-F7EE-B866-0394F7C6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77319-63CF-565F-6642-47FFA541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3BD9-6C5E-4ECC-B837-B8B42D355905}" type="datetime1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211F2-EF2D-7062-9686-E89AFA8D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819F7-2686-1FD3-5777-95D1AAF7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01572-3870-8C58-A7AC-FA881D6F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CB33-2C35-4C77-A3D3-4E602AD7C636}" type="datetime1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CA1FC-4ACA-BF95-3D8D-700F4684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C036C-134B-CDE3-4DB1-961F78D4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1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E3AA-E577-EEA3-A4C4-5ED6353A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BDB8-85D9-5E4D-8FB7-F650C26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D52D7-2903-7D10-5968-E318EA462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2376B-19DF-E8B9-BB85-BA0732D7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DAEB-D769-4082-AE5D-B39FE44F48F9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C183-B41E-A710-883A-C17E630B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0A905-C516-2A30-EC09-70C0807F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84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3B5-E97E-B798-7288-E82C5EEF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04009-B6DB-EE13-62BC-1428FEB30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AF756-A651-1993-0AEF-249DBC3FA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B1032-96FC-F842-F6BC-3E9DD638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F38-0756-4229-9AA5-205B60FA27EF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B3D4-C235-C3A8-01BB-EF5A1B9D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8FF8E-73E3-2F31-8357-327FFEC5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2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B9B43-5B0C-A82C-31FE-B97989ED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F886-DEB7-4587-3376-A363EABC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A4177-1A23-43F5-B6E3-32ABCEC36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537E-0E25-4431-B42C-17DB35C2D52D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F38D-7866-1DBC-7CD2-DCCC7BA35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711F8-60B2-D622-BFDB-E40FEE74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9AFC8-F434-4E66-A41A-F3871A5B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01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69AF-DB27-5310-4F9E-B5F7553E6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31" y="289249"/>
            <a:ext cx="10161035" cy="219269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JNTUH UNIVERSITY COLLEGE OF ENGINEERING MANTHANI</a:t>
            </a:r>
            <a:b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CENTENARY COLONY, PANNUR,(V), RAMAGIRI(M) , PEDDAPALLI(D), TELANGANA- 505212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(ARTIFICIAL INTELLIGENCE AND MACHINE LEARNING)</a:t>
            </a:r>
            <a:endParaRPr lang="en-IN" sz="1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B6CF19-8F9D-943F-1911-AB0175C6C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34" y="485192"/>
            <a:ext cx="1791476" cy="1455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1B03E-55D1-82F4-51FC-1DCCDEE2D2BE}"/>
              </a:ext>
            </a:extLst>
          </p:cNvPr>
          <p:cNvSpPr txBox="1"/>
          <p:nvPr/>
        </p:nvSpPr>
        <p:spPr>
          <a:xfrm>
            <a:off x="976544" y="2444115"/>
            <a:ext cx="10910655" cy="1736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6525" indent="-6350" algn="just">
              <a:lnSpc>
                <a:spcPct val="107000"/>
              </a:lnSpc>
              <a:spcAft>
                <a:spcPts val="1105"/>
              </a:spcAft>
              <a:tabLst>
                <a:tab pos="3155315" algn="ctr"/>
              </a:tabLst>
            </a:pPr>
            <a:r>
              <a:rPr lang="en-IN" sz="2400" b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 MOUSE USING HAND GESTURES AND  EYE  MOVEMENTS</a:t>
            </a:r>
            <a:endParaRPr lang="en-IN" sz="2400" kern="1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b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D111B-CBF1-A43A-D98F-B319658E5B99}"/>
              </a:ext>
            </a:extLst>
          </p:cNvPr>
          <p:cNvSpPr txBox="1"/>
          <p:nvPr/>
        </p:nvSpPr>
        <p:spPr>
          <a:xfrm>
            <a:off x="1334278" y="3816220"/>
            <a:ext cx="3219061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Mr. NARAHARI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AJMEERA,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in CSE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F74EBAC-14AF-4559-8D7C-18E10FDEA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80118"/>
              </p:ext>
            </p:extLst>
          </p:nvPr>
        </p:nvGraphicFramePr>
        <p:xfrm>
          <a:off x="6000750" y="3816220"/>
          <a:ext cx="4814734" cy="220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679">
                  <a:extLst>
                    <a:ext uri="{9D8B030D-6E8A-4147-A177-3AD203B41FA5}">
                      <a16:colId xmlns:a16="http://schemas.microsoft.com/office/drawing/2014/main" val="2518162952"/>
                    </a:ext>
                  </a:extLst>
                </a:gridCol>
                <a:gridCol w="2475055">
                  <a:extLst>
                    <a:ext uri="{9D8B030D-6E8A-4147-A177-3AD203B41FA5}">
                      <a16:colId xmlns:a16="http://schemas.microsoft.com/office/drawing/2014/main" val="820526605"/>
                    </a:ext>
                  </a:extLst>
                </a:gridCol>
              </a:tblGrid>
              <a:tr h="31970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Members: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300636"/>
                  </a:ext>
                </a:extLst>
              </a:tr>
              <a:tr h="399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B.SOUMYA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(21VD5A6615)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35461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P.MAHESH BABU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(20VD1A6619)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08978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V.AKSHAY KUMAR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(20VD1A6605)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092136"/>
                  </a:ext>
                </a:extLst>
              </a:tr>
              <a:tr h="559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K.NITHIN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(21VD5A6608)</a:t>
                      </a:r>
                    </a:p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232817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7F795-4259-45ED-6F17-401447BB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69" y="136525"/>
            <a:ext cx="9504170" cy="834856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1817-44F8-A558-2ECC-57826BE2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69" y="723802"/>
            <a:ext cx="10909453" cy="541039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endParaRPr lang="en-IN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and eye movement-based interactions reduce the physical strain associated with prolonged use of traditional input devices like a mouse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to prevent the spread of contagious diseases by eliminating the need for human intervention and reducing dependency on devices to control the computer.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10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EBA1E-8DCB-4563-9A04-5EFC4664C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33" y="4297896"/>
            <a:ext cx="4406283" cy="17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317" y="726150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1817-44F8-A558-2ECC-57826BE2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89" y="1589229"/>
            <a:ext cx="10900035" cy="470893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Studio-1.81v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(3.10 or above)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marL="71755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pPr marL="71755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</a:p>
          <a:p>
            <a:pPr marL="71755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PyCaw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11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D0796-0EC7-76A0-13BA-E9F9D7A95974}"/>
              </a:ext>
            </a:extLst>
          </p:cNvPr>
          <p:cNvSpPr txBox="1"/>
          <p:nvPr/>
        </p:nvSpPr>
        <p:spPr>
          <a:xfrm>
            <a:off x="6096000" y="1007822"/>
            <a:ext cx="538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105A7-4CB1-1D35-0CD9-ACFB37270B2C}"/>
              </a:ext>
            </a:extLst>
          </p:cNvPr>
          <p:cNvSpPr txBox="1"/>
          <p:nvPr/>
        </p:nvSpPr>
        <p:spPr>
          <a:xfrm>
            <a:off x="6096000" y="1589229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–Intel core I5 or Above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– 8GB or Above.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-512GB or Above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03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73" y="136525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1817-44F8-A558-2ECC-57826BE2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765" y="1289340"/>
            <a:ext cx="10900035" cy="470893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mouse controlled by hand and eye movements has promising applications in accessibility, virtual reality, and human-computer interaction.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enhance user experience for individuals with mobility challenges and find applications in gaming, healthcare, and immersive technologies</a:t>
            </a:r>
            <a:r>
              <a:rPr lang="en-US" dirty="0">
                <a:latin typeface="Google Sans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virtual mouse controlled by hand gestures enhances accessibility by eliminating the need for physical contact with shared devices.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13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20C0BE-5A38-20DF-8A3E-5E223F2EFE85}"/>
              </a:ext>
            </a:extLst>
          </p:cNvPr>
          <p:cNvSpPr txBox="1">
            <a:spLocks/>
          </p:cNvSpPr>
          <p:nvPr/>
        </p:nvSpPr>
        <p:spPr>
          <a:xfrm>
            <a:off x="577850" y="71607"/>
            <a:ext cx="9309406" cy="794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DESIGN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5246D53-1224-21A3-E635-1074B0A5243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9AFC8-F434-4E66-A41A-F3871A5BFC66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AACF30A-8E73-12E1-2709-27818B0A7C24}"/>
              </a:ext>
            </a:extLst>
          </p:cNvPr>
          <p:cNvSpPr/>
          <p:nvPr/>
        </p:nvSpPr>
        <p:spPr>
          <a:xfrm rot="5400000">
            <a:off x="8113402" y="5195158"/>
            <a:ext cx="491510" cy="2122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C32C894-3F04-421E-C9AF-E942640BA24B}"/>
              </a:ext>
            </a:extLst>
          </p:cNvPr>
          <p:cNvSpPr/>
          <p:nvPr/>
        </p:nvSpPr>
        <p:spPr>
          <a:xfrm flipH="1">
            <a:off x="8244536" y="483225"/>
            <a:ext cx="196184" cy="3831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471CEA9-C648-846A-79DF-95A0EB13C241}"/>
              </a:ext>
            </a:extLst>
          </p:cNvPr>
          <p:cNvSpPr/>
          <p:nvPr/>
        </p:nvSpPr>
        <p:spPr>
          <a:xfrm rot="5400000">
            <a:off x="8075361" y="3328164"/>
            <a:ext cx="500287" cy="2304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BDD4D673-B236-CA73-92E1-CE021498A178}"/>
              </a:ext>
            </a:extLst>
          </p:cNvPr>
          <p:cNvSpPr/>
          <p:nvPr/>
        </p:nvSpPr>
        <p:spPr>
          <a:xfrm rot="16200000">
            <a:off x="8093071" y="4245085"/>
            <a:ext cx="515667" cy="2127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F4626657-4089-1469-CA78-2A63D6349413}"/>
              </a:ext>
            </a:extLst>
          </p:cNvPr>
          <p:cNvSpPr/>
          <p:nvPr/>
        </p:nvSpPr>
        <p:spPr>
          <a:xfrm rot="16200000">
            <a:off x="8155140" y="1562848"/>
            <a:ext cx="358142" cy="1961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DF111BCD-81E3-7C68-380E-F4C30C96892D}"/>
              </a:ext>
            </a:extLst>
          </p:cNvPr>
          <p:cNvSpPr/>
          <p:nvPr/>
        </p:nvSpPr>
        <p:spPr>
          <a:xfrm rot="16200000">
            <a:off x="8068626" y="2380173"/>
            <a:ext cx="507747" cy="2235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1AEF7-A8ED-A701-4BD4-86ABE6723516}"/>
              </a:ext>
            </a:extLst>
          </p:cNvPr>
          <p:cNvSpPr txBox="1"/>
          <p:nvPr/>
        </p:nvSpPr>
        <p:spPr>
          <a:xfrm>
            <a:off x="745072" y="1100604"/>
            <a:ext cx="598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7AA241-C5A7-8401-85A7-96C15F3A9F50}"/>
              </a:ext>
            </a:extLst>
          </p:cNvPr>
          <p:cNvSpPr/>
          <p:nvPr/>
        </p:nvSpPr>
        <p:spPr>
          <a:xfrm>
            <a:off x="7367496" y="0"/>
            <a:ext cx="1950264" cy="4920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4D866C0-C29A-E261-1925-E8F490245537}"/>
              </a:ext>
            </a:extLst>
          </p:cNvPr>
          <p:cNvSpPr/>
          <p:nvPr/>
        </p:nvSpPr>
        <p:spPr>
          <a:xfrm>
            <a:off x="7306162" y="829970"/>
            <a:ext cx="2259351" cy="6439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User interface</a:t>
            </a:r>
          </a:p>
          <a:p>
            <a:pPr algn="ctr"/>
            <a:r>
              <a:rPr lang="en-IN"/>
              <a:t>(Eye or Hand)</a:t>
            </a:r>
            <a:endParaRPr lang="en-IN" dirty="0"/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37224719-0BFC-0C1F-E39D-160777126E39}"/>
              </a:ext>
            </a:extLst>
          </p:cNvPr>
          <p:cNvSpPr/>
          <p:nvPr/>
        </p:nvSpPr>
        <p:spPr>
          <a:xfrm>
            <a:off x="7059898" y="1847931"/>
            <a:ext cx="2505615" cy="50774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image frame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63CDCED-F4E7-46D8-C8A9-A6031F6C3C92}"/>
              </a:ext>
            </a:extLst>
          </p:cNvPr>
          <p:cNvSpPr/>
          <p:nvPr/>
        </p:nvSpPr>
        <p:spPr>
          <a:xfrm>
            <a:off x="6927932" y="2719856"/>
            <a:ext cx="2959324" cy="594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Palm /eye detection and tracking hand landmarks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A7723AD-94AF-08F5-4FEB-2EA17A328866}"/>
              </a:ext>
            </a:extLst>
          </p:cNvPr>
          <p:cNvSpPr/>
          <p:nvPr/>
        </p:nvSpPr>
        <p:spPr>
          <a:xfrm>
            <a:off x="6999028" y="3714281"/>
            <a:ext cx="2866550" cy="515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the landmarks at real time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134CE7-4454-35E3-128B-535D5731AFDE}"/>
              </a:ext>
            </a:extLst>
          </p:cNvPr>
          <p:cNvSpPr/>
          <p:nvPr/>
        </p:nvSpPr>
        <p:spPr>
          <a:xfrm>
            <a:off x="7093678" y="4609288"/>
            <a:ext cx="2743200" cy="5584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 the mouse events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EC79A8-A008-5BDB-1ED3-E2C043C02420}"/>
              </a:ext>
            </a:extLst>
          </p:cNvPr>
          <p:cNvSpPr/>
          <p:nvPr/>
        </p:nvSpPr>
        <p:spPr>
          <a:xfrm>
            <a:off x="7447923" y="5600661"/>
            <a:ext cx="1968759" cy="558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21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14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20C0BE-5A38-20DF-8A3E-5E223F2EFE85}"/>
              </a:ext>
            </a:extLst>
          </p:cNvPr>
          <p:cNvSpPr txBox="1">
            <a:spLocks/>
          </p:cNvSpPr>
          <p:nvPr/>
        </p:nvSpPr>
        <p:spPr>
          <a:xfrm>
            <a:off x="577850" y="71607"/>
            <a:ext cx="9309406" cy="794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DESIGN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5246D53-1224-21A3-E635-1074B0A5243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9AFC8-F434-4E66-A41A-F3871A5BFC66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1AEF7-A8ED-A701-4BD4-86ABE6723516}"/>
              </a:ext>
            </a:extLst>
          </p:cNvPr>
          <p:cNvSpPr txBox="1"/>
          <p:nvPr/>
        </p:nvSpPr>
        <p:spPr>
          <a:xfrm>
            <a:off x="745072" y="1100604"/>
            <a:ext cx="598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diagram of a hand movement&#10;&#10;Description automatically generated">
            <a:extLst>
              <a:ext uri="{FF2B5EF4-FFF2-40B4-BE49-F238E27FC236}">
                <a16:creationId xmlns:a16="http://schemas.microsoft.com/office/drawing/2014/main" id="{C5EC6CC0-E990-3929-3427-72CEADD2F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47" y="1662112"/>
            <a:ext cx="95726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15</a:t>
            </a:fld>
            <a:endParaRPr lang="en-IN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6A74B47-CA46-8BD8-05D0-12B9623E7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317" y="91638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CE820577-A116-AE24-A9AC-8A7E0F799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317" y="931265"/>
            <a:ext cx="10685078" cy="55383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BDF43F6B-F7CB-4A01-09D9-195BE54772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9AFC8-F434-4E66-A41A-F3871A5BFC66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D6B807-7102-EE74-0FF2-2C3132CF7D4D}"/>
              </a:ext>
            </a:extLst>
          </p:cNvPr>
          <p:cNvSpPr/>
          <p:nvPr/>
        </p:nvSpPr>
        <p:spPr>
          <a:xfrm>
            <a:off x="771843" y="1187245"/>
            <a:ext cx="2743200" cy="224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Capturing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F3176-EB95-4A4F-E6F5-5FD3471ECD2B}"/>
              </a:ext>
            </a:extLst>
          </p:cNvPr>
          <p:cNvSpPr/>
          <p:nvPr/>
        </p:nvSpPr>
        <p:spPr>
          <a:xfrm>
            <a:off x="4284644" y="1399133"/>
            <a:ext cx="5407742" cy="1850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Recognition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CB52B9-4C8A-8B7C-9731-1FFE92326D20}"/>
              </a:ext>
            </a:extLst>
          </p:cNvPr>
          <p:cNvSpPr/>
          <p:nvPr/>
        </p:nvSpPr>
        <p:spPr>
          <a:xfrm>
            <a:off x="864905" y="1583610"/>
            <a:ext cx="2557075" cy="604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Capture Video frame</a:t>
            </a:r>
          </a:p>
          <a:p>
            <a:pPr algn="ctr"/>
            <a:r>
              <a:rPr lang="en-IN" dirty="0"/>
              <a:t>Using </a:t>
            </a:r>
            <a:r>
              <a:rPr lang="en-IN" dirty="0" err="1"/>
              <a:t>opencv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12D042-AAE9-D2CE-9FD5-ADDD233F095A}"/>
              </a:ext>
            </a:extLst>
          </p:cNvPr>
          <p:cNvSpPr/>
          <p:nvPr/>
        </p:nvSpPr>
        <p:spPr>
          <a:xfrm>
            <a:off x="958469" y="2597868"/>
            <a:ext cx="2463511" cy="523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Real time video processing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496987-4154-0100-283E-A7019BA63D25}"/>
              </a:ext>
            </a:extLst>
          </p:cNvPr>
          <p:cNvSpPr/>
          <p:nvPr/>
        </p:nvSpPr>
        <p:spPr>
          <a:xfrm>
            <a:off x="5027020" y="1825282"/>
            <a:ext cx="4160273" cy="312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IN" dirty="0"/>
              <a:t>ye Landmarks Detection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F1FEF2-D41C-C5F1-4508-95D8BFB3F038}"/>
              </a:ext>
            </a:extLst>
          </p:cNvPr>
          <p:cNvSpPr/>
          <p:nvPr/>
        </p:nvSpPr>
        <p:spPr>
          <a:xfrm>
            <a:off x="5027020" y="2368125"/>
            <a:ext cx="4160273" cy="459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IN" dirty="0"/>
              <a:t>and Landmarks Detection</a:t>
            </a: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092A2480-7EAF-10DE-F067-5ADF1F1509B5}"/>
              </a:ext>
            </a:extLst>
          </p:cNvPr>
          <p:cNvSpPr/>
          <p:nvPr/>
        </p:nvSpPr>
        <p:spPr>
          <a:xfrm rot="10800000">
            <a:off x="3522380" y="2157963"/>
            <a:ext cx="747590" cy="28528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9ED0C04C-0C20-7AC8-3945-13625420E44E}"/>
              </a:ext>
            </a:extLst>
          </p:cNvPr>
          <p:cNvSpPr/>
          <p:nvPr/>
        </p:nvSpPr>
        <p:spPr>
          <a:xfrm rot="16200000">
            <a:off x="6589537" y="3447490"/>
            <a:ext cx="584239" cy="23397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B4D6973-48D9-DB64-1431-BCA97E841E98}"/>
              </a:ext>
            </a:extLst>
          </p:cNvPr>
          <p:cNvSpPr txBox="1">
            <a:spLocks/>
          </p:cNvSpPr>
          <p:nvPr/>
        </p:nvSpPr>
        <p:spPr>
          <a:xfrm>
            <a:off x="4284644" y="3972178"/>
            <a:ext cx="5407742" cy="1850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Mouse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BB76B1-3450-CF29-6B00-D893CF1E5E1E}"/>
              </a:ext>
            </a:extLst>
          </p:cNvPr>
          <p:cNvSpPr/>
          <p:nvPr/>
        </p:nvSpPr>
        <p:spPr>
          <a:xfrm>
            <a:off x="4483904" y="4677176"/>
            <a:ext cx="5029478" cy="676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different Mouse Events by using Hand and Eye Movements.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2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317" y="136525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1817-44F8-A558-2ECC-57826BE2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765" y="1289340"/>
            <a:ext cx="10900035" cy="470893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interface is created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 and Eye Landmark Detection: Utilize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MediaPipe's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 and eye landmark detection models to identify key points on the palm, fingers, and iris.</a:t>
            </a:r>
          </a:p>
          <a:p>
            <a:pPr marL="452438" indent="-45243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Recognition: Define hand gestures for mouse actions and extract relevant landmark features.</a:t>
            </a:r>
          </a:p>
          <a:p>
            <a:pPr marL="452438" indent="-45243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 Event Simulation: Map recognized hand gestures to corresponding mouse events and utilize libraries like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AutoPy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simulate mouse actions.</a:t>
            </a:r>
          </a:p>
          <a:p>
            <a:pPr algn="just">
              <a:lnSpc>
                <a:spcPct val="150000"/>
              </a:lnSpc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br>
              <a:rPr lang="en-US" dirty="0"/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317" y="136525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17</a:t>
            </a:fld>
            <a:endParaRPr lang="en-IN"/>
          </a:p>
        </p:txBody>
      </p:sp>
      <p:pic>
        <p:nvPicPr>
          <p:cNvPr id="6" name="Picture 5" descr="A hand with red dots and green lines&#10;&#10;Description automatically generated">
            <a:extLst>
              <a:ext uri="{FF2B5EF4-FFF2-40B4-BE49-F238E27FC236}">
                <a16:creationId xmlns:a16="http://schemas.microsoft.com/office/drawing/2014/main" id="{BF9B1A95-C0B0-2C9C-C64C-B3D8E9E8C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91" y="1087441"/>
            <a:ext cx="5546794" cy="47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9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757" y="0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18</a:t>
            </a:fld>
            <a:endParaRPr lang="en-IN"/>
          </a:p>
        </p:txBody>
      </p:sp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1756AAAF-EB1F-4468-84E0-6C7464CD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3" y="1468291"/>
            <a:ext cx="3083814" cy="1149027"/>
          </a:xfrm>
          <a:prstGeom prst="rect">
            <a:avLst/>
          </a:prstGeom>
        </p:spPr>
      </p:pic>
      <p:pic>
        <p:nvPicPr>
          <p:cNvPr id="10" name="Picture 9" descr="A screenshot of a screen shot of a person holding up her finger&#10;&#10;Description automatically generated">
            <a:extLst>
              <a:ext uri="{FF2B5EF4-FFF2-40B4-BE49-F238E27FC236}">
                <a16:creationId xmlns:a16="http://schemas.microsoft.com/office/drawing/2014/main" id="{161D75F3-AB0B-26D5-FE85-AF0E3896B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79" y="690071"/>
            <a:ext cx="2896778" cy="2444648"/>
          </a:xfrm>
          <a:prstGeom prst="rect">
            <a:avLst/>
          </a:prstGeom>
        </p:spPr>
      </p:pic>
      <p:pic>
        <p:nvPicPr>
          <p:cNvPr id="14" name="Picture 13" descr="A screenshot of a computer screen showing a hand gesture&#10;&#10;Description automatically generated">
            <a:extLst>
              <a:ext uri="{FF2B5EF4-FFF2-40B4-BE49-F238E27FC236}">
                <a16:creationId xmlns:a16="http://schemas.microsoft.com/office/drawing/2014/main" id="{84722353-4A8F-AD54-045A-8C2DA7D8A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88" y="3566160"/>
            <a:ext cx="2626924" cy="2488143"/>
          </a:xfrm>
          <a:prstGeom prst="rect">
            <a:avLst/>
          </a:prstGeom>
        </p:spPr>
      </p:pic>
      <p:pic>
        <p:nvPicPr>
          <p:cNvPr id="16" name="Picture 15" descr="A hand with lines drawn on it&#10;&#10;Description automatically generated">
            <a:extLst>
              <a:ext uri="{FF2B5EF4-FFF2-40B4-BE49-F238E27FC236}">
                <a16:creationId xmlns:a16="http://schemas.microsoft.com/office/drawing/2014/main" id="{2367DECC-25E2-4548-08C3-37B2D102C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79" y="3532089"/>
            <a:ext cx="3109914" cy="268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317" y="726150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1817-44F8-A558-2ECC-57826BE2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89" y="1589229"/>
            <a:ext cx="10900035" cy="4708934"/>
          </a:xfrm>
        </p:spPr>
        <p:txBody>
          <a:bodyPr>
            <a:noAutofit/>
          </a:bodyPr>
          <a:lstStyle/>
          <a:p>
            <a:pPr marL="452438" indent="-45243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mouse technology represents a significant step forward in HCI(Human Computer Interactions), offering a more natural, accessible, and versatile way to interact with computers.</a:t>
            </a:r>
          </a:p>
          <a:p>
            <a:pPr marL="452438" indent="-45243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irtual mouse technology is poised to transform the way we interact with the digital world.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4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443" y="32964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1817-44F8-A558-2ECC-57826BE2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641" y="931265"/>
            <a:ext cx="10611520" cy="5802331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Requirements(Software &amp; Hardware)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1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3452-D55D-71D0-93B4-893BFC8E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9028"/>
            <a:ext cx="11399188" cy="97045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F430D2-6D04-FBB4-E963-E17B3F9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52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893" y="136525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1817-44F8-A558-2ECC-57826BE2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13" y="1289340"/>
            <a:ext cx="10900035" cy="470893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raditional computer mouse were essential peripherals for navigating graphical user interfaces (GUIs).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evolution to a virtual mouse concept continues the legacy, introducing intuitive hand gestures and interactions that reshape our digital engagement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helps the user to interact with a computer without any physical and hardware device to control mouse operations.</a:t>
            </a:r>
          </a:p>
          <a:p>
            <a:pPr marL="541338" indent="-54133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Instead of using more expensive sensors, a simple web camera can identify the gestures and perform the actions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09" y="136525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1817-44F8-A558-2ECC-57826BE2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89" y="1589229"/>
            <a:ext cx="10900035" cy="470893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new way lets you move the cursor by moving your hand, which is more natural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t's an example of how technology keeps improving to make our computer experiences better and more exciting.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1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53" y="136525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1817-44F8-A558-2ECC-57826BE2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765" y="1422025"/>
            <a:ext cx="10900035" cy="465189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 is to create a virtual mouse using web camera to interact with the computer in a more user friendly manner that can be alternative approach for traditional mouse.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4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733" y="136525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1817-44F8-A558-2ECC-57826BE2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765" y="834773"/>
            <a:ext cx="10900035" cy="51884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Physically disabled individuals encounter obstacles in computer interaction due to the unavailability of a technology that accommodates their needs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 traditional mice on various surfaces, causing unpredictable cursor movement and disrupting the user's interaction.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Amid contagious outbreaks, the lack of touchless computer interaction methods poses a problem. Conventional methods involving physical contact can exacerbate disease spread</a:t>
            </a:r>
            <a:r>
              <a:rPr lang="en-US" dirty="0">
                <a:latin typeface="Söhne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0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757" y="136525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1817-44F8-A558-2ECC-57826BE2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757" y="1289340"/>
            <a:ext cx="10900035" cy="470893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consist of simple mouse application using colored tips for detection which are captured by web-Cam for cursor movements.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Colored finger tips serve as visual markers that can be easily tracked by cameras or sensors, enabling accurate recognition of hand movements and gestures.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colored finger tips doesn't require sophisticated hardware for gesture-based interaction.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3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993" y="136525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1817-44F8-A558-2ECC-57826BE2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93" y="1289340"/>
            <a:ext cx="10900035" cy="470893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Features: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control scheme using colored fingertips may be limited in terms of the actions you can perform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Ambiguity in Color Perception: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 with color blindness or difficulties in color perception might face challenges in accurately distinguishing and identifying colored finger tips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B5B58-BDE1-47BE-B4D7-BAD4398CB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97" y="4187855"/>
            <a:ext cx="5254450" cy="19894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2133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3FA-D148-E763-5D8C-6A98F13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029" y="50842"/>
            <a:ext cx="9309406" cy="794740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21817-44F8-A558-2ECC-57826BE2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765" y="1186893"/>
            <a:ext cx="10900035" cy="470893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works by Identifying the hand gestures and decides the position of cursor without using colored fingertips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 system works by identifying the eye movements and decides cursor movements </a:t>
            </a: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8393-07F1-DB9F-4A2D-2BB60DD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FC8-F434-4E66-A41A-F3871A5BFC66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F73C71-C0AB-4E9F-95C9-CDF3287ED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07" y="3771752"/>
            <a:ext cx="4349889" cy="1950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2FDFA-1306-494E-A699-3EB36DC74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67" y="3771752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0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844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Google Sans</vt:lpstr>
      <vt:lpstr>Söhne</vt:lpstr>
      <vt:lpstr>Times New Roman</vt:lpstr>
      <vt:lpstr>Wingdings</vt:lpstr>
      <vt:lpstr>Office Theme</vt:lpstr>
      <vt:lpstr>JNTUH UNIVERSITY COLLEGE OF ENGINEERING MANTHANI CENTENARY COLONY, PANNUR,(V), RAMAGIRI(M) , PEDDAPALLI(D), TELANGANA- 505212  DEPARTMENT OF COMPUTER SCIENCE AND ENGINEERING (ARTIFICIAL INTELLIGENCE AND MACHINE LEARNING)</vt:lpstr>
      <vt:lpstr>CONTENTS</vt:lpstr>
      <vt:lpstr>INTRODUCTION</vt:lpstr>
      <vt:lpstr>INTRODUCTION</vt:lpstr>
      <vt:lpstr>OBJECTIVE</vt:lpstr>
      <vt:lpstr>PROBLEM STATEMENT</vt:lpstr>
      <vt:lpstr>EXISTING SYSTEM</vt:lpstr>
      <vt:lpstr>LIMITATIONS</vt:lpstr>
      <vt:lpstr>PROPOSED SYSTEM</vt:lpstr>
      <vt:lpstr>ADVANTAGES</vt:lpstr>
      <vt:lpstr>SOFTWARE REQUIREMENTS</vt:lpstr>
      <vt:lpstr>SCOPE</vt:lpstr>
      <vt:lpstr>PowerPoint Presentation</vt:lpstr>
      <vt:lpstr>PowerPoint Presentation</vt:lpstr>
      <vt:lpstr>MODEL ARCHITECTURE</vt:lpstr>
      <vt:lpstr>IMPLEMENTATION</vt:lpstr>
      <vt:lpstr>IMPLEMENTATION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JNTUH UNIVERSITY COLLEGE OF ENGINEERING MANTHANI CENTENARY COLONY, PANNUR,(V), RAMAGIRI(M) , PEDDAPALLI(D), TELANGANA- 505212 COMPUTER SCIENCE AND ENGINEERING</dc:title>
  <dc:creator>akshay kumar</dc:creator>
  <cp:lastModifiedBy>soumyabingi17@gmail.com</cp:lastModifiedBy>
  <cp:revision>155</cp:revision>
  <dcterms:created xsi:type="dcterms:W3CDTF">2023-08-24T09:58:55Z</dcterms:created>
  <dcterms:modified xsi:type="dcterms:W3CDTF">2024-04-25T03:18:00Z</dcterms:modified>
</cp:coreProperties>
</file>