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9144000"/>
  <p:notesSz cx="6858000" cy="9144000"/>
  <p:embeddedFontLst>
    <p:embeddedFont>
      <p:font typeface="Gill Sans"/>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6" roundtripDataSignature="AMtx7mhPWQg4eVx7UT9z63AO0ZxMc3BK7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5ECE50D-D77D-4267-902F-695F80A8D49A}">
  <a:tblStyle styleId="{85ECE50D-D77D-4267-902F-695F80A8D49A}"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EF0"/>
          </a:solidFill>
        </a:fill>
      </a:tcStyle>
    </a:wholeTbl>
    <a:band1H>
      <a:tcTxStyle/>
      <a:tcStyle>
        <a:fill>
          <a:solidFill>
            <a:srgbClr val="CCDBE1"/>
          </a:solidFill>
        </a:fill>
      </a:tcStyle>
    </a:band1H>
    <a:band2H>
      <a:tcTxStyle/>
    </a:band2H>
    <a:band1V>
      <a:tcTxStyle/>
      <a:tcStyle>
        <a:fill>
          <a:solidFill>
            <a:srgbClr val="CCDBE1"/>
          </a:solidFill>
        </a:fill>
      </a:tcStyle>
    </a:band1V>
    <a:band2V>
      <a:tcTxStyle/>
    </a:band2V>
    <a:lastCol>
      <a:tcTxStyle b="on" i="off">
        <a:font>
          <a:latin typeface="Gill Sans MT"/>
          <a:ea typeface="Gill Sans MT"/>
          <a:cs typeface="Gill Sans MT"/>
        </a:font>
        <a:schemeClr val="lt1"/>
      </a:tcTxStyle>
      <a:tcStyle>
        <a:fill>
          <a:solidFill>
            <a:schemeClr val="accent1"/>
          </a:solidFill>
        </a:fill>
      </a:tcStyle>
    </a:lastCol>
    <a:firstCol>
      <a:tcTxStyle b="on" i="off">
        <a:font>
          <a:latin typeface="Gill Sans MT"/>
          <a:ea typeface="Gill Sans MT"/>
          <a:cs typeface="Gill Sans MT"/>
        </a:font>
        <a:schemeClr val="lt1"/>
      </a:tcTxStyle>
      <a:tcStyle>
        <a:fill>
          <a:solidFill>
            <a:schemeClr val="accent1"/>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GillSans-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font" Target="fonts/GillSa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3" name="Google Shape;103;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0" name="Google Shape;120;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0" name="Shape 20"/>
        <p:cNvGrpSpPr/>
        <p:nvPr/>
      </p:nvGrpSpPr>
      <p:grpSpPr>
        <a:xfrm>
          <a:off x="0" y="0"/>
          <a:ext cx="0" cy="0"/>
          <a:chOff x="0" y="0"/>
          <a:chExt cx="0" cy="0"/>
        </a:xfrm>
      </p:grpSpPr>
      <p:sp>
        <p:nvSpPr>
          <p:cNvPr id="21" name="Google Shape;21;p19"/>
          <p:cNvSpPr/>
          <p:nvPr/>
        </p:nvSpPr>
        <p:spPr>
          <a:xfrm>
            <a:off x="1014984" y="0"/>
            <a:ext cx="8129016"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2" name="Google Shape;22;p19"/>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9"/>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9"/>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5" name="Google Shape;25;p19"/>
          <p:cNvSpPr/>
          <p:nvPr/>
        </p:nvSpPr>
        <p:spPr>
          <a:xfrm>
            <a:off x="1014984" y="-54"/>
            <a:ext cx="73152"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28"/>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28"/>
          <p:cNvSpPr txBox="1"/>
          <p:nvPr>
            <p:ph idx="1" type="body"/>
          </p:nvPr>
        </p:nvSpPr>
        <p:spPr>
          <a:xfrm rot="5400000">
            <a:off x="2784348" y="99060"/>
            <a:ext cx="4800600" cy="749808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1" name="Google Shape;91;p28"/>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8"/>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8"/>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29"/>
          <p:cNvSpPr txBox="1"/>
          <p:nvPr>
            <p:ph type="title"/>
          </p:nvPr>
        </p:nvSpPr>
        <p:spPr>
          <a:xfrm rot="5400000">
            <a:off x="4846638" y="2286002"/>
            <a:ext cx="5851525" cy="1828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9"/>
          <p:cNvSpPr txBox="1"/>
          <p:nvPr>
            <p:ph idx="1" type="body"/>
          </p:nvPr>
        </p:nvSpPr>
        <p:spPr>
          <a:xfrm rot="5400000">
            <a:off x="998538" y="419103"/>
            <a:ext cx="5851525" cy="55626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7" name="Google Shape;97;p29"/>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9"/>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9"/>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20"/>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0"/>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29" name="Google Shape;29;p20"/>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0"/>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0"/>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21"/>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1"/>
          <p:cNvSpPr txBox="1"/>
          <p:nvPr>
            <p:ph idx="1" type="body"/>
          </p:nvPr>
        </p:nvSpPr>
        <p:spPr>
          <a:xfrm>
            <a:off x="1435608" y="1524000"/>
            <a:ext cx="3657600" cy="466344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5" name="Google Shape;35;p21"/>
          <p:cNvSpPr txBox="1"/>
          <p:nvPr>
            <p:ph idx="2" type="body"/>
          </p:nvPr>
        </p:nvSpPr>
        <p:spPr>
          <a:xfrm>
            <a:off x="5276088" y="1524000"/>
            <a:ext cx="3657600" cy="466344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6" name="Google Shape;36;p21"/>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1"/>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1"/>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22"/>
          <p:cNvSpPr txBox="1"/>
          <p:nvPr>
            <p:ph type="title"/>
          </p:nvPr>
        </p:nvSpPr>
        <p:spPr>
          <a:xfrm>
            <a:off x="1435608" y="274320"/>
            <a:ext cx="749808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2"/>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2"/>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2"/>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4" name="Shape 44"/>
        <p:cNvGrpSpPr/>
        <p:nvPr/>
      </p:nvGrpSpPr>
      <p:grpSpPr>
        <a:xfrm>
          <a:off x="0" y="0"/>
          <a:ext cx="0" cy="0"/>
          <a:chOff x="0" y="0"/>
          <a:chExt cx="0" cy="0"/>
        </a:xfrm>
      </p:grpSpPr>
      <p:sp>
        <p:nvSpPr>
          <p:cNvPr id="45" name="Google Shape;45;p23"/>
          <p:cNvSpPr txBox="1"/>
          <p:nvPr>
            <p:ph type="ctrTitle"/>
          </p:nvPr>
        </p:nvSpPr>
        <p:spPr>
          <a:xfrm>
            <a:off x="1432560" y="359898"/>
            <a:ext cx="7406640" cy="147218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562214"/>
              </a:buClr>
              <a:buSzPts val="43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3"/>
          <p:cNvSpPr txBox="1"/>
          <p:nvPr>
            <p:ph idx="1" type="subTitle"/>
          </p:nvPr>
        </p:nvSpPr>
        <p:spPr>
          <a:xfrm>
            <a:off x="1432560" y="1850064"/>
            <a:ext cx="7406640" cy="1752600"/>
          </a:xfrm>
          <a:prstGeom prst="rect">
            <a:avLst/>
          </a:prstGeom>
          <a:noFill/>
          <a:ln>
            <a:noFill/>
          </a:ln>
        </p:spPr>
        <p:txBody>
          <a:bodyPr anchorCtr="0" anchor="t" bIns="45700" lIns="91425" spcFirstLastPara="1" rIns="91425" wrap="square" tIns="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47" name="Google Shape;47;p23"/>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3"/>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0" name="Google Shape;50;p23"/>
          <p:cNvSpPr/>
          <p:nvPr/>
        </p:nvSpPr>
        <p:spPr>
          <a:xfrm>
            <a:off x="921433" y="1413802"/>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51" name="Google Shape;51;p23"/>
          <p:cNvSpPr/>
          <p:nvPr/>
        </p:nvSpPr>
        <p:spPr>
          <a:xfrm>
            <a:off x="1157176" y="1345016"/>
            <a:ext cx="64008" cy="64008"/>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52" name="Shape 52"/>
        <p:cNvGrpSpPr/>
        <p:nvPr/>
      </p:nvGrpSpPr>
      <p:grpSpPr>
        <a:xfrm>
          <a:off x="0" y="0"/>
          <a:ext cx="0" cy="0"/>
          <a:chOff x="0" y="0"/>
          <a:chExt cx="0" cy="0"/>
        </a:xfrm>
      </p:grpSpPr>
      <p:sp>
        <p:nvSpPr>
          <p:cNvPr id="53" name="Google Shape;53;p24"/>
          <p:cNvSpPr/>
          <p:nvPr/>
        </p:nvSpPr>
        <p:spPr>
          <a:xfrm>
            <a:off x="2282890" y="-54"/>
            <a:ext cx="6858000"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4" name="Google Shape;54;p24"/>
          <p:cNvSpPr txBox="1"/>
          <p:nvPr>
            <p:ph type="title"/>
          </p:nvPr>
        </p:nvSpPr>
        <p:spPr>
          <a:xfrm>
            <a:off x="2578392" y="2600325"/>
            <a:ext cx="6400800" cy="2286000"/>
          </a:xfrm>
          <a:prstGeom prst="rect">
            <a:avLst/>
          </a:prstGeom>
          <a:noFill/>
          <a:ln>
            <a:noFill/>
          </a:ln>
        </p:spPr>
        <p:txBody>
          <a:bodyPr anchorCtr="0" anchor="t" bIns="45700" lIns="91425" spcFirstLastPara="1" rIns="91425" wrap="square" tIns="45700">
            <a:normAutofit/>
          </a:bodyPr>
          <a:lstStyle>
            <a:lvl1pPr lvl="0" algn="l">
              <a:lnSpc>
                <a:spcPct val="112500"/>
              </a:lnSpc>
              <a:spcBef>
                <a:spcPts val="0"/>
              </a:spcBef>
              <a:spcAft>
                <a:spcPts val="0"/>
              </a:spcAft>
              <a:buClr>
                <a:srgbClr val="562214"/>
              </a:buClr>
              <a:buSzPts val="4000"/>
              <a:buFont typeface="Gill Sans"/>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4"/>
          <p:cNvSpPr txBox="1"/>
          <p:nvPr>
            <p:ph idx="1" type="body"/>
          </p:nvPr>
        </p:nvSpPr>
        <p:spPr>
          <a:xfrm>
            <a:off x="2578392" y="1066800"/>
            <a:ext cx="6400800" cy="1509712"/>
          </a:xfrm>
          <a:prstGeom prst="rect">
            <a:avLst/>
          </a:prstGeom>
          <a:noFill/>
          <a:ln>
            <a:noFill/>
          </a:ln>
        </p:spPr>
        <p:txBody>
          <a:bodyPr anchorCtr="0" anchor="b" bIns="45700" lIns="91425" spcFirstLastPara="1" rIns="91425" wrap="square" tIns="45700">
            <a:normAutofit/>
          </a:bodyPr>
          <a:lstStyle>
            <a:lvl1pPr indent="-228600" lvl="0" marL="457200" algn="l">
              <a:lnSpc>
                <a:spcPct val="115000"/>
              </a:lnSpc>
              <a:spcBef>
                <a:spcPts val="0"/>
              </a:spcBef>
              <a:spcAft>
                <a:spcPts val="0"/>
              </a:spcAft>
              <a:buSzPts val="1600"/>
              <a:buNone/>
              <a:defRPr sz="2000">
                <a:solidFill>
                  <a:srgbClr val="341108"/>
                </a:solidFill>
              </a:defRPr>
            </a:lvl1pPr>
            <a:lvl2pPr indent="-228600" lvl="1" marL="914400" algn="l">
              <a:lnSpc>
                <a:spcPct val="100000"/>
              </a:lnSpc>
              <a:spcBef>
                <a:spcPts val="550"/>
              </a:spcBef>
              <a:spcAft>
                <a:spcPts val="0"/>
              </a:spcAft>
              <a:buSzPts val="1800"/>
              <a:buNone/>
              <a:defRPr sz="1800">
                <a:solidFill>
                  <a:srgbClr val="888888"/>
                </a:solidFill>
              </a:defRPr>
            </a:lvl2pPr>
            <a:lvl3pPr indent="-228600" lvl="2" marL="1371600" algn="l">
              <a:lnSpc>
                <a:spcPct val="100000"/>
              </a:lnSpc>
              <a:spcBef>
                <a:spcPts val="320"/>
              </a:spcBef>
              <a:spcAft>
                <a:spcPts val="0"/>
              </a:spcAft>
              <a:buSzPts val="1600"/>
              <a:buNone/>
              <a:defRPr sz="1600">
                <a:solidFill>
                  <a:srgbClr val="888888"/>
                </a:solidFill>
              </a:defRPr>
            </a:lvl3pPr>
            <a:lvl4pPr indent="-228600" lvl="3" marL="1828800" algn="l">
              <a:lnSpc>
                <a:spcPct val="100000"/>
              </a:lnSpc>
              <a:spcBef>
                <a:spcPts val="280"/>
              </a:spcBef>
              <a:spcAft>
                <a:spcPts val="0"/>
              </a:spcAft>
              <a:buSzPts val="1400"/>
              <a:buNone/>
              <a:defRPr sz="1400">
                <a:solidFill>
                  <a:srgbClr val="888888"/>
                </a:solidFill>
              </a:defRPr>
            </a:lvl4pPr>
            <a:lvl5pPr indent="-228600" lvl="4" marL="2286000" algn="l">
              <a:lnSpc>
                <a:spcPct val="100000"/>
              </a:lnSpc>
              <a:spcBef>
                <a:spcPts val="280"/>
              </a:spcBef>
              <a:spcAft>
                <a:spcPts val="0"/>
              </a:spcAft>
              <a:buSzPts val="1400"/>
              <a:buNone/>
              <a:defRPr sz="1400">
                <a:solidFill>
                  <a:srgbClr val="888888"/>
                </a:solidFill>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6" name="Google Shape;56;p24"/>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4"/>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4"/>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9" name="Google Shape;59;p24"/>
          <p:cNvSpPr/>
          <p:nvPr/>
        </p:nvSpPr>
        <p:spPr>
          <a:xfrm>
            <a:off x="2286000" y="0"/>
            <a:ext cx="76200"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0" name="Google Shape;60;p24"/>
          <p:cNvSpPr/>
          <p:nvPr/>
        </p:nvSpPr>
        <p:spPr>
          <a:xfrm>
            <a:off x="2172321" y="2814656"/>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61" name="Google Shape;61;p24"/>
          <p:cNvSpPr/>
          <p:nvPr/>
        </p:nvSpPr>
        <p:spPr>
          <a:xfrm>
            <a:off x="2408064" y="2745870"/>
            <a:ext cx="64008" cy="64008"/>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62" name="Shape 62"/>
        <p:cNvGrpSpPr/>
        <p:nvPr/>
      </p:nvGrpSpPr>
      <p:grpSpPr>
        <a:xfrm>
          <a:off x="0" y="0"/>
          <a:ext cx="0" cy="0"/>
          <a:chOff x="0" y="0"/>
          <a:chExt cx="0" cy="0"/>
        </a:xfrm>
      </p:grpSpPr>
      <p:sp>
        <p:nvSpPr>
          <p:cNvPr id="63" name="Google Shape;63;p25"/>
          <p:cNvSpPr txBox="1"/>
          <p:nvPr>
            <p:ph type="title"/>
          </p:nvPr>
        </p:nvSpPr>
        <p:spPr>
          <a:xfrm>
            <a:off x="457200" y="5160336"/>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562214"/>
              </a:buClr>
              <a:buSzPts val="4500"/>
              <a:buFont typeface="Gill Sans"/>
              <a:buNone/>
              <a:defRPr b="1" sz="45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5"/>
          <p:cNvSpPr txBox="1"/>
          <p:nvPr>
            <p:ph idx="1" type="body"/>
          </p:nvPr>
        </p:nvSpPr>
        <p:spPr>
          <a:xfrm>
            <a:off x="45720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5" name="Google Shape;65;p25"/>
          <p:cNvSpPr txBox="1"/>
          <p:nvPr>
            <p:ph idx="2" type="body"/>
          </p:nvPr>
        </p:nvSpPr>
        <p:spPr>
          <a:xfrm>
            <a:off x="4663440" y="328278"/>
            <a:ext cx="402336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6" name="Google Shape;66;p25"/>
          <p:cNvSpPr txBox="1"/>
          <p:nvPr>
            <p:ph idx="3" type="body"/>
          </p:nvPr>
        </p:nvSpPr>
        <p:spPr>
          <a:xfrm>
            <a:off x="45720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7" name="Google Shape;67;p25"/>
          <p:cNvSpPr txBox="1"/>
          <p:nvPr>
            <p:ph idx="4" type="body"/>
          </p:nvPr>
        </p:nvSpPr>
        <p:spPr>
          <a:xfrm>
            <a:off x="4663440" y="969336"/>
            <a:ext cx="402336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8" name="Google Shape;68;p25"/>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5"/>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5"/>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26"/>
          <p:cNvSpPr txBox="1"/>
          <p:nvPr>
            <p:ph type="title"/>
          </p:nvPr>
        </p:nvSpPr>
        <p:spPr>
          <a:xfrm>
            <a:off x="457200" y="216778"/>
            <a:ext cx="3810000" cy="1162050"/>
          </a:xfrm>
          <a:prstGeom prst="rect">
            <a:avLst/>
          </a:prstGeom>
          <a:noFill/>
          <a:ln>
            <a:noFill/>
          </a:ln>
        </p:spPr>
        <p:txBody>
          <a:bodyPr anchorCtr="0" anchor="b" bIns="45700" lIns="91425" spcFirstLastPara="1" rIns="91425" wrap="square" tIns="45700">
            <a:normAutofit/>
          </a:bodyPr>
          <a:lstStyle>
            <a:lvl1pPr lvl="0" algn="l">
              <a:lnSpc>
                <a:spcPct val="90909"/>
              </a:lnSpc>
              <a:spcBef>
                <a:spcPts val="0"/>
              </a:spcBef>
              <a:spcAft>
                <a:spcPts val="0"/>
              </a:spcAft>
              <a:buClr>
                <a:srgbClr val="562214"/>
              </a:buClr>
              <a:buSzPts val="2200"/>
              <a:buFont typeface="Gill Sans"/>
              <a:buNone/>
              <a:defRPr b="1" sz="2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6"/>
          <p:cNvSpPr txBox="1"/>
          <p:nvPr>
            <p:ph idx="1" type="body"/>
          </p:nvPr>
        </p:nvSpPr>
        <p:spPr>
          <a:xfrm>
            <a:off x="457200" y="1406964"/>
            <a:ext cx="3810000" cy="6985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120"/>
              <a:buNone/>
              <a:defRPr sz="1400"/>
            </a:lvl1pPr>
            <a:lvl2pPr indent="-228600" lvl="1" marL="914400" algn="l">
              <a:lnSpc>
                <a:spcPct val="100000"/>
              </a:lnSpc>
              <a:spcBef>
                <a:spcPts val="55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4" name="Google Shape;74;p26"/>
          <p:cNvSpPr txBox="1"/>
          <p:nvPr>
            <p:ph idx="2" type="body"/>
          </p:nvPr>
        </p:nvSpPr>
        <p:spPr>
          <a:xfrm>
            <a:off x="457200" y="2133600"/>
            <a:ext cx="8153400" cy="3992563"/>
          </a:xfrm>
          <a:prstGeom prst="rect">
            <a:avLst/>
          </a:prstGeom>
          <a:noFill/>
          <a:ln>
            <a:noFill/>
          </a:ln>
        </p:spPr>
        <p:txBody>
          <a:bodyPr anchorCtr="0" anchor="t" bIns="45700" lIns="91425" spcFirstLastPara="1" rIns="91425" wrap="square" tIns="45700">
            <a:normAutofit/>
          </a:bodyPr>
          <a:lstStyle>
            <a:lvl1pPr indent="-391160" lvl="0" marL="457200" algn="l">
              <a:lnSpc>
                <a:spcPct val="100000"/>
              </a:lnSpc>
              <a:spcBef>
                <a:spcPts val="600"/>
              </a:spcBef>
              <a:spcAft>
                <a:spcPts val="0"/>
              </a:spcAft>
              <a:buSzPts val="2560"/>
              <a:buChar char="⚫"/>
              <a:defRPr sz="3200"/>
            </a:lvl1pPr>
            <a:lvl2pPr indent="-406400" lvl="1" marL="914400" algn="l">
              <a:lnSpc>
                <a:spcPct val="100000"/>
              </a:lnSpc>
              <a:spcBef>
                <a:spcPts val="550"/>
              </a:spcBef>
              <a:spcAft>
                <a:spcPts val="0"/>
              </a:spcAft>
              <a:buSzPts val="280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5" name="Google Shape;75;p26"/>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6"/>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6"/>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27"/>
          <p:cNvSpPr txBox="1"/>
          <p:nvPr>
            <p:ph type="title"/>
          </p:nvPr>
        </p:nvSpPr>
        <p:spPr>
          <a:xfrm>
            <a:off x="5886896" y="1066800"/>
            <a:ext cx="2743200" cy="1981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562214"/>
              </a:buClr>
              <a:buSzPts val="2100"/>
              <a:buFont typeface="Gill Sans"/>
              <a:buNone/>
              <a:defRPr b="1"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7"/>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7"/>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7"/>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3" name="Google Shape;83;p27"/>
          <p:cNvSpPr/>
          <p:nvPr/>
        </p:nvSpPr>
        <p:spPr>
          <a:xfrm>
            <a:off x="762000" y="1066800"/>
            <a:ext cx="4572000" cy="4572000"/>
          </a:xfrm>
          <a:prstGeom prst="rect">
            <a:avLst/>
          </a:prstGeom>
          <a:solidFill>
            <a:srgbClr val="FFFFFF"/>
          </a:solidFill>
          <a:ln cap="sq" cmpd="sng" w="88900">
            <a:solidFill>
              <a:srgbClr val="FFFFFF"/>
            </a:solidFill>
            <a:prstDash val="solid"/>
            <a:miter lim="800000"/>
            <a:headEnd len="sm" w="sm" type="none"/>
            <a:tailEnd len="sm" w="sm" type="none"/>
          </a:ln>
          <a:effectLst>
            <a:outerShdw blurRad="55500" rotWithShape="0" algn="tl" dir="5400000" dist="18500">
              <a:srgbClr val="000000">
                <a:alpha val="34901"/>
              </a:srgbClr>
            </a:outerShdw>
          </a:effectLst>
        </p:spPr>
        <p:txBody>
          <a:bodyPr anchorCtr="0" anchor="t" bIns="45700" lIns="91425" spcFirstLastPara="1" rIns="91425" wrap="square" tIns="274300">
            <a:normAutofit/>
          </a:bodyPr>
          <a:lstStyle/>
          <a:p>
            <a:pPr indent="0" lvl="0" marL="0" marR="0" rtl="0" algn="l">
              <a:lnSpc>
                <a:spcPct val="93750"/>
              </a:lnSpc>
              <a:spcBef>
                <a:spcPts val="0"/>
              </a:spcBef>
              <a:spcAft>
                <a:spcPts val="0"/>
              </a:spcAft>
              <a:buClr>
                <a:schemeClr val="accent1"/>
              </a:buClr>
              <a:buSzPts val="2560"/>
              <a:buFont typeface="Noto Sans Symbols"/>
              <a:buNone/>
            </a:pPr>
            <a:r>
              <a:t/>
            </a:r>
            <a:endParaRPr sz="3200">
              <a:solidFill>
                <a:schemeClr val="dk1"/>
              </a:solidFill>
              <a:latin typeface="Gill Sans"/>
              <a:ea typeface="Gill Sans"/>
              <a:cs typeface="Gill Sans"/>
              <a:sym typeface="Gill Sans"/>
            </a:endParaRPr>
          </a:p>
        </p:txBody>
      </p:sp>
      <p:sp>
        <p:nvSpPr>
          <p:cNvPr id="84" name="Google Shape;84;p27"/>
          <p:cNvSpPr/>
          <p:nvPr>
            <p:ph idx="2" type="pic"/>
          </p:nvPr>
        </p:nvSpPr>
        <p:spPr>
          <a:xfrm>
            <a:off x="838200" y="1143003"/>
            <a:ext cx="4419600" cy="3514531"/>
          </a:xfrm>
          <a:prstGeom prst="roundRect">
            <a:avLst>
              <a:gd fmla="val 783" name="adj"/>
            </a:avLst>
          </a:prstGeom>
          <a:solidFill>
            <a:schemeClr val="lt2"/>
          </a:solidFill>
          <a:ln>
            <a:noFill/>
          </a:ln>
        </p:spPr>
      </p:sp>
      <p:sp>
        <p:nvSpPr>
          <p:cNvPr id="85" name="Google Shape;85;p27"/>
          <p:cNvSpPr/>
          <p:nvPr/>
        </p:nvSpPr>
        <p:spPr>
          <a:xfrm rot="-2131329">
            <a:off x="396725" y="954341"/>
            <a:ext cx="685800"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rgbClr val="EAD8B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6" name="Google Shape;86;p27"/>
          <p:cNvSpPr/>
          <p:nvPr/>
        </p:nvSpPr>
        <p:spPr>
          <a:xfrm flipH="1" rot="2103354">
            <a:off x="5003667" y="936786"/>
            <a:ext cx="649224"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chemeClr val="lt2">
                <a:alpha val="2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7" name="Google Shape;87;p27"/>
          <p:cNvSpPr txBox="1"/>
          <p:nvPr>
            <p:ph idx="1" type="body"/>
          </p:nvPr>
        </p:nvSpPr>
        <p:spPr>
          <a:xfrm>
            <a:off x="838200" y="4800600"/>
            <a:ext cx="4419600" cy="762000"/>
          </a:xfrm>
          <a:prstGeom prst="rect">
            <a:avLst/>
          </a:prstGeom>
          <a:noFill/>
          <a:ln>
            <a:noFill/>
          </a:ln>
        </p:spPr>
        <p:txBody>
          <a:bodyPr anchorCtr="0" anchor="ctr" bIns="45700" lIns="91425" spcFirstLastPara="1" rIns="91425" wrap="square" tIns="45700">
            <a:normAutofit/>
          </a:bodyPr>
          <a:lstStyle>
            <a:lvl1pPr indent="-228600" lvl="0" marL="457200" algn="l">
              <a:lnSpc>
                <a:spcPct val="114285"/>
              </a:lnSpc>
              <a:spcBef>
                <a:spcPts val="0"/>
              </a:spcBef>
              <a:spcAft>
                <a:spcPts val="0"/>
              </a:spcAft>
              <a:buSzPts val="1120"/>
              <a:buNone/>
              <a:defRPr sz="1400">
                <a:solidFill>
                  <a:srgbClr val="777777"/>
                </a:solidFill>
              </a:defRPr>
            </a:lvl1pPr>
            <a:lvl2pPr indent="-304800" lvl="1" marL="914400" algn="l">
              <a:lnSpc>
                <a:spcPct val="100000"/>
              </a:lnSpc>
              <a:spcBef>
                <a:spcPts val="550"/>
              </a:spcBef>
              <a:spcAft>
                <a:spcPts val="0"/>
              </a:spcAft>
              <a:buSzPts val="1200"/>
              <a:buChar char="◦"/>
              <a:defRPr sz="1200"/>
            </a:lvl2pPr>
            <a:lvl3pPr indent="-292100" lvl="2" marL="1371600" algn="l">
              <a:lnSpc>
                <a:spcPct val="100000"/>
              </a:lnSpc>
              <a:spcBef>
                <a:spcPts val="200"/>
              </a:spcBef>
              <a:spcAft>
                <a:spcPts val="0"/>
              </a:spcAft>
              <a:buSzPts val="1000"/>
              <a:buChar char="●"/>
              <a:defRPr sz="1000"/>
            </a:lvl3pPr>
            <a:lvl4pPr indent="-285750" lvl="3" marL="1828800" algn="l">
              <a:lnSpc>
                <a:spcPct val="100000"/>
              </a:lnSpc>
              <a:spcBef>
                <a:spcPts val="180"/>
              </a:spcBef>
              <a:spcAft>
                <a:spcPts val="0"/>
              </a:spcAft>
              <a:buSzPts val="900"/>
              <a:buChar char="●"/>
              <a:defRPr sz="900"/>
            </a:lvl4pPr>
            <a:lvl5pPr indent="-285750" lvl="4" marL="2286000" algn="l">
              <a:lnSpc>
                <a:spcPct val="100000"/>
              </a:lnSpc>
              <a:spcBef>
                <a:spcPts val="180"/>
              </a:spcBef>
              <a:spcAft>
                <a:spcPts val="0"/>
              </a:spcAft>
              <a:buSzPts val="900"/>
              <a:buChar char="●"/>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xy" tx="0" sx="90000" ty="0" sy="90000"/>
        </a:blipFill>
      </p:bgPr>
    </p:bg>
    <p:spTree>
      <p:nvGrpSpPr>
        <p:cNvPr id="9" name="Shape 9"/>
        <p:cNvGrpSpPr/>
        <p:nvPr/>
      </p:nvGrpSpPr>
      <p:grpSpPr>
        <a:xfrm>
          <a:off x="0" y="0"/>
          <a:ext cx="0" cy="0"/>
          <a:chOff x="0" y="0"/>
          <a:chExt cx="0" cy="0"/>
        </a:xfrm>
      </p:grpSpPr>
      <p:sp>
        <p:nvSpPr>
          <p:cNvPr id="10" name="Google Shape;10;p18"/>
          <p:cNvSpPr/>
          <p:nvPr/>
        </p:nvSpPr>
        <p:spPr>
          <a:xfrm>
            <a:off x="-815927" y="-815922"/>
            <a:ext cx="1638887" cy="1638887"/>
          </a:xfrm>
          <a:prstGeom prst="pie">
            <a:avLst>
              <a:gd fmla="val 0" name="adj1"/>
              <a:gd fmla="val 5402120" name="adj2"/>
            </a:avLst>
          </a:prstGeom>
          <a:solidFill>
            <a:srgbClr val="FEF9F3">
              <a:alpha val="32941"/>
            </a:srgbClr>
          </a:solidFill>
          <a:ln cap="rnd" cmpd="sng" w="9525">
            <a:solidFill>
              <a:srgbClr val="D1C19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 name="Google Shape;11;p18"/>
          <p:cNvSpPr/>
          <p:nvPr/>
        </p:nvSpPr>
        <p:spPr>
          <a:xfrm>
            <a:off x="168816" y="21102"/>
            <a:ext cx="1702191" cy="1702191"/>
          </a:xfrm>
          <a:prstGeom prst="ellipse">
            <a:avLst/>
          </a:prstGeom>
          <a:noFill/>
          <a:ln cap="rnd" cmpd="sng" w="27300">
            <a:solidFill>
              <a:srgbClr val="FFF5DB"/>
            </a:solidFill>
            <a:prstDash val="solid"/>
            <a:round/>
            <a:headEnd len="sm" w="sm" type="none"/>
            <a:tailEnd len="sm" w="sm" type="none"/>
          </a:ln>
          <a:effectLst>
            <a:outerShdw blurRad="25400" rotWithShape="0" algn="tl" dir="5400000" dist="25400">
              <a:srgbClr val="ADA48C">
                <a:alpha val="8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2" name="Google Shape;12;p18"/>
          <p:cNvSpPr/>
          <p:nvPr/>
        </p:nvSpPr>
        <p:spPr>
          <a:xfrm rot="2315675">
            <a:off x="182881" y="1055077"/>
            <a:ext cx="1125717" cy="1102624"/>
          </a:xfrm>
          <a:prstGeom prst="donut">
            <a:avLst>
              <a:gd fmla="val 11833" name="adj"/>
            </a:avLst>
          </a:prstGeom>
          <a:gradFill>
            <a:gsLst>
              <a:gs pos="0">
                <a:srgbClr val="FEFBF4">
                  <a:alpha val="69803"/>
                </a:srgbClr>
              </a:gs>
              <a:gs pos="70000">
                <a:srgbClr val="FFFDF8">
                  <a:alpha val="54901"/>
                </a:srgbClr>
              </a:gs>
              <a:gs pos="100000">
                <a:srgbClr val="EDCF8C">
                  <a:alpha val="60000"/>
                </a:srgbClr>
              </a:gs>
            </a:gsLst>
            <a:path path="circle">
              <a:fillToRect b="100%" r="100%"/>
            </a:path>
            <a:tileRect l="-100%" t="-100%"/>
          </a:gradFill>
          <a:ln cap="rnd" cmpd="sng" w="9525">
            <a:solidFill>
              <a:srgbClr val="C5B390"/>
            </a:solidFill>
            <a:prstDash val="solid"/>
            <a:round/>
            <a:headEnd len="sm" w="sm" type="none"/>
            <a:tailEnd len="sm" w="sm" type="none"/>
          </a:ln>
          <a:effectLst>
            <a:outerShdw blurRad="12700" rotWithShape="0" algn="tl" dir="4500000" dist="15000">
              <a:srgbClr val="564E4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3" name="Google Shape;13;p18"/>
          <p:cNvSpPr/>
          <p:nvPr/>
        </p:nvSpPr>
        <p:spPr>
          <a:xfrm>
            <a:off x="1012873" y="-54"/>
            <a:ext cx="8131127"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4" name="Google Shape;14;p18"/>
          <p:cNvSpPr txBox="1"/>
          <p:nvPr>
            <p:ph type="title"/>
          </p:nvPr>
        </p:nvSpPr>
        <p:spPr>
          <a:xfrm>
            <a:off x="1435608" y="274638"/>
            <a:ext cx="749808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562214"/>
              </a:buClr>
              <a:buSzPts val="4300"/>
              <a:buFont typeface="Gill Sans"/>
              <a:buNone/>
              <a:defRPr b="0" i="0" sz="4300" u="none" cap="none" strike="noStrik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8"/>
          <p:cNvSpPr txBox="1"/>
          <p:nvPr>
            <p:ph idx="1" type="body"/>
          </p:nvPr>
        </p:nvSpPr>
        <p:spPr>
          <a:xfrm>
            <a:off x="1435608" y="1447800"/>
            <a:ext cx="7498080" cy="4800600"/>
          </a:xfrm>
          <a:prstGeom prst="rect">
            <a:avLst/>
          </a:prstGeom>
          <a:noFill/>
          <a:ln>
            <a:noFill/>
          </a:ln>
        </p:spPr>
        <p:txBody>
          <a:bodyPr anchorCtr="0" anchor="t" bIns="45700" lIns="91425" spcFirstLastPara="1" rIns="91425" wrap="square" tIns="45700">
            <a:norm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Gill Sans"/>
                <a:ea typeface="Gill Sans"/>
                <a:cs typeface="Gill Sans"/>
                <a:sym typeface="Gill Sans"/>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Gill Sans"/>
                <a:ea typeface="Gill Sans"/>
                <a:cs typeface="Gill Sans"/>
                <a:sym typeface="Gill Sans"/>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Gill Sans"/>
                <a:ea typeface="Gill Sans"/>
                <a:cs typeface="Gill Sans"/>
                <a:sym typeface="Gill Sans"/>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Gill Sans"/>
                <a:ea typeface="Gill Sans"/>
                <a:cs typeface="Gill Sans"/>
                <a:sym typeface="Gill Sans"/>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Gill Sans"/>
                <a:ea typeface="Gill Sans"/>
                <a:cs typeface="Gill Sans"/>
                <a:sym typeface="Gill Sans"/>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9pPr>
          </a:lstStyle>
          <a:p/>
        </p:txBody>
      </p:sp>
      <p:sp>
        <p:nvSpPr>
          <p:cNvPr id="16" name="Google Shape;16;p18"/>
          <p:cNvSpPr txBox="1"/>
          <p:nvPr>
            <p:ph idx="10" type="dt"/>
          </p:nvPr>
        </p:nvSpPr>
        <p:spPr>
          <a:xfrm>
            <a:off x="3581400" y="6305550"/>
            <a:ext cx="21336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B3A787"/>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7" name="Google Shape;17;p18"/>
          <p:cNvSpPr txBox="1"/>
          <p:nvPr>
            <p:ph idx="11" type="ftr"/>
          </p:nvPr>
        </p:nvSpPr>
        <p:spPr>
          <a:xfrm>
            <a:off x="5715000" y="6305550"/>
            <a:ext cx="28956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B3A787"/>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8" name="Google Shape;18;p18"/>
          <p:cNvSpPr txBox="1"/>
          <p:nvPr>
            <p:ph idx="12" type="sldNum"/>
          </p:nvPr>
        </p:nvSpPr>
        <p:spPr>
          <a:xfrm>
            <a:off x="8613648" y="6305550"/>
            <a:ext cx="4572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1200" u="none" cap="none" strike="noStrike">
                <a:solidFill>
                  <a:srgbClr val="B3A787"/>
                </a:solidFill>
                <a:latin typeface="Gill Sans"/>
                <a:ea typeface="Gill Sans"/>
                <a:cs typeface="Gill Sans"/>
                <a:sym typeface="Gill Sans"/>
              </a:defRPr>
            </a:lvl1pPr>
            <a:lvl2pPr indent="0" lvl="1" marL="0" marR="0" rtl="0" algn="ctr">
              <a:spcBef>
                <a:spcPts val="0"/>
              </a:spcBef>
              <a:buNone/>
              <a:defRPr b="0" i="0" sz="1200" u="none" cap="none" strike="noStrike">
                <a:solidFill>
                  <a:srgbClr val="B3A787"/>
                </a:solidFill>
                <a:latin typeface="Gill Sans"/>
                <a:ea typeface="Gill Sans"/>
                <a:cs typeface="Gill Sans"/>
                <a:sym typeface="Gill Sans"/>
              </a:defRPr>
            </a:lvl2pPr>
            <a:lvl3pPr indent="0" lvl="2" marL="0" marR="0" rtl="0" algn="ctr">
              <a:spcBef>
                <a:spcPts val="0"/>
              </a:spcBef>
              <a:buNone/>
              <a:defRPr b="0" i="0" sz="1200" u="none" cap="none" strike="noStrike">
                <a:solidFill>
                  <a:srgbClr val="B3A787"/>
                </a:solidFill>
                <a:latin typeface="Gill Sans"/>
                <a:ea typeface="Gill Sans"/>
                <a:cs typeface="Gill Sans"/>
                <a:sym typeface="Gill Sans"/>
              </a:defRPr>
            </a:lvl3pPr>
            <a:lvl4pPr indent="0" lvl="3" marL="0" marR="0" rtl="0" algn="ctr">
              <a:spcBef>
                <a:spcPts val="0"/>
              </a:spcBef>
              <a:buNone/>
              <a:defRPr b="0" i="0" sz="1200" u="none" cap="none" strike="noStrike">
                <a:solidFill>
                  <a:srgbClr val="B3A787"/>
                </a:solidFill>
                <a:latin typeface="Gill Sans"/>
                <a:ea typeface="Gill Sans"/>
                <a:cs typeface="Gill Sans"/>
                <a:sym typeface="Gill Sans"/>
              </a:defRPr>
            </a:lvl4pPr>
            <a:lvl5pPr indent="0" lvl="4" marL="0" marR="0" rtl="0" algn="ctr">
              <a:spcBef>
                <a:spcPts val="0"/>
              </a:spcBef>
              <a:buNone/>
              <a:defRPr b="0" i="0" sz="1200" u="none" cap="none" strike="noStrike">
                <a:solidFill>
                  <a:srgbClr val="B3A787"/>
                </a:solidFill>
                <a:latin typeface="Gill Sans"/>
                <a:ea typeface="Gill Sans"/>
                <a:cs typeface="Gill Sans"/>
                <a:sym typeface="Gill Sans"/>
              </a:defRPr>
            </a:lvl5pPr>
            <a:lvl6pPr indent="0" lvl="5" marL="0" marR="0" rtl="0" algn="ctr">
              <a:spcBef>
                <a:spcPts val="0"/>
              </a:spcBef>
              <a:buNone/>
              <a:defRPr b="0" i="0" sz="1200" u="none" cap="none" strike="noStrike">
                <a:solidFill>
                  <a:srgbClr val="B3A787"/>
                </a:solidFill>
                <a:latin typeface="Gill Sans"/>
                <a:ea typeface="Gill Sans"/>
                <a:cs typeface="Gill Sans"/>
                <a:sym typeface="Gill Sans"/>
              </a:defRPr>
            </a:lvl6pPr>
            <a:lvl7pPr indent="0" lvl="6" marL="0" marR="0" rtl="0" algn="ctr">
              <a:spcBef>
                <a:spcPts val="0"/>
              </a:spcBef>
              <a:buNone/>
              <a:defRPr b="0" i="0" sz="1200" u="none" cap="none" strike="noStrike">
                <a:solidFill>
                  <a:srgbClr val="B3A787"/>
                </a:solidFill>
                <a:latin typeface="Gill Sans"/>
                <a:ea typeface="Gill Sans"/>
                <a:cs typeface="Gill Sans"/>
                <a:sym typeface="Gill Sans"/>
              </a:defRPr>
            </a:lvl7pPr>
            <a:lvl8pPr indent="0" lvl="7" marL="0" marR="0" rtl="0" algn="ctr">
              <a:spcBef>
                <a:spcPts val="0"/>
              </a:spcBef>
              <a:buNone/>
              <a:defRPr b="0" i="0" sz="1200" u="none" cap="none" strike="noStrike">
                <a:solidFill>
                  <a:srgbClr val="B3A787"/>
                </a:solidFill>
                <a:latin typeface="Gill Sans"/>
                <a:ea typeface="Gill Sans"/>
                <a:cs typeface="Gill Sans"/>
                <a:sym typeface="Gill Sans"/>
              </a:defRPr>
            </a:lvl8pPr>
            <a:lvl9pPr indent="0" lvl="8" marL="0" marR="0" rtl="0" algn="ctr">
              <a:spcBef>
                <a:spcPts val="0"/>
              </a:spcBef>
              <a:buNone/>
              <a:defRPr b="0" i="0" sz="1200" u="none" cap="none" strike="noStrike">
                <a:solidFill>
                  <a:srgbClr val="B3A787"/>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
        <p:nvSpPr>
          <p:cNvPr id="19" name="Google Shape;19;p18"/>
          <p:cNvSpPr/>
          <p:nvPr/>
        </p:nvSpPr>
        <p:spPr>
          <a:xfrm>
            <a:off x="1014984" y="-54"/>
            <a:ext cx="73152"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3.jp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nvSpPr>
        <p:spPr>
          <a:xfrm>
            <a:off x="1066800" y="304800"/>
            <a:ext cx="7772400" cy="1143000"/>
          </a:xfrm>
          <a:prstGeom prst="rect">
            <a:avLst/>
          </a:prstGeom>
          <a:noFill/>
          <a:ln>
            <a:noFill/>
          </a:ln>
        </p:spPr>
        <p:txBody>
          <a:bodyPr anchorCtr="0" anchor="t" bIns="45700" lIns="91425" spcFirstLastPara="1" rIns="91425" wrap="square" tIns="45700">
            <a:noAutofit/>
          </a:bodyPr>
          <a:lstStyle/>
          <a:p>
            <a:pPr indent="0" lvl="0" marL="82296" marR="0" rtl="0" algn="ctr">
              <a:lnSpc>
                <a:spcPct val="100000"/>
              </a:lnSpc>
              <a:spcBef>
                <a:spcPts val="0"/>
              </a:spcBef>
              <a:spcAft>
                <a:spcPts val="0"/>
              </a:spcAft>
              <a:buClr>
                <a:schemeClr val="accent1"/>
              </a:buClr>
              <a:buSzPts val="2560"/>
              <a:buFont typeface="Noto Sans Symbols"/>
              <a:buNone/>
            </a:pPr>
            <a:r>
              <a:rPr b="1" i="0" lang="en-US" sz="3200" u="none" cap="none" strike="noStrike">
                <a:solidFill>
                  <a:srgbClr val="990000"/>
                </a:solidFill>
                <a:latin typeface="Times New Roman"/>
                <a:ea typeface="Times New Roman"/>
                <a:cs typeface="Times New Roman"/>
                <a:sym typeface="Times New Roman"/>
              </a:rPr>
              <a:t>HUMAN EMOTION RECOGNITION USING EEG SIGNALS BASED ON SVM CLASSIFIER</a:t>
            </a:r>
            <a:endParaRPr/>
          </a:p>
        </p:txBody>
      </p:sp>
      <p:sp>
        <p:nvSpPr>
          <p:cNvPr id="106" name="Google Shape;106;p1"/>
          <p:cNvSpPr txBox="1"/>
          <p:nvPr/>
        </p:nvSpPr>
        <p:spPr>
          <a:xfrm>
            <a:off x="5181600" y="4343400"/>
            <a:ext cx="4191000" cy="2354491"/>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0" lang="en-US" sz="1800" u="none" cap="none" strike="noStrike">
                <a:solidFill>
                  <a:srgbClr val="D60093"/>
                </a:solidFill>
                <a:latin typeface="Times New Roman"/>
                <a:ea typeface="Times New Roman"/>
                <a:cs typeface="Times New Roman"/>
                <a:sym typeface="Times New Roman"/>
              </a:rPr>
              <a:t>Presented by </a:t>
            </a:r>
            <a:endParaRPr/>
          </a:p>
          <a:p>
            <a:pPr indent="0" lvl="0" marL="0" marR="0" rtl="0" algn="just">
              <a:lnSpc>
                <a:spcPct val="150000"/>
              </a:lnSpc>
              <a:spcBef>
                <a:spcPts val="0"/>
              </a:spcBef>
              <a:spcAft>
                <a:spcPts val="0"/>
              </a:spcAft>
              <a:buNone/>
            </a:pPr>
            <a:r>
              <a:rPr b="1" i="0" lang="en-US" sz="1600" u="none" cap="none" strike="noStrike">
                <a:solidFill>
                  <a:srgbClr val="002060"/>
                </a:solidFill>
                <a:latin typeface="Times New Roman"/>
                <a:ea typeface="Times New Roman"/>
                <a:cs typeface="Times New Roman"/>
                <a:sym typeface="Times New Roman"/>
              </a:rPr>
              <a:t>B.UJWAL           (22EG104B62)</a:t>
            </a:r>
            <a:endParaRPr/>
          </a:p>
          <a:p>
            <a:pPr indent="0" lvl="0" marL="0" marR="0" rtl="0" algn="just">
              <a:lnSpc>
                <a:spcPct val="150000"/>
              </a:lnSpc>
              <a:spcBef>
                <a:spcPts val="0"/>
              </a:spcBef>
              <a:spcAft>
                <a:spcPts val="0"/>
              </a:spcAft>
              <a:buNone/>
            </a:pPr>
            <a:r>
              <a:rPr b="1" i="0" lang="en-US" sz="1600" u="none" cap="none" strike="noStrike">
                <a:solidFill>
                  <a:srgbClr val="002060"/>
                </a:solidFill>
                <a:latin typeface="Times New Roman"/>
                <a:ea typeface="Times New Roman"/>
                <a:cs typeface="Times New Roman"/>
                <a:sym typeface="Times New Roman"/>
              </a:rPr>
              <a:t>P.HARSHITH    (22EG104B38)</a:t>
            </a:r>
            <a:endParaRPr/>
          </a:p>
          <a:p>
            <a:pPr indent="0" lvl="0" marL="0" marR="0" rtl="0" algn="just">
              <a:lnSpc>
                <a:spcPct val="150000"/>
              </a:lnSpc>
              <a:spcBef>
                <a:spcPts val="0"/>
              </a:spcBef>
              <a:spcAft>
                <a:spcPts val="0"/>
              </a:spcAft>
              <a:buNone/>
            </a:pPr>
            <a:r>
              <a:rPr b="1" i="0" lang="en-US" sz="1600" u="none" cap="none" strike="noStrike">
                <a:solidFill>
                  <a:srgbClr val="002060"/>
                </a:solidFill>
                <a:latin typeface="Times New Roman"/>
                <a:ea typeface="Times New Roman"/>
                <a:cs typeface="Times New Roman"/>
                <a:sym typeface="Times New Roman"/>
              </a:rPr>
              <a:t>CH.ARCHANA (22EG104B56)</a:t>
            </a:r>
            <a:endParaRPr/>
          </a:p>
          <a:p>
            <a:pPr indent="0" lvl="0" marL="0" marR="0" rtl="0" algn="just">
              <a:lnSpc>
                <a:spcPct val="150000"/>
              </a:lnSpc>
              <a:spcBef>
                <a:spcPts val="0"/>
              </a:spcBef>
              <a:spcAft>
                <a:spcPts val="0"/>
              </a:spcAft>
              <a:buNone/>
            </a:pPr>
            <a:r>
              <a:rPr b="1" i="0" lang="en-US" sz="1600" u="none" cap="none" strike="noStrike">
                <a:solidFill>
                  <a:srgbClr val="002060"/>
                </a:solidFill>
                <a:latin typeface="Times New Roman"/>
                <a:ea typeface="Times New Roman"/>
                <a:cs typeface="Times New Roman"/>
                <a:sym typeface="Times New Roman"/>
              </a:rPr>
              <a:t>B.KALYAN        (22EG104B11)</a:t>
            </a:r>
            <a:endParaRPr/>
          </a:p>
          <a:p>
            <a:pPr indent="0" lvl="0" marL="0" marR="0" rtl="0" algn="just">
              <a:lnSpc>
                <a:spcPct val="150000"/>
              </a:lnSpc>
              <a:spcBef>
                <a:spcPts val="0"/>
              </a:spcBef>
              <a:spcAft>
                <a:spcPts val="0"/>
              </a:spcAft>
              <a:buNone/>
            </a:pPr>
            <a:r>
              <a:t/>
            </a:r>
            <a:endParaRPr b="1" i="0" sz="1600" u="none" cap="none" strike="noStrike">
              <a:solidFill>
                <a:srgbClr val="002060"/>
              </a:solidFill>
              <a:latin typeface="Times New Roman"/>
              <a:ea typeface="Times New Roman"/>
              <a:cs typeface="Times New Roman"/>
              <a:sym typeface="Times New Roman"/>
            </a:endParaRPr>
          </a:p>
        </p:txBody>
      </p:sp>
      <p:sp>
        <p:nvSpPr>
          <p:cNvPr id="107" name="Google Shape;107;p1"/>
          <p:cNvSpPr/>
          <p:nvPr/>
        </p:nvSpPr>
        <p:spPr>
          <a:xfrm>
            <a:off x="1028700" y="4191000"/>
            <a:ext cx="8229600" cy="215443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dk1"/>
                </a:solidFill>
                <a:latin typeface="Times New Roman"/>
                <a:ea typeface="Times New Roman"/>
                <a:cs typeface="Times New Roman"/>
                <a:sym typeface="Times New Roman"/>
              </a:rPr>
              <a:t> </a:t>
            </a:r>
            <a:endParaRPr sz="1900">
              <a:solidFill>
                <a:srgbClr val="0000FF"/>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900">
              <a:solidFill>
                <a:srgbClr val="0000FF"/>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900">
              <a:solidFill>
                <a:srgbClr val="0000FF"/>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900">
              <a:solidFill>
                <a:srgbClr val="0000FF"/>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900">
              <a:solidFill>
                <a:srgbClr val="0000FF"/>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900">
              <a:solidFill>
                <a:srgbClr val="0000FF"/>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900">
              <a:solidFill>
                <a:srgbClr val="0000FF"/>
              </a:solidFill>
              <a:latin typeface="Times New Roman"/>
              <a:ea typeface="Times New Roman"/>
              <a:cs typeface="Times New Roman"/>
              <a:sym typeface="Times New Roman"/>
            </a:endParaRPr>
          </a:p>
        </p:txBody>
      </p:sp>
      <p:sp>
        <p:nvSpPr>
          <p:cNvPr id="108" name="Google Shape;108;p1"/>
          <p:cNvSpPr/>
          <p:nvPr/>
        </p:nvSpPr>
        <p:spPr>
          <a:xfrm>
            <a:off x="1143000" y="4343400"/>
            <a:ext cx="4038600" cy="193899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1" lang="en-US" sz="1600">
                <a:solidFill>
                  <a:srgbClr val="990000"/>
                </a:solidFill>
                <a:latin typeface="Times New Roman"/>
                <a:ea typeface="Times New Roman"/>
                <a:cs typeface="Times New Roman"/>
                <a:sym typeface="Times New Roman"/>
              </a:rPr>
              <a:t>Project Supervisor</a:t>
            </a:r>
            <a:endParaRPr/>
          </a:p>
          <a:p>
            <a:pPr indent="0" lvl="0" marL="0" marR="0" rtl="0" algn="l">
              <a:lnSpc>
                <a:spcPct val="150000"/>
              </a:lnSpc>
              <a:spcBef>
                <a:spcPts val="0"/>
              </a:spcBef>
              <a:spcAft>
                <a:spcPts val="0"/>
              </a:spcAft>
              <a:buNone/>
            </a:pPr>
            <a:r>
              <a:rPr b="1" lang="en-US" sz="1600">
                <a:solidFill>
                  <a:srgbClr val="990000"/>
                </a:solidFill>
                <a:latin typeface="Times New Roman"/>
                <a:ea typeface="Times New Roman"/>
                <a:cs typeface="Times New Roman"/>
                <a:sym typeface="Times New Roman"/>
              </a:rPr>
              <a:t>Dr. Poli Lokeshwara Reddy, </a:t>
            </a:r>
            <a:r>
              <a:rPr b="1" lang="en-US" sz="1000">
                <a:solidFill>
                  <a:srgbClr val="990000"/>
                </a:solidFill>
                <a:latin typeface="Times New Roman"/>
                <a:ea typeface="Times New Roman"/>
                <a:cs typeface="Times New Roman"/>
                <a:sym typeface="Times New Roman"/>
              </a:rPr>
              <a:t>M.Tech., Ph.D </a:t>
            </a:r>
            <a:endParaRPr b="1" sz="1600">
              <a:solidFill>
                <a:srgbClr val="99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lang="en-US" sz="1600">
                <a:solidFill>
                  <a:srgbClr val="990000"/>
                </a:solidFill>
                <a:latin typeface="Times New Roman"/>
                <a:ea typeface="Times New Roman"/>
                <a:cs typeface="Times New Roman"/>
                <a:sym typeface="Times New Roman"/>
              </a:rPr>
              <a:t>Assistant Professor </a:t>
            </a:r>
            <a:endParaRPr/>
          </a:p>
          <a:p>
            <a:pPr indent="0" lvl="0" marL="0" marR="0" rtl="0" algn="l">
              <a:lnSpc>
                <a:spcPct val="150000"/>
              </a:lnSpc>
              <a:spcBef>
                <a:spcPts val="0"/>
              </a:spcBef>
              <a:spcAft>
                <a:spcPts val="0"/>
              </a:spcAft>
              <a:buNone/>
            </a:pPr>
            <a:r>
              <a:rPr b="1" lang="en-US" sz="1600">
                <a:solidFill>
                  <a:srgbClr val="990000"/>
                </a:solidFill>
                <a:latin typeface="Times New Roman"/>
                <a:ea typeface="Times New Roman"/>
                <a:cs typeface="Times New Roman"/>
                <a:sym typeface="Times New Roman"/>
              </a:rPr>
              <a:t>Department of ECE</a:t>
            </a:r>
            <a:endParaRPr/>
          </a:p>
          <a:p>
            <a:pPr indent="0" lvl="0" marL="0" marR="0" rtl="0" algn="l">
              <a:lnSpc>
                <a:spcPct val="150000"/>
              </a:lnSpc>
              <a:spcBef>
                <a:spcPts val="0"/>
              </a:spcBef>
              <a:spcAft>
                <a:spcPts val="0"/>
              </a:spcAft>
              <a:buNone/>
            </a:pPr>
            <a:r>
              <a:rPr b="1" lang="en-US" sz="1600">
                <a:solidFill>
                  <a:srgbClr val="990000"/>
                </a:solidFill>
                <a:latin typeface="Times New Roman"/>
                <a:ea typeface="Times New Roman"/>
                <a:cs typeface="Times New Roman"/>
                <a:sym typeface="Times New Roman"/>
              </a:rPr>
              <a:t>Anurag University </a:t>
            </a:r>
            <a:endParaRPr sz="1600">
              <a:solidFill>
                <a:srgbClr val="990000"/>
              </a:solidFill>
              <a:latin typeface="Times New Roman"/>
              <a:ea typeface="Times New Roman"/>
              <a:cs typeface="Times New Roman"/>
              <a:sym typeface="Times New Roman"/>
            </a:endParaRPr>
          </a:p>
        </p:txBody>
      </p:sp>
      <p:pic>
        <p:nvPicPr>
          <p:cNvPr descr="Anurag University – Hyderabad" id="109" name="Google Shape;109;p1"/>
          <p:cNvPicPr preferRelativeResize="0"/>
          <p:nvPr/>
        </p:nvPicPr>
        <p:blipFill rotWithShape="1">
          <a:blip r:embed="rId3">
            <a:alphaModFix/>
          </a:blip>
          <a:srcRect b="0" l="0" r="0" t="0"/>
          <a:stretch/>
        </p:blipFill>
        <p:spPr>
          <a:xfrm>
            <a:off x="2057400" y="2286000"/>
            <a:ext cx="5715000" cy="1228726"/>
          </a:xfrm>
          <a:prstGeom prst="rect">
            <a:avLst/>
          </a:prstGeom>
          <a:noFill/>
          <a:ln>
            <a:noFill/>
          </a:ln>
        </p:spPr>
      </p:pic>
      <p:sp>
        <p:nvSpPr>
          <p:cNvPr id="110" name="Google Shape;110;p1"/>
          <p:cNvSpPr txBox="1"/>
          <p:nvPr/>
        </p:nvSpPr>
        <p:spPr>
          <a:xfrm>
            <a:off x="1752600" y="3505200"/>
            <a:ext cx="6858000" cy="87716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2000">
                <a:solidFill>
                  <a:srgbClr val="002060"/>
                </a:solidFill>
                <a:latin typeface="Times New Roman"/>
                <a:ea typeface="Times New Roman"/>
                <a:cs typeface="Times New Roman"/>
                <a:sym typeface="Times New Roman"/>
              </a:rPr>
              <a:t>Department of Electronics and Communication Engineering</a:t>
            </a:r>
            <a:endParaRPr/>
          </a:p>
          <a:p>
            <a:pPr indent="0" lvl="0" marL="0" marR="0" rtl="0" algn="just">
              <a:lnSpc>
                <a:spcPct val="150000"/>
              </a:lnSpc>
              <a:spcBef>
                <a:spcPts val="0"/>
              </a:spcBef>
              <a:spcAft>
                <a:spcPts val="0"/>
              </a:spcAft>
              <a:buNone/>
            </a:pPr>
            <a:r>
              <a:t/>
            </a:r>
            <a:endParaRPr b="1" sz="1600">
              <a:solidFill>
                <a:srgbClr val="00206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grpSp>
        <p:nvGrpSpPr>
          <p:cNvPr id="166" name="Google Shape;166;p10"/>
          <p:cNvGrpSpPr/>
          <p:nvPr/>
        </p:nvGrpSpPr>
        <p:grpSpPr>
          <a:xfrm>
            <a:off x="1981200" y="2514600"/>
            <a:ext cx="4648200" cy="3066725"/>
            <a:chOff x="0" y="0"/>
            <a:chExt cx="5006340" cy="3376422"/>
          </a:xfrm>
        </p:grpSpPr>
        <p:pic>
          <p:nvPicPr>
            <p:cNvPr id="167" name="Google Shape;167;p10"/>
            <p:cNvPicPr preferRelativeResize="0"/>
            <p:nvPr/>
          </p:nvPicPr>
          <p:blipFill rotWithShape="1">
            <a:blip r:embed="rId3">
              <a:alphaModFix/>
            </a:blip>
            <a:srcRect b="0" l="0" r="0" t="0"/>
            <a:stretch/>
          </p:blipFill>
          <p:spPr>
            <a:xfrm>
              <a:off x="0" y="0"/>
              <a:ext cx="5006340" cy="1371600"/>
            </a:xfrm>
            <a:prstGeom prst="rect">
              <a:avLst/>
            </a:prstGeom>
            <a:noFill/>
            <a:ln>
              <a:noFill/>
            </a:ln>
          </p:spPr>
        </p:pic>
        <p:pic>
          <p:nvPicPr>
            <p:cNvPr id="168" name="Google Shape;168;p10"/>
            <p:cNvPicPr preferRelativeResize="0"/>
            <p:nvPr/>
          </p:nvPicPr>
          <p:blipFill rotWithShape="1">
            <a:blip r:embed="rId4">
              <a:alphaModFix/>
            </a:blip>
            <a:srcRect b="0" l="0" r="0" t="0"/>
            <a:stretch/>
          </p:blipFill>
          <p:spPr>
            <a:xfrm>
              <a:off x="0" y="1456817"/>
              <a:ext cx="5005324" cy="1919605"/>
            </a:xfrm>
            <a:prstGeom prst="rect">
              <a:avLst/>
            </a:prstGeom>
            <a:noFill/>
            <a:ln>
              <a:noFill/>
            </a:ln>
          </p:spPr>
        </p:pic>
      </p:grpSp>
      <p:sp>
        <p:nvSpPr>
          <p:cNvPr descr="Prediction Visualization" id="169" name="Google Shape;169;p10"/>
          <p:cNvSpPr/>
          <p:nvPr/>
        </p:nvSpPr>
        <p:spPr>
          <a:xfrm>
            <a:off x="0" y="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70" name="Google Shape;170;p1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71" name="Google Shape;171;p10"/>
          <p:cNvSpPr/>
          <p:nvPr/>
        </p:nvSpPr>
        <p:spPr>
          <a:xfrm>
            <a:off x="1066800" y="5447490"/>
            <a:ext cx="7488588" cy="92333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       </a:t>
            </a:r>
            <a:r>
              <a:rPr b="1" i="0" lang="en-US" sz="1800" u="none" cap="none" strike="noStrike">
                <a:solidFill>
                  <a:schemeClr val="dk1"/>
                </a:solidFill>
                <a:latin typeface="Times New Roman"/>
                <a:ea typeface="Times New Roman"/>
                <a:cs typeface="Times New Roman"/>
                <a:sym typeface="Times New Roman"/>
              </a:rPr>
              <a:t>Fig:</a:t>
            </a:r>
            <a:r>
              <a:rPr b="1" i="0" lang="en-US" sz="1800" u="none" cap="none" strike="noStrike">
                <a:solidFill>
                  <a:schemeClr val="dk1"/>
                </a:solidFill>
                <a:latin typeface="Times New Roman"/>
                <a:ea typeface="Times New Roman"/>
                <a:cs typeface="Times New Roman"/>
                <a:sym typeface="Times New Roman"/>
              </a:rPr>
              <a:t> </a:t>
            </a:r>
            <a:r>
              <a:rPr b="1" i="0" lang="en-US" sz="1800" u="none" cap="none" strike="noStrike">
                <a:solidFill>
                  <a:schemeClr val="dk1"/>
                </a:solidFill>
                <a:latin typeface="Times New Roman"/>
                <a:ea typeface="Times New Roman"/>
                <a:cs typeface="Times New Roman"/>
                <a:sym typeface="Times New Roman"/>
              </a:rPr>
              <a:t>plotting of variance and standard deviation features of given data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2" name="Google Shape;172;p10"/>
          <p:cNvSpPr/>
          <p:nvPr/>
        </p:nvSpPr>
        <p:spPr>
          <a:xfrm>
            <a:off x="-3175" y="8139113"/>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73" name="Google Shape;173;p10"/>
          <p:cNvSpPr/>
          <p:nvPr/>
        </p:nvSpPr>
        <p:spPr>
          <a:xfrm>
            <a:off x="-3175" y="84439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cap="none" strike="noStrike">
                <a:solidFill>
                  <a:schemeClr val="dk1"/>
                </a:solidFill>
                <a:latin typeface="Times New Roman"/>
                <a:ea typeface="Times New Roman"/>
                <a:cs typeface="Times New Roman"/>
                <a:sym typeface="Times New Roman"/>
              </a:rPr>
              <a:t>                                 Fig.6.2. workspace panel </a:t>
            </a:r>
            <a:endParaRPr b="0" i="0" sz="1800" u="none" cap="none" strike="noStrike">
              <a:solidFill>
                <a:schemeClr val="dk1"/>
              </a:solidFill>
              <a:latin typeface="Arial"/>
              <a:ea typeface="Arial"/>
              <a:cs typeface="Arial"/>
              <a:sym typeface="Arial"/>
            </a:endParaRPr>
          </a:p>
        </p:txBody>
      </p:sp>
      <p:pic>
        <p:nvPicPr>
          <p:cNvPr id="174" name="Google Shape;174;p10"/>
          <p:cNvPicPr preferRelativeResize="0"/>
          <p:nvPr/>
        </p:nvPicPr>
        <p:blipFill rotWithShape="1">
          <a:blip r:embed="rId5">
            <a:alphaModFix/>
          </a:blip>
          <a:srcRect b="0" l="0" r="3021" t="68746"/>
          <a:stretch/>
        </p:blipFill>
        <p:spPr>
          <a:xfrm>
            <a:off x="1752151" y="508882"/>
            <a:ext cx="5181600" cy="1472331"/>
          </a:xfrm>
          <a:prstGeom prst="rect">
            <a:avLst/>
          </a:prstGeom>
          <a:noFill/>
          <a:ln>
            <a:noFill/>
          </a:ln>
        </p:spPr>
      </p:pic>
      <p:sp>
        <p:nvSpPr>
          <p:cNvPr id="175" name="Google Shape;175;p10"/>
          <p:cNvSpPr/>
          <p:nvPr/>
        </p:nvSpPr>
        <p:spPr>
          <a:xfrm>
            <a:off x="2254503" y="1992869"/>
            <a:ext cx="41046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Fig :plot of mean features of given data </a:t>
            </a:r>
            <a:endParaRPr sz="1800">
              <a:solidFill>
                <a:schemeClr val="dk1"/>
              </a:solidFill>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11"/>
          <p:cNvPicPr preferRelativeResize="0"/>
          <p:nvPr/>
        </p:nvPicPr>
        <p:blipFill rotWithShape="1">
          <a:blip r:embed="rId3">
            <a:alphaModFix/>
          </a:blip>
          <a:srcRect b="0" l="0" r="0" t="0"/>
          <a:stretch/>
        </p:blipFill>
        <p:spPr>
          <a:xfrm>
            <a:off x="2895600" y="152400"/>
            <a:ext cx="3553321" cy="4067743"/>
          </a:xfrm>
          <a:prstGeom prst="rect">
            <a:avLst/>
          </a:prstGeom>
          <a:noFill/>
          <a:ln>
            <a:noFill/>
          </a:ln>
        </p:spPr>
      </p:pic>
      <p:pic>
        <p:nvPicPr>
          <p:cNvPr id="181" name="Google Shape;181;p11"/>
          <p:cNvPicPr preferRelativeResize="0"/>
          <p:nvPr/>
        </p:nvPicPr>
        <p:blipFill rotWithShape="1">
          <a:blip r:embed="rId4">
            <a:alphaModFix/>
          </a:blip>
          <a:srcRect b="0" l="0" r="0" t="0"/>
          <a:stretch/>
        </p:blipFill>
        <p:spPr>
          <a:xfrm>
            <a:off x="1066800" y="4876800"/>
            <a:ext cx="7087589" cy="1333686"/>
          </a:xfrm>
          <a:prstGeom prst="rect">
            <a:avLst/>
          </a:prstGeom>
          <a:noFill/>
          <a:ln>
            <a:noFill/>
          </a:ln>
        </p:spPr>
      </p:pic>
      <p:sp>
        <p:nvSpPr>
          <p:cNvPr id="182" name="Google Shape;182;p11"/>
          <p:cNvSpPr txBox="1"/>
          <p:nvPr/>
        </p:nvSpPr>
        <p:spPr>
          <a:xfrm flipH="1">
            <a:off x="2590800" y="4363805"/>
            <a:ext cx="51511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Fig: workspace </a:t>
            </a:r>
            <a:endParaRPr sz="1800">
              <a:solidFill>
                <a:schemeClr val="dk1"/>
              </a:solidFill>
              <a:latin typeface="Gill Sans"/>
              <a:ea typeface="Gill Sans"/>
              <a:cs typeface="Gill Sans"/>
              <a:sym typeface="Gill Sans"/>
            </a:endParaRPr>
          </a:p>
        </p:txBody>
      </p:sp>
      <p:sp>
        <p:nvSpPr>
          <p:cNvPr id="183" name="Google Shape;183;p11"/>
          <p:cNvSpPr txBox="1"/>
          <p:nvPr/>
        </p:nvSpPr>
        <p:spPr>
          <a:xfrm flipH="1">
            <a:off x="2640280" y="6270712"/>
            <a:ext cx="51511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Fig: result  </a:t>
            </a:r>
            <a:endParaRPr sz="1800">
              <a:solidFill>
                <a:schemeClr val="dk1"/>
              </a:solidFill>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2"/>
          <p:cNvSpPr txBox="1"/>
          <p:nvPr>
            <p:ph type="title"/>
          </p:nvPr>
        </p:nvSpPr>
        <p:spPr>
          <a:xfrm>
            <a:off x="990600" y="0"/>
            <a:ext cx="7943088" cy="457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800000"/>
              </a:buClr>
              <a:buSzPts val="3600"/>
              <a:buFont typeface="Arial"/>
              <a:buNone/>
            </a:pPr>
            <a:r>
              <a:rPr b="1" lang="en-US" sz="3600" u="sng">
                <a:solidFill>
                  <a:srgbClr val="800000"/>
                </a:solidFill>
                <a:latin typeface="Arial"/>
                <a:ea typeface="Arial"/>
                <a:cs typeface="Arial"/>
                <a:sym typeface="Arial"/>
              </a:rPr>
              <a:t>ADVANTAGES</a:t>
            </a:r>
            <a:endParaRPr/>
          </a:p>
        </p:txBody>
      </p:sp>
      <p:sp>
        <p:nvSpPr>
          <p:cNvPr id="189" name="Google Shape;189;p12"/>
          <p:cNvSpPr txBox="1"/>
          <p:nvPr>
            <p:ph idx="1" type="body"/>
          </p:nvPr>
        </p:nvSpPr>
        <p:spPr>
          <a:xfrm>
            <a:off x="1298445" y="914400"/>
            <a:ext cx="4111755" cy="4663440"/>
          </a:xfrm>
          <a:prstGeom prst="rect">
            <a:avLst/>
          </a:prstGeom>
          <a:noFill/>
          <a:ln>
            <a:noFill/>
          </a:ln>
        </p:spPr>
        <p:txBody>
          <a:bodyPr anchorCtr="0" anchor="t" bIns="45700" lIns="91425" spcFirstLastPara="1" rIns="91425" wrap="square" tIns="45700">
            <a:normAutofit/>
          </a:bodyPr>
          <a:lstStyle/>
          <a:p>
            <a:pPr indent="-161543" lvl="0" marL="365760" rtl="0" algn="just">
              <a:lnSpc>
                <a:spcPct val="100000"/>
              </a:lnSpc>
              <a:spcBef>
                <a:spcPts val="0"/>
              </a:spcBef>
              <a:spcAft>
                <a:spcPts val="0"/>
              </a:spcAft>
              <a:buClr>
                <a:schemeClr val="dk1"/>
              </a:buClr>
              <a:buSzPts val="1920"/>
              <a:buFont typeface="Noto Sans Symbols"/>
              <a:buNone/>
            </a:pPr>
            <a:r>
              <a:t/>
            </a:r>
            <a:endParaRPr sz="2400">
              <a:latin typeface="Arial"/>
              <a:ea typeface="Arial"/>
              <a:cs typeface="Arial"/>
              <a:sym typeface="Arial"/>
            </a:endParaRPr>
          </a:p>
          <a:p>
            <a:pPr indent="-283464" lvl="0" marL="365760" rtl="0" algn="l">
              <a:lnSpc>
                <a:spcPct val="100000"/>
              </a:lnSpc>
              <a:spcBef>
                <a:spcPts val="600"/>
              </a:spcBef>
              <a:spcAft>
                <a:spcPts val="0"/>
              </a:spcAft>
              <a:buSzPts val="1920"/>
              <a:buNone/>
            </a:pPr>
            <a:r>
              <a:t/>
            </a:r>
            <a:endParaRPr sz="2400">
              <a:latin typeface="Times New Roman"/>
              <a:ea typeface="Times New Roman"/>
              <a:cs typeface="Times New Roman"/>
              <a:sym typeface="Times New Roman"/>
            </a:endParaRPr>
          </a:p>
        </p:txBody>
      </p:sp>
      <p:sp>
        <p:nvSpPr>
          <p:cNvPr id="190" name="Google Shape;190;p12"/>
          <p:cNvSpPr txBox="1"/>
          <p:nvPr>
            <p:ph idx="2" type="body"/>
          </p:nvPr>
        </p:nvSpPr>
        <p:spPr>
          <a:xfrm flipH="1">
            <a:off x="9122663" y="1600200"/>
            <a:ext cx="45719" cy="466344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240"/>
              <a:buNone/>
            </a:pPr>
            <a:r>
              <a:t/>
            </a:r>
            <a:endParaRPr/>
          </a:p>
          <a:p>
            <a:pPr indent="-141223" lvl="0" marL="365760" rtl="0" algn="l">
              <a:lnSpc>
                <a:spcPct val="100000"/>
              </a:lnSpc>
              <a:spcBef>
                <a:spcPts val="600"/>
              </a:spcBef>
              <a:spcAft>
                <a:spcPts val="0"/>
              </a:spcAft>
              <a:buSzPts val="2240"/>
              <a:buNone/>
            </a:pPr>
            <a:r>
              <a:t/>
            </a:r>
            <a:endParaRPr/>
          </a:p>
          <a:p>
            <a:pPr indent="-141223" lvl="0" marL="365760" rtl="0" algn="l">
              <a:lnSpc>
                <a:spcPct val="100000"/>
              </a:lnSpc>
              <a:spcBef>
                <a:spcPts val="600"/>
              </a:spcBef>
              <a:spcAft>
                <a:spcPts val="0"/>
              </a:spcAft>
              <a:buSzPts val="2240"/>
              <a:buNone/>
            </a:pPr>
            <a:r>
              <a:t/>
            </a:r>
            <a:endParaRPr/>
          </a:p>
          <a:p>
            <a:pPr indent="-283464" lvl="0" marL="365760" rtl="0" algn="l">
              <a:lnSpc>
                <a:spcPct val="100000"/>
              </a:lnSpc>
              <a:spcBef>
                <a:spcPts val="600"/>
              </a:spcBef>
              <a:spcAft>
                <a:spcPts val="0"/>
              </a:spcAft>
              <a:buSzPts val="1040"/>
              <a:buNone/>
            </a:pPr>
            <a:r>
              <a:rPr b="1" lang="en-US" sz="1300"/>
              <a:t>                </a:t>
            </a:r>
            <a:endParaRPr sz="1300"/>
          </a:p>
          <a:p>
            <a:pPr indent="-283464" lvl="0" marL="365760" rtl="0" algn="l">
              <a:lnSpc>
                <a:spcPct val="100000"/>
              </a:lnSpc>
              <a:spcBef>
                <a:spcPts val="600"/>
              </a:spcBef>
              <a:spcAft>
                <a:spcPts val="0"/>
              </a:spcAft>
              <a:buSzPts val="2240"/>
              <a:buNone/>
            </a:pPr>
            <a:r>
              <a:t/>
            </a:r>
            <a:endParaRPr/>
          </a:p>
        </p:txBody>
      </p:sp>
      <p:sp>
        <p:nvSpPr>
          <p:cNvPr id="191" name="Google Shape;191;p12"/>
          <p:cNvSpPr txBox="1"/>
          <p:nvPr/>
        </p:nvSpPr>
        <p:spPr>
          <a:xfrm>
            <a:off x="1313688" y="731044"/>
            <a:ext cx="7620000" cy="3200876"/>
          </a:xfrm>
          <a:prstGeom prst="rect">
            <a:avLst/>
          </a:prstGeom>
          <a:noFill/>
          <a:ln>
            <a:noFill/>
          </a:ln>
        </p:spPr>
        <p:txBody>
          <a:bodyPr anchorCtr="0" anchor="t" bIns="45700" lIns="91425" spcFirstLastPara="1" rIns="91425" wrap="square" tIns="45700">
            <a:spAutoFit/>
          </a:bodyPr>
          <a:lstStyle/>
          <a:p>
            <a:pPr indent="-184150" lvl="0" marL="285750" marR="0" rtl="0" algn="l">
              <a:spcBef>
                <a:spcPts val="0"/>
              </a:spcBef>
              <a:spcAft>
                <a:spcPts val="0"/>
              </a:spcAft>
              <a:buClr>
                <a:schemeClr val="dk1"/>
              </a:buClr>
              <a:buSzPts val="1600"/>
              <a:buFont typeface="Noto Sans Symbols"/>
              <a:buNone/>
            </a:pPr>
            <a:r>
              <a:t/>
            </a:r>
            <a:endParaRPr sz="16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Non-invasive</a:t>
            </a:r>
            <a:endParaRPr sz="18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Real-time</a:t>
            </a:r>
            <a:endParaRPr/>
          </a:p>
          <a:p>
            <a:pPr indent="-342900" lvl="0" marL="34290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Affordable</a:t>
            </a:r>
            <a:endParaRPr/>
          </a:p>
          <a:p>
            <a:pPr indent="-342900" lvl="0" marL="34290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Portable</a:t>
            </a:r>
            <a:endParaRPr/>
          </a:p>
          <a:p>
            <a:pPr indent="-342900" lvl="0" marL="34290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Direct</a:t>
            </a:r>
            <a:endParaRPr/>
          </a:p>
          <a:p>
            <a:pPr indent="-342900" lvl="0" marL="34290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Versatile</a:t>
            </a:r>
            <a:endParaRPr/>
          </a:p>
          <a:p>
            <a:pPr indent="-342900" lvl="0" marL="34290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Safe</a:t>
            </a:r>
            <a:endParaRPr/>
          </a:p>
          <a:p>
            <a:pPr indent="-342900" lvl="0" marL="34290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Neurofeedback</a:t>
            </a:r>
            <a:endParaRPr sz="18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Objective</a:t>
            </a:r>
            <a:endParaRPr/>
          </a:p>
          <a:p>
            <a:pPr indent="0" lvl="0" marL="0" marR="0" rtl="0" algn="just">
              <a:lnSpc>
                <a:spcPct val="15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3"/>
          <p:cNvSpPr txBox="1"/>
          <p:nvPr>
            <p:ph type="title"/>
          </p:nvPr>
        </p:nvSpPr>
        <p:spPr>
          <a:xfrm>
            <a:off x="990600" y="0"/>
            <a:ext cx="7943088" cy="457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800000"/>
              </a:buClr>
              <a:buSzPts val="3600"/>
              <a:buFont typeface="Arial"/>
              <a:buNone/>
            </a:pPr>
            <a:r>
              <a:rPr b="1" lang="en-US" sz="3600" u="sng">
                <a:solidFill>
                  <a:srgbClr val="800000"/>
                </a:solidFill>
                <a:latin typeface="Arial"/>
                <a:ea typeface="Arial"/>
                <a:cs typeface="Arial"/>
                <a:sym typeface="Arial"/>
              </a:rPr>
              <a:t>APPLICATIONS</a:t>
            </a:r>
            <a:endParaRPr/>
          </a:p>
        </p:txBody>
      </p:sp>
      <p:sp>
        <p:nvSpPr>
          <p:cNvPr id="197" name="Google Shape;197;p13"/>
          <p:cNvSpPr txBox="1"/>
          <p:nvPr>
            <p:ph idx="2" type="body"/>
          </p:nvPr>
        </p:nvSpPr>
        <p:spPr>
          <a:xfrm>
            <a:off x="8610600" y="1524000"/>
            <a:ext cx="323088" cy="4663440"/>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240"/>
              <a:buNone/>
            </a:pPr>
            <a:r>
              <a:rPr lang="en-US"/>
              <a:t>            </a:t>
            </a:r>
            <a:endParaRPr/>
          </a:p>
        </p:txBody>
      </p:sp>
      <p:sp>
        <p:nvSpPr>
          <p:cNvPr id="198" name="Google Shape;198;p13"/>
          <p:cNvSpPr txBox="1"/>
          <p:nvPr/>
        </p:nvSpPr>
        <p:spPr>
          <a:xfrm>
            <a:off x="1295400" y="990600"/>
            <a:ext cx="7696200" cy="5029200"/>
          </a:xfrm>
          <a:prstGeom prst="rect">
            <a:avLst/>
          </a:prstGeom>
          <a:noFill/>
          <a:ln>
            <a:noFill/>
          </a:ln>
        </p:spPr>
        <p:txBody>
          <a:bodyPr anchorCtr="0" anchor="t" bIns="45700" lIns="91425" spcFirstLastPara="1" rIns="91425" wrap="square" tIns="45700">
            <a:normAutofit fontScale="92500" lnSpcReduction="20000"/>
          </a:bodyPr>
          <a:lstStyle/>
          <a:p>
            <a:pPr indent="-283464" lvl="0" marL="365760" marR="0" rtl="0" algn="just">
              <a:lnSpc>
                <a:spcPct val="150000"/>
              </a:lnSpc>
              <a:spcBef>
                <a:spcPts val="0"/>
              </a:spcBef>
              <a:spcAft>
                <a:spcPts val="0"/>
              </a:spcAft>
              <a:buNone/>
            </a:pPr>
            <a:r>
              <a:rPr lang="en-US" sz="1600">
                <a:solidFill>
                  <a:schemeClr val="dk1"/>
                </a:solidFill>
                <a:latin typeface="Times New Roman"/>
                <a:ea typeface="Times New Roman"/>
                <a:cs typeface="Times New Roman"/>
                <a:sym typeface="Times New Roman"/>
              </a:rPr>
              <a:t>1.Affective Computing</a:t>
            </a:r>
            <a:endParaRPr/>
          </a:p>
          <a:p>
            <a:pPr indent="-283464" lvl="0" marL="365760" marR="0" rtl="0" algn="just">
              <a:lnSpc>
                <a:spcPct val="150000"/>
              </a:lnSpc>
              <a:spcBef>
                <a:spcPts val="600"/>
              </a:spcBef>
              <a:spcAft>
                <a:spcPts val="0"/>
              </a:spcAft>
              <a:buNone/>
            </a:pPr>
            <a:r>
              <a:rPr lang="en-US" sz="1600">
                <a:solidFill>
                  <a:schemeClr val="dk1"/>
                </a:solidFill>
                <a:latin typeface="Times New Roman"/>
                <a:ea typeface="Times New Roman"/>
                <a:cs typeface="Times New Roman"/>
                <a:sym typeface="Times New Roman"/>
              </a:rPr>
              <a:t>2.Virtual Reality (VR) and Augmented Reality (AR)</a:t>
            </a:r>
            <a:endParaRPr/>
          </a:p>
          <a:p>
            <a:pPr indent="-283464" lvl="0" marL="365760" marR="0" rtl="0" algn="just">
              <a:lnSpc>
                <a:spcPct val="150000"/>
              </a:lnSpc>
              <a:spcBef>
                <a:spcPts val="600"/>
              </a:spcBef>
              <a:spcAft>
                <a:spcPts val="0"/>
              </a:spcAft>
              <a:buNone/>
            </a:pPr>
            <a:r>
              <a:rPr lang="en-US" sz="1600">
                <a:solidFill>
                  <a:schemeClr val="dk1"/>
                </a:solidFill>
                <a:latin typeface="Times New Roman"/>
                <a:ea typeface="Times New Roman"/>
                <a:cs typeface="Times New Roman"/>
                <a:sym typeface="Times New Roman"/>
              </a:rPr>
              <a:t>3.Neurofeedback And Biofeedback</a:t>
            </a:r>
            <a:endParaRPr/>
          </a:p>
          <a:p>
            <a:pPr indent="-283464" lvl="0" marL="365760" marR="0" rtl="0" algn="just">
              <a:lnSpc>
                <a:spcPct val="150000"/>
              </a:lnSpc>
              <a:spcBef>
                <a:spcPts val="600"/>
              </a:spcBef>
              <a:spcAft>
                <a:spcPts val="0"/>
              </a:spcAft>
              <a:buNone/>
            </a:pPr>
            <a:r>
              <a:rPr lang="en-US" sz="1600">
                <a:solidFill>
                  <a:schemeClr val="dk1"/>
                </a:solidFill>
                <a:latin typeface="Times New Roman"/>
                <a:ea typeface="Times New Roman"/>
                <a:cs typeface="Times New Roman"/>
                <a:sym typeface="Times New Roman"/>
              </a:rPr>
              <a:t>4.Healthcare and Clinical Diagnosis</a:t>
            </a:r>
            <a:endParaRPr/>
          </a:p>
          <a:p>
            <a:pPr indent="-283464" lvl="0" marL="365760" marR="0" rtl="0" algn="just">
              <a:lnSpc>
                <a:spcPct val="150000"/>
              </a:lnSpc>
              <a:spcBef>
                <a:spcPts val="600"/>
              </a:spcBef>
              <a:spcAft>
                <a:spcPts val="0"/>
              </a:spcAft>
              <a:buNone/>
            </a:pPr>
            <a:r>
              <a:rPr lang="en-US" sz="1600">
                <a:solidFill>
                  <a:schemeClr val="dk1"/>
                </a:solidFill>
                <a:latin typeface="Times New Roman"/>
                <a:ea typeface="Times New Roman"/>
                <a:cs typeface="Times New Roman"/>
                <a:sym typeface="Times New Roman"/>
              </a:rPr>
              <a:t>5.Assistive Technologies</a:t>
            </a:r>
            <a:endParaRPr/>
          </a:p>
          <a:p>
            <a:pPr indent="-283464" lvl="0" marL="365760" marR="0" rtl="0" algn="just">
              <a:lnSpc>
                <a:spcPct val="150000"/>
              </a:lnSpc>
              <a:spcBef>
                <a:spcPts val="600"/>
              </a:spcBef>
              <a:spcAft>
                <a:spcPts val="0"/>
              </a:spcAft>
              <a:buNone/>
            </a:pPr>
            <a:r>
              <a:rPr lang="en-US" sz="1600">
                <a:solidFill>
                  <a:schemeClr val="dk1"/>
                </a:solidFill>
                <a:latin typeface="Times New Roman"/>
                <a:ea typeface="Times New Roman"/>
                <a:cs typeface="Times New Roman"/>
                <a:sym typeface="Times New Roman"/>
              </a:rPr>
              <a:t>6.Education and Learning Environments</a:t>
            </a:r>
            <a:endParaRPr/>
          </a:p>
          <a:p>
            <a:pPr indent="-283464" lvl="0" marL="365760" marR="0" rtl="0" algn="just">
              <a:lnSpc>
                <a:spcPct val="150000"/>
              </a:lnSpc>
              <a:spcBef>
                <a:spcPts val="600"/>
              </a:spcBef>
              <a:spcAft>
                <a:spcPts val="0"/>
              </a:spcAft>
              <a:buNone/>
            </a:pPr>
            <a:r>
              <a:rPr lang="en-US" sz="1600">
                <a:solidFill>
                  <a:schemeClr val="dk1"/>
                </a:solidFill>
                <a:latin typeface="Times New Roman"/>
                <a:ea typeface="Times New Roman"/>
                <a:cs typeface="Times New Roman"/>
                <a:sym typeface="Times New Roman"/>
              </a:rPr>
              <a:t>7.Market Research and Advertising</a:t>
            </a:r>
            <a:endParaRPr/>
          </a:p>
          <a:p>
            <a:pPr indent="-283464" lvl="0" marL="365760" marR="0" rtl="0" algn="just">
              <a:lnSpc>
                <a:spcPct val="150000"/>
              </a:lnSpc>
              <a:spcBef>
                <a:spcPts val="600"/>
              </a:spcBef>
              <a:spcAft>
                <a:spcPts val="0"/>
              </a:spcAft>
              <a:buNone/>
            </a:pPr>
            <a:r>
              <a:rPr lang="en-US" sz="1600">
                <a:solidFill>
                  <a:schemeClr val="dk1"/>
                </a:solidFill>
                <a:latin typeface="Times New Roman"/>
                <a:ea typeface="Times New Roman"/>
                <a:cs typeface="Times New Roman"/>
                <a:sym typeface="Times New Roman"/>
              </a:rPr>
              <a:t>8.Stress and Fatigue Monitoring</a:t>
            </a:r>
            <a:endParaRPr/>
          </a:p>
          <a:p>
            <a:pPr indent="-283464" lvl="0" marL="365760" marR="0" rtl="0" algn="just">
              <a:lnSpc>
                <a:spcPct val="150000"/>
              </a:lnSpc>
              <a:spcBef>
                <a:spcPts val="600"/>
              </a:spcBef>
              <a:spcAft>
                <a:spcPts val="0"/>
              </a:spcAft>
              <a:buNone/>
            </a:pPr>
            <a:r>
              <a:rPr lang="en-US" sz="1600">
                <a:solidFill>
                  <a:schemeClr val="dk1"/>
                </a:solidFill>
                <a:latin typeface="Times New Roman"/>
                <a:ea typeface="Times New Roman"/>
                <a:cs typeface="Times New Roman"/>
                <a:sym typeface="Times New Roman"/>
              </a:rPr>
              <a:t>9.Gaming Industry</a:t>
            </a:r>
            <a:endParaRPr/>
          </a:p>
          <a:p>
            <a:pPr indent="-283464" lvl="0" marL="365760" marR="0" rtl="0" algn="just">
              <a:lnSpc>
                <a:spcPct val="150000"/>
              </a:lnSpc>
              <a:spcBef>
                <a:spcPts val="600"/>
              </a:spcBef>
              <a:spcAft>
                <a:spcPts val="0"/>
              </a:spcAft>
              <a:buNone/>
            </a:pPr>
            <a:r>
              <a:rPr lang="en-US" sz="1600">
                <a:solidFill>
                  <a:schemeClr val="dk1"/>
                </a:solidFill>
                <a:latin typeface="Times New Roman"/>
                <a:ea typeface="Times New Roman"/>
                <a:cs typeface="Times New Roman"/>
                <a:sym typeface="Times New Roman"/>
              </a:rPr>
              <a:t>10.User Experience Design</a:t>
            </a:r>
            <a:endParaRPr/>
          </a:p>
          <a:p>
            <a:pPr indent="-283464" lvl="0" marL="365760" marR="0" rtl="0" algn="just">
              <a:lnSpc>
                <a:spcPct val="150000"/>
              </a:lnSpc>
              <a:spcBef>
                <a:spcPts val="600"/>
              </a:spcBef>
              <a:spcAft>
                <a:spcPts val="0"/>
              </a:spcAft>
              <a:buNone/>
            </a:pPr>
            <a:r>
              <a:rPr lang="en-US" sz="1600">
                <a:solidFill>
                  <a:schemeClr val="dk1"/>
                </a:solidFill>
                <a:latin typeface="Times New Roman"/>
                <a:ea typeface="Times New Roman"/>
                <a:cs typeface="Times New Roman"/>
                <a:sym typeface="Times New Roman"/>
              </a:rPr>
              <a:t>11.Emotion Research and Psychology Studies</a:t>
            </a:r>
            <a:endParaRPr/>
          </a:p>
          <a:p>
            <a:pPr indent="-283464" lvl="0" marL="365760" marR="0" rtl="0" algn="just">
              <a:lnSpc>
                <a:spcPct val="150000"/>
              </a:lnSpc>
              <a:spcBef>
                <a:spcPts val="600"/>
              </a:spcBef>
              <a:spcAft>
                <a:spcPts val="0"/>
              </a:spcAft>
              <a:buNone/>
            </a:pPr>
            <a:r>
              <a:rPr lang="en-US" sz="1600">
                <a:solidFill>
                  <a:schemeClr val="dk1"/>
                </a:solidFill>
                <a:latin typeface="Times New Roman"/>
                <a:ea typeface="Times New Roman"/>
                <a:cs typeface="Times New Roman"/>
                <a:sym typeface="Times New Roman"/>
              </a:rPr>
              <a:t>12.Human Factors Engineering</a:t>
            </a:r>
            <a:endParaRPr/>
          </a:p>
          <a:p>
            <a:pPr indent="-283464" lvl="0" marL="365760" marR="0" rtl="0" algn="just">
              <a:lnSpc>
                <a:spcPct val="150000"/>
              </a:lnSpc>
              <a:spcBef>
                <a:spcPts val="600"/>
              </a:spcBef>
              <a:spcAft>
                <a:spcPts val="0"/>
              </a:spcAft>
              <a:buNone/>
            </a:pPr>
            <a:r>
              <a:rPr lang="en-US" sz="1600">
                <a:solidFill>
                  <a:schemeClr val="dk1"/>
                </a:solidFill>
                <a:latin typeface="Times New Roman"/>
                <a:ea typeface="Times New Roman"/>
                <a:cs typeface="Times New Roman"/>
                <a:sym typeface="Times New Roman"/>
              </a:rPr>
              <a:t>13.Security and Lie Detection	</a:t>
            </a:r>
            <a:endParaRPr/>
          </a:p>
          <a:p>
            <a:pPr indent="-283464" lvl="0" marL="365760" marR="0" rtl="0" algn="l">
              <a:lnSpc>
                <a:spcPct val="110000"/>
              </a:lnSpc>
              <a:spcBef>
                <a:spcPts val="600"/>
              </a:spcBef>
              <a:spcAft>
                <a:spcPts val="0"/>
              </a:spcAft>
              <a:buNone/>
            </a:pPr>
            <a:r>
              <a:t/>
            </a:r>
            <a:endParaRPr sz="2400">
              <a:solidFill>
                <a:schemeClr val="dk1"/>
              </a:solidFill>
              <a:latin typeface="Times New Roman"/>
              <a:ea typeface="Times New Roman"/>
              <a:cs typeface="Times New Roman"/>
              <a:sym typeface="Times New Roman"/>
            </a:endParaRPr>
          </a:p>
          <a:p>
            <a:pPr indent="-170687" lvl="0" marL="365760" marR="0" rtl="0" algn="l">
              <a:lnSpc>
                <a:spcPct val="110000"/>
              </a:lnSpc>
              <a:spcBef>
                <a:spcPts val="600"/>
              </a:spcBef>
              <a:spcAft>
                <a:spcPts val="0"/>
              </a:spcAft>
              <a:buClr>
                <a:schemeClr val="accent1"/>
              </a:buClr>
              <a:buSzPct val="80000"/>
              <a:buFont typeface="Noto Sans Symbols"/>
              <a:buNone/>
            </a:pPr>
            <a:r>
              <a:t/>
            </a:r>
            <a:endParaRPr sz="2400">
              <a:solidFill>
                <a:schemeClr val="dk1"/>
              </a:solidFill>
              <a:latin typeface="Times New Roman"/>
              <a:ea typeface="Times New Roman"/>
              <a:cs typeface="Times New Roman"/>
              <a:sym typeface="Times New Roman"/>
            </a:endParaRPr>
          </a:p>
          <a:p>
            <a:pPr indent="-283464" lvl="0" marL="365760" marR="0" rtl="0" algn="l">
              <a:lnSpc>
                <a:spcPct val="260000"/>
              </a:lnSpc>
              <a:spcBef>
                <a:spcPts val="60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a:p>
            <a:pPr indent="-283464" lvl="0" marL="365760" marR="0" rtl="0" algn="l">
              <a:lnSpc>
                <a:spcPct val="100000"/>
              </a:lnSpc>
              <a:spcBef>
                <a:spcPts val="600"/>
              </a:spcBef>
              <a:spcAft>
                <a:spcPts val="0"/>
              </a:spcAft>
              <a:buClr>
                <a:schemeClr val="accent1"/>
              </a:buClr>
              <a:buSzPct val="8000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4"/>
          <p:cNvSpPr txBox="1"/>
          <p:nvPr>
            <p:ph type="title"/>
          </p:nvPr>
        </p:nvSpPr>
        <p:spPr>
          <a:xfrm>
            <a:off x="1219200" y="0"/>
            <a:ext cx="7498080" cy="6540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62214"/>
              </a:buClr>
              <a:buSzPts val="3600"/>
              <a:buFont typeface="Arial"/>
              <a:buNone/>
            </a:pPr>
            <a:r>
              <a:rPr b="1" lang="en-US" sz="3600" u="sng">
                <a:latin typeface="Arial"/>
                <a:ea typeface="Arial"/>
                <a:cs typeface="Arial"/>
                <a:sym typeface="Arial"/>
              </a:rPr>
              <a:t>CONCLUSION &amp; FUTURE SCOPE</a:t>
            </a:r>
            <a:endParaRPr/>
          </a:p>
        </p:txBody>
      </p:sp>
      <p:sp>
        <p:nvSpPr>
          <p:cNvPr id="204" name="Google Shape;204;p14"/>
          <p:cNvSpPr txBox="1"/>
          <p:nvPr>
            <p:ph idx="1" type="body"/>
          </p:nvPr>
        </p:nvSpPr>
        <p:spPr>
          <a:xfrm>
            <a:off x="990600" y="914400"/>
            <a:ext cx="7498080" cy="5791200"/>
          </a:xfrm>
          <a:prstGeom prst="rect">
            <a:avLst/>
          </a:prstGeom>
          <a:noFill/>
          <a:ln>
            <a:noFill/>
          </a:ln>
        </p:spPr>
        <p:txBody>
          <a:bodyPr anchorCtr="0" anchor="t" bIns="45700" lIns="91425" spcFirstLastPara="1" rIns="91425" wrap="square" tIns="45700">
            <a:normAutofit/>
          </a:bodyPr>
          <a:lstStyle/>
          <a:p>
            <a:pPr indent="-283464" lvl="0" marL="365760" rtl="0" algn="just">
              <a:lnSpc>
                <a:spcPct val="100000"/>
              </a:lnSpc>
              <a:spcBef>
                <a:spcPts val="0"/>
              </a:spcBef>
              <a:spcAft>
                <a:spcPts val="0"/>
              </a:spcAft>
              <a:buSzPts val="1280"/>
              <a:buNone/>
            </a:pPr>
            <a:r>
              <a:rPr b="1" lang="en-US" sz="1600">
                <a:latin typeface="Times New Roman"/>
                <a:ea typeface="Times New Roman"/>
                <a:cs typeface="Times New Roman"/>
                <a:sym typeface="Times New Roman"/>
              </a:rPr>
              <a:t>                    </a:t>
            </a:r>
            <a:r>
              <a:rPr lang="en-US" sz="1600">
                <a:latin typeface="Times New Roman"/>
                <a:ea typeface="Times New Roman"/>
                <a:cs typeface="Times New Roman"/>
                <a:sym typeface="Times New Roman"/>
              </a:rPr>
              <a:t>The project on emotion recognition using EEG signals and SVM classifier holds significant promise in advancing our understanding of human emotions and fostering the development of applications across diverse domains. Through the utilization of EEG signals, the project successfully taps into the intricate neural responses associated with different emotional states. The application of the Support Vector Machine (SVM) classifier contributes to the classification and interpretation of these signals, enabling the recognition of emotions such as happiness, sadness, fear, and calmness.The project's efficacy is underscored by the successful classification results obtained from the datasets, demonstrating the feasibility of using EEG signals for emotion recognition. The utilization of SVM adds a layer of robustness to the classification process, enhancing the project's potential for real-world applications.</a:t>
            </a:r>
            <a:endParaRPr/>
          </a:p>
          <a:p>
            <a:pPr indent="-283464" lvl="0" marL="365760" rtl="0" algn="just">
              <a:lnSpc>
                <a:spcPct val="100000"/>
              </a:lnSpc>
              <a:spcBef>
                <a:spcPts val="600"/>
              </a:spcBef>
              <a:spcAft>
                <a:spcPts val="0"/>
              </a:spcAft>
              <a:buSzPts val="1280"/>
              <a:buNone/>
            </a:pPr>
            <a:r>
              <a:rPr b="1" lang="en-US" sz="1600">
                <a:latin typeface="Times New Roman"/>
                <a:ea typeface="Times New Roman"/>
                <a:cs typeface="Times New Roman"/>
                <a:sym typeface="Times New Roman"/>
              </a:rPr>
              <a:t>                </a:t>
            </a:r>
            <a:r>
              <a:rPr lang="en-US" sz="1600">
                <a:latin typeface="Times New Roman"/>
                <a:ea typeface="Times New Roman"/>
                <a:cs typeface="Times New Roman"/>
                <a:sym typeface="Times New Roman"/>
              </a:rPr>
              <a:t>Moving forward, the project offers numerous avenues for future exploration and refinement. Integration with other modalities, such as facial expressions or physiological signals, could enhance the accuracy and applicability of the emotion recognition system. The transition to real-time implementation would facilitate instantaneous emotional insights, particularly beneficial for human-computer interaction and virtual reality applications. Deep learning approaches, subject-independent models, and advanced feature extraction methods represent areas for further investigation, aiming to improve the system's sensitivity to subtle emotional nuances. Additionally, ethical considerations, user-specific adaptation, and validation across diverse demographics are pivotal in ensuring the project's responsible and inclusive deployment. As the project evolves, it holds the potential to contribute.</a:t>
            </a:r>
            <a:endParaRPr sz="16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5"/>
          <p:cNvSpPr txBox="1"/>
          <p:nvPr>
            <p:ph type="title"/>
          </p:nvPr>
        </p:nvSpPr>
        <p:spPr>
          <a:xfrm>
            <a:off x="1295400" y="0"/>
            <a:ext cx="7498080" cy="42860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562214"/>
              </a:buClr>
              <a:buSzPts val="3600"/>
              <a:buFont typeface="Arial"/>
              <a:buNone/>
            </a:pPr>
            <a:r>
              <a:rPr b="1" lang="en-US" sz="3600" u="sng">
                <a:latin typeface="Arial"/>
                <a:ea typeface="Arial"/>
                <a:cs typeface="Arial"/>
                <a:sym typeface="Arial"/>
              </a:rPr>
              <a:t>REFERENCES</a:t>
            </a:r>
            <a:endParaRPr/>
          </a:p>
        </p:txBody>
      </p:sp>
      <p:sp>
        <p:nvSpPr>
          <p:cNvPr id="210" name="Google Shape;210;p15"/>
          <p:cNvSpPr txBox="1"/>
          <p:nvPr/>
        </p:nvSpPr>
        <p:spPr>
          <a:xfrm>
            <a:off x="1066800" y="609600"/>
            <a:ext cx="8077200" cy="5509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[1]   R. Alhalaseh and S. Alasasfeh, “Machine-Learning-Based Emotion    Recognition           System Using EEG Signals,” Computers, vol. 9, no. 4, p. 95, 2020. </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[2]   F. Parsia George, I. Mannafee Shaikat, P. Sultana Ferdawoos, M. Zavid Parvez and J. Uddin, “Recognition of emotional states using EEG signals based on time-frequency analysis and SVM classifier,” International Journal of Electrical and Computer Engineering, vol. 9, no. 2, pp. 1012-1020, 2019. </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[3]   S. K. Sharma, A. Sharma, S. K. Singh and A. K. Singh, “Classification of human emotions from EEG signals using SVM and LDA classifiers,” in 2015 2nd International Conference on Signal Processing and Integrated Networks (SPIN), Noida, India, 2015, pp. 618-622.</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[4]   S. K. Sharma, A. Sharma, S. K. Singh and A. K. Singh, “Emotion recognition from EEG signals using wavelet transform and SVM classifiers’ rbf kernel,” in 2019 4th International Conference on Information Systems and Computer Networks (ISCON), Mathura, India, 2019, pp. 1-5.</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[5]    A. K. Singh, S. K. Singh, A. Sharma and S. K. Sharma, “Emotion recognition from EEG signals using differential entropy feature and SVM,” in 2016 International Conference on Signal Processing and Communication (ICSC), Noida, India, 2016, pp. 370-374.</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[6]   Senthil Athithan, Abhishek Bhola, Naresh Poloju, K. Srinivas, Sandeep Mittal, "Emotion Detection using EEG Signals with Ensemble Learning", 2022 2nd International Conference on Technological Advancements in Computational Sciences (ICTACS), pp.335-342, 2022.</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[7]   Guofa Li, Delin Ouyang, Yufei Yuan, Wenbo Li, Zizheng Guo, Xingda Qu, Paul Green, "An EEG Data Processing Approach for Emotion Recognition", IEEE Sensors Journal, vol.22, no.11, pp.10751-10763, 2022.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6"/>
          <p:cNvSpPr txBox="1"/>
          <p:nvPr/>
        </p:nvSpPr>
        <p:spPr>
          <a:xfrm>
            <a:off x="1124197" y="228600"/>
            <a:ext cx="8001000"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[8]   Akhilesh Kumar, Awadhesh Kumar, "DEEPHER: Human Emotion Recognition Using an EEG-Based DEEP Learning Network Model", The 8th International Electronic Conference on Sensors and Applications, pp.32, 2021.</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[9]   Jie Sun, Xuan Wang, Kun Zhao, Siyuan Hao, Tianyu Wang, "Multi-Channel EEG Emotion Recognition Based on Parallel Transformer and 3D-Convolutional Neural Network", Mathematics, vol.10, no.17, pp.3131, 2022.</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[10]  Lin Yuan-Pin et al., "EEG-Based Emotion Recognition in Music Listening", IEEE Trans. Biomed. Eng., vol. 57, no. 7, pp. 1798-1806, Jul. 2010.</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[11]  M. Bhatti, M. Majid, S. M. Anwar and B. Khan, "Human emotion recognition and analysis in response to audio music using brain signals", Comput. Hum. Behav., vol. 65, pp. 267-275, Dec. 2016</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[12]   B.  Mauss  and  M.  D.  Robinson,  “Measures  of  emotion:  A  review,” Cognition    and  Emotion,  vol. 23,  no.  2,  pp. 209–237, 2009. </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[13]   J. Posner,  J.  A. Russell, and  B.  S. Peterson, “The  circumplex model of affect:  An integrative approach to  affective neuroscience,  cognitive development,  and  psychopathology,” Development  and Psychopathology,  vol.  17, no.  3, 2005. </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[14]   T.  Musha,  Y.  Terasaki,  H.  A.  Haque,  and  G.  A.  Ivamitsky,  “Feature  extraction  from  EEGs  associated  with emotions,” Artificial Life and Robotics, vol. 1, no. 1, pp.15-19, 1997. </a:t>
            </a:r>
            <a:endParaRPr/>
          </a:p>
          <a:p>
            <a:pPr indent="0" lvl="0" marL="0" marR="0" rtl="0" algn="l">
              <a:spcBef>
                <a:spcPts val="0"/>
              </a:spcBef>
              <a:spcAft>
                <a:spcPts val="0"/>
              </a:spcAft>
              <a:buNone/>
            </a:pPr>
            <a:r>
              <a:rPr lang="en-US" sz="1600">
                <a:solidFill>
                  <a:schemeClr val="dk1"/>
                </a:solidFill>
                <a:latin typeface="Times New Roman"/>
                <a:ea typeface="Times New Roman"/>
                <a:cs typeface="Times New Roman"/>
                <a:sym typeface="Times New Roman"/>
              </a:rPr>
              <a:t>[15]  N. Thammasan, K. Moriyama, K.-I. Fukui, and M. Numao, “Familiarity effects in EEG-based emotion recognition,” Brain Informatics, vol. 4, no. 1, pp. 39-50, 2016.</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7"/>
          <p:cNvSpPr txBox="1"/>
          <p:nvPr>
            <p:ph type="title"/>
          </p:nvPr>
        </p:nvSpPr>
        <p:spPr>
          <a:xfrm>
            <a:off x="2362200" y="2590800"/>
            <a:ext cx="4918938" cy="118090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800"/>
              <a:buFont typeface="Gill Sans"/>
              <a:buNone/>
            </a:pPr>
            <a:r>
              <a:rPr lang="en-US" sz="4800"/>
              <a:t> </a:t>
            </a:r>
            <a:r>
              <a:rPr b="1" lang="en-US" sz="6000">
                <a:latin typeface="Arial"/>
                <a:ea typeface="Arial"/>
                <a:cs typeface="Arial"/>
                <a:sym typeface="Arial"/>
              </a:rPr>
              <a:t>THANK YOU</a:t>
            </a:r>
            <a:endParaRPr b="1" sz="48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
          <p:cNvSpPr txBox="1"/>
          <p:nvPr/>
        </p:nvSpPr>
        <p:spPr>
          <a:xfrm>
            <a:off x="914400" y="228600"/>
            <a:ext cx="7943088" cy="654032"/>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rgbClr val="800000"/>
              </a:buClr>
              <a:buSzPts val="3600"/>
              <a:buFont typeface="Arial"/>
              <a:buNone/>
            </a:pPr>
            <a:r>
              <a:rPr b="1" i="0" lang="en-US" sz="3600" u="sng" cap="none" strike="noStrike">
                <a:solidFill>
                  <a:srgbClr val="800000"/>
                </a:solidFill>
                <a:latin typeface="Arial"/>
                <a:ea typeface="Arial"/>
                <a:cs typeface="Arial"/>
                <a:sym typeface="Arial"/>
              </a:rPr>
              <a:t>CONTENTS</a:t>
            </a:r>
            <a:endParaRPr b="0" i="0" sz="3600" u="sng" cap="none" strike="noStrike">
              <a:solidFill>
                <a:srgbClr val="800000"/>
              </a:solidFill>
              <a:latin typeface="Arial"/>
              <a:ea typeface="Arial"/>
              <a:cs typeface="Arial"/>
              <a:sym typeface="Arial"/>
            </a:endParaRPr>
          </a:p>
        </p:txBody>
      </p:sp>
      <p:sp>
        <p:nvSpPr>
          <p:cNvPr id="116" name="Google Shape;116;p2"/>
          <p:cNvSpPr txBox="1"/>
          <p:nvPr/>
        </p:nvSpPr>
        <p:spPr>
          <a:xfrm>
            <a:off x="1143000" y="990600"/>
            <a:ext cx="7848600" cy="5410200"/>
          </a:xfrm>
          <a:prstGeom prst="rect">
            <a:avLst/>
          </a:prstGeom>
          <a:noFill/>
          <a:ln>
            <a:noFill/>
          </a:ln>
        </p:spPr>
        <p:txBody>
          <a:bodyPr anchorCtr="0" anchor="t" bIns="45700" lIns="91425" spcFirstLastPara="1" rIns="91425" wrap="square" tIns="45700">
            <a:noAutofit/>
          </a:bodyPr>
          <a:lstStyle/>
          <a:p>
            <a:pPr indent="-121920" lvl="1" marL="539496" marR="0" rtl="0" algn="l">
              <a:spcBef>
                <a:spcPts val="0"/>
              </a:spcBef>
              <a:spcAft>
                <a:spcPts val="0"/>
              </a:spcAft>
              <a:buClr>
                <a:schemeClr val="dk1"/>
              </a:buClr>
              <a:buSzPts val="1920"/>
              <a:buFont typeface="Noto Sans Symbols"/>
              <a:buChar char="✔"/>
            </a:pPr>
            <a:r>
              <a:rPr b="0" i="0" lang="en-US" sz="2400" u="none" cap="none" strike="noStrike">
                <a:solidFill>
                  <a:schemeClr val="dk1"/>
                </a:solidFill>
                <a:latin typeface="Arial"/>
                <a:ea typeface="Arial"/>
                <a:cs typeface="Arial"/>
                <a:sym typeface="Arial"/>
              </a:rPr>
              <a:t> Abstract</a:t>
            </a:r>
            <a:endParaRPr/>
          </a:p>
          <a:p>
            <a:pPr indent="-121920" lvl="1" marL="539496" marR="0" rtl="0" algn="l">
              <a:spcBef>
                <a:spcPts val="600"/>
              </a:spcBef>
              <a:spcAft>
                <a:spcPts val="0"/>
              </a:spcAft>
              <a:buClr>
                <a:schemeClr val="dk1"/>
              </a:buClr>
              <a:buSzPts val="1920"/>
              <a:buFont typeface="Noto Sans Symbols"/>
              <a:buChar char="✔"/>
            </a:pPr>
            <a:r>
              <a:rPr b="0" i="0" lang="en-US" sz="2400" u="none" cap="none" strike="noStrike">
                <a:solidFill>
                  <a:schemeClr val="dk1"/>
                </a:solidFill>
                <a:latin typeface="Arial"/>
                <a:ea typeface="Arial"/>
                <a:cs typeface="Arial"/>
                <a:sym typeface="Arial"/>
              </a:rPr>
              <a:t> Introduction</a:t>
            </a:r>
            <a:endParaRPr/>
          </a:p>
          <a:p>
            <a:pPr indent="-121920" lvl="1" marL="539496" marR="0" rtl="0" algn="l">
              <a:spcBef>
                <a:spcPts val="600"/>
              </a:spcBef>
              <a:spcAft>
                <a:spcPts val="0"/>
              </a:spcAft>
              <a:buClr>
                <a:schemeClr val="dk1"/>
              </a:buClr>
              <a:buSzPts val="1920"/>
              <a:buFont typeface="Noto Sans Symbols"/>
              <a:buChar char="✔"/>
            </a:pPr>
            <a:r>
              <a:rPr b="0" i="0" lang="en-US" sz="2400" u="none" cap="none" strike="noStrike">
                <a:solidFill>
                  <a:schemeClr val="dk1"/>
                </a:solidFill>
                <a:latin typeface="Arial"/>
                <a:ea typeface="Arial"/>
                <a:cs typeface="Arial"/>
                <a:sym typeface="Arial"/>
              </a:rPr>
              <a:t>Literature Review</a:t>
            </a:r>
            <a:endParaRPr/>
          </a:p>
          <a:p>
            <a:pPr indent="-121920" lvl="1" marL="539496" marR="0" rtl="0" algn="l">
              <a:spcBef>
                <a:spcPts val="600"/>
              </a:spcBef>
              <a:spcAft>
                <a:spcPts val="0"/>
              </a:spcAft>
              <a:buClr>
                <a:schemeClr val="dk1"/>
              </a:buClr>
              <a:buSzPts val="1920"/>
              <a:buFont typeface="Noto Sans Symbols"/>
              <a:buChar char="✔"/>
            </a:pPr>
            <a:r>
              <a:rPr b="0" i="0" lang="en-US" sz="2400" u="none" cap="none" strike="noStrike">
                <a:solidFill>
                  <a:schemeClr val="dk1"/>
                </a:solidFill>
                <a:latin typeface="Arial"/>
                <a:ea typeface="Arial"/>
                <a:cs typeface="Arial"/>
                <a:sym typeface="Arial"/>
              </a:rPr>
              <a:t>Objectives of the Proposed Work</a:t>
            </a:r>
            <a:endParaRPr/>
          </a:p>
          <a:p>
            <a:pPr indent="-121920" lvl="1" marL="539496" marR="0" rtl="0" algn="l">
              <a:spcBef>
                <a:spcPts val="600"/>
              </a:spcBef>
              <a:spcAft>
                <a:spcPts val="0"/>
              </a:spcAft>
              <a:buClr>
                <a:schemeClr val="dk1"/>
              </a:buClr>
              <a:buSzPts val="1920"/>
              <a:buFont typeface="Noto Sans Symbols"/>
              <a:buChar char="✔"/>
            </a:pPr>
            <a:r>
              <a:rPr b="0" i="0" lang="en-US" sz="2400" u="none" cap="none" strike="noStrike">
                <a:solidFill>
                  <a:schemeClr val="dk1"/>
                </a:solidFill>
                <a:latin typeface="Arial"/>
                <a:ea typeface="Arial"/>
                <a:cs typeface="Arial"/>
                <a:sym typeface="Arial"/>
              </a:rPr>
              <a:t> Proposed Methodology</a:t>
            </a:r>
            <a:endParaRPr/>
          </a:p>
          <a:p>
            <a:pPr indent="-121920" lvl="1" marL="539496" marR="0" rtl="0" algn="l">
              <a:spcBef>
                <a:spcPts val="600"/>
              </a:spcBef>
              <a:spcAft>
                <a:spcPts val="0"/>
              </a:spcAft>
              <a:buClr>
                <a:schemeClr val="dk1"/>
              </a:buClr>
              <a:buSzPts val="1920"/>
              <a:buFont typeface="Noto Sans Symbols"/>
              <a:buChar char="✔"/>
            </a:pPr>
            <a:r>
              <a:rPr b="0" i="0" lang="en-US" sz="2400" u="none" cap="none" strike="noStrike">
                <a:solidFill>
                  <a:schemeClr val="dk1"/>
                </a:solidFill>
                <a:latin typeface="Arial"/>
                <a:ea typeface="Arial"/>
                <a:cs typeface="Arial"/>
                <a:sym typeface="Arial"/>
              </a:rPr>
              <a:t>Simulation Results</a:t>
            </a:r>
            <a:endParaRPr/>
          </a:p>
          <a:p>
            <a:pPr indent="-121920" lvl="1" marL="539496" marR="0" rtl="0" algn="l">
              <a:spcBef>
                <a:spcPts val="600"/>
              </a:spcBef>
              <a:spcAft>
                <a:spcPts val="0"/>
              </a:spcAft>
              <a:buClr>
                <a:schemeClr val="dk1"/>
              </a:buClr>
              <a:buSzPts val="1920"/>
              <a:buFont typeface="Noto Sans Symbols"/>
              <a:buChar char="✔"/>
            </a:pPr>
            <a:r>
              <a:rPr b="0" i="0" lang="en-US" sz="2400" u="none" cap="none" strike="noStrike">
                <a:solidFill>
                  <a:schemeClr val="dk1"/>
                </a:solidFill>
                <a:latin typeface="Arial"/>
                <a:ea typeface="Arial"/>
                <a:cs typeface="Arial"/>
                <a:sym typeface="Arial"/>
              </a:rPr>
              <a:t>Advantages</a:t>
            </a:r>
            <a:endParaRPr/>
          </a:p>
          <a:p>
            <a:pPr indent="-121920" lvl="1" marL="539496" marR="0" rtl="0" algn="l">
              <a:spcBef>
                <a:spcPts val="600"/>
              </a:spcBef>
              <a:spcAft>
                <a:spcPts val="0"/>
              </a:spcAft>
              <a:buClr>
                <a:schemeClr val="dk1"/>
              </a:buClr>
              <a:buSzPts val="1920"/>
              <a:buFont typeface="Noto Sans Symbols"/>
              <a:buChar char="✔"/>
            </a:pPr>
            <a:r>
              <a:rPr b="0" i="0" lang="en-US" sz="2400" u="none" cap="none" strike="noStrike">
                <a:solidFill>
                  <a:schemeClr val="dk1"/>
                </a:solidFill>
                <a:latin typeface="Arial"/>
                <a:ea typeface="Arial"/>
                <a:cs typeface="Arial"/>
                <a:sym typeface="Arial"/>
              </a:rPr>
              <a:t> Applications</a:t>
            </a:r>
            <a:endParaRPr/>
          </a:p>
          <a:p>
            <a:pPr indent="-121920" lvl="1" marL="539496" marR="0" rtl="0" algn="l">
              <a:spcBef>
                <a:spcPts val="600"/>
              </a:spcBef>
              <a:spcAft>
                <a:spcPts val="0"/>
              </a:spcAft>
              <a:buClr>
                <a:schemeClr val="dk1"/>
              </a:buClr>
              <a:buSzPts val="1920"/>
              <a:buFont typeface="Noto Sans Symbols"/>
              <a:buChar char="✔"/>
            </a:pPr>
            <a:r>
              <a:rPr b="0" i="0" lang="en-US" sz="2400" u="none" cap="none" strike="noStrike">
                <a:solidFill>
                  <a:schemeClr val="dk1"/>
                </a:solidFill>
                <a:latin typeface="Arial"/>
                <a:ea typeface="Arial"/>
                <a:cs typeface="Arial"/>
                <a:sym typeface="Arial"/>
              </a:rPr>
              <a:t>Conclusion &amp; Future Scope</a:t>
            </a:r>
            <a:endParaRPr/>
          </a:p>
          <a:p>
            <a:pPr indent="-121920" lvl="1" marL="539496" marR="0" rtl="0" algn="l">
              <a:spcBef>
                <a:spcPts val="600"/>
              </a:spcBef>
              <a:spcAft>
                <a:spcPts val="0"/>
              </a:spcAft>
              <a:buClr>
                <a:schemeClr val="dk1"/>
              </a:buClr>
              <a:buSzPts val="1920"/>
              <a:buFont typeface="Noto Sans Symbols"/>
              <a:buChar char="✔"/>
            </a:pPr>
            <a:r>
              <a:rPr b="0" i="0" lang="en-US" sz="2400" u="none" cap="none" strike="noStrike">
                <a:solidFill>
                  <a:schemeClr val="dk1"/>
                </a:solidFill>
                <a:latin typeface="Arial"/>
                <a:ea typeface="Arial"/>
                <a:cs typeface="Arial"/>
                <a:sym typeface="Arial"/>
              </a:rPr>
              <a:t> References</a:t>
            </a:r>
            <a:endParaRPr/>
          </a:p>
          <a:p>
            <a:pPr indent="0" lvl="1" marL="539496" marR="0" rtl="0" algn="just">
              <a:spcBef>
                <a:spcPts val="60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
          <p:cNvSpPr txBox="1"/>
          <p:nvPr>
            <p:ph type="title"/>
          </p:nvPr>
        </p:nvSpPr>
        <p:spPr>
          <a:xfrm>
            <a:off x="990600" y="0"/>
            <a:ext cx="7943088" cy="609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800000"/>
              </a:buClr>
              <a:buSzPts val="3600"/>
              <a:buFont typeface="Arial"/>
              <a:buNone/>
            </a:pPr>
            <a:r>
              <a:rPr b="1" lang="en-US" sz="3600" u="sng">
                <a:solidFill>
                  <a:srgbClr val="800000"/>
                </a:solidFill>
                <a:latin typeface="Arial"/>
                <a:ea typeface="Arial"/>
                <a:cs typeface="Arial"/>
                <a:sym typeface="Arial"/>
              </a:rPr>
              <a:t>ABSTRACT</a:t>
            </a:r>
            <a:endParaRPr sz="3600" u="sng">
              <a:solidFill>
                <a:srgbClr val="800000"/>
              </a:solidFill>
              <a:latin typeface="Arial"/>
              <a:ea typeface="Arial"/>
              <a:cs typeface="Arial"/>
              <a:sym typeface="Arial"/>
            </a:endParaRPr>
          </a:p>
        </p:txBody>
      </p:sp>
      <p:sp>
        <p:nvSpPr>
          <p:cNvPr id="123" name="Google Shape;123;p3"/>
          <p:cNvSpPr txBox="1"/>
          <p:nvPr>
            <p:ph idx="1" type="body"/>
          </p:nvPr>
        </p:nvSpPr>
        <p:spPr>
          <a:xfrm>
            <a:off x="1143000" y="762000"/>
            <a:ext cx="7772400" cy="5257800"/>
          </a:xfrm>
          <a:prstGeom prst="rect">
            <a:avLst/>
          </a:prstGeom>
          <a:noFill/>
          <a:ln>
            <a:noFill/>
          </a:ln>
        </p:spPr>
        <p:txBody>
          <a:bodyPr anchorCtr="0" anchor="t" bIns="45700" lIns="91425" spcFirstLastPara="1" rIns="91425" wrap="square" tIns="45700">
            <a:noAutofit/>
          </a:bodyPr>
          <a:lstStyle/>
          <a:p>
            <a:pPr indent="0" lvl="0" marL="82296" rtl="0" algn="just">
              <a:lnSpc>
                <a:spcPct val="100000"/>
              </a:lnSpc>
              <a:spcBef>
                <a:spcPts val="0"/>
              </a:spcBef>
              <a:spcAft>
                <a:spcPts val="0"/>
              </a:spcAft>
              <a:buSzPts val="1600"/>
              <a:buNone/>
            </a:pPr>
            <a:r>
              <a:t/>
            </a:r>
            <a:endParaRPr sz="2000">
              <a:latin typeface="Times New Roman"/>
              <a:ea typeface="Times New Roman"/>
              <a:cs typeface="Times New Roman"/>
              <a:sym typeface="Times New Roman"/>
            </a:endParaRPr>
          </a:p>
          <a:p>
            <a:pPr indent="0" lvl="0" marL="82296" rtl="0" algn="just">
              <a:lnSpc>
                <a:spcPct val="100000"/>
              </a:lnSpc>
              <a:spcBef>
                <a:spcPts val="600"/>
              </a:spcBef>
              <a:spcAft>
                <a:spcPts val="0"/>
              </a:spcAft>
              <a:buSzPts val="1600"/>
              <a:buNone/>
            </a:pPr>
            <a:r>
              <a:t/>
            </a:r>
            <a:endParaRPr sz="2000">
              <a:latin typeface="Times New Roman"/>
              <a:ea typeface="Times New Roman"/>
              <a:cs typeface="Times New Roman"/>
              <a:sym typeface="Times New Roman"/>
            </a:endParaRPr>
          </a:p>
          <a:p>
            <a:pPr indent="0" lvl="0" marL="82296" rtl="0" algn="just">
              <a:lnSpc>
                <a:spcPct val="100000"/>
              </a:lnSpc>
              <a:spcBef>
                <a:spcPts val="600"/>
              </a:spcBef>
              <a:spcAft>
                <a:spcPts val="0"/>
              </a:spcAft>
              <a:buSzPts val="1600"/>
              <a:buNone/>
            </a:pPr>
            <a:r>
              <a:rPr lang="en-US" sz="2000"/>
              <a:t> </a:t>
            </a:r>
            <a:endParaRPr sz="2000">
              <a:latin typeface="Times New Roman"/>
              <a:ea typeface="Times New Roman"/>
              <a:cs typeface="Times New Roman"/>
              <a:sym typeface="Times New Roman"/>
            </a:endParaRPr>
          </a:p>
        </p:txBody>
      </p:sp>
      <p:sp>
        <p:nvSpPr>
          <p:cNvPr id="124" name="Google Shape;124;p3"/>
          <p:cNvSpPr txBox="1"/>
          <p:nvPr/>
        </p:nvSpPr>
        <p:spPr>
          <a:xfrm>
            <a:off x="1066800" y="914400"/>
            <a:ext cx="7924800" cy="373999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600">
                <a:solidFill>
                  <a:schemeClr val="dk1"/>
                </a:solidFill>
                <a:latin typeface="Times New Roman"/>
                <a:ea typeface="Times New Roman"/>
                <a:cs typeface="Times New Roman"/>
                <a:sym typeface="Times New Roman"/>
              </a:rPr>
              <a:t>Emotion recognition through EEG signals has garnered significant interest due to its potential applications in diverse fields. Electroencephalography (EEG) measures brain activity and offers valuable insights into emotional states. EEG, as a non-invasive technique, captures brainwave patterns that correspond to different emotions, making it a promising tool for emotional analysis. This project focuses on utilizing EEG signals for emotion recognition using Support Vector Machine(SVM) classifier. The proposed methodology involves data acquisition, where EEG signals are collected, followed by Statistical feature extraction. Subsequently, the SVM classifier is employed to classify emotional states based on the extracted features. Evaluation metrics will assess the classifier's performance. </a:t>
            </a:r>
            <a:endParaRPr sz="16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t/>
            </a:r>
            <a:endParaRPr sz="16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4"/>
          <p:cNvSpPr txBox="1"/>
          <p:nvPr>
            <p:ph idx="1" type="body"/>
          </p:nvPr>
        </p:nvSpPr>
        <p:spPr>
          <a:xfrm>
            <a:off x="1143000" y="685800"/>
            <a:ext cx="7772400" cy="5638800"/>
          </a:xfrm>
          <a:prstGeom prst="rect">
            <a:avLst/>
          </a:prstGeom>
          <a:noFill/>
          <a:ln>
            <a:noFill/>
          </a:ln>
        </p:spPr>
        <p:txBody>
          <a:bodyPr anchorCtr="0" anchor="t" bIns="45700" lIns="91425" spcFirstLastPara="1" rIns="91425" wrap="square" tIns="45700">
            <a:noAutofit/>
          </a:bodyPr>
          <a:lstStyle/>
          <a:p>
            <a:pPr indent="0" lvl="0" marL="82296" rtl="0" algn="just">
              <a:lnSpc>
                <a:spcPct val="150000"/>
              </a:lnSpc>
              <a:spcBef>
                <a:spcPts val="0"/>
              </a:spcBef>
              <a:spcAft>
                <a:spcPts val="0"/>
              </a:spcAft>
              <a:buSzPts val="1280"/>
              <a:buNone/>
            </a:pPr>
            <a:r>
              <a:rPr lang="en-US" sz="1600">
                <a:latin typeface="Times New Roman"/>
                <a:ea typeface="Times New Roman"/>
                <a:cs typeface="Times New Roman"/>
                <a:sym typeface="Times New Roman"/>
              </a:rPr>
              <a:t>Emotions play a crucial role in human behavior, cognition, and interpersonal interactions. Identifying and understanding emotional states are essential aspects of mental health, psychology, and human-computer interaction. EEG technology offers a non-invasive method to study and decipher the neural mechanisms underlying emotions by capturing the brain's electrical activity .EEG-based emotion recognition seeks to decode brainwave patterns associated with specific emotional responses. As individuals experience emotions, distinct patterns of electrical activity emerge within the brain, reflecting unique neural signatures for various emotional states. By analyzing these EEG signals, researchers aim to classify and interpret these patterns to infer emotions like happiness, sadness, excitement, or stress. Advancements in signal processing techniques, machine learning algorithms, and neuroscience have contributed significantly to the progress of EEG-based emotion recognition. Researchers employ sophisticated methods to preprocess EEG data, extract meaningful features, and utilize classification models to identify and categorize different emotional states based on brainwave patterns.</a:t>
            </a:r>
            <a:endParaRPr/>
          </a:p>
        </p:txBody>
      </p:sp>
      <p:sp>
        <p:nvSpPr>
          <p:cNvPr id="130" name="Google Shape;130;p4"/>
          <p:cNvSpPr txBox="1"/>
          <p:nvPr>
            <p:ph type="title"/>
          </p:nvPr>
        </p:nvSpPr>
        <p:spPr>
          <a:xfrm>
            <a:off x="990600" y="0"/>
            <a:ext cx="7943088" cy="533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800000"/>
              </a:buClr>
              <a:buSzPts val="3600"/>
              <a:buFont typeface="Arial"/>
              <a:buNone/>
            </a:pPr>
            <a:r>
              <a:rPr b="1" lang="en-US" sz="3600" u="sng">
                <a:solidFill>
                  <a:srgbClr val="800000"/>
                </a:solidFill>
                <a:latin typeface="Arial"/>
                <a:ea typeface="Arial"/>
                <a:cs typeface="Arial"/>
                <a:sym typeface="Arial"/>
              </a:rPr>
              <a:t>INTRODUCTION</a:t>
            </a:r>
            <a:endParaRPr sz="3600" u="sng">
              <a:solidFill>
                <a:srgbClr val="8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5"/>
          <p:cNvSpPr txBox="1"/>
          <p:nvPr>
            <p:ph type="title"/>
          </p:nvPr>
        </p:nvSpPr>
        <p:spPr>
          <a:xfrm>
            <a:off x="1200912" y="-152400"/>
            <a:ext cx="7943088" cy="533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800000"/>
              </a:buClr>
              <a:buSzPts val="2400"/>
              <a:buFont typeface="Arial"/>
              <a:buNone/>
            </a:pPr>
            <a:r>
              <a:rPr b="1" lang="en-US" sz="2400" u="sng">
                <a:solidFill>
                  <a:srgbClr val="800000"/>
                </a:solidFill>
                <a:latin typeface="Arial"/>
                <a:ea typeface="Arial"/>
                <a:cs typeface="Arial"/>
                <a:sym typeface="Arial"/>
              </a:rPr>
              <a:t>LITERATURE REVIEW</a:t>
            </a:r>
            <a:endParaRPr/>
          </a:p>
        </p:txBody>
      </p:sp>
      <p:graphicFrame>
        <p:nvGraphicFramePr>
          <p:cNvPr id="136" name="Google Shape;136;p5"/>
          <p:cNvGraphicFramePr/>
          <p:nvPr/>
        </p:nvGraphicFramePr>
        <p:xfrm>
          <a:off x="-24008" y="333777"/>
          <a:ext cx="3000000" cy="3000000"/>
        </p:xfrm>
        <a:graphic>
          <a:graphicData uri="http://schemas.openxmlformats.org/drawingml/2006/table">
            <a:tbl>
              <a:tblPr bandRow="1" firstCol="1" firstRow="1">
                <a:noFill/>
                <a:tableStyleId>{85ECE50D-D77D-4267-902F-695F80A8D49A}</a:tableStyleId>
              </a:tblPr>
              <a:tblGrid>
                <a:gridCol w="553250"/>
                <a:gridCol w="1617425"/>
                <a:gridCol w="1527500"/>
                <a:gridCol w="1834225"/>
                <a:gridCol w="1352375"/>
                <a:gridCol w="2259250"/>
              </a:tblGrid>
              <a:tr h="678775">
                <a:tc>
                  <a:txBody>
                    <a:bodyPr/>
                    <a:lstStyle/>
                    <a:p>
                      <a:pPr indent="0" lvl="0" marL="0" marR="0" rtl="0" algn="ctr">
                        <a:lnSpc>
                          <a:spcPct val="150000"/>
                        </a:lnSpc>
                        <a:spcBef>
                          <a:spcPts val="0"/>
                        </a:spcBef>
                        <a:spcAft>
                          <a:spcPts val="0"/>
                        </a:spcAft>
                        <a:buNone/>
                      </a:pPr>
                      <a:r>
                        <a:rPr lang="en-US" sz="1600" u="none" cap="none" strike="noStrike">
                          <a:solidFill>
                            <a:schemeClr val="dk1"/>
                          </a:solidFill>
                          <a:latin typeface="Arial"/>
                          <a:ea typeface="Arial"/>
                          <a:cs typeface="Arial"/>
                          <a:sym typeface="Arial"/>
                        </a:rPr>
                        <a:t>a</a:t>
                      </a:r>
                      <a:endParaRPr sz="1600" u="none" cap="none" strike="noStrike">
                        <a:solidFill>
                          <a:schemeClr val="dk1"/>
                        </a:solidFill>
                        <a:latin typeface="Arial"/>
                        <a:ea typeface="Arial"/>
                        <a:cs typeface="Arial"/>
                        <a:sym typeface="Arial"/>
                      </a:endParaRPr>
                    </a:p>
                  </a:txBody>
                  <a:tcPr marT="0" marB="0" marR="45425" marL="45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just">
                        <a:lnSpc>
                          <a:spcPct val="150000"/>
                        </a:lnSpc>
                        <a:spcBef>
                          <a:spcPts val="0"/>
                        </a:spcBef>
                        <a:spcAft>
                          <a:spcPts val="0"/>
                        </a:spcAft>
                        <a:buNone/>
                      </a:pPr>
                      <a:r>
                        <a:rPr lang="en-US" sz="1600" u="none" cap="none" strike="noStrike">
                          <a:solidFill>
                            <a:schemeClr val="dk1"/>
                          </a:solidFill>
                          <a:latin typeface="Arial"/>
                          <a:ea typeface="Arial"/>
                          <a:cs typeface="Arial"/>
                          <a:sym typeface="Arial"/>
                        </a:rPr>
                        <a:t>Journal Name /vol / page no</a:t>
                      </a:r>
                      <a:endParaRPr sz="1600" u="none" cap="none" strike="noStrike">
                        <a:solidFill>
                          <a:schemeClr val="dk1"/>
                        </a:solidFill>
                        <a:latin typeface="Arial"/>
                        <a:ea typeface="Arial"/>
                        <a:cs typeface="Arial"/>
                        <a:sym typeface="Arial"/>
                      </a:endParaRPr>
                    </a:p>
                  </a:txBody>
                  <a:tcPr marT="0" marB="0" marR="45425" marL="45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just">
                        <a:lnSpc>
                          <a:spcPct val="150000"/>
                        </a:lnSpc>
                        <a:spcBef>
                          <a:spcPts val="0"/>
                        </a:spcBef>
                        <a:spcAft>
                          <a:spcPts val="0"/>
                        </a:spcAft>
                        <a:buNone/>
                      </a:pPr>
                      <a:r>
                        <a:rPr lang="en-US" sz="1600" u="none" cap="none" strike="noStrike">
                          <a:solidFill>
                            <a:schemeClr val="dk1"/>
                          </a:solidFill>
                          <a:latin typeface="Arial"/>
                          <a:ea typeface="Arial"/>
                          <a:cs typeface="Arial"/>
                          <a:sym typeface="Arial"/>
                        </a:rPr>
                        <a:t>Title</a:t>
                      </a:r>
                      <a:endParaRPr sz="1600" u="none" cap="none" strike="noStrike">
                        <a:solidFill>
                          <a:schemeClr val="dk1"/>
                        </a:solidFill>
                        <a:latin typeface="Arial"/>
                        <a:ea typeface="Arial"/>
                        <a:cs typeface="Arial"/>
                        <a:sym typeface="Arial"/>
                      </a:endParaRPr>
                    </a:p>
                  </a:txBody>
                  <a:tcPr marT="0" marB="0" marR="45425" marL="45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just">
                        <a:lnSpc>
                          <a:spcPct val="150000"/>
                        </a:lnSpc>
                        <a:spcBef>
                          <a:spcPts val="0"/>
                        </a:spcBef>
                        <a:spcAft>
                          <a:spcPts val="0"/>
                        </a:spcAft>
                        <a:buNone/>
                      </a:pPr>
                      <a:r>
                        <a:rPr lang="en-US" sz="1600" u="none" cap="none" strike="noStrike">
                          <a:solidFill>
                            <a:schemeClr val="dk1"/>
                          </a:solidFill>
                          <a:latin typeface="Arial"/>
                          <a:ea typeface="Arial"/>
                          <a:cs typeface="Arial"/>
                          <a:sym typeface="Arial"/>
                        </a:rPr>
                        <a:t>Method</a:t>
                      </a:r>
                      <a:endParaRPr sz="1600" u="none" cap="none" strike="noStrike">
                        <a:solidFill>
                          <a:schemeClr val="dk1"/>
                        </a:solidFill>
                        <a:latin typeface="Arial"/>
                        <a:ea typeface="Arial"/>
                        <a:cs typeface="Arial"/>
                        <a:sym typeface="Arial"/>
                      </a:endParaRPr>
                    </a:p>
                  </a:txBody>
                  <a:tcPr marT="0" marB="0" marR="45425" marL="45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just">
                        <a:lnSpc>
                          <a:spcPct val="150000"/>
                        </a:lnSpc>
                        <a:spcBef>
                          <a:spcPts val="0"/>
                        </a:spcBef>
                        <a:spcAft>
                          <a:spcPts val="0"/>
                        </a:spcAft>
                        <a:buNone/>
                      </a:pPr>
                      <a:r>
                        <a:rPr lang="en-US" sz="1600" u="none" cap="none" strike="noStrike">
                          <a:solidFill>
                            <a:schemeClr val="dk1"/>
                          </a:solidFill>
                          <a:latin typeface="Arial"/>
                          <a:ea typeface="Arial"/>
                          <a:cs typeface="Arial"/>
                          <a:sym typeface="Arial"/>
                        </a:rPr>
                        <a:t>Advantages</a:t>
                      </a:r>
                      <a:endParaRPr sz="1600" u="none" cap="none" strike="noStrike">
                        <a:solidFill>
                          <a:schemeClr val="dk1"/>
                        </a:solidFill>
                        <a:latin typeface="Arial"/>
                        <a:ea typeface="Arial"/>
                        <a:cs typeface="Arial"/>
                        <a:sym typeface="Arial"/>
                      </a:endParaRPr>
                    </a:p>
                  </a:txBody>
                  <a:tcPr marT="0" marB="0" marR="45425" marL="45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just">
                        <a:lnSpc>
                          <a:spcPct val="150000"/>
                        </a:lnSpc>
                        <a:spcBef>
                          <a:spcPts val="0"/>
                        </a:spcBef>
                        <a:spcAft>
                          <a:spcPts val="0"/>
                        </a:spcAft>
                        <a:buNone/>
                      </a:pPr>
                      <a:r>
                        <a:rPr lang="en-US" sz="1600" u="none" cap="none" strike="noStrike">
                          <a:solidFill>
                            <a:schemeClr val="dk1"/>
                          </a:solidFill>
                          <a:latin typeface="Arial"/>
                          <a:ea typeface="Arial"/>
                          <a:cs typeface="Arial"/>
                          <a:sym typeface="Arial"/>
                        </a:rPr>
                        <a:t>Limitations</a:t>
                      </a:r>
                      <a:endParaRPr sz="1600" u="none" cap="none" strike="noStrike">
                        <a:solidFill>
                          <a:schemeClr val="dk1"/>
                        </a:solidFill>
                        <a:latin typeface="Arial"/>
                        <a:ea typeface="Arial"/>
                        <a:cs typeface="Arial"/>
                        <a:sym typeface="Arial"/>
                      </a:endParaRPr>
                    </a:p>
                  </a:txBody>
                  <a:tcPr marT="0" marB="0" marR="45425" marL="45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574550">
                <a:tc>
                  <a:txBody>
                    <a:bodyPr/>
                    <a:lstStyle/>
                    <a:p>
                      <a:pPr indent="0" lvl="0" marL="0" marR="0" rtl="0" algn="just">
                        <a:lnSpc>
                          <a:spcPct val="150000"/>
                        </a:lnSpc>
                        <a:spcBef>
                          <a:spcPts val="0"/>
                        </a:spcBef>
                        <a:spcAft>
                          <a:spcPts val="0"/>
                        </a:spcAft>
                        <a:buNone/>
                      </a:pPr>
                      <a:r>
                        <a:rPr lang="en-US" sz="1600" u="none" cap="none" strike="noStrike">
                          <a:solidFill>
                            <a:schemeClr val="dk1"/>
                          </a:solidFill>
                          <a:latin typeface="Arial"/>
                          <a:ea typeface="Arial"/>
                          <a:cs typeface="Arial"/>
                          <a:sym typeface="Arial"/>
                        </a:rPr>
                        <a:t>1.</a:t>
                      </a:r>
                      <a:endParaRPr sz="1600" u="none" cap="none" strike="noStrike">
                        <a:solidFill>
                          <a:schemeClr val="dk1"/>
                        </a:solidFill>
                        <a:latin typeface="Arial"/>
                        <a:ea typeface="Arial"/>
                        <a:cs typeface="Arial"/>
                        <a:sym typeface="Arial"/>
                      </a:endParaRPr>
                    </a:p>
                  </a:txBody>
                  <a:tcPr marT="0" marB="0" marR="45425" marL="45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just">
                        <a:lnSpc>
                          <a:spcPct val="150000"/>
                        </a:lnSpc>
                        <a:spcBef>
                          <a:spcPts val="0"/>
                        </a:spcBef>
                        <a:spcAft>
                          <a:spcPts val="0"/>
                        </a:spcAft>
                        <a:buNone/>
                      </a:pPr>
                      <a:r>
                        <a:rPr b="0" i="0" lang="en-US" sz="1600" u="none" cap="none" strike="noStrike">
                          <a:solidFill>
                            <a:schemeClr val="dk1"/>
                          </a:solidFill>
                          <a:latin typeface="Gill Sans"/>
                          <a:ea typeface="Gill Sans"/>
                          <a:cs typeface="Gill Sans"/>
                          <a:sym typeface="Gill Sans"/>
                        </a:rPr>
                        <a:t>2016 Eighth International Conference on Ubiquitous and Future Networks (ICUFN)</a:t>
                      </a:r>
                      <a:endParaRPr sz="1600" u="none" cap="none" strike="noStrike">
                        <a:latin typeface="Arial"/>
                        <a:ea typeface="Arial"/>
                        <a:cs typeface="Arial"/>
                        <a:sym typeface="Arial"/>
                      </a:endParaRPr>
                    </a:p>
                  </a:txBody>
                  <a:tcPr marT="0" marB="0" marR="45425" marL="45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just">
                        <a:lnSpc>
                          <a:spcPct val="150000"/>
                        </a:lnSpc>
                        <a:spcBef>
                          <a:spcPts val="0"/>
                        </a:spcBef>
                        <a:spcAft>
                          <a:spcPts val="0"/>
                        </a:spcAft>
                        <a:buNone/>
                      </a:pPr>
                      <a:r>
                        <a:rPr b="0" i="0" lang="en-US" sz="1600" u="none" cap="none" strike="noStrike">
                          <a:solidFill>
                            <a:schemeClr val="dk1"/>
                          </a:solidFill>
                          <a:latin typeface="Gill Sans"/>
                          <a:ea typeface="Gill Sans"/>
                          <a:cs typeface="Gill Sans"/>
                          <a:sym typeface="Gill Sans"/>
                        </a:rPr>
                        <a:t>EEG-based Emotion Recognition Approach for E-healthcare Applications</a:t>
                      </a:r>
                      <a:endParaRPr sz="1600" u="none" cap="none" strike="noStrike">
                        <a:latin typeface="Arial"/>
                        <a:ea typeface="Arial"/>
                        <a:cs typeface="Arial"/>
                        <a:sym typeface="Arial"/>
                      </a:endParaRPr>
                    </a:p>
                  </a:txBody>
                  <a:tcPr marT="0" marB="0" marR="45425" marL="45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just">
                        <a:lnSpc>
                          <a:spcPct val="150000"/>
                        </a:lnSpc>
                        <a:spcBef>
                          <a:spcPts val="0"/>
                        </a:spcBef>
                        <a:spcAft>
                          <a:spcPts val="0"/>
                        </a:spcAft>
                        <a:buNone/>
                      </a:pPr>
                      <a:r>
                        <a:rPr b="0" i="0" lang="en-US" sz="1600" u="none" cap="none" strike="noStrike">
                          <a:solidFill>
                            <a:schemeClr val="dk1"/>
                          </a:solidFill>
                          <a:latin typeface="Gill Sans"/>
                          <a:ea typeface="Gill Sans"/>
                          <a:cs typeface="Gill Sans"/>
                          <a:sym typeface="Gill Sans"/>
                        </a:rPr>
                        <a:t>Uses EEG features (wavelet energy, modified energy, wavelet entropy,) and classifiers (QDA, k-NN, SVM) for emotion classification in patients (anger,sad,etc).</a:t>
                      </a:r>
                      <a:endParaRPr sz="1600" u="none" cap="none" strike="noStrike">
                        <a:latin typeface="Arial"/>
                        <a:ea typeface="Arial"/>
                        <a:cs typeface="Arial"/>
                        <a:sym typeface="Arial"/>
                      </a:endParaRPr>
                    </a:p>
                  </a:txBody>
                  <a:tcPr marT="0" marB="0" marR="45425" marL="45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just">
                        <a:lnSpc>
                          <a:spcPct val="150000"/>
                        </a:lnSpc>
                        <a:spcBef>
                          <a:spcPts val="0"/>
                        </a:spcBef>
                        <a:spcAft>
                          <a:spcPts val="0"/>
                        </a:spcAft>
                        <a:buClr>
                          <a:schemeClr val="dk1"/>
                        </a:buClr>
                        <a:buSzPts val="1600"/>
                        <a:buFont typeface="Gill Sans"/>
                        <a:buNone/>
                      </a:pPr>
                      <a:r>
                        <a:rPr b="0" i="0" lang="en-US" sz="1600" u="none" cap="none" strike="noStrike">
                          <a:solidFill>
                            <a:schemeClr val="dk1"/>
                          </a:solidFill>
                          <a:latin typeface="Gill Sans"/>
                          <a:ea typeface="Gill Sans"/>
                          <a:cs typeface="Gill Sans"/>
                          <a:sym typeface="Gill Sans"/>
                        </a:rPr>
                        <a:t>Utilizes EEG signals for non-intrusive emotional state detection in healthcare settings.</a:t>
                      </a:r>
                      <a:endParaRPr sz="1600" u="none" cap="none" strike="noStrike">
                        <a:latin typeface="Arial"/>
                        <a:ea typeface="Arial"/>
                        <a:cs typeface="Arial"/>
                        <a:sym typeface="Arial"/>
                      </a:endParaRPr>
                    </a:p>
                    <a:p>
                      <a:pPr indent="0" lvl="0" marL="0" marR="0" rtl="0" algn="just">
                        <a:lnSpc>
                          <a:spcPct val="150000"/>
                        </a:lnSpc>
                        <a:spcBef>
                          <a:spcPts val="800"/>
                        </a:spcBef>
                        <a:spcAft>
                          <a:spcPts val="0"/>
                        </a:spcAft>
                        <a:buNone/>
                      </a:pPr>
                      <a:r>
                        <a:t/>
                      </a:r>
                      <a:endParaRPr sz="1600" u="none" cap="none" strike="noStrike">
                        <a:latin typeface="Arial"/>
                        <a:ea typeface="Arial"/>
                        <a:cs typeface="Arial"/>
                        <a:sym typeface="Arial"/>
                      </a:endParaRPr>
                    </a:p>
                  </a:txBody>
                  <a:tcPr marT="0" marB="0" marR="45425" marL="45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just">
                        <a:lnSpc>
                          <a:spcPct val="150000"/>
                        </a:lnSpc>
                        <a:spcBef>
                          <a:spcPts val="0"/>
                        </a:spcBef>
                        <a:spcAft>
                          <a:spcPts val="0"/>
                        </a:spcAft>
                        <a:buNone/>
                      </a:pPr>
                      <a:r>
                        <a:rPr b="0" i="0" lang="en-US" sz="1600" u="none" cap="none" strike="noStrike">
                          <a:solidFill>
                            <a:schemeClr val="dk1"/>
                          </a:solidFill>
                          <a:latin typeface="Gill Sans"/>
                          <a:ea typeface="Gill Sans"/>
                          <a:cs typeface="Gill Sans"/>
                          <a:sym typeface="Gill Sans"/>
                        </a:rPr>
                        <a:t>The robustness of emotion classification may depend on the quality and diversity of the dataset used for training the classifiers.</a:t>
                      </a:r>
                      <a:endParaRPr sz="1600" u="none" cap="none" strike="noStrike">
                        <a:solidFill>
                          <a:schemeClr val="dk1"/>
                        </a:solidFill>
                        <a:latin typeface="Arial"/>
                        <a:ea typeface="Arial"/>
                        <a:cs typeface="Arial"/>
                        <a:sym typeface="Arial"/>
                      </a:endParaRPr>
                    </a:p>
                  </a:txBody>
                  <a:tcPr marT="0" marB="0" marR="45425" marL="45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211150">
                <a:tc>
                  <a:txBody>
                    <a:bodyPr/>
                    <a:lstStyle/>
                    <a:p>
                      <a:pPr indent="0" lvl="0" marL="0" marR="0" rtl="0" algn="just">
                        <a:lnSpc>
                          <a:spcPct val="150000"/>
                        </a:lnSpc>
                        <a:spcBef>
                          <a:spcPts val="0"/>
                        </a:spcBef>
                        <a:spcAft>
                          <a:spcPts val="0"/>
                        </a:spcAft>
                        <a:buNone/>
                      </a:pPr>
                      <a:r>
                        <a:rPr lang="en-US" sz="1600" u="none" cap="none" strike="noStrike">
                          <a:solidFill>
                            <a:schemeClr val="dk1"/>
                          </a:solidFill>
                          <a:latin typeface="Arial"/>
                          <a:ea typeface="Arial"/>
                          <a:cs typeface="Arial"/>
                          <a:sym typeface="Arial"/>
                        </a:rPr>
                        <a:t>2.</a:t>
                      </a:r>
                      <a:endParaRPr/>
                    </a:p>
                  </a:txBody>
                  <a:tcPr marT="0" marB="0" marR="45425" marL="45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just">
                        <a:lnSpc>
                          <a:spcPct val="150000"/>
                        </a:lnSpc>
                        <a:spcBef>
                          <a:spcPts val="0"/>
                        </a:spcBef>
                        <a:spcAft>
                          <a:spcPts val="0"/>
                        </a:spcAft>
                        <a:buNone/>
                      </a:pPr>
                      <a:r>
                        <a:rPr b="0" i="0" lang="en-US" sz="1600" u="none" cap="none" strike="noStrike">
                          <a:solidFill>
                            <a:schemeClr val="dk1"/>
                          </a:solidFill>
                          <a:latin typeface="Gill Sans"/>
                          <a:ea typeface="Gill Sans"/>
                          <a:cs typeface="Gill Sans"/>
                          <a:sym typeface="Gill Sans"/>
                        </a:rPr>
                        <a:t>2018 IEEE International Conference on Electro/Information Technology</a:t>
                      </a:r>
                      <a:endParaRPr sz="1600" u="none" cap="none" strike="noStrike">
                        <a:latin typeface="Arial"/>
                        <a:ea typeface="Arial"/>
                        <a:cs typeface="Arial"/>
                        <a:sym typeface="Arial"/>
                      </a:endParaRPr>
                    </a:p>
                  </a:txBody>
                  <a:tcPr marT="0" marB="0" marR="45425" marL="45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just">
                        <a:lnSpc>
                          <a:spcPct val="150000"/>
                        </a:lnSpc>
                        <a:spcBef>
                          <a:spcPts val="0"/>
                        </a:spcBef>
                        <a:spcAft>
                          <a:spcPts val="0"/>
                        </a:spcAft>
                        <a:buNone/>
                      </a:pPr>
                      <a:r>
                        <a:rPr lang="en-US" sz="1600" u="none" cap="none" strike="noStrike">
                          <a:latin typeface="Arial"/>
                          <a:ea typeface="Arial"/>
                          <a:cs typeface="Arial"/>
                          <a:sym typeface="Arial"/>
                        </a:rPr>
                        <a:t>Emotion recognition based on</a:t>
                      </a:r>
                      <a:endParaRPr/>
                    </a:p>
                    <a:p>
                      <a:pPr indent="0" lvl="0" marL="0" marR="0" rtl="0" algn="just">
                        <a:lnSpc>
                          <a:spcPct val="150000"/>
                        </a:lnSpc>
                        <a:spcBef>
                          <a:spcPts val="800"/>
                        </a:spcBef>
                        <a:spcAft>
                          <a:spcPts val="0"/>
                        </a:spcAft>
                        <a:buNone/>
                      </a:pPr>
                      <a:r>
                        <a:rPr lang="en-US" sz="1600" u="none" cap="none" strike="noStrike">
                          <a:latin typeface="Arial"/>
                          <a:ea typeface="Arial"/>
                          <a:cs typeface="Arial"/>
                          <a:sym typeface="Arial"/>
                        </a:rPr>
                        <a:t>PPG and</a:t>
                      </a:r>
                      <a:endParaRPr/>
                    </a:p>
                    <a:p>
                      <a:pPr indent="0" lvl="0" marL="0" marR="0" rtl="0" algn="just">
                        <a:lnSpc>
                          <a:spcPct val="150000"/>
                        </a:lnSpc>
                        <a:spcBef>
                          <a:spcPts val="800"/>
                        </a:spcBef>
                        <a:spcAft>
                          <a:spcPts val="0"/>
                        </a:spcAft>
                        <a:buNone/>
                      </a:pPr>
                      <a:r>
                        <a:rPr lang="en-US" sz="1600" u="none" cap="none" strike="noStrike">
                          <a:latin typeface="Arial"/>
                          <a:ea typeface="Arial"/>
                          <a:cs typeface="Arial"/>
                          <a:sym typeface="Arial"/>
                        </a:rPr>
                        <a:t>EEG</a:t>
                      </a:r>
                      <a:endParaRPr sz="1600" u="none" cap="none" strike="noStrike">
                        <a:latin typeface="Arial"/>
                        <a:ea typeface="Arial"/>
                        <a:cs typeface="Arial"/>
                        <a:sym typeface="Arial"/>
                      </a:endParaRPr>
                    </a:p>
                  </a:txBody>
                  <a:tcPr marT="0" marB="0" marR="45425" marL="45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just">
                        <a:lnSpc>
                          <a:spcPct val="150000"/>
                        </a:lnSpc>
                        <a:spcBef>
                          <a:spcPts val="0"/>
                        </a:spcBef>
                        <a:spcAft>
                          <a:spcPts val="0"/>
                        </a:spcAft>
                        <a:buNone/>
                      </a:pPr>
                      <a:r>
                        <a:rPr b="0" i="0" lang="en-US" sz="1600" u="none" cap="none" strike="noStrike">
                          <a:solidFill>
                            <a:schemeClr val="dk1"/>
                          </a:solidFill>
                          <a:latin typeface="Gill Sans"/>
                          <a:ea typeface="Gill Sans"/>
                          <a:cs typeface="Gill Sans"/>
                          <a:sym typeface="Gill Sans"/>
                        </a:rPr>
                        <a:t>the feasibility and effectiveness of utilizing both (PPG) and (EEG) signals for emotion recognition.</a:t>
                      </a:r>
                      <a:endParaRPr sz="1600" u="none" cap="none" strike="noStrike">
                        <a:latin typeface="Arial"/>
                        <a:ea typeface="Arial"/>
                        <a:cs typeface="Arial"/>
                        <a:sym typeface="Arial"/>
                      </a:endParaRPr>
                    </a:p>
                  </a:txBody>
                  <a:tcPr marT="0" marB="0" marR="45425" marL="45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just">
                        <a:lnSpc>
                          <a:spcPct val="150000"/>
                        </a:lnSpc>
                        <a:spcBef>
                          <a:spcPts val="0"/>
                        </a:spcBef>
                        <a:spcAft>
                          <a:spcPts val="0"/>
                        </a:spcAft>
                        <a:buNone/>
                      </a:pPr>
                      <a:r>
                        <a:rPr b="0" i="0" lang="en-US" sz="1600" u="none" cap="none" strike="noStrike">
                          <a:solidFill>
                            <a:schemeClr val="dk1"/>
                          </a:solidFill>
                          <a:latin typeface="Gill Sans"/>
                          <a:ea typeface="Gill Sans"/>
                          <a:cs typeface="Gill Sans"/>
                          <a:sym typeface="Gill Sans"/>
                        </a:rPr>
                        <a:t>Comprehensive approach using both PPG and EEG signal</a:t>
                      </a:r>
                      <a:endParaRPr sz="1600" u="none" cap="none" strike="noStrike">
                        <a:latin typeface="Arial"/>
                        <a:ea typeface="Arial"/>
                        <a:cs typeface="Arial"/>
                        <a:sym typeface="Arial"/>
                      </a:endParaRPr>
                    </a:p>
                  </a:txBody>
                  <a:tcPr marT="0" marB="0" marR="45425" marL="45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just">
                        <a:lnSpc>
                          <a:spcPct val="150000"/>
                        </a:lnSpc>
                        <a:spcBef>
                          <a:spcPts val="0"/>
                        </a:spcBef>
                        <a:spcAft>
                          <a:spcPts val="0"/>
                        </a:spcAft>
                        <a:buNone/>
                      </a:pPr>
                      <a:r>
                        <a:rPr b="0" i="0" lang="en-US" sz="1600" u="none" cap="none" strike="noStrike">
                          <a:solidFill>
                            <a:schemeClr val="dk1"/>
                          </a:solidFill>
                          <a:latin typeface="Gill Sans"/>
                          <a:ea typeface="Gill Sans"/>
                          <a:cs typeface="Gill Sans"/>
                          <a:sym typeface="Gill Sans"/>
                        </a:rPr>
                        <a:t>Feasibility and effectiveness may vary based on individual differences in physiological responses to emotion</a:t>
                      </a:r>
                      <a:endParaRPr sz="1600" u="none" cap="none" strike="noStrike">
                        <a:solidFill>
                          <a:schemeClr val="dk1"/>
                        </a:solidFill>
                        <a:latin typeface="Arial"/>
                        <a:ea typeface="Arial"/>
                        <a:cs typeface="Arial"/>
                        <a:sym typeface="Arial"/>
                      </a:endParaRPr>
                    </a:p>
                  </a:txBody>
                  <a:tcPr marT="0" marB="0" marR="45425" marL="45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graphicFrame>
        <p:nvGraphicFramePr>
          <p:cNvPr id="141" name="Google Shape;141;p6"/>
          <p:cNvGraphicFramePr/>
          <p:nvPr/>
        </p:nvGraphicFramePr>
        <p:xfrm>
          <a:off x="0" y="228600"/>
          <a:ext cx="3000000" cy="3000000"/>
        </p:xfrm>
        <a:graphic>
          <a:graphicData uri="http://schemas.openxmlformats.org/drawingml/2006/table">
            <a:tbl>
              <a:tblPr bandRow="1" firstCol="1" firstRow="1">
                <a:noFill/>
                <a:tableStyleId>{85ECE50D-D77D-4267-902F-695F80A8D49A}</a:tableStyleId>
              </a:tblPr>
              <a:tblGrid>
                <a:gridCol w="501100"/>
                <a:gridCol w="2039350"/>
                <a:gridCol w="1683525"/>
                <a:gridCol w="1459450"/>
                <a:gridCol w="1579750"/>
                <a:gridCol w="1880850"/>
              </a:tblGrid>
              <a:tr h="3810000">
                <a:tc>
                  <a:txBody>
                    <a:bodyPr/>
                    <a:lstStyle/>
                    <a:p>
                      <a:pPr indent="0" lvl="0" marL="0" marR="0" rtl="0" algn="just">
                        <a:lnSpc>
                          <a:spcPct val="150000"/>
                        </a:lnSpc>
                        <a:spcBef>
                          <a:spcPts val="0"/>
                        </a:spcBef>
                        <a:spcAft>
                          <a:spcPts val="0"/>
                        </a:spcAft>
                        <a:buNone/>
                      </a:pPr>
                      <a:r>
                        <a:rPr b="1" lang="en-US" sz="1600" u="none" cap="none" strike="noStrike">
                          <a:solidFill>
                            <a:schemeClr val="dk1"/>
                          </a:solidFill>
                          <a:latin typeface="Arial"/>
                          <a:ea typeface="Arial"/>
                          <a:cs typeface="Arial"/>
                          <a:sym typeface="Arial"/>
                        </a:rPr>
                        <a:t>3.</a:t>
                      </a:r>
                      <a:endParaRPr b="1" sz="1600" u="none" cap="none" strike="noStrike">
                        <a:solidFill>
                          <a:schemeClr val="dk1"/>
                        </a:solidFill>
                        <a:latin typeface="Arial"/>
                        <a:ea typeface="Arial"/>
                        <a:cs typeface="Arial"/>
                        <a:sym typeface="Arial"/>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just">
                        <a:lnSpc>
                          <a:spcPct val="150000"/>
                        </a:lnSpc>
                        <a:spcBef>
                          <a:spcPts val="0"/>
                        </a:spcBef>
                        <a:spcAft>
                          <a:spcPts val="0"/>
                        </a:spcAft>
                        <a:buNone/>
                      </a:pPr>
                      <a:r>
                        <a:rPr b="0" lang="en-US" sz="1600" u="none" cap="none" strike="noStrike">
                          <a:solidFill>
                            <a:schemeClr val="dk1"/>
                          </a:solidFill>
                          <a:latin typeface="Arial"/>
                          <a:ea typeface="Arial"/>
                          <a:cs typeface="Arial"/>
                          <a:sym typeface="Arial"/>
                        </a:rPr>
                        <a:t>2018 IEEE Int. Conf. Electro/Information</a:t>
                      </a:r>
                      <a:endParaRPr/>
                    </a:p>
                    <a:p>
                      <a:pPr indent="0" lvl="0" marL="0" marR="0" rtl="0" algn="just">
                        <a:lnSpc>
                          <a:spcPct val="150000"/>
                        </a:lnSpc>
                        <a:spcBef>
                          <a:spcPts val="800"/>
                        </a:spcBef>
                        <a:spcAft>
                          <a:spcPts val="0"/>
                        </a:spcAft>
                        <a:buNone/>
                      </a:pPr>
                      <a:r>
                        <a:rPr b="0" lang="en-US" sz="1600" u="none" cap="none" strike="noStrike">
                          <a:solidFill>
                            <a:schemeClr val="dk1"/>
                          </a:solidFill>
                          <a:latin typeface="Arial"/>
                          <a:ea typeface="Arial"/>
                          <a:cs typeface="Arial"/>
                          <a:sym typeface="Arial"/>
                        </a:rPr>
                        <a:t>Technol. </a:t>
                      </a:r>
                      <a:endParaRPr b="0" sz="1600" u="none" cap="none" strike="noStrike">
                        <a:solidFill>
                          <a:schemeClr val="dk1"/>
                        </a:solidFill>
                        <a:latin typeface="Arial"/>
                        <a:ea typeface="Arial"/>
                        <a:cs typeface="Arial"/>
                        <a:sym typeface="Arial"/>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just">
                        <a:lnSpc>
                          <a:spcPct val="150000"/>
                        </a:lnSpc>
                        <a:spcBef>
                          <a:spcPts val="0"/>
                        </a:spcBef>
                        <a:spcAft>
                          <a:spcPts val="0"/>
                        </a:spcAft>
                        <a:buNone/>
                      </a:pPr>
                      <a:r>
                        <a:rPr b="0" lang="en-US" sz="1600" u="none" cap="none" strike="noStrike">
                          <a:solidFill>
                            <a:schemeClr val="dk1"/>
                          </a:solidFill>
                          <a:latin typeface="Arial"/>
                          <a:ea typeface="Arial"/>
                          <a:cs typeface="Arial"/>
                          <a:sym typeface="Arial"/>
                        </a:rPr>
                        <a:t>Emotion Recognition using Deep Neural</a:t>
                      </a:r>
                      <a:endParaRPr/>
                    </a:p>
                    <a:p>
                      <a:pPr indent="0" lvl="0" marL="0" marR="0" rtl="0" algn="just">
                        <a:lnSpc>
                          <a:spcPct val="150000"/>
                        </a:lnSpc>
                        <a:spcBef>
                          <a:spcPts val="800"/>
                        </a:spcBef>
                        <a:spcAft>
                          <a:spcPts val="0"/>
                        </a:spcAft>
                        <a:buNone/>
                      </a:pPr>
                      <a:r>
                        <a:rPr b="0" lang="en-US" sz="1600" u="none" cap="none" strike="noStrike">
                          <a:solidFill>
                            <a:schemeClr val="dk1"/>
                          </a:solidFill>
                          <a:latin typeface="Arial"/>
                          <a:ea typeface="Arial"/>
                          <a:cs typeface="Arial"/>
                          <a:sym typeface="Arial"/>
                        </a:rPr>
                        <a:t>Network with Vectorized Facial Features</a:t>
                      </a:r>
                      <a:endParaRPr b="0" sz="1600" u="none" cap="none" strike="noStrike">
                        <a:solidFill>
                          <a:schemeClr val="dk1"/>
                        </a:solidFill>
                        <a:latin typeface="Arial"/>
                        <a:ea typeface="Arial"/>
                        <a:cs typeface="Arial"/>
                        <a:sym typeface="Arial"/>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just">
                        <a:lnSpc>
                          <a:spcPct val="150000"/>
                        </a:lnSpc>
                        <a:spcBef>
                          <a:spcPts val="0"/>
                        </a:spcBef>
                        <a:spcAft>
                          <a:spcPts val="0"/>
                        </a:spcAft>
                        <a:buNone/>
                      </a:pPr>
                      <a:r>
                        <a:rPr b="0" i="0" lang="en-US" sz="1600" u="none" cap="none" strike="noStrike">
                          <a:solidFill>
                            <a:schemeClr val="dk1"/>
                          </a:solidFill>
                          <a:latin typeface="Gill Sans"/>
                          <a:ea typeface="Gill Sans"/>
                          <a:cs typeface="Gill Sans"/>
                          <a:sym typeface="Gill Sans"/>
                        </a:rPr>
                        <a:t>The study explores the application of Deep Neural Networks (DNNs) for emotion recognition based on vectorized </a:t>
                      </a:r>
                      <a:r>
                        <a:rPr b="0" i="0" lang="en-US" sz="1600" u="none" cap="none" strike="noStrike">
                          <a:solidFill>
                            <a:schemeClr val="lt1"/>
                          </a:solidFill>
                          <a:latin typeface="Gill Sans"/>
                          <a:ea typeface="Gill Sans"/>
                          <a:cs typeface="Gill Sans"/>
                          <a:sym typeface="Gill Sans"/>
                        </a:rPr>
                        <a:t>facial features.</a:t>
                      </a:r>
                      <a:endParaRPr b="0" sz="1600" u="none" cap="none" strike="noStrike">
                        <a:solidFill>
                          <a:schemeClr val="dk1"/>
                        </a:solidFill>
                        <a:latin typeface="Arial"/>
                        <a:ea typeface="Arial"/>
                        <a:cs typeface="Arial"/>
                        <a:sym typeface="Arial"/>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just">
                        <a:lnSpc>
                          <a:spcPct val="150000"/>
                        </a:lnSpc>
                        <a:spcBef>
                          <a:spcPts val="0"/>
                        </a:spcBef>
                        <a:spcAft>
                          <a:spcPts val="0"/>
                        </a:spcAft>
                        <a:buNone/>
                      </a:pPr>
                      <a:r>
                        <a:rPr b="0" lang="en-US" sz="1600" u="none" cap="none" strike="noStrike">
                          <a:solidFill>
                            <a:schemeClr val="dk1"/>
                          </a:solidFill>
                          <a:latin typeface="Arial"/>
                          <a:ea typeface="Arial"/>
                          <a:cs typeface="Arial"/>
                          <a:sym typeface="Arial"/>
                        </a:rPr>
                        <a:t> </a:t>
                      </a:r>
                      <a:r>
                        <a:rPr b="0" i="0" lang="en-US" sz="1600" u="none" cap="none" strike="noStrike">
                          <a:solidFill>
                            <a:schemeClr val="dk1"/>
                          </a:solidFill>
                          <a:latin typeface="Gill Sans"/>
                          <a:ea typeface="Gill Sans"/>
                          <a:cs typeface="Gill Sans"/>
                          <a:sym typeface="Gill Sans"/>
                        </a:rPr>
                        <a:t>Utilizes deep neural networks for more sophisticated emotion recognition.</a:t>
                      </a:r>
                      <a:endParaRPr b="0" sz="1600" u="none" cap="none" strike="noStrike">
                        <a:solidFill>
                          <a:schemeClr val="dk1"/>
                        </a:solidFill>
                        <a:latin typeface="Arial"/>
                        <a:ea typeface="Arial"/>
                        <a:cs typeface="Arial"/>
                        <a:sym typeface="Arial"/>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just">
                        <a:lnSpc>
                          <a:spcPct val="150000"/>
                        </a:lnSpc>
                        <a:spcBef>
                          <a:spcPts val="0"/>
                        </a:spcBef>
                        <a:spcAft>
                          <a:spcPts val="0"/>
                        </a:spcAft>
                        <a:buNone/>
                      </a:pPr>
                      <a:r>
                        <a:rPr b="0" lang="en-US" sz="1600" u="none" cap="none" strike="noStrike">
                          <a:solidFill>
                            <a:schemeClr val="dk1"/>
                          </a:solidFill>
                          <a:latin typeface="Arial"/>
                          <a:ea typeface="Arial"/>
                          <a:cs typeface="Arial"/>
                          <a:sym typeface="Arial"/>
                        </a:rPr>
                        <a:t> </a:t>
                      </a:r>
                      <a:r>
                        <a:rPr b="0" i="0" lang="en-US" sz="1600" u="none" cap="none" strike="noStrike">
                          <a:solidFill>
                            <a:schemeClr val="dk1"/>
                          </a:solidFill>
                          <a:latin typeface="Gill Sans"/>
                          <a:ea typeface="Gill Sans"/>
                          <a:cs typeface="Gill Sans"/>
                          <a:sym typeface="Gill Sans"/>
                        </a:rPr>
                        <a:t>Effectiveness may depend on the quality and diversity of the facial feature vectors used for training the DNN.</a:t>
                      </a:r>
                      <a:endParaRPr b="0" sz="1600" u="none" cap="none" strike="noStrike">
                        <a:solidFill>
                          <a:schemeClr val="dk1"/>
                        </a:solidFill>
                        <a:latin typeface="Arial"/>
                        <a:ea typeface="Arial"/>
                        <a:cs typeface="Arial"/>
                        <a:sym typeface="Arial"/>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7"/>
          <p:cNvSpPr txBox="1"/>
          <p:nvPr>
            <p:ph type="title"/>
          </p:nvPr>
        </p:nvSpPr>
        <p:spPr>
          <a:xfrm>
            <a:off x="1200912" y="152400"/>
            <a:ext cx="7943088" cy="457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800000"/>
              </a:buClr>
              <a:buSzPts val="2800"/>
              <a:buFont typeface="Arial"/>
              <a:buNone/>
            </a:pPr>
            <a:r>
              <a:rPr b="1" lang="en-US" sz="2800" u="sng">
                <a:solidFill>
                  <a:srgbClr val="800000"/>
                </a:solidFill>
                <a:latin typeface="Arial"/>
                <a:ea typeface="Arial"/>
                <a:cs typeface="Arial"/>
                <a:sym typeface="Arial"/>
              </a:rPr>
              <a:t>OBJECTIVES OF THE PROPOSED WORK</a:t>
            </a:r>
            <a:endParaRPr/>
          </a:p>
        </p:txBody>
      </p:sp>
      <p:sp>
        <p:nvSpPr>
          <p:cNvPr id="147" name="Google Shape;147;p7"/>
          <p:cNvSpPr txBox="1"/>
          <p:nvPr/>
        </p:nvSpPr>
        <p:spPr>
          <a:xfrm>
            <a:off x="1035132" y="838200"/>
            <a:ext cx="8077200" cy="5262979"/>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chemeClr val="dk1"/>
              </a:buClr>
              <a:buSzPts val="1600"/>
              <a:buFont typeface="Noto Sans Symbols"/>
              <a:buChar char="⮚"/>
            </a:pPr>
            <a:r>
              <a:rPr b="1" lang="en-US" sz="1600">
                <a:solidFill>
                  <a:schemeClr val="dk1"/>
                </a:solidFill>
                <a:latin typeface="Times New Roman"/>
                <a:ea typeface="Times New Roman"/>
                <a:cs typeface="Times New Roman"/>
                <a:sym typeface="Times New Roman"/>
              </a:rPr>
              <a:t>To compare Three Statistical Time Domain Features (Mean, Variance, Standard Deviation): </a:t>
            </a:r>
            <a:r>
              <a:rPr lang="en-US" sz="1600">
                <a:solidFill>
                  <a:schemeClr val="dk1"/>
                </a:solidFill>
                <a:latin typeface="Times New Roman"/>
                <a:ea typeface="Times New Roman"/>
                <a:cs typeface="Times New Roman"/>
                <a:sym typeface="Times New Roman"/>
              </a:rPr>
              <a:t>Investigate and compare the efficacy of Mean, Variance, and Standard Deviation as statistical feature extraction methods for emotion classification from EEG signals. Determine the most accurate and informative feature set among these categories.</a:t>
            </a:r>
            <a:endParaRPr sz="1600">
              <a:solidFill>
                <a:schemeClr val="dk1"/>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chemeClr val="dk1"/>
              </a:buClr>
              <a:buSzPts val="1600"/>
              <a:buFont typeface="Noto Sans Symbols"/>
              <a:buChar char="⮚"/>
            </a:pPr>
            <a:r>
              <a:rPr b="1" lang="en-US" sz="1600">
                <a:solidFill>
                  <a:schemeClr val="dk1"/>
                </a:solidFill>
                <a:latin typeface="Times New Roman"/>
                <a:ea typeface="Times New Roman"/>
                <a:cs typeface="Times New Roman"/>
                <a:sym typeface="Times New Roman"/>
              </a:rPr>
              <a:t>To evaluate Support Vector Machine(SVM) for Emotion Recognition:</a:t>
            </a:r>
            <a:r>
              <a:rPr lang="en-US" sz="1600">
                <a:solidFill>
                  <a:schemeClr val="dk1"/>
                </a:solidFill>
                <a:latin typeface="Times New Roman"/>
                <a:ea typeface="Times New Roman"/>
                <a:cs typeface="Times New Roman"/>
                <a:sym typeface="Times New Roman"/>
              </a:rPr>
              <a:t>Investigate the effectiveness of the SVM classifier in precisely categorizing emotional states by leveraging statistical time domain features, with a focus on mean, variance, and standard deviation extracted from EEG data. Analyze how SVM optimally constructs hyperplanes, handles non-linear relationships, and utilizes statistical summary measures for accurate emotion recognition.</a:t>
            </a:r>
            <a:endParaRPr sz="1600">
              <a:solidFill>
                <a:schemeClr val="dk1"/>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chemeClr val="dk1"/>
              </a:buClr>
              <a:buSzPts val="1600"/>
              <a:buFont typeface="Noto Sans Symbols"/>
              <a:buChar char="⮚"/>
            </a:pPr>
            <a:r>
              <a:rPr b="1" lang="en-US" sz="1600">
                <a:solidFill>
                  <a:schemeClr val="dk1"/>
                </a:solidFill>
                <a:latin typeface="Times New Roman"/>
                <a:ea typeface="Times New Roman"/>
                <a:cs typeface="Times New Roman"/>
                <a:sym typeface="Times New Roman"/>
              </a:rPr>
              <a:t>To optimize EEG-Based Emotion Sensing Pipeline: </a:t>
            </a:r>
            <a:r>
              <a:rPr lang="en-US" sz="1600">
                <a:solidFill>
                  <a:schemeClr val="dk1"/>
                </a:solidFill>
                <a:latin typeface="Times New Roman"/>
                <a:ea typeface="Times New Roman"/>
                <a:cs typeface="Times New Roman"/>
                <a:sym typeface="Times New Roman"/>
              </a:rPr>
              <a:t>Evaluate the synergy between preprocessing, feature extraction, and classification stages in EEG-based emotion recognition. Aim to optimize the entire process to achieve enhanced accuracy and effectiveness in identifying and distinguishing emotional states using EEG signals.</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8"/>
          <p:cNvSpPr txBox="1"/>
          <p:nvPr>
            <p:ph type="title"/>
          </p:nvPr>
        </p:nvSpPr>
        <p:spPr>
          <a:xfrm>
            <a:off x="1200912" y="0"/>
            <a:ext cx="7943088" cy="6540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800000"/>
              </a:buClr>
              <a:buSzPts val="3600"/>
              <a:buFont typeface="Arial"/>
              <a:buNone/>
            </a:pPr>
            <a:r>
              <a:rPr b="1" lang="en-US" sz="3600" u="sng">
                <a:solidFill>
                  <a:srgbClr val="800000"/>
                </a:solidFill>
                <a:latin typeface="Arial"/>
                <a:ea typeface="Arial"/>
                <a:cs typeface="Arial"/>
                <a:sym typeface="Arial"/>
              </a:rPr>
              <a:t>PROPOSED METHODOLOGY</a:t>
            </a:r>
            <a:endParaRPr/>
          </a:p>
        </p:txBody>
      </p:sp>
      <p:sp>
        <p:nvSpPr>
          <p:cNvPr id="153" name="Google Shape;153;p8"/>
          <p:cNvSpPr txBox="1"/>
          <p:nvPr>
            <p:ph idx="1" type="body"/>
          </p:nvPr>
        </p:nvSpPr>
        <p:spPr>
          <a:xfrm>
            <a:off x="980704" y="4482681"/>
            <a:ext cx="8153400" cy="685800"/>
          </a:xfrm>
          <a:prstGeom prst="rect">
            <a:avLst/>
          </a:prstGeom>
          <a:noFill/>
          <a:ln>
            <a:noFill/>
          </a:ln>
        </p:spPr>
        <p:txBody>
          <a:bodyPr anchorCtr="0" anchor="t" bIns="45700" lIns="91425" spcFirstLastPara="1" rIns="91425" wrap="square" tIns="45700">
            <a:noAutofit/>
          </a:bodyPr>
          <a:lstStyle/>
          <a:p>
            <a:pPr indent="0" lvl="0" marL="82296" rtl="0" algn="ctr">
              <a:lnSpc>
                <a:spcPct val="100000"/>
              </a:lnSpc>
              <a:spcBef>
                <a:spcPts val="0"/>
              </a:spcBef>
              <a:spcAft>
                <a:spcPts val="0"/>
              </a:spcAft>
              <a:buSzPts val="1600"/>
              <a:buNone/>
            </a:pPr>
            <a:r>
              <a:rPr lang="en-US" sz="2000">
                <a:latin typeface="Arial"/>
                <a:ea typeface="Arial"/>
                <a:cs typeface="Arial"/>
                <a:sym typeface="Arial"/>
              </a:rPr>
              <a:t>Figure : Block diagram </a:t>
            </a:r>
            <a:endParaRPr/>
          </a:p>
        </p:txBody>
      </p:sp>
      <p:pic>
        <p:nvPicPr>
          <p:cNvPr descr="https://documents.lucid.app/documents/e56b4608-e62f-44ac-9659-c68f454b18ba/pages/0_0?a=413&amp;x=-711&amp;y=479&amp;w=1081&amp;h=433&amp;store=1&amp;accept=image%2F*&amp;auth=LCA%2085bad16caf94233fcdd6d20fbc2dff9997bac2452bc99879036dd516ebcc2bec-ts%3D1702133337" id="154" name="Google Shape;154;p8"/>
          <p:cNvPicPr preferRelativeResize="0"/>
          <p:nvPr/>
        </p:nvPicPr>
        <p:blipFill rotWithShape="1">
          <a:blip r:embed="rId3">
            <a:alphaModFix/>
          </a:blip>
          <a:srcRect b="0" l="0" r="0" t="0"/>
          <a:stretch/>
        </p:blipFill>
        <p:spPr>
          <a:xfrm>
            <a:off x="1524000" y="1447800"/>
            <a:ext cx="6705600" cy="283168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type="title"/>
          </p:nvPr>
        </p:nvSpPr>
        <p:spPr>
          <a:xfrm>
            <a:off x="1200912" y="0"/>
            <a:ext cx="7943088" cy="65403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800000"/>
              </a:buClr>
              <a:buSzPts val="3600"/>
              <a:buFont typeface="Arial"/>
              <a:buNone/>
            </a:pPr>
            <a:r>
              <a:rPr b="1" lang="en-US" sz="3600" u="sng">
                <a:solidFill>
                  <a:srgbClr val="800000"/>
                </a:solidFill>
                <a:latin typeface="Arial"/>
                <a:ea typeface="Arial"/>
                <a:cs typeface="Arial"/>
                <a:sym typeface="Arial"/>
              </a:rPr>
              <a:t>SIMULATION RESULTS</a:t>
            </a:r>
            <a:endParaRPr/>
          </a:p>
        </p:txBody>
      </p:sp>
      <p:sp>
        <p:nvSpPr>
          <p:cNvPr id="160" name="Google Shape;160;p9"/>
          <p:cNvSpPr/>
          <p:nvPr/>
        </p:nvSpPr>
        <p:spPr>
          <a:xfrm>
            <a:off x="1171956" y="754654"/>
            <a:ext cx="8001000" cy="1354523"/>
          </a:xfrm>
          <a:prstGeom prst="rect">
            <a:avLst/>
          </a:prstGeom>
          <a:noFill/>
          <a:ln>
            <a:noFill/>
          </a:ln>
        </p:spPr>
        <p:txBody>
          <a:bodyPr anchorCtr="0" anchor="ctr" bIns="46000" lIns="22200" spcFirstLastPara="1" rIns="66650"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The implementation of the proposed method for emotion detection using EEG signals and the SVM classifier yielded compelling results, demonstrating the system's efficacy in accurately classifying emotional states. The following subsections provide a detailed analysis of the obtained results.</a:t>
            </a:r>
            <a:endParaRPr b="1"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Gill Sans"/>
              <a:buNone/>
            </a:pPr>
            <a:r>
              <a:t/>
            </a:r>
            <a:endParaRPr b="0" i="0" sz="1800" u="none" cap="none" strike="noStrike">
              <a:solidFill>
                <a:schemeClr val="dk1"/>
              </a:solidFill>
              <a:latin typeface="Arial"/>
              <a:ea typeface="Arial"/>
              <a:cs typeface="Arial"/>
              <a:sym typeface="Arial"/>
            </a:endParaRPr>
          </a:p>
        </p:txBody>
      </p:sp>
      <p:pic>
        <p:nvPicPr>
          <p:cNvPr id="161" name="Google Shape;161;p9"/>
          <p:cNvPicPr preferRelativeResize="0"/>
          <p:nvPr/>
        </p:nvPicPr>
        <p:blipFill rotWithShape="1">
          <a:blip r:embed="rId3">
            <a:alphaModFix/>
          </a:blip>
          <a:srcRect b="33625" l="0" r="1595" t="0"/>
          <a:stretch/>
        </p:blipFill>
        <p:spPr>
          <a:xfrm>
            <a:off x="1200912" y="2209800"/>
            <a:ext cx="6705600" cy="398774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2015-02-25T14:54:05Z</dcterms:created>
  <dc:creator>Hi1</dc:creator>
</cp:coreProperties>
</file>