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5" autoAdjust="0"/>
    <p:restoredTop sz="94660"/>
  </p:normalViewPr>
  <p:slideViewPr>
    <p:cSldViewPr snapToGrid="0">
      <p:cViewPr varScale="1">
        <p:scale>
          <a:sx n="67" d="100"/>
          <a:sy n="67" d="100"/>
        </p:scale>
        <p:origin x="44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19AD9C-6ED2-4EF5-8B18-9F261EE29406}"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295A7-B927-4A43-BF01-83FC2C9E50C3}" type="slidenum">
              <a:rPr lang="en-US" smtClean="0"/>
              <a:t>‹#›</a:t>
            </a:fld>
            <a:endParaRPr lang="en-US"/>
          </a:p>
        </p:txBody>
      </p:sp>
    </p:spTree>
    <p:extLst>
      <p:ext uri="{BB962C8B-B14F-4D97-AF65-F5344CB8AC3E}">
        <p14:creationId xmlns:p14="http://schemas.microsoft.com/office/powerpoint/2010/main" val="3350814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9AD9C-6ED2-4EF5-8B18-9F261EE29406}"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295A7-B927-4A43-BF01-83FC2C9E50C3}" type="slidenum">
              <a:rPr lang="en-US" smtClean="0"/>
              <a:t>‹#›</a:t>
            </a:fld>
            <a:endParaRPr lang="en-US"/>
          </a:p>
        </p:txBody>
      </p:sp>
    </p:spTree>
    <p:extLst>
      <p:ext uri="{BB962C8B-B14F-4D97-AF65-F5344CB8AC3E}">
        <p14:creationId xmlns:p14="http://schemas.microsoft.com/office/powerpoint/2010/main" val="1321648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919AD9C-6ED2-4EF5-8B18-9F261EE29406}" type="datetimeFigureOut">
              <a:rPr lang="en-US" smtClean="0"/>
              <a:t>5/14/2020</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246295A7-B927-4A43-BF01-83FC2C9E50C3}" type="slidenum">
              <a:rPr lang="en-US" smtClean="0"/>
              <a:t>‹#›</a:t>
            </a:fld>
            <a:endParaRPr lang="en-US"/>
          </a:p>
        </p:txBody>
      </p:sp>
    </p:spTree>
    <p:extLst>
      <p:ext uri="{BB962C8B-B14F-4D97-AF65-F5344CB8AC3E}">
        <p14:creationId xmlns:p14="http://schemas.microsoft.com/office/powerpoint/2010/main" val="113984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9AD9C-6ED2-4EF5-8B18-9F261EE29406}"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295A7-B927-4A43-BF01-83FC2C9E50C3}" type="slidenum">
              <a:rPr lang="en-US" smtClean="0"/>
              <a:t>‹#›</a:t>
            </a:fld>
            <a:endParaRPr lang="en-US"/>
          </a:p>
        </p:txBody>
      </p:sp>
    </p:spTree>
    <p:extLst>
      <p:ext uri="{BB962C8B-B14F-4D97-AF65-F5344CB8AC3E}">
        <p14:creationId xmlns:p14="http://schemas.microsoft.com/office/powerpoint/2010/main" val="369434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919AD9C-6ED2-4EF5-8B18-9F261EE29406}" type="datetimeFigureOut">
              <a:rPr lang="en-US" smtClean="0"/>
              <a:t>5/14/2020</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46295A7-B927-4A43-BF01-83FC2C9E50C3}" type="slidenum">
              <a:rPr lang="en-US" smtClean="0"/>
              <a:t>‹#›</a:t>
            </a:fld>
            <a:endParaRPr lang="en-US"/>
          </a:p>
        </p:txBody>
      </p:sp>
    </p:spTree>
    <p:extLst>
      <p:ext uri="{BB962C8B-B14F-4D97-AF65-F5344CB8AC3E}">
        <p14:creationId xmlns:p14="http://schemas.microsoft.com/office/powerpoint/2010/main" val="372896695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19AD9C-6ED2-4EF5-8B18-9F261EE29406}"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6295A7-B927-4A43-BF01-83FC2C9E50C3}" type="slidenum">
              <a:rPr lang="en-US" smtClean="0"/>
              <a:t>‹#›</a:t>
            </a:fld>
            <a:endParaRPr lang="en-US"/>
          </a:p>
        </p:txBody>
      </p:sp>
    </p:spTree>
    <p:extLst>
      <p:ext uri="{BB962C8B-B14F-4D97-AF65-F5344CB8AC3E}">
        <p14:creationId xmlns:p14="http://schemas.microsoft.com/office/powerpoint/2010/main" val="1947738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19AD9C-6ED2-4EF5-8B18-9F261EE29406}" type="datetimeFigureOut">
              <a:rPr lang="en-US" smtClean="0"/>
              <a:t>5/14/2020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6295A7-B927-4A43-BF01-83FC2C9E50C3}" type="slidenum">
              <a:rPr lang="en-US" smtClean="0"/>
              <a:t>‹#›</a:t>
            </a:fld>
            <a:endParaRPr lang="en-US"/>
          </a:p>
        </p:txBody>
      </p:sp>
    </p:spTree>
    <p:extLst>
      <p:ext uri="{BB962C8B-B14F-4D97-AF65-F5344CB8AC3E}">
        <p14:creationId xmlns:p14="http://schemas.microsoft.com/office/powerpoint/2010/main" val="20921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19AD9C-6ED2-4EF5-8B18-9F261EE29406}" type="datetimeFigureOut">
              <a:rPr lang="en-US" smtClean="0"/>
              <a:t>5/14/2020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6295A7-B927-4A43-BF01-83FC2C9E50C3}" type="slidenum">
              <a:rPr lang="en-US" smtClean="0"/>
              <a:t>‹#›</a:t>
            </a:fld>
            <a:endParaRPr lang="en-US"/>
          </a:p>
        </p:txBody>
      </p:sp>
    </p:spTree>
    <p:extLst>
      <p:ext uri="{BB962C8B-B14F-4D97-AF65-F5344CB8AC3E}">
        <p14:creationId xmlns:p14="http://schemas.microsoft.com/office/powerpoint/2010/main" val="3510340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9AD9C-6ED2-4EF5-8B18-9F261EE29406}" type="datetimeFigureOut">
              <a:rPr lang="en-US" smtClean="0"/>
              <a:t>5/14/2020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6295A7-B927-4A43-BF01-83FC2C9E50C3}" type="slidenum">
              <a:rPr lang="en-US" smtClean="0"/>
              <a:t>‹#›</a:t>
            </a:fld>
            <a:endParaRPr lang="en-US"/>
          </a:p>
        </p:txBody>
      </p:sp>
    </p:spTree>
    <p:extLst>
      <p:ext uri="{BB962C8B-B14F-4D97-AF65-F5344CB8AC3E}">
        <p14:creationId xmlns:p14="http://schemas.microsoft.com/office/powerpoint/2010/main" val="4089677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19AD9C-6ED2-4EF5-8B18-9F261EE29406}"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6295A7-B927-4A43-BF01-83FC2C9E50C3}" type="slidenum">
              <a:rPr lang="en-US" smtClean="0"/>
              <a:t>‹#›</a:t>
            </a:fld>
            <a:endParaRPr lang="en-US"/>
          </a:p>
        </p:txBody>
      </p:sp>
    </p:spTree>
    <p:extLst>
      <p:ext uri="{BB962C8B-B14F-4D97-AF65-F5344CB8AC3E}">
        <p14:creationId xmlns:p14="http://schemas.microsoft.com/office/powerpoint/2010/main" val="224029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19AD9C-6ED2-4EF5-8B18-9F261EE29406}"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6295A7-B927-4A43-BF01-83FC2C9E50C3}" type="slidenum">
              <a:rPr lang="en-US" smtClean="0"/>
              <a:t>‹#›</a:t>
            </a:fld>
            <a:endParaRPr lang="en-US"/>
          </a:p>
        </p:txBody>
      </p:sp>
    </p:spTree>
    <p:extLst>
      <p:ext uri="{BB962C8B-B14F-4D97-AF65-F5344CB8AC3E}">
        <p14:creationId xmlns:p14="http://schemas.microsoft.com/office/powerpoint/2010/main" val="2951484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919AD9C-6ED2-4EF5-8B18-9F261EE29406}" type="datetimeFigureOut">
              <a:rPr lang="en-US" smtClean="0"/>
              <a:t>5/14/2020</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246295A7-B927-4A43-BF01-83FC2C9E50C3}" type="slidenum">
              <a:rPr lang="en-US" smtClean="0"/>
              <a:t>‹#›</a:t>
            </a:fld>
            <a:endParaRPr lang="en-US"/>
          </a:p>
        </p:txBody>
      </p:sp>
    </p:spTree>
    <p:extLst>
      <p:ext uri="{BB962C8B-B14F-4D97-AF65-F5344CB8AC3E}">
        <p14:creationId xmlns:p14="http://schemas.microsoft.com/office/powerpoint/2010/main" val="37168158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F9910-0BBB-41B3-945D-D20A0A2BED5F}"/>
              </a:ext>
            </a:extLst>
          </p:cNvPr>
          <p:cNvSpPr>
            <a:spLocks noGrp="1"/>
          </p:cNvSpPr>
          <p:nvPr>
            <p:ph type="ctrTitle"/>
          </p:nvPr>
        </p:nvSpPr>
        <p:spPr/>
        <p:txBody>
          <a:bodyPr/>
          <a:lstStyle/>
          <a:p>
            <a:r>
              <a:rPr lang="en-US" dirty="0"/>
              <a:t>Multiple choice quiz app</a:t>
            </a:r>
          </a:p>
        </p:txBody>
      </p:sp>
      <p:sp>
        <p:nvSpPr>
          <p:cNvPr id="3" name="Subtitle 2">
            <a:extLst>
              <a:ext uri="{FF2B5EF4-FFF2-40B4-BE49-F238E27FC236}">
                <a16:creationId xmlns:a16="http://schemas.microsoft.com/office/drawing/2014/main" id="{A3957DDD-2F2E-499D-B078-AEE3606355F3}"/>
              </a:ext>
            </a:extLst>
          </p:cNvPr>
          <p:cNvSpPr>
            <a:spLocks noGrp="1"/>
          </p:cNvSpPr>
          <p:nvPr>
            <p:ph type="subTitle" idx="1"/>
          </p:nvPr>
        </p:nvSpPr>
        <p:spPr>
          <a:xfrm>
            <a:off x="1524000" y="3996250"/>
            <a:ext cx="9144000" cy="1918775"/>
          </a:xfrm>
        </p:spPr>
        <p:txBody>
          <a:bodyPr>
            <a:normAutofit/>
          </a:bodyPr>
          <a:lstStyle/>
          <a:p>
            <a:r>
              <a:rPr lang="en-US" sz="2400" dirty="0" err="1"/>
              <a:t>CSc</a:t>
            </a:r>
            <a:r>
              <a:rPr lang="en-US" sz="2400" dirty="0"/>
              <a:t> 221 – Spring 2020</a:t>
            </a:r>
          </a:p>
          <a:p>
            <a:r>
              <a:rPr lang="en-US" sz="2400" dirty="0"/>
              <a:t>Instructor: Ayman </a:t>
            </a:r>
            <a:r>
              <a:rPr lang="en-US" sz="2400" dirty="0" err="1"/>
              <a:t>Zeidan</a:t>
            </a:r>
            <a:endParaRPr lang="en-US" sz="2400" dirty="0"/>
          </a:p>
          <a:p>
            <a:r>
              <a:rPr lang="en-US" sz="2400" dirty="0"/>
              <a:t>By: </a:t>
            </a:r>
            <a:r>
              <a:rPr lang="en-US" sz="2400" dirty="0" err="1"/>
              <a:t>Bingjing</a:t>
            </a:r>
            <a:r>
              <a:rPr lang="en-US" sz="2400" dirty="0"/>
              <a:t> Dong </a:t>
            </a:r>
          </a:p>
        </p:txBody>
      </p:sp>
    </p:spTree>
    <p:extLst>
      <p:ext uri="{BB962C8B-B14F-4D97-AF65-F5344CB8AC3E}">
        <p14:creationId xmlns:p14="http://schemas.microsoft.com/office/powerpoint/2010/main" val="854346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64E4-E08D-4326-AE1B-7E0B7A6CF3EC}"/>
              </a:ext>
            </a:extLst>
          </p:cNvPr>
          <p:cNvSpPr>
            <a:spLocks noGrp="1"/>
          </p:cNvSpPr>
          <p:nvPr>
            <p:ph type="title"/>
          </p:nvPr>
        </p:nvSpPr>
        <p:spPr/>
        <p:txBody>
          <a:bodyPr/>
          <a:lstStyle/>
          <a:p>
            <a:r>
              <a:rPr lang="en-US" b="1" dirty="0"/>
              <a:t>Starting screen</a:t>
            </a:r>
            <a:endParaRPr lang="en-US" dirty="0"/>
          </a:p>
        </p:txBody>
      </p:sp>
      <p:pic>
        <p:nvPicPr>
          <p:cNvPr id="6" name="Content Placeholder 5" descr="A screenshot of a cell phone&#10;&#10;Description automatically generated">
            <a:extLst>
              <a:ext uri="{FF2B5EF4-FFF2-40B4-BE49-F238E27FC236}">
                <a16:creationId xmlns:a16="http://schemas.microsoft.com/office/drawing/2014/main" id="{BB5C8A08-57E6-4A08-9563-90FB48802BF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13721" y="2011359"/>
            <a:ext cx="2273854" cy="4206875"/>
          </a:xfrm>
        </p:spPr>
      </p:pic>
      <p:pic>
        <p:nvPicPr>
          <p:cNvPr id="8" name="Content Placeholder 7" descr="A screenshot of a cell phone&#10;&#10;Description automatically generated">
            <a:extLst>
              <a:ext uri="{FF2B5EF4-FFF2-40B4-BE49-F238E27FC236}">
                <a16:creationId xmlns:a16="http://schemas.microsoft.com/office/drawing/2014/main" id="{A730F835-0FCB-4893-A147-939B7093803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093484" y="2011359"/>
            <a:ext cx="2273854" cy="4206875"/>
          </a:xfrm>
        </p:spPr>
      </p:pic>
      <p:pic>
        <p:nvPicPr>
          <p:cNvPr id="10" name="Picture 9" descr="A screenshot of a cell phone&#10;&#10;Description automatically generated">
            <a:extLst>
              <a:ext uri="{FF2B5EF4-FFF2-40B4-BE49-F238E27FC236}">
                <a16:creationId xmlns:a16="http://schemas.microsoft.com/office/drawing/2014/main" id="{F9EDFB3C-7AB5-42B2-8D55-9CC541C07F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3247" y="2011359"/>
            <a:ext cx="2273854" cy="4206874"/>
          </a:xfrm>
          <a:prstGeom prst="rect">
            <a:avLst/>
          </a:prstGeom>
        </p:spPr>
      </p:pic>
      <p:sp>
        <p:nvSpPr>
          <p:cNvPr id="11" name="TextBox 10">
            <a:extLst>
              <a:ext uri="{FF2B5EF4-FFF2-40B4-BE49-F238E27FC236}">
                <a16:creationId xmlns:a16="http://schemas.microsoft.com/office/drawing/2014/main" id="{5F498044-E360-471C-B230-3C323F1A0086}"/>
              </a:ext>
            </a:extLst>
          </p:cNvPr>
          <p:cNvSpPr txBox="1"/>
          <p:nvPr/>
        </p:nvSpPr>
        <p:spPr>
          <a:xfrm>
            <a:off x="8201025" y="1924050"/>
            <a:ext cx="3809999" cy="5355312"/>
          </a:xfrm>
          <a:prstGeom prst="rect">
            <a:avLst/>
          </a:prstGeom>
          <a:noFill/>
        </p:spPr>
        <p:txBody>
          <a:bodyPr wrap="square" rtlCol="0">
            <a:spAutoFit/>
          </a:bodyPr>
          <a:lstStyle/>
          <a:p>
            <a:pPr fontAlgn="base"/>
            <a:r>
              <a:rPr lang="en-US" dirty="0"/>
              <a:t>1) A high score, high score will show in the main menu, it will save the high score of user got.</a:t>
            </a:r>
          </a:p>
          <a:p>
            <a:pPr marL="342900" indent="-342900" fontAlgn="base">
              <a:buAutoNum type="arabicParenR"/>
            </a:pPr>
            <a:endParaRPr lang="en-US" dirty="0"/>
          </a:p>
          <a:p>
            <a:pPr fontAlgn="base"/>
            <a:r>
              <a:rPr lang="en-US" dirty="0"/>
              <a:t>2) Difficulty levels, there are three difficulty level, easy – medium – hard, user can choose one of them to take.</a:t>
            </a:r>
          </a:p>
          <a:p>
            <a:pPr fontAlgn="base"/>
            <a:endParaRPr lang="en-US" dirty="0"/>
          </a:p>
          <a:p>
            <a:pPr fontAlgn="base"/>
            <a:r>
              <a:rPr lang="en-US" dirty="0"/>
              <a:t>3) Categories, there are three categories, programming – English – Math, user can choose one of them to take</a:t>
            </a:r>
          </a:p>
          <a:p>
            <a:pPr fontAlgn="base"/>
            <a:endParaRPr lang="en-US" dirty="0"/>
          </a:p>
          <a:p>
            <a:pPr fontAlgn="base"/>
            <a:r>
              <a:rPr lang="en-US" dirty="0"/>
              <a:t>4) A Add new question button in the main menu, user can add their own questions to database with exist categories and difficulty level.</a:t>
            </a:r>
          </a:p>
          <a:p>
            <a:pPr fontAlgn="base"/>
            <a:endParaRPr lang="en-US" dirty="0"/>
          </a:p>
          <a:p>
            <a:endParaRPr lang="en-US" dirty="0"/>
          </a:p>
        </p:txBody>
      </p:sp>
    </p:spTree>
    <p:extLst>
      <p:ext uri="{BB962C8B-B14F-4D97-AF65-F5344CB8AC3E}">
        <p14:creationId xmlns:p14="http://schemas.microsoft.com/office/powerpoint/2010/main" val="24016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91855-D840-4E53-A18B-69358611F01F}"/>
              </a:ext>
            </a:extLst>
          </p:cNvPr>
          <p:cNvSpPr>
            <a:spLocks noGrp="1"/>
          </p:cNvSpPr>
          <p:nvPr>
            <p:ph type="title"/>
          </p:nvPr>
        </p:nvSpPr>
        <p:spPr/>
        <p:txBody>
          <a:bodyPr/>
          <a:lstStyle/>
          <a:p>
            <a:r>
              <a:rPr lang="en-US" dirty="0"/>
              <a:t>When time’s up and no answer been </a:t>
            </a:r>
            <a:r>
              <a:rPr lang="en-US" dirty="0" err="1"/>
              <a:t>choosed</a:t>
            </a:r>
            <a:endParaRPr lang="en-US" dirty="0"/>
          </a:p>
        </p:txBody>
      </p:sp>
      <p:pic>
        <p:nvPicPr>
          <p:cNvPr id="6" name="Content Placeholder 5" descr="A screenshot of a cell phone&#10;&#10;Description automatically generated">
            <a:extLst>
              <a:ext uri="{FF2B5EF4-FFF2-40B4-BE49-F238E27FC236}">
                <a16:creationId xmlns:a16="http://schemas.microsoft.com/office/drawing/2014/main" id="{2A0FD2BE-246A-41E6-B6FE-ED51C5759BB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5800" y="2087563"/>
            <a:ext cx="2023496" cy="4206875"/>
          </a:xfrm>
        </p:spPr>
      </p:pic>
      <p:pic>
        <p:nvPicPr>
          <p:cNvPr id="8" name="Content Placeholder 7" descr="A screenshot of a cell phone&#10;&#10;Description automatically generated">
            <a:extLst>
              <a:ext uri="{FF2B5EF4-FFF2-40B4-BE49-F238E27FC236}">
                <a16:creationId xmlns:a16="http://schemas.microsoft.com/office/drawing/2014/main" id="{29B77411-27CA-4B17-BEA4-6968E410734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81671" y="2087563"/>
            <a:ext cx="2023496" cy="4206875"/>
          </a:xfrm>
        </p:spPr>
      </p:pic>
      <p:sp>
        <p:nvSpPr>
          <p:cNvPr id="9" name="TextBox 8">
            <a:extLst>
              <a:ext uri="{FF2B5EF4-FFF2-40B4-BE49-F238E27FC236}">
                <a16:creationId xmlns:a16="http://schemas.microsoft.com/office/drawing/2014/main" id="{1166B8E8-16F1-4CDC-AA19-BBDF35EB95BB}"/>
              </a:ext>
            </a:extLst>
          </p:cNvPr>
          <p:cNvSpPr txBox="1"/>
          <p:nvPr/>
        </p:nvSpPr>
        <p:spPr>
          <a:xfrm>
            <a:off x="5934075" y="2049508"/>
            <a:ext cx="5953125" cy="3970318"/>
          </a:xfrm>
          <a:prstGeom prst="rect">
            <a:avLst/>
          </a:prstGeom>
          <a:noFill/>
        </p:spPr>
        <p:txBody>
          <a:bodyPr wrap="square" rtlCol="0">
            <a:spAutoFit/>
          </a:bodyPr>
          <a:lstStyle/>
          <a:p>
            <a:r>
              <a:rPr lang="en-US" dirty="0"/>
              <a:t>1) There are 10 questions total with different categories and difficulty levels initially.</a:t>
            </a:r>
          </a:p>
          <a:p>
            <a:pPr marL="342900" indent="-342900">
              <a:buAutoNum type="arabicParenR"/>
            </a:pPr>
            <a:endParaRPr lang="en-US" dirty="0"/>
          </a:p>
          <a:p>
            <a:r>
              <a:rPr lang="en-US" dirty="0"/>
              <a:t>2) On the left top of screen, shows Score, question number, category and difficulty level. Score starts from 0. </a:t>
            </a:r>
          </a:p>
          <a:p>
            <a:pPr marL="342900" indent="-342900">
              <a:buAutoNum type="arabicParenR"/>
            </a:pPr>
            <a:endParaRPr lang="en-US" dirty="0"/>
          </a:p>
          <a:p>
            <a:r>
              <a:rPr lang="en-US" dirty="0"/>
              <a:t>3) On the right top of screen, </a:t>
            </a:r>
            <a:r>
              <a:rPr lang="en-US" dirty="0" err="1"/>
              <a:t>showa</a:t>
            </a:r>
            <a:r>
              <a:rPr lang="en-US" dirty="0"/>
              <a:t> a countdown timer. It starts from 30 second, when time run to 10 second or less, the text color change from black to red. </a:t>
            </a:r>
          </a:p>
          <a:p>
            <a:endParaRPr lang="en-US" dirty="0"/>
          </a:p>
          <a:p>
            <a:r>
              <a:rPr lang="en-US" dirty="0"/>
              <a:t>4) When time is up, if user choose an answer, then it will check if answer is correct or not. Otherwise, it will display the correct answer and mark wrong, then will not increase the score.</a:t>
            </a:r>
          </a:p>
        </p:txBody>
      </p:sp>
    </p:spTree>
    <p:extLst>
      <p:ext uri="{BB962C8B-B14F-4D97-AF65-F5344CB8AC3E}">
        <p14:creationId xmlns:p14="http://schemas.microsoft.com/office/powerpoint/2010/main" val="2167182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658-D7EB-45B2-859A-516940E1A876}"/>
              </a:ext>
            </a:extLst>
          </p:cNvPr>
          <p:cNvSpPr>
            <a:spLocks noGrp="1"/>
          </p:cNvSpPr>
          <p:nvPr>
            <p:ph type="title"/>
          </p:nvPr>
        </p:nvSpPr>
        <p:spPr/>
        <p:txBody>
          <a:bodyPr/>
          <a:lstStyle/>
          <a:p>
            <a:r>
              <a:rPr lang="en-US" dirty="0"/>
              <a:t>How the quiz work</a:t>
            </a:r>
          </a:p>
        </p:txBody>
      </p:sp>
      <p:pic>
        <p:nvPicPr>
          <p:cNvPr id="6" name="Content Placeholder 5" descr="A screenshot of a cell phone&#10;&#10;Description automatically generated">
            <a:extLst>
              <a:ext uri="{FF2B5EF4-FFF2-40B4-BE49-F238E27FC236}">
                <a16:creationId xmlns:a16="http://schemas.microsoft.com/office/drawing/2014/main" id="{FDBA5341-02FD-4F32-B294-06DC0BC3965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98044" y="2078226"/>
            <a:ext cx="2023496" cy="4206875"/>
          </a:xfrm>
        </p:spPr>
      </p:pic>
      <p:pic>
        <p:nvPicPr>
          <p:cNvPr id="8" name="Content Placeholder 7" descr="A screenshot of a cell phone&#10;&#10;Description automatically generated">
            <a:extLst>
              <a:ext uri="{FF2B5EF4-FFF2-40B4-BE49-F238E27FC236}">
                <a16:creationId xmlns:a16="http://schemas.microsoft.com/office/drawing/2014/main" id="{833DBF88-9096-4226-889F-236E6102E3F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727998" y="2078225"/>
            <a:ext cx="2023496" cy="4206875"/>
          </a:xfrm>
        </p:spPr>
      </p:pic>
      <p:pic>
        <p:nvPicPr>
          <p:cNvPr id="10" name="Picture 9" descr="A screenshot of a computer screen&#10;&#10;Description automatically generated">
            <a:extLst>
              <a:ext uri="{FF2B5EF4-FFF2-40B4-BE49-F238E27FC236}">
                <a16:creationId xmlns:a16="http://schemas.microsoft.com/office/drawing/2014/main" id="{AB55536A-C11A-4E11-80CC-E04F925DDB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7952" y="2078225"/>
            <a:ext cx="2023496" cy="4206874"/>
          </a:xfrm>
          <a:prstGeom prst="rect">
            <a:avLst/>
          </a:prstGeom>
        </p:spPr>
      </p:pic>
      <p:sp>
        <p:nvSpPr>
          <p:cNvPr id="13" name="TextBox 12">
            <a:extLst>
              <a:ext uri="{FF2B5EF4-FFF2-40B4-BE49-F238E27FC236}">
                <a16:creationId xmlns:a16="http://schemas.microsoft.com/office/drawing/2014/main" id="{6A612C37-1D91-4E71-A88C-4C760DE78014}"/>
              </a:ext>
            </a:extLst>
          </p:cNvPr>
          <p:cNvSpPr txBox="1"/>
          <p:nvPr/>
        </p:nvSpPr>
        <p:spPr>
          <a:xfrm>
            <a:off x="7343775" y="2078226"/>
            <a:ext cx="4714874" cy="4247317"/>
          </a:xfrm>
          <a:prstGeom prst="rect">
            <a:avLst/>
          </a:prstGeom>
          <a:noFill/>
        </p:spPr>
        <p:txBody>
          <a:bodyPr wrap="square" rtlCol="0">
            <a:spAutoFit/>
          </a:bodyPr>
          <a:lstStyle/>
          <a:p>
            <a:pPr marL="342900" indent="-342900">
              <a:buAutoNum type="arabicParenR"/>
            </a:pPr>
            <a:r>
              <a:rPr lang="en-US" dirty="0"/>
              <a:t>When user choose an answer and click confirm, if the answer is correct, it will add 1 point to score, otherwise no point. </a:t>
            </a:r>
          </a:p>
          <a:p>
            <a:pPr marL="342900" indent="-342900">
              <a:buAutoNum type="arabicParenR"/>
            </a:pPr>
            <a:endParaRPr lang="en-US" dirty="0"/>
          </a:p>
          <a:p>
            <a:pPr marL="342900" indent="-342900">
              <a:buAutoNum type="arabicParenR"/>
            </a:pPr>
            <a:r>
              <a:rPr lang="en-US" dirty="0"/>
              <a:t>The correct answer shows in green color, wrong answer shows in red color. </a:t>
            </a:r>
          </a:p>
          <a:p>
            <a:pPr marL="342900" indent="-342900">
              <a:buAutoNum type="arabicParenR"/>
            </a:pPr>
            <a:endParaRPr lang="en-US" dirty="0"/>
          </a:p>
          <a:p>
            <a:pPr marL="342900" indent="-342900">
              <a:buAutoNum type="arabicParenR"/>
            </a:pPr>
            <a:r>
              <a:rPr lang="en-US" dirty="0"/>
              <a:t>If there still have question left, ‘Confirm’ button change to ‘Next’ button. When user reach to last question, ‘Confirm’ button will change to ‘Finish’ button.</a:t>
            </a:r>
          </a:p>
          <a:p>
            <a:pPr marL="342900" indent="-342900">
              <a:buAutoNum type="arabicParenR"/>
            </a:pPr>
            <a:endParaRPr lang="en-US" dirty="0"/>
          </a:p>
          <a:p>
            <a:pPr marL="342900" indent="-342900">
              <a:buAutoNum type="arabicParenR"/>
            </a:pPr>
            <a:r>
              <a:rPr lang="en-US" dirty="0" err="1"/>
              <a:t>HighScore</a:t>
            </a:r>
            <a:r>
              <a:rPr lang="en-US" dirty="0"/>
              <a:t> will update if user got score higher than before.</a:t>
            </a:r>
          </a:p>
          <a:p>
            <a:endParaRPr lang="en-US" dirty="0"/>
          </a:p>
        </p:txBody>
      </p:sp>
    </p:spTree>
    <p:extLst>
      <p:ext uri="{BB962C8B-B14F-4D97-AF65-F5344CB8AC3E}">
        <p14:creationId xmlns:p14="http://schemas.microsoft.com/office/powerpoint/2010/main" val="70431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C5F7985-A1ED-461B-A8F8-8CF5834FC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B47A119-90C5-4916-8563-9C60B056A25F}"/>
              </a:ext>
            </a:extLst>
          </p:cNvPr>
          <p:cNvSpPr>
            <a:spLocks noGrp="1"/>
          </p:cNvSpPr>
          <p:nvPr>
            <p:ph type="title"/>
          </p:nvPr>
        </p:nvSpPr>
        <p:spPr>
          <a:xfrm>
            <a:off x="6322461" y="284176"/>
            <a:ext cx="4908756" cy="1508760"/>
          </a:xfrm>
        </p:spPr>
        <p:txBody>
          <a:bodyPr vert="horz" lIns="91440" tIns="45720" rIns="91440" bIns="45720" rtlCol="0" anchor="ctr">
            <a:normAutofit/>
          </a:bodyPr>
          <a:lstStyle/>
          <a:p>
            <a:r>
              <a:rPr lang="en-US" sz="3600"/>
              <a:t>Add question by user</a:t>
            </a:r>
          </a:p>
        </p:txBody>
      </p:sp>
      <p:sp>
        <p:nvSpPr>
          <p:cNvPr id="13" name="TextBox 12">
            <a:extLst>
              <a:ext uri="{FF2B5EF4-FFF2-40B4-BE49-F238E27FC236}">
                <a16:creationId xmlns:a16="http://schemas.microsoft.com/office/drawing/2014/main" id="{A4B4CF4D-F6AA-40FD-B3A9-A422D838B94A}"/>
              </a:ext>
            </a:extLst>
          </p:cNvPr>
          <p:cNvSpPr txBox="1"/>
          <p:nvPr/>
        </p:nvSpPr>
        <p:spPr>
          <a:xfrm>
            <a:off x="6096000" y="1830692"/>
            <a:ext cx="5852160" cy="5027308"/>
          </a:xfrm>
          <a:prstGeom prst="rect">
            <a:avLst/>
          </a:prstGeom>
        </p:spPr>
        <p:txBody>
          <a:bodyPr vert="horz" lIns="91440" tIns="45720" rIns="91440" bIns="45720" rtlCol="0">
            <a:normAutofit/>
          </a:bodyPr>
          <a:lstStyle/>
          <a:p>
            <a:pPr marL="342900" indent="-182880" defTabSz="914400">
              <a:lnSpc>
                <a:spcPct val="90000"/>
              </a:lnSpc>
              <a:spcAft>
                <a:spcPts val="600"/>
              </a:spcAft>
              <a:buClr>
                <a:schemeClr val="tx1"/>
              </a:buClr>
              <a:buFont typeface="Wingdings" pitchFamily="2" charset="2"/>
              <a:buChar char=""/>
            </a:pPr>
            <a:r>
              <a:rPr lang="en-US" dirty="0"/>
              <a:t>When user click ‘Add New Question’ in the main menu, the screen will change to Add Question.</a:t>
            </a:r>
          </a:p>
          <a:p>
            <a:pPr marL="342900" indent="-182880" defTabSz="914400">
              <a:lnSpc>
                <a:spcPct val="90000"/>
              </a:lnSpc>
              <a:spcAft>
                <a:spcPts val="600"/>
              </a:spcAft>
              <a:buClr>
                <a:schemeClr val="tx1"/>
              </a:buClr>
              <a:buFont typeface="Wingdings" pitchFamily="2" charset="2"/>
              <a:buChar char=""/>
            </a:pPr>
            <a:endParaRPr lang="en-US" dirty="0"/>
          </a:p>
          <a:p>
            <a:pPr marL="342900" indent="-182880" defTabSz="914400">
              <a:lnSpc>
                <a:spcPct val="90000"/>
              </a:lnSpc>
              <a:spcAft>
                <a:spcPts val="600"/>
              </a:spcAft>
              <a:buClr>
                <a:schemeClr val="tx1"/>
              </a:buClr>
              <a:buFont typeface="Wingdings" pitchFamily="2" charset="2"/>
              <a:buChar char=""/>
            </a:pPr>
            <a:r>
              <a:rPr lang="en-US" dirty="0"/>
              <a:t>User can follow the hint to create their question. If user didn’t fill all part and try to click ‘Submit’, it will show a message ‘ Please Fill All the Details’ .</a:t>
            </a:r>
          </a:p>
          <a:p>
            <a:pPr marL="342900" indent="-182880" defTabSz="914400">
              <a:lnSpc>
                <a:spcPct val="90000"/>
              </a:lnSpc>
              <a:spcAft>
                <a:spcPts val="600"/>
              </a:spcAft>
              <a:buClr>
                <a:schemeClr val="tx1"/>
              </a:buClr>
              <a:buFont typeface="Wingdings" pitchFamily="2" charset="2"/>
              <a:buChar char=""/>
            </a:pPr>
            <a:endParaRPr lang="en-US" dirty="0"/>
          </a:p>
          <a:p>
            <a:pPr marL="342900" indent="-182880" defTabSz="914400">
              <a:lnSpc>
                <a:spcPct val="90000"/>
              </a:lnSpc>
              <a:spcAft>
                <a:spcPts val="600"/>
              </a:spcAft>
              <a:buClr>
                <a:schemeClr val="tx1"/>
              </a:buClr>
              <a:buFont typeface="Wingdings" pitchFamily="2" charset="2"/>
              <a:buChar char=""/>
            </a:pPr>
            <a:r>
              <a:rPr lang="en-US" dirty="0"/>
              <a:t>When user finish all part and click ‘Submit’, it will show message ‘Successful’ and return to main menu.</a:t>
            </a:r>
          </a:p>
          <a:p>
            <a:pPr marL="342900" indent="-182880" defTabSz="914400">
              <a:lnSpc>
                <a:spcPct val="90000"/>
              </a:lnSpc>
              <a:spcAft>
                <a:spcPts val="600"/>
              </a:spcAft>
              <a:buClr>
                <a:schemeClr val="tx1"/>
              </a:buClr>
              <a:buFont typeface="Wingdings" pitchFamily="2" charset="2"/>
              <a:buChar char=""/>
            </a:pPr>
            <a:endParaRPr lang="en-US" dirty="0"/>
          </a:p>
          <a:p>
            <a:pPr marL="342900" indent="-182880" defTabSz="914400">
              <a:lnSpc>
                <a:spcPct val="90000"/>
              </a:lnSpc>
              <a:spcAft>
                <a:spcPts val="600"/>
              </a:spcAft>
              <a:buClr>
                <a:schemeClr val="tx1"/>
              </a:buClr>
              <a:buFont typeface="Wingdings" pitchFamily="2" charset="2"/>
              <a:buChar char=""/>
            </a:pPr>
            <a:r>
              <a:rPr lang="en-US" dirty="0"/>
              <a:t>When user click ‘Cancel’, the data will no save and return to main menu.</a:t>
            </a:r>
          </a:p>
          <a:p>
            <a:pPr marL="342900" indent="-182880" defTabSz="914400">
              <a:lnSpc>
                <a:spcPct val="90000"/>
              </a:lnSpc>
              <a:spcAft>
                <a:spcPts val="600"/>
              </a:spcAft>
              <a:buClr>
                <a:schemeClr val="tx1"/>
              </a:buClr>
              <a:buFont typeface="Wingdings" pitchFamily="2" charset="2"/>
              <a:buChar char=""/>
            </a:pPr>
            <a:endParaRPr lang="en-US" dirty="0"/>
          </a:p>
          <a:p>
            <a:pPr marL="342900" indent="-182880" defTabSz="914400">
              <a:lnSpc>
                <a:spcPct val="90000"/>
              </a:lnSpc>
              <a:spcAft>
                <a:spcPts val="600"/>
              </a:spcAft>
              <a:buClr>
                <a:schemeClr val="tx1"/>
              </a:buClr>
              <a:buFont typeface="Wingdings" pitchFamily="2" charset="2"/>
              <a:buChar char=""/>
            </a:pPr>
            <a:r>
              <a:rPr lang="en-US" dirty="0"/>
              <a:t>If user successful add question, it will show in the quiz with the category and difficulty level he/she choose.</a:t>
            </a:r>
          </a:p>
          <a:p>
            <a:pPr indent="-182880" defTabSz="914400">
              <a:lnSpc>
                <a:spcPct val="90000"/>
              </a:lnSpc>
              <a:spcAft>
                <a:spcPts val="600"/>
              </a:spcAft>
              <a:buClr>
                <a:schemeClr val="tx1"/>
              </a:buClr>
              <a:buFont typeface="Wingdings" pitchFamily="2" charset="2"/>
              <a:buChar char=""/>
            </a:pPr>
            <a:endParaRPr lang="en-US" dirty="0"/>
          </a:p>
        </p:txBody>
      </p:sp>
      <p:sp>
        <p:nvSpPr>
          <p:cNvPr id="20" name="Rectangle 19">
            <a:extLst>
              <a:ext uri="{FF2B5EF4-FFF2-40B4-BE49-F238E27FC236}">
                <a16:creationId xmlns:a16="http://schemas.microsoft.com/office/drawing/2014/main" id="{3DFDC495-E437-4910-BE71-8385DC0F3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96000" cy="68580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screenshot of a cell phone&#10;&#10;Description automatically generated">
            <a:extLst>
              <a:ext uri="{FF2B5EF4-FFF2-40B4-BE49-F238E27FC236}">
                <a16:creationId xmlns:a16="http://schemas.microsoft.com/office/drawing/2014/main" id="{4FD33E95-D5D2-4FC4-BD59-74DDF60C1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356" y="3548954"/>
            <a:ext cx="1678426" cy="3272569"/>
          </a:xfrm>
          <a:prstGeom prst="rect">
            <a:avLst/>
          </a:prstGeom>
        </p:spPr>
      </p:pic>
      <p:sp useBgFill="1">
        <p:nvSpPr>
          <p:cNvPr id="22" name="Rectangle 21">
            <a:extLst>
              <a:ext uri="{FF2B5EF4-FFF2-40B4-BE49-F238E27FC236}">
                <a16:creationId xmlns:a16="http://schemas.microsoft.com/office/drawing/2014/main" id="{ABC91FDC-32F5-4740-B00E-8E17199C6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7" y="3383280"/>
            <a:ext cx="6096002"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ell phone&#10;&#10;Description automatically generated">
            <a:extLst>
              <a:ext uri="{FF2B5EF4-FFF2-40B4-BE49-F238E27FC236}">
                <a16:creationId xmlns:a16="http://schemas.microsoft.com/office/drawing/2014/main" id="{9378E51D-5EE9-42CE-A481-1210C751DD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922" y="3567271"/>
            <a:ext cx="1757294" cy="3254251"/>
          </a:xfrm>
          <a:prstGeom prst="rect">
            <a:avLst/>
          </a:prstGeom>
        </p:spPr>
      </p:pic>
      <p:sp useBgFill="1">
        <p:nvSpPr>
          <p:cNvPr id="24" name="Rectangle 23">
            <a:extLst>
              <a:ext uri="{FF2B5EF4-FFF2-40B4-BE49-F238E27FC236}">
                <a16:creationId xmlns:a16="http://schemas.microsoft.com/office/drawing/2014/main" id="{D46568E1-7DE6-4D0A-98EA-F9EF0C4802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528" y="0"/>
            <a:ext cx="914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ell phone&#10;&#10;Description automatically generated">
            <a:extLst>
              <a:ext uri="{FF2B5EF4-FFF2-40B4-BE49-F238E27FC236}">
                <a16:creationId xmlns:a16="http://schemas.microsoft.com/office/drawing/2014/main" id="{4033FDF1-8D6C-4896-BFE0-853921837FAC}"/>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567922" y="36478"/>
            <a:ext cx="1681879" cy="3310326"/>
          </a:xfrm>
          <a:prstGeom prst="rect">
            <a:avLst/>
          </a:prstGeom>
        </p:spPr>
      </p:pic>
      <p:pic>
        <p:nvPicPr>
          <p:cNvPr id="21" name="Content Placeholder 20" descr="A screenshot of a cell phone&#10;&#10;Description automatically generated">
            <a:extLst>
              <a:ext uri="{FF2B5EF4-FFF2-40B4-BE49-F238E27FC236}">
                <a16:creationId xmlns:a16="http://schemas.microsoft.com/office/drawing/2014/main" id="{3BD5894A-93A9-4C4E-A691-737C6CC052B0}"/>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3651356" y="41834"/>
            <a:ext cx="1786020" cy="3304329"/>
          </a:xfrm>
        </p:spPr>
      </p:pic>
    </p:spTree>
    <p:extLst>
      <p:ext uri="{BB962C8B-B14F-4D97-AF65-F5344CB8AC3E}">
        <p14:creationId xmlns:p14="http://schemas.microsoft.com/office/powerpoint/2010/main" val="194337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D499F-F777-4601-A896-E9A3B375EB30}"/>
              </a:ext>
            </a:extLst>
          </p:cNvPr>
          <p:cNvSpPr>
            <a:spLocks noGrp="1"/>
          </p:cNvSpPr>
          <p:nvPr>
            <p:ph type="title"/>
          </p:nvPr>
        </p:nvSpPr>
        <p:spPr/>
        <p:txBody>
          <a:bodyPr/>
          <a:lstStyle/>
          <a:p>
            <a:r>
              <a:rPr lang="en-US" dirty="0"/>
              <a:t>When user click confirm and back by accident</a:t>
            </a:r>
          </a:p>
        </p:txBody>
      </p:sp>
      <p:pic>
        <p:nvPicPr>
          <p:cNvPr id="6" name="Content Placeholder 5" descr="A screen shot of a smart phone&#10;&#10;Description automatically generated">
            <a:extLst>
              <a:ext uri="{FF2B5EF4-FFF2-40B4-BE49-F238E27FC236}">
                <a16:creationId xmlns:a16="http://schemas.microsoft.com/office/drawing/2014/main" id="{750A0384-1D06-44D5-A2B6-A547AB9005F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3962" y="2000473"/>
            <a:ext cx="2272792" cy="4206875"/>
          </a:xfrm>
        </p:spPr>
      </p:pic>
      <p:pic>
        <p:nvPicPr>
          <p:cNvPr id="8" name="Content Placeholder 7" descr="A screenshot of a cell phone&#10;&#10;Description automatically generated">
            <a:extLst>
              <a:ext uri="{FF2B5EF4-FFF2-40B4-BE49-F238E27FC236}">
                <a16:creationId xmlns:a16="http://schemas.microsoft.com/office/drawing/2014/main" id="{911B2200-146C-4FBC-8E5F-B8D5C6498E5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07970" y="2000473"/>
            <a:ext cx="2272792" cy="4206875"/>
          </a:xfrm>
        </p:spPr>
      </p:pic>
      <p:pic>
        <p:nvPicPr>
          <p:cNvPr id="10" name="Picture 9" descr="A screenshot of a cell phone&#10;&#10;Description automatically generated">
            <a:extLst>
              <a:ext uri="{FF2B5EF4-FFF2-40B4-BE49-F238E27FC236}">
                <a16:creationId xmlns:a16="http://schemas.microsoft.com/office/drawing/2014/main" id="{65ABA0B3-1877-42FB-B2C3-F2FE4C830A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0966" y="2000473"/>
            <a:ext cx="2272792" cy="4197057"/>
          </a:xfrm>
          <a:prstGeom prst="rect">
            <a:avLst/>
          </a:prstGeom>
        </p:spPr>
      </p:pic>
      <p:sp>
        <p:nvSpPr>
          <p:cNvPr id="11" name="TextBox 10">
            <a:extLst>
              <a:ext uri="{FF2B5EF4-FFF2-40B4-BE49-F238E27FC236}">
                <a16:creationId xmlns:a16="http://schemas.microsoft.com/office/drawing/2014/main" id="{10DC148C-774D-43DE-AD76-6C51BC98DE31}"/>
              </a:ext>
            </a:extLst>
          </p:cNvPr>
          <p:cNvSpPr txBox="1"/>
          <p:nvPr/>
        </p:nvSpPr>
        <p:spPr>
          <a:xfrm>
            <a:off x="8131630" y="2000474"/>
            <a:ext cx="3927020" cy="3693319"/>
          </a:xfrm>
          <a:prstGeom prst="rect">
            <a:avLst/>
          </a:prstGeom>
          <a:noFill/>
        </p:spPr>
        <p:txBody>
          <a:bodyPr wrap="square" rtlCol="0">
            <a:spAutoFit/>
          </a:bodyPr>
          <a:lstStyle/>
          <a:p>
            <a:pPr marL="342900" indent="-342900">
              <a:buAutoNum type="arabicParenR"/>
            </a:pPr>
            <a:r>
              <a:rPr lang="en-US" dirty="0"/>
              <a:t>When user try to click Confirm button without answer, it will show a message that ask user to make choose.</a:t>
            </a:r>
          </a:p>
          <a:p>
            <a:pPr marL="342900" indent="-342900">
              <a:buAutoNum type="arabicParenR"/>
            </a:pPr>
            <a:endParaRPr lang="en-US" dirty="0"/>
          </a:p>
          <a:p>
            <a:pPr marL="342900" indent="-342900">
              <a:buAutoNum type="arabicParenR"/>
            </a:pPr>
            <a:r>
              <a:rPr lang="en-US" dirty="0"/>
              <a:t> If user click back button by accident, it will ask user to click again to make sure that want to quit the quiz. Only if user click back twice continuously within 2 second, the quiz will end and return to main menu. Otherwise it will stay on quiz.</a:t>
            </a:r>
          </a:p>
          <a:p>
            <a:endParaRPr lang="en-US" dirty="0"/>
          </a:p>
        </p:txBody>
      </p:sp>
    </p:spTree>
    <p:extLst>
      <p:ext uri="{BB962C8B-B14F-4D97-AF65-F5344CB8AC3E}">
        <p14:creationId xmlns:p14="http://schemas.microsoft.com/office/powerpoint/2010/main" val="3024405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057CBB0-DD72-4100-99F4-5417711256DE}"/>
              </a:ext>
            </a:extLst>
          </p:cNvPr>
          <p:cNvSpPr>
            <a:spLocks noGrp="1"/>
          </p:cNvSpPr>
          <p:nvPr>
            <p:ph type="body" idx="1"/>
          </p:nvPr>
        </p:nvSpPr>
        <p:spPr>
          <a:xfrm>
            <a:off x="285750" y="513295"/>
            <a:ext cx="4754880" cy="743094"/>
          </a:xfrm>
        </p:spPr>
        <p:txBody>
          <a:bodyPr>
            <a:normAutofit lnSpcReduction="10000"/>
          </a:bodyPr>
          <a:lstStyle/>
          <a:p>
            <a:r>
              <a:rPr lang="en-US" sz="2400" dirty="0">
                <a:solidFill>
                  <a:schemeClr val="bg1"/>
                </a:solidFill>
              </a:rPr>
              <a:t>Data save/retrieval and structure </a:t>
            </a:r>
            <a:r>
              <a:rPr lang="en-US" sz="2400" dirty="0"/>
              <a:t>using</a:t>
            </a:r>
          </a:p>
        </p:txBody>
      </p:sp>
      <p:sp>
        <p:nvSpPr>
          <p:cNvPr id="4" name="Content Placeholder 3">
            <a:extLst>
              <a:ext uri="{FF2B5EF4-FFF2-40B4-BE49-F238E27FC236}">
                <a16:creationId xmlns:a16="http://schemas.microsoft.com/office/drawing/2014/main" id="{D96CD8E5-5E94-4560-8BCB-941CAE7E29E7}"/>
              </a:ext>
            </a:extLst>
          </p:cNvPr>
          <p:cNvSpPr>
            <a:spLocks noGrp="1"/>
          </p:cNvSpPr>
          <p:nvPr>
            <p:ph sz="half" idx="2"/>
          </p:nvPr>
        </p:nvSpPr>
        <p:spPr>
          <a:xfrm>
            <a:off x="285750" y="1876425"/>
            <a:ext cx="5676138" cy="4346301"/>
          </a:xfrm>
        </p:spPr>
        <p:txBody>
          <a:bodyPr>
            <a:normAutofit/>
          </a:bodyPr>
          <a:lstStyle/>
          <a:p>
            <a:pPr fontAlgn="base">
              <a:buFont typeface="Wingdings" panose="05000000000000000000" pitchFamily="2" charset="2"/>
              <a:buChar char="Ø"/>
            </a:pPr>
            <a:r>
              <a:rPr lang="en-US" dirty="0"/>
              <a:t>I use SQLite database to save/retrieval data. Our data is always stored with the application from install time.</a:t>
            </a:r>
          </a:p>
          <a:p>
            <a:pPr fontAlgn="base">
              <a:buFont typeface="Wingdings" panose="05000000000000000000" pitchFamily="2" charset="2"/>
              <a:buChar char="Ø"/>
            </a:pPr>
            <a:r>
              <a:rPr lang="en-US" dirty="0" err="1"/>
              <a:t>SQLiteDatabase</a:t>
            </a:r>
            <a:r>
              <a:rPr lang="en-US" dirty="0"/>
              <a:t> has methods to create, delete, execute SQL commands, and perform other common database management tasks.</a:t>
            </a:r>
          </a:p>
          <a:p>
            <a:pPr>
              <a:buFont typeface="Wingdings" panose="05000000000000000000" pitchFamily="2" charset="2"/>
              <a:buChar char="Ø"/>
            </a:pPr>
            <a:r>
              <a:rPr lang="en-US" dirty="0"/>
              <a:t>I use List and </a:t>
            </a:r>
            <a:r>
              <a:rPr lang="en-US" dirty="0" err="1"/>
              <a:t>ArrayList</a:t>
            </a:r>
            <a:r>
              <a:rPr lang="en-US" dirty="0"/>
              <a:t> to store question with its option answer, category and difficulty level in the index. </a:t>
            </a:r>
          </a:p>
          <a:p>
            <a:pPr>
              <a:buFont typeface="Wingdings" panose="05000000000000000000" pitchFamily="2" charset="2"/>
              <a:buChar char="Ø"/>
            </a:pPr>
            <a:r>
              <a:rPr lang="en-US" dirty="0" err="1"/>
              <a:t>ArrayList</a:t>
            </a:r>
            <a:r>
              <a:rPr lang="en-US" dirty="0"/>
              <a:t> allows us to randomly access the list. There are many method in </a:t>
            </a:r>
            <a:r>
              <a:rPr lang="en-US" dirty="0" err="1"/>
              <a:t>ArrayList</a:t>
            </a:r>
            <a:r>
              <a:rPr lang="en-US" dirty="0"/>
              <a:t> can help me to add, delete or check if it’s empty.</a:t>
            </a:r>
          </a:p>
          <a:p>
            <a:pPr>
              <a:buFont typeface="Wingdings" panose="05000000000000000000" pitchFamily="2" charset="2"/>
              <a:buChar char="Ø"/>
            </a:pPr>
            <a:endParaRPr lang="en-US" dirty="0"/>
          </a:p>
        </p:txBody>
      </p:sp>
      <p:sp>
        <p:nvSpPr>
          <p:cNvPr id="5" name="Text Placeholder 4">
            <a:extLst>
              <a:ext uri="{FF2B5EF4-FFF2-40B4-BE49-F238E27FC236}">
                <a16:creationId xmlns:a16="http://schemas.microsoft.com/office/drawing/2014/main" id="{5B9D1760-9925-46AD-B3D9-9419054DF0BE}"/>
              </a:ext>
            </a:extLst>
          </p:cNvPr>
          <p:cNvSpPr>
            <a:spLocks noGrp="1"/>
          </p:cNvSpPr>
          <p:nvPr>
            <p:ph type="body" sz="quarter" idx="3"/>
          </p:nvPr>
        </p:nvSpPr>
        <p:spPr>
          <a:xfrm>
            <a:off x="6503670" y="635276"/>
            <a:ext cx="4754880" cy="743094"/>
          </a:xfrm>
        </p:spPr>
        <p:txBody>
          <a:bodyPr>
            <a:normAutofit lnSpcReduction="10000"/>
          </a:bodyPr>
          <a:lstStyle/>
          <a:p>
            <a:r>
              <a:rPr lang="en-US" sz="2400" dirty="0">
                <a:solidFill>
                  <a:schemeClr val="bg1"/>
                </a:solidFill>
              </a:rPr>
              <a:t>Challenges</a:t>
            </a:r>
          </a:p>
          <a:p>
            <a:endParaRPr lang="en-US" dirty="0">
              <a:solidFill>
                <a:schemeClr val="bg1"/>
              </a:solidFill>
            </a:endParaRPr>
          </a:p>
        </p:txBody>
      </p:sp>
      <p:sp>
        <p:nvSpPr>
          <p:cNvPr id="6" name="Content Placeholder 5">
            <a:extLst>
              <a:ext uri="{FF2B5EF4-FFF2-40B4-BE49-F238E27FC236}">
                <a16:creationId xmlns:a16="http://schemas.microsoft.com/office/drawing/2014/main" id="{80486669-8692-416C-92AB-288CDE43DBD9}"/>
              </a:ext>
            </a:extLst>
          </p:cNvPr>
          <p:cNvSpPr>
            <a:spLocks noGrp="1"/>
          </p:cNvSpPr>
          <p:nvPr>
            <p:ph sz="quarter" idx="4"/>
          </p:nvPr>
        </p:nvSpPr>
        <p:spPr>
          <a:xfrm>
            <a:off x="6231230" y="1876423"/>
            <a:ext cx="5027320" cy="4346301"/>
          </a:xfrm>
        </p:spPr>
        <p:txBody>
          <a:bodyPr>
            <a:normAutofit/>
          </a:bodyPr>
          <a:lstStyle/>
          <a:p>
            <a:pPr fontAlgn="base"/>
            <a:r>
              <a:rPr lang="en-US" dirty="0"/>
              <a:t>1) to understand and use the different data type for my feature. For example, I have one feature for time countdown. I choose to use Android </a:t>
            </a:r>
            <a:r>
              <a:rPr lang="en-US" dirty="0" err="1"/>
              <a:t>CountDownTimer</a:t>
            </a:r>
            <a:r>
              <a:rPr lang="en-US" dirty="0"/>
              <a:t>. Because I want to do a countdown of 30 seconds and know how much time is left every second.</a:t>
            </a:r>
          </a:p>
          <a:p>
            <a:pPr fontAlgn="base"/>
            <a:r>
              <a:rPr lang="en-US" dirty="0"/>
              <a:t>2) to understand and know which function to </a:t>
            </a:r>
            <a:r>
              <a:rPr lang="en-US" dirty="0" err="1"/>
              <a:t>overwriter</a:t>
            </a:r>
            <a:endParaRPr lang="en-US" dirty="0"/>
          </a:p>
          <a:p>
            <a:pPr fontAlgn="base"/>
            <a:r>
              <a:rPr lang="en-US" dirty="0"/>
              <a:t>3) go through the example code in the Android Tutorial and rewrite it for me to use</a:t>
            </a:r>
          </a:p>
          <a:p>
            <a:endParaRPr lang="en-US" dirty="0"/>
          </a:p>
        </p:txBody>
      </p:sp>
    </p:spTree>
    <p:extLst>
      <p:ext uri="{BB962C8B-B14F-4D97-AF65-F5344CB8AC3E}">
        <p14:creationId xmlns:p14="http://schemas.microsoft.com/office/powerpoint/2010/main" val="4189410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56C4CA1-C43E-4C42-82B5-3D38CC986708}"/>
              </a:ext>
            </a:extLst>
          </p:cNvPr>
          <p:cNvSpPr>
            <a:spLocks noGrp="1"/>
          </p:cNvSpPr>
          <p:nvPr>
            <p:ph type="body" idx="1"/>
          </p:nvPr>
        </p:nvSpPr>
        <p:spPr>
          <a:xfrm>
            <a:off x="406908" y="635274"/>
            <a:ext cx="4754880" cy="743094"/>
          </a:xfrm>
        </p:spPr>
        <p:txBody>
          <a:bodyPr>
            <a:normAutofit/>
          </a:bodyPr>
          <a:lstStyle/>
          <a:p>
            <a:r>
              <a:rPr lang="en-US" sz="2400" dirty="0">
                <a:solidFill>
                  <a:schemeClr val="bg1"/>
                </a:solidFill>
              </a:rPr>
              <a:t>What I learned</a:t>
            </a:r>
          </a:p>
        </p:txBody>
      </p:sp>
      <p:sp>
        <p:nvSpPr>
          <p:cNvPr id="4" name="Content Placeholder 3">
            <a:extLst>
              <a:ext uri="{FF2B5EF4-FFF2-40B4-BE49-F238E27FC236}">
                <a16:creationId xmlns:a16="http://schemas.microsoft.com/office/drawing/2014/main" id="{5FACD460-E616-4DA7-A0A2-3E6ED919DCD7}"/>
              </a:ext>
            </a:extLst>
          </p:cNvPr>
          <p:cNvSpPr>
            <a:spLocks noGrp="1"/>
          </p:cNvSpPr>
          <p:nvPr>
            <p:ph sz="half" idx="2"/>
          </p:nvPr>
        </p:nvSpPr>
        <p:spPr>
          <a:xfrm>
            <a:off x="406908" y="2523216"/>
            <a:ext cx="4754880" cy="3566160"/>
          </a:xfrm>
        </p:spPr>
        <p:txBody>
          <a:bodyPr/>
          <a:lstStyle/>
          <a:p>
            <a:pPr fontAlgn="base"/>
            <a:r>
              <a:rPr lang="en-US" dirty="0"/>
              <a:t>1) Creating Android App using Android Studio</a:t>
            </a:r>
          </a:p>
          <a:p>
            <a:pPr fontAlgn="base"/>
            <a:r>
              <a:rPr lang="en-US" dirty="0"/>
              <a:t>2) Editing and styling xml file both by code and design</a:t>
            </a:r>
          </a:p>
          <a:p>
            <a:pPr fontAlgn="base"/>
            <a:r>
              <a:rPr lang="en-US" dirty="0"/>
              <a:t>3) To understand different method do in Android Studio, like </a:t>
            </a:r>
            <a:r>
              <a:rPr lang="en-US" dirty="0" err="1"/>
              <a:t>onCreate</a:t>
            </a:r>
            <a:r>
              <a:rPr lang="en-US" dirty="0"/>
              <a:t>, </a:t>
            </a:r>
            <a:r>
              <a:rPr lang="en-US" dirty="0" err="1"/>
              <a:t>setOnClickListener</a:t>
            </a:r>
            <a:r>
              <a:rPr lang="en-US" dirty="0"/>
              <a:t>, </a:t>
            </a:r>
            <a:r>
              <a:rPr lang="en-US" dirty="0" err="1"/>
              <a:t>etc</a:t>
            </a:r>
            <a:endParaRPr lang="en-US" dirty="0"/>
          </a:p>
          <a:p>
            <a:endParaRPr lang="en-US" dirty="0"/>
          </a:p>
        </p:txBody>
      </p:sp>
      <p:sp>
        <p:nvSpPr>
          <p:cNvPr id="5" name="Text Placeholder 4">
            <a:extLst>
              <a:ext uri="{FF2B5EF4-FFF2-40B4-BE49-F238E27FC236}">
                <a16:creationId xmlns:a16="http://schemas.microsoft.com/office/drawing/2014/main" id="{7055621E-CE6D-4510-B0D3-CD159AAA68B7}"/>
              </a:ext>
            </a:extLst>
          </p:cNvPr>
          <p:cNvSpPr>
            <a:spLocks noGrp="1"/>
          </p:cNvSpPr>
          <p:nvPr>
            <p:ph type="body" sz="quarter" idx="3"/>
          </p:nvPr>
        </p:nvSpPr>
        <p:spPr>
          <a:xfrm>
            <a:off x="6231230" y="635274"/>
            <a:ext cx="4754880" cy="743094"/>
          </a:xfrm>
        </p:spPr>
        <p:txBody>
          <a:bodyPr>
            <a:normAutofit/>
          </a:bodyPr>
          <a:lstStyle/>
          <a:p>
            <a:r>
              <a:rPr lang="en-US" sz="2400" dirty="0">
                <a:solidFill>
                  <a:schemeClr val="bg1"/>
                </a:solidFill>
              </a:rPr>
              <a:t>What I want to add</a:t>
            </a:r>
          </a:p>
        </p:txBody>
      </p:sp>
      <p:sp>
        <p:nvSpPr>
          <p:cNvPr id="6" name="Content Placeholder 5">
            <a:extLst>
              <a:ext uri="{FF2B5EF4-FFF2-40B4-BE49-F238E27FC236}">
                <a16:creationId xmlns:a16="http://schemas.microsoft.com/office/drawing/2014/main" id="{97FF9592-8687-4587-A919-4CB75340EA8C}"/>
              </a:ext>
            </a:extLst>
          </p:cNvPr>
          <p:cNvSpPr>
            <a:spLocks noGrp="1"/>
          </p:cNvSpPr>
          <p:nvPr>
            <p:ph sz="quarter" idx="4"/>
          </p:nvPr>
        </p:nvSpPr>
        <p:spPr>
          <a:xfrm>
            <a:off x="6231230" y="2523216"/>
            <a:ext cx="4754880" cy="3566160"/>
          </a:xfrm>
        </p:spPr>
        <p:txBody>
          <a:bodyPr/>
          <a:lstStyle/>
          <a:p>
            <a:pPr fontAlgn="base">
              <a:buFont typeface="Wingdings" panose="05000000000000000000" pitchFamily="2" charset="2"/>
              <a:buChar char="Ø"/>
            </a:pPr>
            <a:r>
              <a:rPr lang="en-US" dirty="0"/>
              <a:t>1) allow user to add and delete category from main menu</a:t>
            </a:r>
          </a:p>
          <a:p>
            <a:pPr fontAlgn="base">
              <a:buFont typeface="Wingdings" panose="05000000000000000000" pitchFamily="2" charset="2"/>
              <a:buChar char="Ø"/>
            </a:pPr>
            <a:r>
              <a:rPr lang="en-US" dirty="0"/>
              <a:t>2) allow user to delete questions they don’t want anymore from main menu</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798261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2390D5-7580-4E8E-9E29-427D1F432AAE}"/>
              </a:ext>
            </a:extLst>
          </p:cNvPr>
          <p:cNvSpPr/>
          <p:nvPr/>
        </p:nvSpPr>
        <p:spPr>
          <a:xfrm>
            <a:off x="2686050" y="2644170"/>
            <a:ext cx="6819899" cy="1569660"/>
          </a:xfrm>
          <a:prstGeom prst="rect">
            <a:avLst/>
          </a:prstGeom>
          <a:noFill/>
        </p:spPr>
        <p:txBody>
          <a:bodyPr wrap="square" lIns="91440" tIns="45720" rIns="91440" bIns="45720">
            <a:spAutoFit/>
          </a:bodyPr>
          <a:lstStyle/>
          <a:p>
            <a:pPr algn="ctr"/>
            <a:r>
              <a:rPr lang="en-US" sz="9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Thank you</a:t>
            </a:r>
          </a:p>
        </p:txBody>
      </p:sp>
    </p:spTree>
    <p:extLst>
      <p:ext uri="{BB962C8B-B14F-4D97-AF65-F5344CB8AC3E}">
        <p14:creationId xmlns:p14="http://schemas.microsoft.com/office/powerpoint/2010/main" val="28945499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otalTime>152</TotalTime>
  <Words>803</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Corbel</vt:lpstr>
      <vt:lpstr>Wingdings</vt:lpstr>
      <vt:lpstr>Banded</vt:lpstr>
      <vt:lpstr>Multiple choice quiz app</vt:lpstr>
      <vt:lpstr>Starting screen</vt:lpstr>
      <vt:lpstr>When time’s up and no answer been choosed</vt:lpstr>
      <vt:lpstr>How the quiz work</vt:lpstr>
      <vt:lpstr>Add question by user</vt:lpstr>
      <vt:lpstr>When user click confirm and back by accident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choice quiz app</dc:title>
  <dc:creator>bingjing.dong@live.lagcc.cuny.edu</dc:creator>
  <cp:lastModifiedBy>bingjing.dong@live.lagcc.cuny.edu</cp:lastModifiedBy>
  <cp:revision>14</cp:revision>
  <dcterms:created xsi:type="dcterms:W3CDTF">2020-05-15T18:21:24Z</dcterms:created>
  <dcterms:modified xsi:type="dcterms:W3CDTF">2020-05-15T20:53:55Z</dcterms:modified>
</cp:coreProperties>
</file>