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39"/>
  </p:notesMasterIdLst>
  <p:handoutMasterIdLst>
    <p:handoutMasterId r:id="rId40"/>
  </p:handoutMasterIdLst>
  <p:sldIdLst>
    <p:sldId id="276" r:id="rId2"/>
    <p:sldId id="258" r:id="rId3"/>
    <p:sldId id="281" r:id="rId4"/>
    <p:sldId id="295" r:id="rId5"/>
    <p:sldId id="296" r:id="rId6"/>
    <p:sldId id="297" r:id="rId7"/>
    <p:sldId id="301" r:id="rId8"/>
    <p:sldId id="286" r:id="rId9"/>
    <p:sldId id="300" r:id="rId10"/>
    <p:sldId id="302" r:id="rId11"/>
    <p:sldId id="303" r:id="rId12"/>
    <p:sldId id="298" r:id="rId13"/>
    <p:sldId id="304" r:id="rId14"/>
    <p:sldId id="305" r:id="rId15"/>
    <p:sldId id="299" r:id="rId16"/>
    <p:sldId id="306" r:id="rId17"/>
    <p:sldId id="308" r:id="rId18"/>
    <p:sldId id="307" r:id="rId19"/>
    <p:sldId id="326" r:id="rId20"/>
    <p:sldId id="289" r:id="rId21"/>
    <p:sldId id="309" r:id="rId22"/>
    <p:sldId id="319" r:id="rId23"/>
    <p:sldId id="310" r:id="rId24"/>
    <p:sldId id="311" r:id="rId25"/>
    <p:sldId id="312" r:id="rId26"/>
    <p:sldId id="321" r:id="rId27"/>
    <p:sldId id="320" r:id="rId28"/>
    <p:sldId id="325" r:id="rId29"/>
    <p:sldId id="313" r:id="rId30"/>
    <p:sldId id="327" r:id="rId31"/>
    <p:sldId id="315" r:id="rId32"/>
    <p:sldId id="322" r:id="rId33"/>
    <p:sldId id="314" r:id="rId34"/>
    <p:sldId id="316" r:id="rId35"/>
    <p:sldId id="323" r:id="rId36"/>
    <p:sldId id="324" r:id="rId37"/>
    <p:sldId id="317" r:id="rId3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91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C77"/>
    <a:srgbClr val="001742"/>
    <a:srgbClr val="905191"/>
    <a:srgbClr val="DF524E"/>
    <a:srgbClr val="F3753A"/>
    <a:srgbClr val="0E76BC"/>
    <a:srgbClr val="5EB346"/>
    <a:srgbClr val="0070C0"/>
    <a:srgbClr val="BFD0DF"/>
    <a:srgbClr val="981E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4" autoAdjust="0"/>
    <p:restoredTop sz="96327" autoAdjust="0"/>
  </p:normalViewPr>
  <p:slideViewPr>
    <p:cSldViewPr>
      <p:cViewPr varScale="1">
        <p:scale>
          <a:sx n="128" d="100"/>
          <a:sy n="128" d="100"/>
        </p:scale>
        <p:origin x="1696" y="176"/>
      </p:cViewPr>
      <p:guideLst>
        <p:guide orient="horz" pos="2160"/>
        <p:guide pos="912"/>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94" d="100"/>
          <a:sy n="94" d="100"/>
        </p:scale>
        <p:origin x="-1770" y="-11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4A02BF-606F-BC41-8640-96DCC5538657}" type="doc">
      <dgm:prSet loTypeId="urn:microsoft.com/office/officeart/2005/8/layout/vList2" loCatId="" qsTypeId="urn:microsoft.com/office/officeart/2005/8/quickstyle/simple1" qsCatId="simple" csTypeId="urn:microsoft.com/office/officeart/2005/8/colors/accent0_2" csCatId="mainScheme" phldr="1"/>
      <dgm:spPr/>
      <dgm:t>
        <a:bodyPr/>
        <a:lstStyle/>
        <a:p>
          <a:endParaRPr lang="en-US"/>
        </a:p>
      </dgm:t>
    </dgm:pt>
    <dgm:pt modelId="{EEBBA6D2-0BB3-0A4A-AB36-6A6E94422FB1}">
      <dgm:prSet phldrT="[Text]"/>
      <dgm:spPr/>
      <dgm:t>
        <a:bodyPr/>
        <a:lstStyle/>
        <a:p>
          <a:r>
            <a:rPr lang="en-US" dirty="0">
              <a:latin typeface="Arial" panose="020B0604020202020204" pitchFamily="34" charset="0"/>
              <a:cs typeface="Arial" panose="020B0604020202020204" pitchFamily="34" charset="0"/>
            </a:rPr>
            <a:t>General theory</a:t>
          </a:r>
        </a:p>
      </dgm:t>
    </dgm:pt>
    <dgm:pt modelId="{E0FAA450-1A3A-3E49-A299-6328933063F2}" type="parTrans" cxnId="{DE704855-A025-074B-A85A-E2721F67092E}">
      <dgm:prSet/>
      <dgm:spPr/>
      <dgm:t>
        <a:bodyPr/>
        <a:lstStyle/>
        <a:p>
          <a:endParaRPr lang="en-US"/>
        </a:p>
      </dgm:t>
    </dgm:pt>
    <dgm:pt modelId="{520DCE9F-70BA-B342-B8E5-3AEADC0894CB}" type="sibTrans" cxnId="{DE704855-A025-074B-A85A-E2721F67092E}">
      <dgm:prSet/>
      <dgm:spPr/>
      <dgm:t>
        <a:bodyPr/>
        <a:lstStyle/>
        <a:p>
          <a:endParaRPr lang="en-US"/>
        </a:p>
      </dgm:t>
    </dgm:pt>
    <dgm:pt modelId="{B5A218ED-ED8E-014A-AC97-EEF66A877A8E}">
      <dgm:prSet phldrT="[Text]"/>
      <dgm:spPr/>
      <dgm:t>
        <a:bodyPr/>
        <a:lstStyle/>
        <a:p>
          <a:r>
            <a:rPr lang="en-US" dirty="0">
              <a:latin typeface="Arial" panose="020B0604020202020204" pitchFamily="34" charset="0"/>
              <a:cs typeface="Arial" panose="020B0604020202020204" pitchFamily="34" charset="0"/>
            </a:rPr>
            <a:t>Examples</a:t>
          </a:r>
        </a:p>
      </dgm:t>
    </dgm:pt>
    <dgm:pt modelId="{F384C2A1-8C8D-1943-922F-0443E8E4460F}" type="parTrans" cxnId="{40DF1CDB-5B5F-994B-B60A-F9D5B99A3AC8}">
      <dgm:prSet/>
      <dgm:spPr/>
      <dgm:t>
        <a:bodyPr/>
        <a:lstStyle/>
        <a:p>
          <a:endParaRPr lang="en-US"/>
        </a:p>
      </dgm:t>
    </dgm:pt>
    <dgm:pt modelId="{22C876C9-24EE-5548-976B-140B2C4C741D}" type="sibTrans" cxnId="{40DF1CDB-5B5F-994B-B60A-F9D5B99A3AC8}">
      <dgm:prSet/>
      <dgm:spPr/>
      <dgm:t>
        <a:bodyPr/>
        <a:lstStyle/>
        <a:p>
          <a:endParaRPr lang="en-US"/>
        </a:p>
      </dgm:t>
    </dgm:pt>
    <dgm:pt modelId="{FA2CFF49-9479-194B-A038-CDA3B7AFB019}">
      <dgm:prSet phldrT="[Text]"/>
      <dgm:spPr/>
      <dgm:t>
        <a:bodyPr/>
        <a:lstStyle/>
        <a:p>
          <a:r>
            <a:rPr lang="en-US" dirty="0">
              <a:latin typeface="Arial" panose="020B0604020202020204" pitchFamily="34" charset="0"/>
              <a:cs typeface="Arial" panose="020B0604020202020204" pitchFamily="34" charset="0"/>
            </a:rPr>
            <a:t>ANCOVA</a:t>
          </a:r>
        </a:p>
      </dgm:t>
    </dgm:pt>
    <dgm:pt modelId="{EB5810B9-941F-7B4E-938A-DFA6007B3467}" type="parTrans" cxnId="{EC5FB9FE-0176-8C4C-A2B5-EAC8BA5D0A76}">
      <dgm:prSet/>
      <dgm:spPr/>
      <dgm:t>
        <a:bodyPr/>
        <a:lstStyle/>
        <a:p>
          <a:endParaRPr lang="en-US"/>
        </a:p>
      </dgm:t>
    </dgm:pt>
    <dgm:pt modelId="{9BB25307-2165-0149-A211-925728E7722A}" type="sibTrans" cxnId="{EC5FB9FE-0176-8C4C-A2B5-EAC8BA5D0A76}">
      <dgm:prSet/>
      <dgm:spPr/>
      <dgm:t>
        <a:bodyPr/>
        <a:lstStyle/>
        <a:p>
          <a:endParaRPr lang="en-US"/>
        </a:p>
      </dgm:t>
    </dgm:pt>
    <dgm:pt modelId="{B166FFFE-B006-914B-86E8-14E74A72FD00}">
      <dgm:prSet phldrT="[Text]"/>
      <dgm:spPr/>
      <dgm:t>
        <a:bodyPr/>
        <a:lstStyle/>
        <a:p>
          <a:r>
            <a:rPr lang="en-US" dirty="0">
              <a:latin typeface="Arial" panose="020B0604020202020204" pitchFamily="34" charset="0"/>
              <a:cs typeface="Arial" panose="020B0604020202020204" pitchFamily="34" charset="0"/>
            </a:rPr>
            <a:t>Asymptotic results</a:t>
          </a:r>
        </a:p>
      </dgm:t>
    </dgm:pt>
    <dgm:pt modelId="{06327D29-80BC-164E-B2D0-D8D37D4F4A7D}" type="parTrans" cxnId="{0290B0D1-94E2-8C4C-9BC9-657911A2914A}">
      <dgm:prSet/>
      <dgm:spPr/>
      <dgm:t>
        <a:bodyPr/>
        <a:lstStyle/>
        <a:p>
          <a:endParaRPr lang="en-US"/>
        </a:p>
      </dgm:t>
    </dgm:pt>
    <dgm:pt modelId="{6CB1F05D-647D-6A48-9203-99AB96A15891}" type="sibTrans" cxnId="{0290B0D1-94E2-8C4C-9BC9-657911A2914A}">
      <dgm:prSet/>
      <dgm:spPr/>
      <dgm:t>
        <a:bodyPr/>
        <a:lstStyle/>
        <a:p>
          <a:endParaRPr lang="en-US"/>
        </a:p>
      </dgm:t>
    </dgm:pt>
    <dgm:pt modelId="{D2F26C56-DA87-E54C-AB4B-3D89D3BA76E0}">
      <dgm:prSet phldrT="[Text]"/>
      <dgm:spPr/>
      <dgm:t>
        <a:bodyPr/>
        <a:lstStyle/>
        <a:p>
          <a:r>
            <a:rPr lang="en-US" dirty="0">
              <a:latin typeface="Arial" panose="020B0604020202020204" pitchFamily="34" charset="0"/>
              <a:cs typeface="Arial" panose="020B0604020202020204" pitchFamily="34" charset="0"/>
            </a:rPr>
            <a:t>MMRM</a:t>
          </a:r>
        </a:p>
      </dgm:t>
    </dgm:pt>
    <dgm:pt modelId="{5DFE46E4-7352-0B45-8E3A-BEE6926AF61D}" type="parTrans" cxnId="{6B791399-52D0-854D-9ED0-C9B670855961}">
      <dgm:prSet/>
      <dgm:spPr/>
      <dgm:t>
        <a:bodyPr/>
        <a:lstStyle/>
        <a:p>
          <a:endParaRPr lang="en-US"/>
        </a:p>
      </dgm:t>
    </dgm:pt>
    <dgm:pt modelId="{52F4D60C-74E4-4247-9EF1-B6D1E7D567D4}" type="sibTrans" cxnId="{6B791399-52D0-854D-9ED0-C9B670855961}">
      <dgm:prSet/>
      <dgm:spPr/>
      <dgm:t>
        <a:bodyPr/>
        <a:lstStyle/>
        <a:p>
          <a:endParaRPr lang="en-US"/>
        </a:p>
      </dgm:t>
    </dgm:pt>
    <dgm:pt modelId="{B45EF443-6864-844C-807D-7F0E4755577B}">
      <dgm:prSet phldrT="[Text]"/>
      <dgm:spPr/>
      <dgm:t>
        <a:bodyPr/>
        <a:lstStyle/>
        <a:p>
          <a:r>
            <a:rPr lang="en-US" dirty="0">
              <a:latin typeface="Arial" panose="020B0604020202020204" pitchFamily="34" charset="0"/>
              <a:cs typeface="Arial" panose="020B0604020202020204" pitchFamily="34" charset="0"/>
            </a:rPr>
            <a:t>Setup</a:t>
          </a:r>
        </a:p>
      </dgm:t>
    </dgm:pt>
    <dgm:pt modelId="{5B27D7B7-3FF4-C743-9BBB-B7EB4AB2D7E3}" type="parTrans" cxnId="{B45E8E3C-7465-934A-9F93-66DF84A1E3DC}">
      <dgm:prSet/>
      <dgm:spPr/>
      <dgm:t>
        <a:bodyPr/>
        <a:lstStyle/>
        <a:p>
          <a:endParaRPr lang="en-US"/>
        </a:p>
      </dgm:t>
    </dgm:pt>
    <dgm:pt modelId="{03965932-3DDE-1340-B297-E09730301DFB}" type="sibTrans" cxnId="{B45E8E3C-7465-934A-9F93-66DF84A1E3DC}">
      <dgm:prSet/>
      <dgm:spPr/>
      <dgm:t>
        <a:bodyPr/>
        <a:lstStyle/>
        <a:p>
          <a:endParaRPr lang="en-US"/>
        </a:p>
      </dgm:t>
    </dgm:pt>
    <dgm:pt modelId="{FD7D1DBF-A5F9-A14A-8EB8-C6B987D1E670}">
      <dgm:prSet phldrT="[Text]"/>
      <dgm:spPr/>
      <dgm:t>
        <a:bodyPr/>
        <a:lstStyle/>
        <a:p>
          <a:r>
            <a:rPr lang="en-US" dirty="0">
              <a:latin typeface="Arial" panose="020B0604020202020204" pitchFamily="34" charset="0"/>
              <a:cs typeface="Arial" panose="020B0604020202020204" pitchFamily="34" charset="0"/>
            </a:rPr>
            <a:t>Estimators</a:t>
          </a:r>
        </a:p>
      </dgm:t>
    </dgm:pt>
    <dgm:pt modelId="{D3198006-3707-2A48-93DF-AB8CFBFA8A8F}" type="sibTrans" cxnId="{03E7CAE4-3FB4-1443-BA70-DE0B9E52D293}">
      <dgm:prSet/>
      <dgm:spPr/>
      <dgm:t>
        <a:bodyPr/>
        <a:lstStyle/>
        <a:p>
          <a:endParaRPr lang="en-US"/>
        </a:p>
      </dgm:t>
    </dgm:pt>
    <dgm:pt modelId="{4B4D9C34-87C0-2847-98D9-F29D70BEFBF9}" type="parTrans" cxnId="{03E7CAE4-3FB4-1443-BA70-DE0B9E52D293}">
      <dgm:prSet/>
      <dgm:spPr/>
      <dgm:t>
        <a:bodyPr/>
        <a:lstStyle/>
        <a:p>
          <a:endParaRPr lang="en-US"/>
        </a:p>
      </dgm:t>
    </dgm:pt>
    <dgm:pt modelId="{ED83B2DE-4DB8-4E4A-90AD-CADDCBDAEA4D}">
      <dgm:prSet phldrT="[Text]"/>
      <dgm:spPr/>
      <dgm:t>
        <a:bodyPr/>
        <a:lstStyle/>
        <a:p>
          <a:r>
            <a:rPr lang="en-US" dirty="0">
              <a:latin typeface="Arial" panose="020B0604020202020204" pitchFamily="34" charset="0"/>
              <a:cs typeface="Arial" panose="020B0604020202020204" pitchFamily="34" charset="0"/>
            </a:rPr>
            <a:t>The standardized logistic regression estimator</a:t>
          </a:r>
        </a:p>
      </dgm:t>
    </dgm:pt>
    <dgm:pt modelId="{20EFDFAB-BFCB-A745-91BA-0DA5C0A2D659}" type="parTrans" cxnId="{930714E8-301A-8846-9981-29D0FB33DF3D}">
      <dgm:prSet/>
      <dgm:spPr/>
      <dgm:t>
        <a:bodyPr/>
        <a:lstStyle/>
        <a:p>
          <a:endParaRPr lang="en-US"/>
        </a:p>
      </dgm:t>
    </dgm:pt>
    <dgm:pt modelId="{B3A34408-9A65-CB44-B961-65BD52F12CBD}" type="sibTrans" cxnId="{930714E8-301A-8846-9981-29D0FB33DF3D}">
      <dgm:prSet/>
      <dgm:spPr/>
      <dgm:t>
        <a:bodyPr/>
        <a:lstStyle/>
        <a:p>
          <a:endParaRPr lang="en-US"/>
        </a:p>
      </dgm:t>
    </dgm:pt>
    <dgm:pt modelId="{BE864732-0D63-A94A-B3CB-9DCD7BDB1BF9}">
      <dgm:prSet phldrT="[Text]"/>
      <dgm:spPr/>
      <dgm:t>
        <a:bodyPr/>
        <a:lstStyle/>
        <a:p>
          <a:r>
            <a:rPr lang="en-US" dirty="0">
              <a:latin typeface="Arial" panose="020B0604020202020204" pitchFamily="34" charset="0"/>
              <a:cs typeface="Arial" panose="020B0604020202020204" pitchFamily="34" charset="0"/>
            </a:rPr>
            <a:t>Doubly-robust weighted least square estimator</a:t>
          </a:r>
        </a:p>
      </dgm:t>
    </dgm:pt>
    <dgm:pt modelId="{4AA99206-8AF1-554D-81B7-97314B91F2E0}" type="parTrans" cxnId="{CFD50ABD-3829-7442-9BF6-19038AC0BD29}">
      <dgm:prSet/>
      <dgm:spPr/>
      <dgm:t>
        <a:bodyPr/>
        <a:lstStyle/>
        <a:p>
          <a:endParaRPr lang="en-US"/>
        </a:p>
      </dgm:t>
    </dgm:pt>
    <dgm:pt modelId="{75B59245-37D9-3841-9911-85247C5762C2}" type="sibTrans" cxnId="{CFD50ABD-3829-7442-9BF6-19038AC0BD29}">
      <dgm:prSet/>
      <dgm:spPr/>
      <dgm:t>
        <a:bodyPr/>
        <a:lstStyle/>
        <a:p>
          <a:endParaRPr lang="en-US"/>
        </a:p>
      </dgm:t>
    </dgm:pt>
    <dgm:pt modelId="{AF99A1A5-40EE-C241-A2F2-52244DBC88DD}">
      <dgm:prSet phldrT="[Text]"/>
      <dgm:spPr/>
      <dgm:t>
        <a:bodyPr/>
        <a:lstStyle/>
        <a:p>
          <a:r>
            <a:rPr lang="en-US" dirty="0">
              <a:latin typeface="Arial" panose="020B0604020202020204" pitchFamily="34" charset="0"/>
              <a:cs typeface="Arial" panose="020B0604020202020204" pitchFamily="34" charset="0"/>
            </a:rPr>
            <a:t>The Kaplan-Meier estimator</a:t>
          </a:r>
        </a:p>
      </dgm:t>
    </dgm:pt>
    <dgm:pt modelId="{9C21FD42-73C0-CB4C-96F0-219005E11D3B}" type="parTrans" cxnId="{E18AD667-D545-7C4C-8CB0-C72F5696A97F}">
      <dgm:prSet/>
      <dgm:spPr/>
      <dgm:t>
        <a:bodyPr/>
        <a:lstStyle/>
        <a:p>
          <a:endParaRPr lang="en-US"/>
        </a:p>
      </dgm:t>
    </dgm:pt>
    <dgm:pt modelId="{7FC9F70A-8D7A-0D40-B0D3-273719CF106B}" type="sibTrans" cxnId="{E18AD667-D545-7C4C-8CB0-C72F5696A97F}">
      <dgm:prSet/>
      <dgm:spPr/>
      <dgm:t>
        <a:bodyPr/>
        <a:lstStyle/>
        <a:p>
          <a:endParaRPr lang="en-US"/>
        </a:p>
      </dgm:t>
    </dgm:pt>
    <dgm:pt modelId="{5E0DDA1E-AF6B-FC44-9647-0618F90E1698}" type="pres">
      <dgm:prSet presAssocID="{994A02BF-606F-BC41-8640-96DCC5538657}" presName="linear" presStyleCnt="0">
        <dgm:presLayoutVars>
          <dgm:animLvl val="lvl"/>
          <dgm:resizeHandles val="exact"/>
        </dgm:presLayoutVars>
      </dgm:prSet>
      <dgm:spPr/>
    </dgm:pt>
    <dgm:pt modelId="{A53739D8-95E0-DE41-9EB3-47D3579F130F}" type="pres">
      <dgm:prSet presAssocID="{EEBBA6D2-0BB3-0A4A-AB36-6A6E94422FB1}" presName="parentText" presStyleLbl="node1" presStyleIdx="0" presStyleCnt="2">
        <dgm:presLayoutVars>
          <dgm:chMax val="0"/>
          <dgm:bulletEnabled val="1"/>
        </dgm:presLayoutVars>
      </dgm:prSet>
      <dgm:spPr/>
    </dgm:pt>
    <dgm:pt modelId="{37D1627D-CE99-914F-A53C-C2E057541E29}" type="pres">
      <dgm:prSet presAssocID="{EEBBA6D2-0BB3-0A4A-AB36-6A6E94422FB1}" presName="childText" presStyleLbl="revTx" presStyleIdx="0" presStyleCnt="2" custScaleY="140397">
        <dgm:presLayoutVars>
          <dgm:bulletEnabled val="1"/>
        </dgm:presLayoutVars>
      </dgm:prSet>
      <dgm:spPr/>
    </dgm:pt>
    <dgm:pt modelId="{436F3CBA-970A-B148-9C15-49CA36BEDEFE}" type="pres">
      <dgm:prSet presAssocID="{B5A218ED-ED8E-014A-AC97-EEF66A877A8E}" presName="parentText" presStyleLbl="node1" presStyleIdx="1" presStyleCnt="2">
        <dgm:presLayoutVars>
          <dgm:chMax val="0"/>
          <dgm:bulletEnabled val="1"/>
        </dgm:presLayoutVars>
      </dgm:prSet>
      <dgm:spPr/>
    </dgm:pt>
    <dgm:pt modelId="{3F8CCD8C-E111-6441-9473-88A637DB4ED1}" type="pres">
      <dgm:prSet presAssocID="{B5A218ED-ED8E-014A-AC97-EEF66A877A8E}" presName="childText" presStyleLbl="revTx" presStyleIdx="1" presStyleCnt="2">
        <dgm:presLayoutVars>
          <dgm:bulletEnabled val="1"/>
        </dgm:presLayoutVars>
      </dgm:prSet>
      <dgm:spPr/>
    </dgm:pt>
  </dgm:ptLst>
  <dgm:cxnLst>
    <dgm:cxn modelId="{8E2E1B1D-517F-DD49-A1A5-A9A99E310F76}" type="presOf" srcId="{FD7D1DBF-A5F9-A14A-8EB8-C6B987D1E670}" destId="{37D1627D-CE99-914F-A53C-C2E057541E29}" srcOrd="0" destOrd="1" presId="urn:microsoft.com/office/officeart/2005/8/layout/vList2"/>
    <dgm:cxn modelId="{08EDD31E-C9C8-2540-B3F8-C2E8356B2C5A}" type="presOf" srcId="{AF99A1A5-40EE-C241-A2F2-52244DBC88DD}" destId="{3F8CCD8C-E111-6441-9473-88A637DB4ED1}" srcOrd="0" destOrd="4" presId="urn:microsoft.com/office/officeart/2005/8/layout/vList2"/>
    <dgm:cxn modelId="{D6CC1A2B-CDC2-0747-999C-1446AFD568D1}" type="presOf" srcId="{994A02BF-606F-BC41-8640-96DCC5538657}" destId="{5E0DDA1E-AF6B-FC44-9647-0618F90E1698}" srcOrd="0" destOrd="0" presId="urn:microsoft.com/office/officeart/2005/8/layout/vList2"/>
    <dgm:cxn modelId="{B45E8E3C-7465-934A-9F93-66DF84A1E3DC}" srcId="{EEBBA6D2-0BB3-0A4A-AB36-6A6E94422FB1}" destId="{B45EF443-6864-844C-807D-7F0E4755577B}" srcOrd="0" destOrd="0" parTransId="{5B27D7B7-3FF4-C743-9BBB-B7EB4AB2D7E3}" sibTransId="{03965932-3DDE-1340-B297-E09730301DFB}"/>
    <dgm:cxn modelId="{CE97744A-0C7D-CA4D-A7D9-ED630C1D9F89}" type="presOf" srcId="{B5A218ED-ED8E-014A-AC97-EEF66A877A8E}" destId="{436F3CBA-970A-B148-9C15-49CA36BEDEFE}" srcOrd="0" destOrd="0" presId="urn:microsoft.com/office/officeart/2005/8/layout/vList2"/>
    <dgm:cxn modelId="{DE704855-A025-074B-A85A-E2721F67092E}" srcId="{994A02BF-606F-BC41-8640-96DCC5538657}" destId="{EEBBA6D2-0BB3-0A4A-AB36-6A6E94422FB1}" srcOrd="0" destOrd="0" parTransId="{E0FAA450-1A3A-3E49-A299-6328933063F2}" sibTransId="{520DCE9F-70BA-B342-B8E5-3AEADC0894CB}"/>
    <dgm:cxn modelId="{F4C5F955-F27E-5B46-9A81-478D6C38CF87}" type="presOf" srcId="{FA2CFF49-9479-194B-A038-CDA3B7AFB019}" destId="{3F8CCD8C-E111-6441-9473-88A637DB4ED1}" srcOrd="0" destOrd="0" presId="urn:microsoft.com/office/officeart/2005/8/layout/vList2"/>
    <dgm:cxn modelId="{55457356-86FA-164C-A00E-454D4887E8CF}" type="presOf" srcId="{BE864732-0D63-A94A-B3CB-9DCD7BDB1BF9}" destId="{3F8CCD8C-E111-6441-9473-88A637DB4ED1}" srcOrd="0" destOrd="3" presId="urn:microsoft.com/office/officeart/2005/8/layout/vList2"/>
    <dgm:cxn modelId="{E18AD667-D545-7C4C-8CB0-C72F5696A97F}" srcId="{B5A218ED-ED8E-014A-AC97-EEF66A877A8E}" destId="{AF99A1A5-40EE-C241-A2F2-52244DBC88DD}" srcOrd="4" destOrd="0" parTransId="{9C21FD42-73C0-CB4C-96F0-219005E11D3B}" sibTransId="{7FC9F70A-8D7A-0D40-B0D3-273719CF106B}"/>
    <dgm:cxn modelId="{11DF4F8F-0599-0547-9575-56324742FDBD}" type="presOf" srcId="{D2F26C56-DA87-E54C-AB4B-3D89D3BA76E0}" destId="{3F8CCD8C-E111-6441-9473-88A637DB4ED1}" srcOrd="0" destOrd="2" presId="urn:microsoft.com/office/officeart/2005/8/layout/vList2"/>
    <dgm:cxn modelId="{6B791399-52D0-854D-9ED0-C9B670855961}" srcId="{B5A218ED-ED8E-014A-AC97-EEF66A877A8E}" destId="{D2F26C56-DA87-E54C-AB4B-3D89D3BA76E0}" srcOrd="2" destOrd="0" parTransId="{5DFE46E4-7352-0B45-8E3A-BEE6926AF61D}" sibTransId="{52F4D60C-74E4-4247-9EF1-B6D1E7D567D4}"/>
    <dgm:cxn modelId="{FA3488A8-A0C6-4E45-8E3F-811CCB38BCB4}" type="presOf" srcId="{EEBBA6D2-0BB3-0A4A-AB36-6A6E94422FB1}" destId="{A53739D8-95E0-DE41-9EB3-47D3579F130F}" srcOrd="0" destOrd="0" presId="urn:microsoft.com/office/officeart/2005/8/layout/vList2"/>
    <dgm:cxn modelId="{B5DD7EB8-40F1-EA4C-B0E6-29F1CAF3BAB6}" type="presOf" srcId="{B166FFFE-B006-914B-86E8-14E74A72FD00}" destId="{37D1627D-CE99-914F-A53C-C2E057541E29}" srcOrd="0" destOrd="2" presId="urn:microsoft.com/office/officeart/2005/8/layout/vList2"/>
    <dgm:cxn modelId="{C19D4ABA-1AF3-0A41-A8AE-7009C389457D}" type="presOf" srcId="{ED83B2DE-4DB8-4E4A-90AD-CADDCBDAEA4D}" destId="{3F8CCD8C-E111-6441-9473-88A637DB4ED1}" srcOrd="0" destOrd="1" presId="urn:microsoft.com/office/officeart/2005/8/layout/vList2"/>
    <dgm:cxn modelId="{CFD50ABD-3829-7442-9BF6-19038AC0BD29}" srcId="{B5A218ED-ED8E-014A-AC97-EEF66A877A8E}" destId="{BE864732-0D63-A94A-B3CB-9DCD7BDB1BF9}" srcOrd="3" destOrd="0" parTransId="{4AA99206-8AF1-554D-81B7-97314B91F2E0}" sibTransId="{75B59245-37D9-3841-9911-85247C5762C2}"/>
    <dgm:cxn modelId="{0290B0D1-94E2-8C4C-9BC9-657911A2914A}" srcId="{EEBBA6D2-0BB3-0A4A-AB36-6A6E94422FB1}" destId="{B166FFFE-B006-914B-86E8-14E74A72FD00}" srcOrd="2" destOrd="0" parTransId="{06327D29-80BC-164E-B2D0-D8D37D4F4A7D}" sibTransId="{6CB1F05D-647D-6A48-9203-99AB96A15891}"/>
    <dgm:cxn modelId="{40DF1CDB-5B5F-994B-B60A-F9D5B99A3AC8}" srcId="{994A02BF-606F-BC41-8640-96DCC5538657}" destId="{B5A218ED-ED8E-014A-AC97-EEF66A877A8E}" srcOrd="1" destOrd="0" parTransId="{F384C2A1-8C8D-1943-922F-0443E8E4460F}" sibTransId="{22C876C9-24EE-5548-976B-140B2C4C741D}"/>
    <dgm:cxn modelId="{03E7CAE4-3FB4-1443-BA70-DE0B9E52D293}" srcId="{EEBBA6D2-0BB3-0A4A-AB36-6A6E94422FB1}" destId="{FD7D1DBF-A5F9-A14A-8EB8-C6B987D1E670}" srcOrd="1" destOrd="0" parTransId="{4B4D9C34-87C0-2847-98D9-F29D70BEFBF9}" sibTransId="{D3198006-3707-2A48-93DF-AB8CFBFA8A8F}"/>
    <dgm:cxn modelId="{930714E8-301A-8846-9981-29D0FB33DF3D}" srcId="{B5A218ED-ED8E-014A-AC97-EEF66A877A8E}" destId="{ED83B2DE-4DB8-4E4A-90AD-CADDCBDAEA4D}" srcOrd="1" destOrd="0" parTransId="{20EFDFAB-BFCB-A745-91BA-0DA5C0A2D659}" sibTransId="{B3A34408-9A65-CB44-B961-65BD52F12CBD}"/>
    <dgm:cxn modelId="{E47F7CEB-ADAD-1643-98F0-E9E0E9BAE83A}" type="presOf" srcId="{B45EF443-6864-844C-807D-7F0E4755577B}" destId="{37D1627D-CE99-914F-A53C-C2E057541E29}" srcOrd="0" destOrd="0" presId="urn:microsoft.com/office/officeart/2005/8/layout/vList2"/>
    <dgm:cxn modelId="{EC5FB9FE-0176-8C4C-A2B5-EAC8BA5D0A76}" srcId="{B5A218ED-ED8E-014A-AC97-EEF66A877A8E}" destId="{FA2CFF49-9479-194B-A038-CDA3B7AFB019}" srcOrd="0" destOrd="0" parTransId="{EB5810B9-941F-7B4E-938A-DFA6007B3467}" sibTransId="{9BB25307-2165-0149-A211-925728E7722A}"/>
    <dgm:cxn modelId="{A6456796-31EF-4C4D-B4F6-58F77D8917F8}" type="presParOf" srcId="{5E0DDA1E-AF6B-FC44-9647-0618F90E1698}" destId="{A53739D8-95E0-DE41-9EB3-47D3579F130F}" srcOrd="0" destOrd="0" presId="urn:microsoft.com/office/officeart/2005/8/layout/vList2"/>
    <dgm:cxn modelId="{104D3B72-C6D8-B849-B944-BBE5CF4073C1}" type="presParOf" srcId="{5E0DDA1E-AF6B-FC44-9647-0618F90E1698}" destId="{37D1627D-CE99-914F-A53C-C2E057541E29}" srcOrd="1" destOrd="0" presId="urn:microsoft.com/office/officeart/2005/8/layout/vList2"/>
    <dgm:cxn modelId="{30ACFDF4-9A32-B64F-B177-AA4B068B4983}" type="presParOf" srcId="{5E0DDA1E-AF6B-FC44-9647-0618F90E1698}" destId="{436F3CBA-970A-B148-9C15-49CA36BEDEFE}" srcOrd="2" destOrd="0" presId="urn:microsoft.com/office/officeart/2005/8/layout/vList2"/>
    <dgm:cxn modelId="{46AA160E-F3D1-0145-B550-8FAC80FF124A}" type="presParOf" srcId="{5E0DDA1E-AF6B-FC44-9647-0618F90E1698}" destId="{3F8CCD8C-E111-6441-9473-88A637DB4ED1}"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739D8-95E0-DE41-9EB3-47D3579F130F}">
      <dsp:nvSpPr>
        <dsp:cNvPr id="0" name=""/>
        <dsp:cNvSpPr/>
      </dsp:nvSpPr>
      <dsp:spPr>
        <a:xfrm>
          <a:off x="0" y="6014"/>
          <a:ext cx="6248400" cy="6084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latin typeface="Arial" panose="020B0604020202020204" pitchFamily="34" charset="0"/>
              <a:cs typeface="Arial" panose="020B0604020202020204" pitchFamily="34" charset="0"/>
            </a:rPr>
            <a:t>General theory</a:t>
          </a:r>
        </a:p>
      </dsp:txBody>
      <dsp:txXfrm>
        <a:off x="29700" y="35714"/>
        <a:ext cx="6189000" cy="549000"/>
      </dsp:txXfrm>
    </dsp:sp>
    <dsp:sp modelId="{37D1627D-CE99-914F-A53C-C2E057541E29}">
      <dsp:nvSpPr>
        <dsp:cNvPr id="0" name=""/>
        <dsp:cNvSpPr/>
      </dsp:nvSpPr>
      <dsp:spPr>
        <a:xfrm>
          <a:off x="0" y="614414"/>
          <a:ext cx="6248400" cy="1397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387"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latin typeface="Arial" panose="020B0604020202020204" pitchFamily="34" charset="0"/>
              <a:cs typeface="Arial" panose="020B0604020202020204" pitchFamily="34" charset="0"/>
            </a:rPr>
            <a:t>Setup</a:t>
          </a:r>
        </a:p>
        <a:p>
          <a:pPr marL="228600" lvl="1" indent="-228600" algn="l" defTabSz="889000">
            <a:lnSpc>
              <a:spcPct val="90000"/>
            </a:lnSpc>
            <a:spcBef>
              <a:spcPct val="0"/>
            </a:spcBef>
            <a:spcAft>
              <a:spcPct val="20000"/>
            </a:spcAft>
            <a:buChar char="•"/>
          </a:pPr>
          <a:r>
            <a:rPr lang="en-US" sz="2000" kern="1200" dirty="0">
              <a:latin typeface="Arial" panose="020B0604020202020204" pitchFamily="34" charset="0"/>
              <a:cs typeface="Arial" panose="020B0604020202020204" pitchFamily="34" charset="0"/>
            </a:rPr>
            <a:t>Estimators</a:t>
          </a:r>
        </a:p>
        <a:p>
          <a:pPr marL="228600" lvl="1" indent="-228600" algn="l" defTabSz="889000">
            <a:lnSpc>
              <a:spcPct val="90000"/>
            </a:lnSpc>
            <a:spcBef>
              <a:spcPct val="0"/>
            </a:spcBef>
            <a:spcAft>
              <a:spcPct val="20000"/>
            </a:spcAft>
            <a:buChar char="•"/>
          </a:pPr>
          <a:r>
            <a:rPr lang="en-US" sz="2000" kern="1200" dirty="0">
              <a:latin typeface="Arial" panose="020B0604020202020204" pitchFamily="34" charset="0"/>
              <a:cs typeface="Arial" panose="020B0604020202020204" pitchFamily="34" charset="0"/>
            </a:rPr>
            <a:t>Asymptotic results</a:t>
          </a:r>
        </a:p>
      </dsp:txBody>
      <dsp:txXfrm>
        <a:off x="0" y="614414"/>
        <a:ext cx="6248400" cy="1397890"/>
      </dsp:txXfrm>
    </dsp:sp>
    <dsp:sp modelId="{436F3CBA-970A-B148-9C15-49CA36BEDEFE}">
      <dsp:nvSpPr>
        <dsp:cNvPr id="0" name=""/>
        <dsp:cNvSpPr/>
      </dsp:nvSpPr>
      <dsp:spPr>
        <a:xfrm>
          <a:off x="0" y="2012305"/>
          <a:ext cx="6248400" cy="6084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latin typeface="Arial" panose="020B0604020202020204" pitchFamily="34" charset="0"/>
              <a:cs typeface="Arial" panose="020B0604020202020204" pitchFamily="34" charset="0"/>
            </a:rPr>
            <a:t>Examples</a:t>
          </a:r>
        </a:p>
      </dsp:txBody>
      <dsp:txXfrm>
        <a:off x="29700" y="2042005"/>
        <a:ext cx="6189000" cy="549000"/>
      </dsp:txXfrm>
    </dsp:sp>
    <dsp:sp modelId="{3F8CCD8C-E111-6441-9473-88A637DB4ED1}">
      <dsp:nvSpPr>
        <dsp:cNvPr id="0" name=""/>
        <dsp:cNvSpPr/>
      </dsp:nvSpPr>
      <dsp:spPr>
        <a:xfrm>
          <a:off x="0" y="2620705"/>
          <a:ext cx="6248400" cy="1614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387"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latin typeface="Arial" panose="020B0604020202020204" pitchFamily="34" charset="0"/>
              <a:cs typeface="Arial" panose="020B0604020202020204" pitchFamily="34" charset="0"/>
            </a:rPr>
            <a:t>ANCOVA</a:t>
          </a:r>
        </a:p>
        <a:p>
          <a:pPr marL="228600" lvl="1" indent="-228600" algn="l" defTabSz="889000">
            <a:lnSpc>
              <a:spcPct val="90000"/>
            </a:lnSpc>
            <a:spcBef>
              <a:spcPct val="0"/>
            </a:spcBef>
            <a:spcAft>
              <a:spcPct val="20000"/>
            </a:spcAft>
            <a:buChar char="•"/>
          </a:pPr>
          <a:r>
            <a:rPr lang="en-US" sz="2000" kern="1200" dirty="0">
              <a:latin typeface="Arial" panose="020B0604020202020204" pitchFamily="34" charset="0"/>
              <a:cs typeface="Arial" panose="020B0604020202020204" pitchFamily="34" charset="0"/>
            </a:rPr>
            <a:t>The standardized logistic regression estimator</a:t>
          </a:r>
        </a:p>
        <a:p>
          <a:pPr marL="228600" lvl="1" indent="-228600" algn="l" defTabSz="889000">
            <a:lnSpc>
              <a:spcPct val="90000"/>
            </a:lnSpc>
            <a:spcBef>
              <a:spcPct val="0"/>
            </a:spcBef>
            <a:spcAft>
              <a:spcPct val="20000"/>
            </a:spcAft>
            <a:buChar char="•"/>
          </a:pPr>
          <a:r>
            <a:rPr lang="en-US" sz="2000" kern="1200" dirty="0">
              <a:latin typeface="Arial" panose="020B0604020202020204" pitchFamily="34" charset="0"/>
              <a:cs typeface="Arial" panose="020B0604020202020204" pitchFamily="34" charset="0"/>
            </a:rPr>
            <a:t>MMRM</a:t>
          </a:r>
        </a:p>
        <a:p>
          <a:pPr marL="228600" lvl="1" indent="-228600" algn="l" defTabSz="889000">
            <a:lnSpc>
              <a:spcPct val="90000"/>
            </a:lnSpc>
            <a:spcBef>
              <a:spcPct val="0"/>
            </a:spcBef>
            <a:spcAft>
              <a:spcPct val="20000"/>
            </a:spcAft>
            <a:buChar char="•"/>
          </a:pPr>
          <a:r>
            <a:rPr lang="en-US" sz="2000" kern="1200" dirty="0">
              <a:latin typeface="Arial" panose="020B0604020202020204" pitchFamily="34" charset="0"/>
              <a:cs typeface="Arial" panose="020B0604020202020204" pitchFamily="34" charset="0"/>
            </a:rPr>
            <a:t>Doubly-robust weighted least square estimator</a:t>
          </a:r>
        </a:p>
        <a:p>
          <a:pPr marL="228600" lvl="1" indent="-228600" algn="l" defTabSz="889000">
            <a:lnSpc>
              <a:spcPct val="90000"/>
            </a:lnSpc>
            <a:spcBef>
              <a:spcPct val="0"/>
            </a:spcBef>
            <a:spcAft>
              <a:spcPct val="20000"/>
            </a:spcAft>
            <a:buChar char="•"/>
          </a:pPr>
          <a:r>
            <a:rPr lang="en-US" sz="2000" kern="1200" dirty="0">
              <a:latin typeface="Arial" panose="020B0604020202020204" pitchFamily="34" charset="0"/>
              <a:cs typeface="Arial" panose="020B0604020202020204" pitchFamily="34" charset="0"/>
            </a:rPr>
            <a:t>The Kaplan-Meier estimator</a:t>
          </a:r>
        </a:p>
      </dsp:txBody>
      <dsp:txXfrm>
        <a:off x="0" y="2620705"/>
        <a:ext cx="6248400" cy="16146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372" cy="464184"/>
          </a:xfrm>
          <a:prstGeom prst="rect">
            <a:avLst/>
          </a:prstGeom>
        </p:spPr>
        <p:txBody>
          <a:bodyPr vert="horz" lIns="91650" tIns="45825" rIns="91650" bIns="45825" rtlCol="0"/>
          <a:lstStyle>
            <a:lvl1pPr algn="l">
              <a:defRPr sz="1200"/>
            </a:lvl1pPr>
          </a:lstStyle>
          <a:p>
            <a:endParaRPr lang="en-US"/>
          </a:p>
        </p:txBody>
      </p:sp>
      <p:sp>
        <p:nvSpPr>
          <p:cNvPr id="3" name="Date Placeholder 2"/>
          <p:cNvSpPr>
            <a:spLocks noGrp="1"/>
          </p:cNvSpPr>
          <p:nvPr>
            <p:ph type="dt" sz="quarter" idx="1"/>
          </p:nvPr>
        </p:nvSpPr>
        <p:spPr>
          <a:xfrm>
            <a:off x="3970436" y="0"/>
            <a:ext cx="3038372" cy="464184"/>
          </a:xfrm>
          <a:prstGeom prst="rect">
            <a:avLst/>
          </a:prstGeom>
        </p:spPr>
        <p:txBody>
          <a:bodyPr vert="horz" lIns="91650" tIns="45825" rIns="91650" bIns="45825" rtlCol="0"/>
          <a:lstStyle>
            <a:lvl1pPr algn="r">
              <a:defRPr sz="1200"/>
            </a:lvl1pPr>
          </a:lstStyle>
          <a:p>
            <a:fld id="{C604CD14-512E-4ED5-BC62-E538007162F6}" type="datetimeFigureOut">
              <a:rPr lang="en-US" smtClean="0"/>
              <a:t>9/7/21</a:t>
            </a:fld>
            <a:endParaRPr lang="en-US"/>
          </a:p>
        </p:txBody>
      </p:sp>
      <p:sp>
        <p:nvSpPr>
          <p:cNvPr id="4" name="Footer Placeholder 3"/>
          <p:cNvSpPr>
            <a:spLocks noGrp="1"/>
          </p:cNvSpPr>
          <p:nvPr>
            <p:ph type="ftr" sz="quarter" idx="2"/>
          </p:nvPr>
        </p:nvSpPr>
        <p:spPr>
          <a:xfrm>
            <a:off x="0" y="8830627"/>
            <a:ext cx="3038372" cy="464184"/>
          </a:xfrm>
          <a:prstGeom prst="rect">
            <a:avLst/>
          </a:prstGeom>
        </p:spPr>
        <p:txBody>
          <a:bodyPr vert="horz" lIns="91650" tIns="45825" rIns="91650" bIns="45825" rtlCol="0" anchor="b"/>
          <a:lstStyle>
            <a:lvl1pPr algn="l">
              <a:defRPr sz="1200"/>
            </a:lvl1pPr>
          </a:lstStyle>
          <a:p>
            <a:endParaRPr lang="en-US"/>
          </a:p>
        </p:txBody>
      </p:sp>
      <p:sp>
        <p:nvSpPr>
          <p:cNvPr id="5" name="Slide Number Placeholder 4"/>
          <p:cNvSpPr>
            <a:spLocks noGrp="1"/>
          </p:cNvSpPr>
          <p:nvPr>
            <p:ph type="sldNum" sz="quarter" idx="3"/>
          </p:nvPr>
        </p:nvSpPr>
        <p:spPr>
          <a:xfrm>
            <a:off x="3970436" y="8830627"/>
            <a:ext cx="3038372" cy="464184"/>
          </a:xfrm>
          <a:prstGeom prst="rect">
            <a:avLst/>
          </a:prstGeom>
        </p:spPr>
        <p:txBody>
          <a:bodyPr vert="horz" lIns="91650" tIns="45825" rIns="91650" bIns="45825" rtlCol="0" anchor="b"/>
          <a:lstStyle>
            <a:lvl1pPr algn="r">
              <a:defRPr sz="1200"/>
            </a:lvl1pPr>
          </a:lstStyle>
          <a:p>
            <a:fld id="{20639290-6861-4206-AFE3-4D55B2340891}" type="slidenum">
              <a:rPr lang="en-US" smtClean="0"/>
              <a:t>‹#›</a:t>
            </a:fld>
            <a:endParaRPr lang="en-US"/>
          </a:p>
        </p:txBody>
      </p:sp>
    </p:spTree>
    <p:extLst>
      <p:ext uri="{BB962C8B-B14F-4D97-AF65-F5344CB8AC3E}">
        <p14:creationId xmlns:p14="http://schemas.microsoft.com/office/powerpoint/2010/main" val="27366052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3172" tIns="46586" rIns="93172" bIns="46586" rtlCol="0"/>
          <a:lstStyle>
            <a:lvl1pPr algn="l">
              <a:defRPr sz="1200"/>
            </a:lvl1pPr>
          </a:lstStyle>
          <a:p>
            <a:endParaRPr lang="en-US"/>
          </a:p>
        </p:txBody>
      </p:sp>
      <p:sp>
        <p:nvSpPr>
          <p:cNvPr id="3" name="Date Placeholder 2"/>
          <p:cNvSpPr>
            <a:spLocks noGrp="1"/>
          </p:cNvSpPr>
          <p:nvPr>
            <p:ph type="dt" idx="1"/>
          </p:nvPr>
        </p:nvSpPr>
        <p:spPr>
          <a:xfrm>
            <a:off x="3970938" y="1"/>
            <a:ext cx="3037840" cy="464820"/>
          </a:xfrm>
          <a:prstGeom prst="rect">
            <a:avLst/>
          </a:prstGeom>
        </p:spPr>
        <p:txBody>
          <a:bodyPr vert="horz" lIns="93172" tIns="46586" rIns="93172" bIns="46586" rtlCol="0"/>
          <a:lstStyle>
            <a:lvl1pPr algn="r">
              <a:defRPr sz="1200"/>
            </a:lvl1pPr>
          </a:lstStyle>
          <a:p>
            <a:fld id="{F596556E-D92C-4943-8DC9-CB9A7CAB1341}" type="datetimeFigureOut">
              <a:rPr lang="en-US" smtClean="0"/>
              <a:t>9/7/21</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2" tIns="46586" rIns="93172" bIns="46586" rtlCol="0" anchor="ctr"/>
          <a:lstStyle/>
          <a:p>
            <a:endParaRPr lang="en-US"/>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3172" tIns="46586" rIns="93172" bIns="465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6" rIns="93172" bIns="46586"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6" rIns="93172" bIns="46586" rtlCol="0" anchor="b"/>
          <a:lstStyle>
            <a:lvl1pPr algn="r">
              <a:defRPr sz="1200"/>
            </a:lvl1pPr>
          </a:lstStyle>
          <a:p>
            <a:fld id="{068ADE0E-12BD-4DC4-8CFC-B74AF52C7FBB}" type="slidenum">
              <a:rPr lang="en-US" smtClean="0"/>
              <a:t>‹#›</a:t>
            </a:fld>
            <a:endParaRPr lang="en-US"/>
          </a:p>
        </p:txBody>
      </p:sp>
    </p:spTree>
    <p:extLst>
      <p:ext uri="{BB962C8B-B14F-4D97-AF65-F5344CB8AC3E}">
        <p14:creationId xmlns:p14="http://schemas.microsoft.com/office/powerpoint/2010/main" val="14459543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ck Cover">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002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800" y="2033900"/>
            <a:ext cx="7772400" cy="1538242"/>
          </a:xfrm>
        </p:spPr>
        <p:txBody>
          <a:bodyPr anchor="t">
            <a:noAutofit/>
          </a:bodyPr>
          <a:lstStyle>
            <a:lvl1pPr algn="ctr">
              <a:lnSpc>
                <a:spcPct val="100000"/>
              </a:lnSpc>
              <a:defRPr sz="4800" b="0" cap="all" baseline="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685800" y="3886200"/>
            <a:ext cx="7772400" cy="1316052"/>
          </a:xfrm>
        </p:spPr>
        <p:txBody>
          <a:bodyPr anchor="t" anchorCtr="0"/>
          <a:lstStyle>
            <a:lvl1pPr marL="0" indent="0" algn="ctr">
              <a:lnSpc>
                <a:spcPct val="100000"/>
              </a:lnSpc>
              <a:spcBef>
                <a:spcPts val="0"/>
              </a:spcBef>
              <a:spcAft>
                <a:spcPts val="0"/>
              </a:spcAft>
              <a:buNone/>
              <a:defRPr sz="2400" b="0" i="1" baseline="0">
                <a:solidFill>
                  <a:schemeClr val="tx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38205" y="5519650"/>
            <a:ext cx="3267588" cy="916992"/>
          </a:xfrm>
          <a:prstGeom prst="rect">
            <a:avLst/>
          </a:prstGeom>
        </p:spPr>
      </p:pic>
    </p:spTree>
    <p:extLst>
      <p:ext uri="{BB962C8B-B14F-4D97-AF65-F5344CB8AC3E}">
        <p14:creationId xmlns:p14="http://schemas.microsoft.com/office/powerpoint/2010/main" val="3920264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002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800" y="2286000"/>
            <a:ext cx="7772400" cy="1362075"/>
          </a:xfrm>
        </p:spPr>
        <p:txBody>
          <a:bodyPr anchor="t">
            <a:noAutofit/>
          </a:bodyPr>
          <a:lstStyle>
            <a:lvl1pPr algn="l">
              <a:lnSpc>
                <a:spcPct val="100000"/>
              </a:lnSpc>
              <a:defRPr sz="4800" b="0" cap="all" baseline="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685799" y="3962400"/>
            <a:ext cx="7772400" cy="914400"/>
          </a:xfrm>
        </p:spPr>
        <p:txBody>
          <a:bodyPr anchor="t" anchorCtr="0"/>
          <a:lstStyle>
            <a:lvl1pPr marL="0" indent="0">
              <a:lnSpc>
                <a:spcPct val="125000"/>
              </a:lnSpc>
              <a:spcBef>
                <a:spcPts val="0"/>
              </a:spcBef>
              <a:spcAft>
                <a:spcPts val="0"/>
              </a:spcAft>
              <a:buNone/>
              <a:defRPr sz="2400" b="0" i="0" baseline="0">
                <a:solidFill>
                  <a:schemeClr val="tx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086573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Emphasis 1">
    <p:spTree>
      <p:nvGrpSpPr>
        <p:cNvPr id="1" name=""/>
        <p:cNvGrpSpPr/>
        <p:nvPr/>
      </p:nvGrpSpPr>
      <p:grpSpPr>
        <a:xfrm>
          <a:off x="0" y="0"/>
          <a:ext cx="0" cy="0"/>
          <a:chOff x="0" y="0"/>
          <a:chExt cx="0" cy="0"/>
        </a:xfrm>
      </p:grpSpPr>
      <p:sp>
        <p:nvSpPr>
          <p:cNvPr id="23" name="Rectangle 22"/>
          <p:cNvSpPr/>
          <p:nvPr userDrawn="1"/>
        </p:nvSpPr>
        <p:spPr>
          <a:xfrm>
            <a:off x="0" y="0"/>
            <a:ext cx="9144000" cy="6858000"/>
          </a:xfrm>
          <a:prstGeom prst="rect">
            <a:avLst/>
          </a:prstGeom>
          <a:solidFill>
            <a:srgbClr val="002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572000" y="6536694"/>
            <a:ext cx="4572000" cy="321306"/>
          </a:xfrm>
          <a:prstGeom prst="rect">
            <a:avLst/>
          </a:prstGeom>
          <a:solidFill>
            <a:srgbClr val="981E3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C77"/>
              </a:solidFill>
            </a:endParaRPr>
          </a:p>
        </p:txBody>
      </p:sp>
      <p:sp>
        <p:nvSpPr>
          <p:cNvPr id="19" name="Content Placeholder 18"/>
          <p:cNvSpPr>
            <a:spLocks noGrp="1"/>
          </p:cNvSpPr>
          <p:nvPr>
            <p:ph sz="quarter" idx="13"/>
          </p:nvPr>
        </p:nvSpPr>
        <p:spPr>
          <a:xfrm>
            <a:off x="685800" y="2286000"/>
            <a:ext cx="7772400" cy="3429000"/>
          </a:xfrm>
        </p:spPr>
        <p:txBody>
          <a:bodyPr/>
          <a:lstStyle>
            <a:lvl1pPr marL="0" indent="0">
              <a:lnSpc>
                <a:spcPct val="125000"/>
              </a:lnSpc>
              <a:spcBef>
                <a:spcPts val="1200"/>
              </a:spcBef>
              <a:spcAft>
                <a:spcPts val="200"/>
              </a:spcAft>
              <a:buFontTx/>
              <a:buNone/>
              <a:defRPr sz="2000" b="0" baseline="0">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685800" y="762000"/>
            <a:ext cx="7772400" cy="762000"/>
          </a:xfrm>
        </p:spPr>
        <p:txBody>
          <a:bodyPr>
            <a:normAutofit/>
          </a:bodyPr>
          <a:lstStyle>
            <a:lvl1pPr>
              <a:defRPr sz="2600" baseline="0">
                <a:solidFill>
                  <a:schemeClr val="bg1"/>
                </a:solidFill>
              </a:defRPr>
            </a:lvl1pPr>
          </a:lstStyle>
          <a:p>
            <a:r>
              <a:rPr lang="en-US" dirty="0"/>
              <a:t>Click to edit Master title style</a:t>
            </a:r>
          </a:p>
        </p:txBody>
      </p:sp>
      <p:cxnSp>
        <p:nvCxnSpPr>
          <p:cNvPr id="12" name="Straight Connector 11"/>
          <p:cNvCxnSpPr/>
          <p:nvPr/>
        </p:nvCxnSpPr>
        <p:spPr>
          <a:xfrm>
            <a:off x="685800" y="609600"/>
            <a:ext cx="77724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5800" y="609600"/>
            <a:ext cx="77724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Footer Placeholder 4"/>
          <p:cNvSpPr>
            <a:spLocks noGrp="1"/>
          </p:cNvSpPr>
          <p:nvPr>
            <p:ph type="ftr" sz="quarter" idx="3"/>
          </p:nvPr>
        </p:nvSpPr>
        <p:spPr>
          <a:xfrm>
            <a:off x="4724400" y="6536695"/>
            <a:ext cx="3429000" cy="291457"/>
          </a:xfrm>
          <a:prstGeom prst="rect">
            <a:avLst/>
          </a:prstGeom>
        </p:spPr>
        <p:txBody>
          <a:bodyPr vert="horz" lIns="0" tIns="0" rIns="0" bIns="0" rtlCol="0" anchor="ctr"/>
          <a:lstStyle>
            <a:lvl1pPr algn="l">
              <a:defRPr sz="1200" b="1">
                <a:solidFill>
                  <a:schemeClr val="bg1"/>
                </a:solidFill>
                <a:latin typeface="Arial" pitchFamily="34" charset="0"/>
                <a:cs typeface="Arial" pitchFamily="34" charset="0"/>
              </a:defRPr>
            </a:lvl1pPr>
          </a:lstStyle>
          <a:p>
            <a:r>
              <a:rPr lang="en-US" dirty="0"/>
              <a:t>Name of Presentation</a:t>
            </a:r>
          </a:p>
        </p:txBody>
      </p:sp>
      <p:sp>
        <p:nvSpPr>
          <p:cNvPr id="22" name="Slide Number Placeholder 5"/>
          <p:cNvSpPr>
            <a:spLocks noGrp="1"/>
          </p:cNvSpPr>
          <p:nvPr>
            <p:ph type="sldNum" sz="quarter" idx="4"/>
          </p:nvPr>
        </p:nvSpPr>
        <p:spPr>
          <a:xfrm>
            <a:off x="8305800" y="6536695"/>
            <a:ext cx="768604" cy="291457"/>
          </a:xfrm>
          <a:prstGeom prst="rect">
            <a:avLst/>
          </a:prstGeom>
        </p:spPr>
        <p:txBody>
          <a:bodyPr vert="horz" lIns="0" tIns="45720" rIns="228600" bIns="45720" rtlCol="0" anchor="ctr"/>
          <a:lstStyle>
            <a:lvl1pPr algn="r">
              <a:tabLst>
                <a:tab pos="741363" algn="r"/>
              </a:tabLst>
              <a:defRPr sz="1200" b="1">
                <a:solidFill>
                  <a:schemeClr val="bg1"/>
                </a:solidFill>
                <a:latin typeface="Helvetica" pitchFamily="34" charset="0"/>
                <a:cs typeface="Helvetica" pitchFamily="34" charset="0"/>
              </a:defRPr>
            </a:lvl1pPr>
          </a:lstStyle>
          <a:p>
            <a:pPr defTabSz="1149350">
              <a:tabLst/>
            </a:pPr>
            <a:fld id="{0499C290-51E0-41BB-9934-58A3D372F678}" type="slidenum">
              <a:rPr lang="en-US" smtClean="0"/>
              <a:pPr defTabSz="1149350">
                <a:tabLst/>
              </a:pPr>
              <a:t>‹#›</a:t>
            </a:fld>
            <a:endParaRPr lang="en-US"/>
          </a:p>
        </p:txBody>
      </p:sp>
      <p:sp>
        <p:nvSpPr>
          <p:cNvPr id="14" name="Rectangle 13"/>
          <p:cNvSpPr/>
          <p:nvPr/>
        </p:nvSpPr>
        <p:spPr>
          <a:xfrm>
            <a:off x="0" y="6536695"/>
            <a:ext cx="4572000" cy="321305"/>
          </a:xfrm>
          <a:prstGeom prst="rect">
            <a:avLst/>
          </a:prstGeom>
          <a:solidFill>
            <a:schemeClr val="tx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C77"/>
              </a:solidFill>
            </a:endParaRPr>
          </a:p>
        </p:txBody>
      </p:sp>
      <p:sp>
        <p:nvSpPr>
          <p:cNvPr id="16" name="TextBox 15"/>
          <p:cNvSpPr txBox="1"/>
          <p:nvPr/>
        </p:nvSpPr>
        <p:spPr>
          <a:xfrm>
            <a:off x="0" y="6566542"/>
            <a:ext cx="4572000" cy="261610"/>
          </a:xfrm>
          <a:prstGeom prst="rect">
            <a:avLst/>
          </a:prstGeom>
          <a:noFill/>
        </p:spPr>
        <p:txBody>
          <a:bodyPr wrap="square" rtlCol="0">
            <a:spAutoFit/>
          </a:bodyPr>
          <a:lstStyle/>
          <a:p>
            <a:pPr algn="ctr"/>
            <a:r>
              <a:rPr lang="en-US" sz="1100" b="1" spc="100" baseline="0" dirty="0">
                <a:solidFill>
                  <a:schemeClr val="bg1">
                    <a:lumMod val="75000"/>
                  </a:schemeClr>
                </a:solidFill>
                <a:latin typeface="Garamond" pitchFamily="18" charset="0"/>
              </a:rPr>
              <a:t>KNOWLEDGE FOR ACTION</a:t>
            </a:r>
          </a:p>
        </p:txBody>
      </p:sp>
      <p:cxnSp>
        <p:nvCxnSpPr>
          <p:cNvPr id="11" name="Straight Connector 10"/>
          <p:cNvCxnSpPr/>
          <p:nvPr userDrawn="1"/>
        </p:nvCxnSpPr>
        <p:spPr>
          <a:xfrm>
            <a:off x="685800" y="609600"/>
            <a:ext cx="77724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p:cNvSpPr/>
          <p:nvPr userDrawn="1"/>
        </p:nvSpPr>
        <p:spPr>
          <a:xfrm>
            <a:off x="0" y="6536695"/>
            <a:ext cx="4572000" cy="321305"/>
          </a:xfrm>
          <a:prstGeom prst="rect">
            <a:avLst/>
          </a:prstGeom>
          <a:solidFill>
            <a:schemeClr val="tx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C77"/>
              </a:solidFill>
            </a:endParaRPr>
          </a:p>
        </p:txBody>
      </p:sp>
    </p:spTree>
    <p:extLst>
      <p:ext uri="{BB962C8B-B14F-4D97-AF65-F5344CB8AC3E}">
        <p14:creationId xmlns:p14="http://schemas.microsoft.com/office/powerpoint/2010/main" val="740165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600" b="1"/>
            </a:lvl1pPr>
          </a:lstStyle>
          <a:p>
            <a:r>
              <a:rPr lang="en-US" dirty="0"/>
              <a:t>Click to edit Master title style</a:t>
            </a:r>
          </a:p>
        </p:txBody>
      </p:sp>
      <p:sp>
        <p:nvSpPr>
          <p:cNvPr id="7" name="Footer Placeholder 4"/>
          <p:cNvSpPr>
            <a:spLocks noGrp="1"/>
          </p:cNvSpPr>
          <p:nvPr>
            <p:ph type="ftr" sz="quarter" idx="3"/>
          </p:nvPr>
        </p:nvSpPr>
        <p:spPr>
          <a:xfrm>
            <a:off x="4724400" y="6536695"/>
            <a:ext cx="3429000" cy="291457"/>
          </a:xfrm>
          <a:prstGeom prst="rect">
            <a:avLst/>
          </a:prstGeom>
        </p:spPr>
        <p:txBody>
          <a:bodyPr vert="horz" lIns="0" tIns="0" rIns="0" bIns="0" rtlCol="0" anchor="ctr"/>
          <a:lstStyle>
            <a:lvl1pPr algn="l">
              <a:defRPr sz="1200" b="1">
                <a:solidFill>
                  <a:schemeClr val="bg1"/>
                </a:solidFill>
                <a:latin typeface="Arial" pitchFamily="34" charset="0"/>
                <a:cs typeface="Arial" pitchFamily="34" charset="0"/>
              </a:defRPr>
            </a:lvl1pPr>
          </a:lstStyle>
          <a:p>
            <a:r>
              <a:rPr lang="en-US" dirty="0"/>
              <a:t>Name of Presentation</a:t>
            </a:r>
          </a:p>
        </p:txBody>
      </p:sp>
      <p:sp>
        <p:nvSpPr>
          <p:cNvPr id="8" name="Slide Number Placeholder 5"/>
          <p:cNvSpPr>
            <a:spLocks noGrp="1"/>
          </p:cNvSpPr>
          <p:nvPr>
            <p:ph type="sldNum" sz="quarter" idx="4"/>
          </p:nvPr>
        </p:nvSpPr>
        <p:spPr>
          <a:xfrm>
            <a:off x="8305800" y="6536695"/>
            <a:ext cx="768604" cy="291457"/>
          </a:xfrm>
          <a:prstGeom prst="rect">
            <a:avLst/>
          </a:prstGeom>
        </p:spPr>
        <p:txBody>
          <a:bodyPr vert="horz" lIns="0" tIns="45720" rIns="228600" bIns="45720" rtlCol="0" anchor="ctr"/>
          <a:lstStyle>
            <a:lvl1pPr algn="r">
              <a:tabLst>
                <a:tab pos="741363" algn="r"/>
              </a:tabLst>
              <a:defRPr sz="1200" b="1">
                <a:solidFill>
                  <a:schemeClr val="bg1"/>
                </a:solidFill>
                <a:latin typeface="Helvetica" pitchFamily="34" charset="0"/>
                <a:cs typeface="Helvetica" pitchFamily="34" charset="0"/>
              </a:defRPr>
            </a:lvl1pPr>
          </a:lstStyle>
          <a:p>
            <a:pPr defTabSz="1149350">
              <a:tabLst/>
            </a:pPr>
            <a:fld id="{0499C290-51E0-41BB-9934-58A3D372F678}" type="slidenum">
              <a:rPr lang="en-US" smtClean="0"/>
              <a:pPr defTabSz="1149350">
                <a:tabLst/>
              </a:pPr>
              <a:t>‹#›</a:t>
            </a:fld>
            <a:endParaRPr lang="en-US"/>
          </a:p>
        </p:txBody>
      </p:sp>
      <p:sp>
        <p:nvSpPr>
          <p:cNvPr id="6" name="Content Placeholder 6"/>
          <p:cNvSpPr>
            <a:spLocks noGrp="1"/>
          </p:cNvSpPr>
          <p:nvPr>
            <p:ph sz="quarter" idx="13"/>
          </p:nvPr>
        </p:nvSpPr>
        <p:spPr>
          <a:xfrm>
            <a:off x="685800" y="2286000"/>
            <a:ext cx="7772400" cy="3429000"/>
          </a:xfrm>
        </p:spPr>
        <p:txBody>
          <a:bodyPr/>
          <a:lstStyle>
            <a:lvl1pPr>
              <a:lnSpc>
                <a:spcPct val="125000"/>
              </a:lnSpc>
              <a:spcBef>
                <a:spcPts val="600"/>
              </a:spcBef>
              <a:spcAft>
                <a:spcPts val="200"/>
              </a:spcAft>
              <a:defRPr sz="2000" b="0">
                <a:solidFill>
                  <a:schemeClr val="tx2">
                    <a:lumMod val="75000"/>
                  </a:schemeClr>
                </a:solidFill>
              </a:defRPr>
            </a:lvl1pPr>
            <a:lvl2pPr>
              <a:lnSpc>
                <a:spcPct val="114000"/>
              </a:lnSpc>
              <a:spcBef>
                <a:spcPts val="200"/>
              </a:spcBef>
              <a:spcAft>
                <a:spcPts val="0"/>
              </a:spcAft>
              <a:defRPr sz="2000" b="0">
                <a:solidFill>
                  <a:srgbClr val="0070C0"/>
                </a:solidFill>
              </a:defRPr>
            </a:lvl2pPr>
            <a:lvl3pPr>
              <a:lnSpc>
                <a:spcPct val="114000"/>
              </a:lnSpc>
              <a:spcBef>
                <a:spcPts val="200"/>
              </a:spcBef>
              <a:spcAft>
                <a:spcPts val="0"/>
              </a:spcAft>
              <a:defRPr sz="2000" b="0">
                <a:solidFill>
                  <a:schemeClr val="bg1">
                    <a:lumMod val="50000"/>
                  </a:schemeClr>
                </a:solidFill>
              </a:defRPr>
            </a:lvl3pPr>
            <a:lvl4pPr>
              <a:lnSpc>
                <a:spcPct val="114000"/>
              </a:lnSpc>
              <a:spcBef>
                <a:spcPts val="200"/>
              </a:spcBef>
              <a:spcAft>
                <a:spcPts val="0"/>
              </a:spcAft>
              <a:defRPr sz="2000" b="0">
                <a:solidFill>
                  <a:schemeClr val="bg1">
                    <a:lumMod val="50000"/>
                  </a:schemeClr>
                </a:solidFill>
              </a:defRPr>
            </a:lvl4pPr>
            <a:lvl5pPr>
              <a:lnSpc>
                <a:spcPct val="114000"/>
              </a:lnSpc>
              <a:spcBef>
                <a:spcPts val="200"/>
              </a:spcBef>
              <a:spcAft>
                <a:spcPts val="0"/>
              </a:spcAft>
              <a:defRPr sz="2000" b="0">
                <a:solidFill>
                  <a:schemeClr val="bg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83129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arts">
    <p:spTree>
      <p:nvGrpSpPr>
        <p:cNvPr id="1" name=""/>
        <p:cNvGrpSpPr/>
        <p:nvPr/>
      </p:nvGrpSpPr>
      <p:grpSpPr>
        <a:xfrm>
          <a:off x="0" y="0"/>
          <a:ext cx="0" cy="0"/>
          <a:chOff x="0" y="0"/>
          <a:chExt cx="0" cy="0"/>
        </a:xfrm>
      </p:grpSpPr>
      <p:sp>
        <p:nvSpPr>
          <p:cNvPr id="3" name="Rectangle 2"/>
          <p:cNvSpPr/>
          <p:nvPr userDrawn="1"/>
        </p:nvSpPr>
        <p:spPr>
          <a:xfrm>
            <a:off x="0" y="0"/>
            <a:ext cx="9144000" cy="6477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800" y="304800"/>
            <a:ext cx="7772400" cy="457200"/>
          </a:xfrm>
        </p:spPr>
        <p:txBody>
          <a:bodyPr/>
          <a:lstStyle>
            <a:lvl1pPr>
              <a:defRPr sz="2000" cap="all" baseline="0">
                <a:solidFill>
                  <a:schemeClr val="tx1"/>
                </a:solidFill>
              </a:defRPr>
            </a:lvl1pPr>
          </a:lstStyle>
          <a:p>
            <a:r>
              <a:rPr lang="en-US" dirty="0"/>
              <a:t>Click to edit Master title style</a:t>
            </a:r>
          </a:p>
        </p:txBody>
      </p:sp>
      <p:sp>
        <p:nvSpPr>
          <p:cNvPr id="4" name="Footer Placeholder 3"/>
          <p:cNvSpPr>
            <a:spLocks noGrp="1"/>
          </p:cNvSpPr>
          <p:nvPr>
            <p:ph type="ftr" sz="quarter" idx="11"/>
          </p:nvPr>
        </p:nvSpPr>
        <p:spPr/>
        <p:txBody>
          <a:bodyPr lIns="0" tIns="0" rIns="0" bIns="0"/>
          <a:lstStyle>
            <a:lvl1pPr>
              <a:defRPr>
                <a:latin typeface="Arial" pitchFamily="34" charset="0"/>
                <a:cs typeface="Arial" pitchFamily="34" charset="0"/>
              </a:defRPr>
            </a:lvl1pPr>
          </a:lstStyle>
          <a:p>
            <a:r>
              <a:rPr lang="en-US" dirty="0"/>
              <a:t>Name of Presentation</a:t>
            </a:r>
          </a:p>
        </p:txBody>
      </p:sp>
      <p:sp>
        <p:nvSpPr>
          <p:cNvPr id="5" name="Slide Number Placeholder 4"/>
          <p:cNvSpPr>
            <a:spLocks noGrp="1"/>
          </p:cNvSpPr>
          <p:nvPr>
            <p:ph type="sldNum" sz="quarter" idx="12"/>
          </p:nvPr>
        </p:nvSpPr>
        <p:spPr/>
        <p:txBody>
          <a:bodyPr tIns="0" rIns="228600" bIns="0"/>
          <a:lstStyle>
            <a:lvl1pPr algn="r">
              <a:defRPr/>
            </a:lvl1pPr>
          </a:lstStyle>
          <a:p>
            <a:pPr defTabSz="1149350">
              <a:tabLst/>
            </a:pPr>
            <a:fld id="{0499C290-51E0-41BB-9934-58A3D372F678}" type="slidenum">
              <a:rPr lang="en-US" smtClean="0"/>
              <a:pPr defTabSz="1149350">
                <a:tabLst/>
              </a:pPr>
              <a:t>‹#›</a:t>
            </a:fld>
            <a:endParaRPr lang="en-US"/>
          </a:p>
        </p:txBody>
      </p:sp>
      <p:sp>
        <p:nvSpPr>
          <p:cNvPr id="7" name="Content Placeholder 6"/>
          <p:cNvSpPr>
            <a:spLocks noGrp="1"/>
          </p:cNvSpPr>
          <p:nvPr>
            <p:ph sz="quarter" idx="13"/>
          </p:nvPr>
        </p:nvSpPr>
        <p:spPr>
          <a:xfrm>
            <a:off x="685800" y="1219200"/>
            <a:ext cx="7772400" cy="4953000"/>
          </a:xfrm>
        </p:spPr>
        <p:txBody>
          <a:bodyPr/>
          <a:lstStyle>
            <a:lvl1pPr>
              <a:lnSpc>
                <a:spcPct val="125000"/>
              </a:lnSpc>
              <a:spcBef>
                <a:spcPts val="1200"/>
              </a:spcBef>
              <a:spcAft>
                <a:spcPts val="200"/>
              </a:spcAft>
              <a:defRPr sz="2000" b="0">
                <a:solidFill>
                  <a:schemeClr val="tx2">
                    <a:lumMod val="75000"/>
                  </a:schemeClr>
                </a:solidFill>
              </a:defRPr>
            </a:lvl1pPr>
            <a:lvl2pPr>
              <a:lnSpc>
                <a:spcPct val="114000"/>
              </a:lnSpc>
              <a:spcBef>
                <a:spcPts val="200"/>
              </a:spcBef>
              <a:spcAft>
                <a:spcPts val="0"/>
              </a:spcAft>
              <a:defRPr sz="2000" b="0">
                <a:solidFill>
                  <a:srgbClr val="0070C0"/>
                </a:solidFill>
              </a:defRPr>
            </a:lvl2pPr>
            <a:lvl3pPr>
              <a:lnSpc>
                <a:spcPct val="114000"/>
              </a:lnSpc>
              <a:spcBef>
                <a:spcPts val="200"/>
              </a:spcBef>
              <a:spcAft>
                <a:spcPts val="0"/>
              </a:spcAft>
              <a:defRPr sz="2000" b="0">
                <a:solidFill>
                  <a:schemeClr val="bg1">
                    <a:lumMod val="50000"/>
                  </a:schemeClr>
                </a:solidFill>
              </a:defRPr>
            </a:lvl3pPr>
            <a:lvl4pPr>
              <a:lnSpc>
                <a:spcPct val="114000"/>
              </a:lnSpc>
              <a:spcBef>
                <a:spcPts val="200"/>
              </a:spcBef>
              <a:spcAft>
                <a:spcPts val="0"/>
              </a:spcAft>
              <a:defRPr sz="2000" b="0">
                <a:solidFill>
                  <a:schemeClr val="bg1">
                    <a:lumMod val="50000"/>
                  </a:schemeClr>
                </a:solidFill>
              </a:defRPr>
            </a:lvl4pPr>
            <a:lvl5pPr>
              <a:lnSpc>
                <a:spcPct val="114000"/>
              </a:lnSpc>
              <a:spcBef>
                <a:spcPts val="200"/>
              </a:spcBef>
              <a:spcAft>
                <a:spcPts val="0"/>
              </a:spcAft>
              <a:defRPr sz="2000" b="0">
                <a:solidFill>
                  <a:schemeClr val="bg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51054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600" baseline="0">
                <a:latin typeface="Arial" pitchFamily="34" charset="0"/>
                <a:cs typeface="Arial" pitchFamily="34" charset="0"/>
              </a:defRPr>
            </a:lvl1pPr>
          </a:lstStyle>
          <a:p>
            <a:r>
              <a:rPr lang="en-US" dirty="0"/>
              <a:t>Click to edit Master title style</a:t>
            </a:r>
          </a:p>
        </p:txBody>
      </p:sp>
      <p:sp>
        <p:nvSpPr>
          <p:cNvPr id="4" name="Footer Placeholder 3"/>
          <p:cNvSpPr>
            <a:spLocks noGrp="1"/>
          </p:cNvSpPr>
          <p:nvPr>
            <p:ph type="ftr" sz="quarter" idx="11"/>
          </p:nvPr>
        </p:nvSpPr>
        <p:spPr/>
        <p:txBody>
          <a:bodyPr/>
          <a:lstStyle>
            <a:lvl1pPr>
              <a:defRPr>
                <a:latin typeface="Arial" pitchFamily="34" charset="0"/>
                <a:cs typeface="Arial" pitchFamily="34" charset="0"/>
              </a:defRPr>
            </a:lvl1pPr>
          </a:lstStyle>
          <a:p>
            <a:r>
              <a:rPr lang="en-US" dirty="0"/>
              <a:t>Name of Presentation</a:t>
            </a:r>
          </a:p>
        </p:txBody>
      </p:sp>
      <p:sp>
        <p:nvSpPr>
          <p:cNvPr id="5" name="Slide Number Placeholder 4"/>
          <p:cNvSpPr>
            <a:spLocks noGrp="1"/>
          </p:cNvSpPr>
          <p:nvPr>
            <p:ph type="sldNum" sz="quarter" idx="12"/>
          </p:nvPr>
        </p:nvSpPr>
        <p:spPr/>
        <p:txBody>
          <a:bodyPr/>
          <a:lstStyle>
            <a:lvl1pPr algn="r">
              <a:defRPr/>
            </a:lvl1pPr>
          </a:lstStyle>
          <a:p>
            <a:fld id="{0499C290-51E0-41BB-9934-58A3D372F678}" type="slidenum">
              <a:rPr lang="en-US" smtClean="0"/>
              <a:pPr/>
              <a:t>‹#›</a:t>
            </a:fld>
            <a:endParaRPr lang="en-US"/>
          </a:p>
        </p:txBody>
      </p:sp>
    </p:spTree>
    <p:extLst>
      <p:ext uri="{BB962C8B-B14F-4D97-AF65-F5344CB8AC3E}">
        <p14:creationId xmlns:p14="http://schemas.microsoft.com/office/powerpoint/2010/main" val="1681847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ictures">
    <p:spTree>
      <p:nvGrpSpPr>
        <p:cNvPr id="1" name=""/>
        <p:cNvGrpSpPr/>
        <p:nvPr/>
      </p:nvGrpSpPr>
      <p:grpSpPr>
        <a:xfrm>
          <a:off x="0" y="0"/>
          <a:ext cx="0" cy="0"/>
          <a:chOff x="0" y="0"/>
          <a:chExt cx="0" cy="0"/>
        </a:xfrm>
      </p:grpSpPr>
      <p:sp>
        <p:nvSpPr>
          <p:cNvPr id="19" name="Rectangle 18"/>
          <p:cNvSpPr/>
          <p:nvPr userDrawn="1"/>
        </p:nvSpPr>
        <p:spPr>
          <a:xfrm>
            <a:off x="0" y="0"/>
            <a:ext cx="9144000" cy="6858000"/>
          </a:xfrm>
          <a:prstGeom prst="rect">
            <a:avLst/>
          </a:prstGeom>
          <a:solidFill>
            <a:srgbClr val="002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4572000" y="6536694"/>
            <a:ext cx="4572000" cy="321306"/>
          </a:xfrm>
          <a:prstGeom prst="rect">
            <a:avLst/>
          </a:prstGeom>
          <a:solidFill>
            <a:srgbClr val="981E3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C77"/>
              </a:solidFill>
            </a:endParaRPr>
          </a:p>
        </p:txBody>
      </p:sp>
      <p:sp>
        <p:nvSpPr>
          <p:cNvPr id="14" name="Picture Placeholder 13"/>
          <p:cNvSpPr>
            <a:spLocks noGrp="1"/>
          </p:cNvSpPr>
          <p:nvPr>
            <p:ph type="pic" sz="quarter" idx="14"/>
          </p:nvPr>
        </p:nvSpPr>
        <p:spPr>
          <a:xfrm>
            <a:off x="228600" y="3448053"/>
            <a:ext cx="4343400" cy="2647582"/>
          </a:xfrm>
          <a:ln>
            <a:solidFill>
              <a:schemeClr val="tx1">
                <a:lumMod val="65000"/>
                <a:lumOff val="35000"/>
              </a:schemeClr>
            </a:solidFill>
          </a:ln>
        </p:spPr>
        <p:txBody>
          <a:bodyPr/>
          <a:lstStyle>
            <a:lvl1pPr>
              <a:defRPr>
                <a:solidFill>
                  <a:schemeClr val="bg1"/>
                </a:solidFill>
              </a:defRPr>
            </a:lvl1pPr>
          </a:lstStyle>
          <a:p>
            <a:r>
              <a:rPr lang="en-US"/>
              <a:t>Click icon to add picture</a:t>
            </a:r>
          </a:p>
        </p:txBody>
      </p:sp>
      <p:sp>
        <p:nvSpPr>
          <p:cNvPr id="16" name="Picture Placeholder 15"/>
          <p:cNvSpPr>
            <a:spLocks noGrp="1"/>
          </p:cNvSpPr>
          <p:nvPr>
            <p:ph type="pic" sz="quarter" idx="15"/>
          </p:nvPr>
        </p:nvSpPr>
        <p:spPr>
          <a:xfrm>
            <a:off x="4724401" y="3448050"/>
            <a:ext cx="4191000" cy="2647950"/>
          </a:xfrm>
          <a:ln>
            <a:solidFill>
              <a:schemeClr val="tx1">
                <a:lumMod val="65000"/>
                <a:lumOff val="35000"/>
              </a:schemeClr>
            </a:solidFill>
          </a:ln>
        </p:spPr>
        <p:txBody>
          <a:bodyPr/>
          <a:lstStyle>
            <a:lvl1pPr>
              <a:defRPr>
                <a:solidFill>
                  <a:srgbClr val="FFFFFF"/>
                </a:solidFill>
              </a:defRPr>
            </a:lvl1pPr>
          </a:lstStyle>
          <a:p>
            <a:r>
              <a:rPr lang="en-US"/>
              <a:t>Click icon to add picture</a:t>
            </a:r>
          </a:p>
        </p:txBody>
      </p:sp>
      <p:sp>
        <p:nvSpPr>
          <p:cNvPr id="2" name="Title 1"/>
          <p:cNvSpPr>
            <a:spLocks noGrp="1"/>
          </p:cNvSpPr>
          <p:nvPr>
            <p:ph type="title"/>
          </p:nvPr>
        </p:nvSpPr>
        <p:spPr>
          <a:xfrm>
            <a:off x="685800" y="758952"/>
            <a:ext cx="3733800" cy="1524000"/>
          </a:xfrm>
        </p:spPr>
        <p:txBody>
          <a:bodyPr>
            <a:normAutofit/>
          </a:bodyPr>
          <a:lstStyle>
            <a:lvl1pPr>
              <a:lnSpc>
                <a:spcPct val="100000"/>
              </a:lnSpc>
              <a:defRPr sz="2600">
                <a:solidFill>
                  <a:schemeClr val="bg1"/>
                </a:solidFill>
              </a:defRPr>
            </a:lvl1pPr>
          </a:lstStyle>
          <a:p>
            <a:r>
              <a:rPr lang="en-US" dirty="0"/>
              <a:t>Click to edit Master title style</a:t>
            </a:r>
          </a:p>
        </p:txBody>
      </p:sp>
      <p:sp>
        <p:nvSpPr>
          <p:cNvPr id="18" name="Text Placeholder 17"/>
          <p:cNvSpPr>
            <a:spLocks noGrp="1"/>
          </p:cNvSpPr>
          <p:nvPr>
            <p:ph type="body" sz="quarter" idx="16"/>
          </p:nvPr>
        </p:nvSpPr>
        <p:spPr>
          <a:xfrm>
            <a:off x="4724400" y="758952"/>
            <a:ext cx="4038600" cy="2362200"/>
          </a:xfrm>
        </p:spPr>
        <p:txBody>
          <a:bodyPr/>
          <a:lstStyle>
            <a:lvl1pPr>
              <a:lnSpc>
                <a:spcPct val="125000"/>
              </a:lnSpc>
              <a:defRPr sz="2000" b="0" baseline="0">
                <a:solidFill>
                  <a:schemeClr val="bg1"/>
                </a:solidFill>
              </a:defRPr>
            </a:lvl1pPr>
            <a:lvl2pPr>
              <a:lnSpc>
                <a:spcPct val="125000"/>
              </a:lnSpc>
              <a:defRPr sz="2000" b="0" baseline="0">
                <a:solidFill>
                  <a:schemeClr val="tx2">
                    <a:lumMod val="60000"/>
                    <a:lumOff val="40000"/>
                  </a:schemeClr>
                </a:solidFill>
              </a:defRPr>
            </a:lvl2pPr>
            <a:lvl3pPr>
              <a:lnSpc>
                <a:spcPct val="125000"/>
              </a:lnSpc>
              <a:defRPr sz="2000" b="0" baseline="0">
                <a:solidFill>
                  <a:schemeClr val="bg1">
                    <a:lumMod val="65000"/>
                  </a:schemeClr>
                </a:solidFill>
              </a:defRPr>
            </a:lvl3pPr>
            <a:lvl4pPr>
              <a:lnSpc>
                <a:spcPct val="125000"/>
              </a:lnSpc>
              <a:defRPr sz="2000" b="0" baseline="0">
                <a:solidFill>
                  <a:schemeClr val="bg1">
                    <a:lumMod val="65000"/>
                  </a:schemeClr>
                </a:solidFill>
              </a:defRPr>
            </a:lvl4pPr>
            <a:lvl5pPr>
              <a:lnSpc>
                <a:spcPct val="125000"/>
              </a:lnSpc>
              <a:defRPr sz="2000" b="0" baseline="0">
                <a:solidFill>
                  <a:schemeClr val="bg1">
                    <a:lumMod val="6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p:cNvSpPr>
            <a:spLocks noGrp="1"/>
          </p:cNvSpPr>
          <p:nvPr>
            <p:ph type="ftr" sz="quarter" idx="3"/>
          </p:nvPr>
        </p:nvSpPr>
        <p:spPr>
          <a:xfrm>
            <a:off x="4724400" y="6536695"/>
            <a:ext cx="3429000" cy="291457"/>
          </a:xfrm>
          <a:prstGeom prst="rect">
            <a:avLst/>
          </a:prstGeom>
        </p:spPr>
        <p:txBody>
          <a:bodyPr vert="horz" lIns="0" tIns="0" rIns="0" bIns="0" rtlCol="0" anchor="ctr"/>
          <a:lstStyle>
            <a:lvl1pPr algn="l">
              <a:defRPr sz="1200" b="1">
                <a:solidFill>
                  <a:schemeClr val="bg1"/>
                </a:solidFill>
                <a:latin typeface="Arial" pitchFamily="34" charset="0"/>
                <a:cs typeface="Arial" pitchFamily="34" charset="0"/>
              </a:defRPr>
            </a:lvl1pPr>
          </a:lstStyle>
          <a:p>
            <a:r>
              <a:rPr lang="en-US" dirty="0"/>
              <a:t>Name of Presentation</a:t>
            </a:r>
          </a:p>
        </p:txBody>
      </p:sp>
      <p:sp>
        <p:nvSpPr>
          <p:cNvPr id="9" name="Slide Number Placeholder 5"/>
          <p:cNvSpPr>
            <a:spLocks noGrp="1"/>
          </p:cNvSpPr>
          <p:nvPr>
            <p:ph type="sldNum" sz="quarter" idx="4"/>
          </p:nvPr>
        </p:nvSpPr>
        <p:spPr>
          <a:xfrm>
            <a:off x="8305800" y="6536695"/>
            <a:ext cx="768604" cy="291457"/>
          </a:xfrm>
          <a:prstGeom prst="rect">
            <a:avLst/>
          </a:prstGeom>
        </p:spPr>
        <p:txBody>
          <a:bodyPr vert="horz" lIns="0" tIns="45720" rIns="228600" bIns="45720" rtlCol="0" anchor="ctr"/>
          <a:lstStyle>
            <a:lvl1pPr algn="r">
              <a:tabLst>
                <a:tab pos="741363" algn="r"/>
              </a:tabLst>
              <a:defRPr sz="1200" b="1">
                <a:solidFill>
                  <a:schemeClr val="bg1"/>
                </a:solidFill>
                <a:latin typeface="Helvetica" pitchFamily="34" charset="0"/>
                <a:cs typeface="Helvetica" pitchFamily="34" charset="0"/>
              </a:defRPr>
            </a:lvl1pPr>
          </a:lstStyle>
          <a:p>
            <a:pPr defTabSz="1149350">
              <a:tabLst/>
            </a:pPr>
            <a:fld id="{0499C290-51E0-41BB-9934-58A3D372F678}" type="slidenum">
              <a:rPr lang="en-US" smtClean="0"/>
              <a:pPr defTabSz="1149350">
                <a:tabLst/>
              </a:pPr>
              <a:t>‹#›</a:t>
            </a:fld>
            <a:endParaRPr lang="en-US"/>
          </a:p>
        </p:txBody>
      </p:sp>
      <p:sp>
        <p:nvSpPr>
          <p:cNvPr id="10" name="Rectangle 9"/>
          <p:cNvSpPr/>
          <p:nvPr userDrawn="1"/>
        </p:nvSpPr>
        <p:spPr>
          <a:xfrm>
            <a:off x="0" y="6536695"/>
            <a:ext cx="4572000" cy="321305"/>
          </a:xfrm>
          <a:prstGeom prst="rect">
            <a:avLst/>
          </a:prstGeom>
          <a:solidFill>
            <a:schemeClr val="tx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C77"/>
              </a:solidFill>
            </a:endParaRPr>
          </a:p>
        </p:txBody>
      </p:sp>
      <p:sp>
        <p:nvSpPr>
          <p:cNvPr id="11" name="TextBox 10"/>
          <p:cNvSpPr txBox="1"/>
          <p:nvPr userDrawn="1"/>
        </p:nvSpPr>
        <p:spPr>
          <a:xfrm>
            <a:off x="0" y="6566542"/>
            <a:ext cx="4572000" cy="261610"/>
          </a:xfrm>
          <a:prstGeom prst="rect">
            <a:avLst/>
          </a:prstGeom>
          <a:noFill/>
        </p:spPr>
        <p:txBody>
          <a:bodyPr wrap="square" rtlCol="0">
            <a:spAutoFit/>
          </a:bodyPr>
          <a:lstStyle/>
          <a:p>
            <a:pPr algn="ctr"/>
            <a:r>
              <a:rPr lang="en-US" sz="1100" b="1" spc="100" baseline="0" dirty="0">
                <a:solidFill>
                  <a:schemeClr val="bg1">
                    <a:lumMod val="75000"/>
                  </a:schemeClr>
                </a:solidFill>
                <a:latin typeface="Garamond" pitchFamily="18" charset="0"/>
              </a:rPr>
              <a:t>KNOWLEDGE FOR ACTION</a:t>
            </a:r>
          </a:p>
        </p:txBody>
      </p:sp>
      <p:sp>
        <p:nvSpPr>
          <p:cNvPr id="12" name="Rectangle 11"/>
          <p:cNvSpPr/>
          <p:nvPr userDrawn="1"/>
        </p:nvSpPr>
        <p:spPr>
          <a:xfrm>
            <a:off x="0" y="6536695"/>
            <a:ext cx="4572000" cy="321305"/>
          </a:xfrm>
          <a:prstGeom prst="rect">
            <a:avLst/>
          </a:prstGeom>
          <a:solidFill>
            <a:schemeClr val="tx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C77"/>
              </a:solidFill>
            </a:endParaRPr>
          </a:p>
        </p:txBody>
      </p:sp>
    </p:spTree>
    <p:extLst>
      <p:ext uri="{BB962C8B-B14F-4D97-AF65-F5344CB8AC3E}">
        <p14:creationId xmlns:p14="http://schemas.microsoft.com/office/powerpoint/2010/main" val="1591241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4572000" y="6536694"/>
            <a:ext cx="4572000" cy="321306"/>
          </a:xfrm>
          <a:prstGeom prst="rect">
            <a:avLst/>
          </a:prstGeom>
          <a:solidFill>
            <a:srgbClr val="981E3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C77"/>
              </a:solidFill>
            </a:endParaRPr>
          </a:p>
        </p:txBody>
      </p:sp>
      <p:sp>
        <p:nvSpPr>
          <p:cNvPr id="2" name="Title Placeholder 1"/>
          <p:cNvSpPr>
            <a:spLocks noGrp="1"/>
          </p:cNvSpPr>
          <p:nvPr>
            <p:ph type="title"/>
          </p:nvPr>
        </p:nvSpPr>
        <p:spPr>
          <a:xfrm>
            <a:off x="685800" y="758952"/>
            <a:ext cx="7772400" cy="76200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685800" y="2286000"/>
            <a:ext cx="7772400" cy="34290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724400" y="6536695"/>
            <a:ext cx="3429000" cy="291457"/>
          </a:xfrm>
          <a:prstGeom prst="rect">
            <a:avLst/>
          </a:prstGeom>
        </p:spPr>
        <p:txBody>
          <a:bodyPr vert="horz" lIns="0" tIns="0" rIns="0" bIns="0" rtlCol="0" anchor="ctr"/>
          <a:lstStyle>
            <a:lvl1pPr algn="l">
              <a:defRPr sz="1200" b="1">
                <a:solidFill>
                  <a:schemeClr val="bg1"/>
                </a:solidFill>
                <a:latin typeface="Arial" pitchFamily="34" charset="0"/>
                <a:cs typeface="Arial" pitchFamily="34" charset="0"/>
              </a:defRPr>
            </a:lvl1pPr>
          </a:lstStyle>
          <a:p>
            <a:r>
              <a:rPr lang="en-US" dirty="0"/>
              <a:t>Name of Presentation</a:t>
            </a:r>
          </a:p>
        </p:txBody>
      </p:sp>
      <p:sp>
        <p:nvSpPr>
          <p:cNvPr id="6" name="Slide Number Placeholder 5"/>
          <p:cNvSpPr>
            <a:spLocks noGrp="1"/>
          </p:cNvSpPr>
          <p:nvPr>
            <p:ph type="sldNum" sz="quarter" idx="4"/>
          </p:nvPr>
        </p:nvSpPr>
        <p:spPr>
          <a:xfrm>
            <a:off x="8305800" y="6536695"/>
            <a:ext cx="768604" cy="291457"/>
          </a:xfrm>
          <a:prstGeom prst="rect">
            <a:avLst/>
          </a:prstGeom>
        </p:spPr>
        <p:txBody>
          <a:bodyPr vert="horz" lIns="0" tIns="0" rIns="228600" bIns="0" rtlCol="0" anchor="ctr"/>
          <a:lstStyle>
            <a:lvl1pPr algn="r">
              <a:tabLst>
                <a:tab pos="741363" algn="r"/>
              </a:tabLst>
              <a:defRPr sz="1200" b="1">
                <a:solidFill>
                  <a:schemeClr val="bg1"/>
                </a:solidFill>
                <a:latin typeface="Helvetica" pitchFamily="34" charset="0"/>
                <a:cs typeface="Helvetica" pitchFamily="34" charset="0"/>
              </a:defRPr>
            </a:lvl1pPr>
          </a:lstStyle>
          <a:p>
            <a:pPr defTabSz="1149350">
              <a:tabLst/>
            </a:pPr>
            <a:fld id="{0499C290-51E0-41BB-9934-58A3D372F678}" type="slidenum">
              <a:rPr lang="en-US" smtClean="0"/>
              <a:pPr defTabSz="1149350">
                <a:tabLst/>
              </a:pPr>
              <a:t>‹#›</a:t>
            </a:fld>
            <a:endParaRPr lang="en-US"/>
          </a:p>
        </p:txBody>
      </p:sp>
      <p:cxnSp>
        <p:nvCxnSpPr>
          <p:cNvPr id="8" name="Straight Connector 7"/>
          <p:cNvCxnSpPr/>
          <p:nvPr/>
        </p:nvCxnSpPr>
        <p:spPr>
          <a:xfrm>
            <a:off x="685800" y="609600"/>
            <a:ext cx="7772400" cy="0"/>
          </a:xfrm>
          <a:prstGeom prst="line">
            <a:avLst/>
          </a:prstGeom>
          <a:ln w="6350">
            <a:solidFill>
              <a:srgbClr val="981E32"/>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7010400" y="5930998"/>
            <a:ext cx="1537207" cy="527042"/>
          </a:xfrm>
          <a:prstGeom prst="rect">
            <a:avLst/>
          </a:prstGeom>
        </p:spPr>
      </p:pic>
      <p:sp>
        <p:nvSpPr>
          <p:cNvPr id="13" name="Rectangle 12"/>
          <p:cNvSpPr/>
          <p:nvPr userDrawn="1"/>
        </p:nvSpPr>
        <p:spPr>
          <a:xfrm>
            <a:off x="0" y="6536695"/>
            <a:ext cx="4572000" cy="321305"/>
          </a:xfrm>
          <a:prstGeom prst="rect">
            <a:avLst/>
          </a:prstGeom>
          <a:solidFill>
            <a:srgbClr val="002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C77"/>
              </a:solidFill>
            </a:endParaRPr>
          </a:p>
        </p:txBody>
      </p:sp>
      <p:cxnSp>
        <p:nvCxnSpPr>
          <p:cNvPr id="15" name="Straight Connector 14"/>
          <p:cNvCxnSpPr/>
          <p:nvPr/>
        </p:nvCxnSpPr>
        <p:spPr>
          <a:xfrm>
            <a:off x="685800" y="609600"/>
            <a:ext cx="7772400" cy="0"/>
          </a:xfrm>
          <a:prstGeom prst="line">
            <a:avLst/>
          </a:prstGeom>
          <a:ln w="6350">
            <a:solidFill>
              <a:srgbClr val="981E3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685800" y="609600"/>
            <a:ext cx="7772400" cy="0"/>
          </a:xfrm>
          <a:prstGeom prst="line">
            <a:avLst/>
          </a:prstGeom>
          <a:ln w="6350">
            <a:solidFill>
              <a:srgbClr val="981E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75216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4" r:id="rId5"/>
    <p:sldLayoutId id="2147483695" r:id="rId6"/>
    <p:sldLayoutId id="2147483696" r:id="rId7"/>
  </p:sldLayoutIdLst>
  <p:hf hdr="0" ftr="0" dt="0"/>
  <p:txStyles>
    <p:titleStyle>
      <a:lvl1pPr algn="l" defTabSz="914400" rtl="0" eaLnBrk="1" latinLnBrk="0" hangingPunct="1">
        <a:lnSpc>
          <a:spcPct val="114000"/>
        </a:lnSpc>
        <a:spcBef>
          <a:spcPct val="0"/>
        </a:spcBef>
        <a:buNone/>
        <a:defRPr sz="2600" b="1" kern="1200" baseline="0">
          <a:solidFill>
            <a:schemeClr val="tx1"/>
          </a:solidFill>
          <a:latin typeface="Arial" pitchFamily="34" charset="0"/>
          <a:ea typeface="+mj-ea"/>
          <a:cs typeface="Arial" pitchFamily="34" charset="0"/>
        </a:defRPr>
      </a:lvl1pPr>
    </p:titleStyle>
    <p:bodyStyle>
      <a:lvl1pPr marL="228600" indent="-228600" algn="l" defTabSz="914400" rtl="0" eaLnBrk="1" latinLnBrk="0" hangingPunct="1">
        <a:lnSpc>
          <a:spcPct val="125000"/>
        </a:lnSpc>
        <a:spcBef>
          <a:spcPts val="600"/>
        </a:spcBef>
        <a:spcAft>
          <a:spcPts val="200"/>
        </a:spcAft>
        <a:buFont typeface="Arial" pitchFamily="34" charset="0"/>
        <a:buChar char="•"/>
        <a:defRPr sz="2000" b="0" kern="1200" baseline="0">
          <a:solidFill>
            <a:schemeClr val="tx2">
              <a:lumMod val="75000"/>
            </a:schemeClr>
          </a:solidFill>
          <a:latin typeface="Arial" pitchFamily="34" charset="0"/>
          <a:ea typeface="+mn-ea"/>
          <a:cs typeface="Arial" pitchFamily="34" charset="0"/>
        </a:defRPr>
      </a:lvl1pPr>
      <a:lvl2pPr marL="457200" indent="-228600" algn="l" defTabSz="914400" rtl="0" eaLnBrk="1" latinLnBrk="0" hangingPunct="1">
        <a:lnSpc>
          <a:spcPct val="114000"/>
        </a:lnSpc>
        <a:spcBef>
          <a:spcPts val="200"/>
        </a:spcBef>
        <a:spcAft>
          <a:spcPts val="0"/>
        </a:spcAft>
        <a:buFont typeface="Arial" pitchFamily="34" charset="0"/>
        <a:buChar char="–"/>
        <a:defRPr sz="2000" b="0" kern="1200" baseline="0">
          <a:solidFill>
            <a:srgbClr val="0070C0"/>
          </a:solidFill>
          <a:latin typeface="Arial" pitchFamily="34" charset="0"/>
          <a:ea typeface="+mn-ea"/>
          <a:cs typeface="Arial" pitchFamily="34" charset="0"/>
        </a:defRPr>
      </a:lvl2pPr>
      <a:lvl3pPr marL="64008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3pPr>
      <a:lvl4pPr marL="91440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4pPr>
      <a:lvl5pPr marL="114300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g"/></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BingkaiWang/covariate-adaptive"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github.com/BingkaiWang/covariate-adaptive"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arxiv.org/abs/1910.13954" TargetMode="External"/><Relationship Id="rId2" Type="http://schemas.openxmlformats.org/officeDocument/2006/relationships/hyperlink" Target="https://bingkaiwang.com/" TargetMode="External"/><Relationship Id="rId1" Type="http://schemas.openxmlformats.org/officeDocument/2006/relationships/slideLayout" Target="../slideLayouts/slideLayout3.xml"/><Relationship Id="rId4" Type="http://schemas.openxmlformats.org/officeDocument/2006/relationships/hyperlink" Target="https://github.com/BingkaiWang/covariate-adaptive"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arxiv.org/abs/2009.02287" TargetMode="External"/><Relationship Id="rId2" Type="http://schemas.openxmlformats.org/officeDocument/2006/relationships/hyperlink" Target="https://arxiv.org/abs/1807.09678" TargetMode="External"/><Relationship Id="rId1" Type="http://schemas.openxmlformats.org/officeDocument/2006/relationships/slideLayout" Target="../slideLayouts/slideLayout3.xml"/><Relationship Id="rId4" Type="http://schemas.openxmlformats.org/officeDocument/2006/relationships/hyperlink" Target="https://arxiv.org/abs/2009.0413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3"/>
          <p:cNvSpPr>
            <a:spLocks noGrp="1"/>
          </p:cNvSpPr>
          <p:nvPr>
            <p:ph type="title"/>
          </p:nvPr>
        </p:nvSpPr>
        <p:spPr>
          <a:xfrm>
            <a:off x="685800" y="1849452"/>
            <a:ext cx="7772400" cy="1981200"/>
          </a:xfrm>
        </p:spPr>
        <p:txBody>
          <a:bodyPr/>
          <a:lstStyle/>
          <a:p>
            <a:r>
              <a:rPr lang="en-US" sz="4000" cap="none" dirty="0"/>
              <a:t>Robustly Improve Precision by</a:t>
            </a:r>
            <a:br>
              <a:rPr lang="en-US" sz="4000" cap="none" dirty="0"/>
            </a:br>
            <a:r>
              <a:rPr lang="en-US" sz="4000" cap="none" dirty="0"/>
              <a:t>Stratified Randomization and Covariate Adjustment</a:t>
            </a:r>
          </a:p>
        </p:txBody>
      </p:sp>
      <p:sp>
        <p:nvSpPr>
          <p:cNvPr id="13" name="Text Placeholder 6"/>
          <p:cNvSpPr>
            <a:spLocks noGrp="1"/>
          </p:cNvSpPr>
          <p:nvPr>
            <p:ph type="body" idx="1"/>
          </p:nvPr>
        </p:nvSpPr>
        <p:spPr>
          <a:xfrm>
            <a:off x="685800" y="4191000"/>
            <a:ext cx="7772400" cy="1316052"/>
          </a:xfrm>
        </p:spPr>
        <p:txBody>
          <a:bodyPr/>
          <a:lstStyle/>
          <a:p>
            <a:r>
              <a:rPr lang="en-US" i="0" dirty="0">
                <a:solidFill>
                  <a:schemeClr val="bg1"/>
                </a:solidFill>
              </a:rPr>
              <a:t>Presenter: Bingkai Wang</a:t>
            </a:r>
          </a:p>
          <a:p>
            <a:r>
              <a:rPr lang="en-US" dirty="0"/>
              <a:t>For Novartis, Sep. 7, 2021</a:t>
            </a:r>
          </a:p>
        </p:txBody>
      </p:sp>
    </p:spTree>
    <p:extLst>
      <p:ext uri="{BB962C8B-B14F-4D97-AF65-F5344CB8AC3E}">
        <p14:creationId xmlns:p14="http://schemas.microsoft.com/office/powerpoint/2010/main" val="2449412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a:t>
            </a:r>
            <a:r>
              <a:rPr lang="en-US" dirty="0" err="1"/>
              <a:t>Estimands</a:t>
            </a:r>
            <a:endParaRPr lang="en-US" dirty="0"/>
          </a:p>
        </p:txBody>
      </p:sp>
      <mc:AlternateContent xmlns:mc="http://schemas.openxmlformats.org/markup-compatibility/2006" xmlns:a14="http://schemas.microsoft.com/office/drawing/2010/main">
        <mc:Choice Requires="a14">
          <p:sp>
            <p:nvSpPr>
              <p:cNvPr id="5" name="Subtitle 4"/>
              <p:cNvSpPr>
                <a:spLocks noGrp="1"/>
              </p:cNvSpPr>
              <p:nvPr>
                <p:ph sz="quarter" idx="13"/>
              </p:nvPr>
            </p:nvSpPr>
            <p:spPr>
              <a:xfrm>
                <a:off x="685800" y="1295400"/>
                <a:ext cx="8077200" cy="4419600"/>
              </a:xfrm>
            </p:spPr>
            <p:txBody>
              <a:bodyPr/>
              <a:lstStyle/>
              <a:p>
                <a:pPr marL="0" indent="0">
                  <a:buNone/>
                </a:pPr>
                <a:r>
                  <a:rPr lang="en-US" b="1" dirty="0"/>
                  <a:t>Binary, continuous, count, ordinal outcomes</a:t>
                </a:r>
              </a:p>
              <a:p>
                <a:pPr marL="0" indent="0">
                  <a:buNone/>
                </a:pPr>
                <a:r>
                  <a:rPr lang="en-US" dirty="0"/>
                  <a:t>Our goal is to estimate an unconditional population parameter, for example, the average treatment effect (ATE)</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Δ</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𝐴</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𝐴</m:t>
                          </m:r>
                          <m:r>
                            <a:rPr lang="en-US" b="0" i="1" smtClean="0">
                              <a:latin typeface="Cambria Math" panose="02040503050406030204" pitchFamily="18" charset="0"/>
                            </a:rPr>
                            <m:t>=0</m:t>
                          </m:r>
                        </m:e>
                      </m:d>
                      <m:r>
                        <a:rPr lang="en-US" b="0" i="1" smtClean="0">
                          <a:latin typeface="Cambria Math" panose="02040503050406030204" pitchFamily="18" charset="0"/>
                        </a:rPr>
                        <m:t>.</m:t>
                      </m:r>
                    </m:oMath>
                  </m:oMathPara>
                </a14:m>
                <a:endParaRPr lang="en-US" dirty="0"/>
              </a:p>
              <a:p>
                <a:pPr marL="0" indent="0">
                  <a:buNone/>
                </a:pPr>
                <a:endParaRPr lang="en-US" dirty="0"/>
              </a:p>
              <a:p>
                <a:pPr marL="0" indent="0">
                  <a:buNone/>
                </a:pPr>
                <a:r>
                  <a:rPr lang="en-US" b="1" dirty="0"/>
                  <a:t>Time-to-event outcomes</a:t>
                </a:r>
              </a:p>
              <a:p>
                <a:pPr marL="0" indent="0">
                  <a:buNone/>
                </a:pPr>
                <a:r>
                  <a:rPr lang="en-US" dirty="0"/>
                  <a:t>Our goal is to estimate the survival curve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𝑎</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𝜏</m:t>
                            </m:r>
                          </m:e>
                        </m:d>
                      </m:e>
                    </m:d>
                  </m:oMath>
                </a14:m>
                <a:r>
                  <a:rPr lang="en-US" b="1" dirty="0"/>
                  <a:t> </a:t>
                </a:r>
                <a:r>
                  <a:rPr lang="en-US" dirty="0"/>
                  <a:t>, where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𝑎</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&gt;</m:t>
                          </m:r>
                          <m:r>
                            <a:rPr lang="en-US" b="0" i="1" smtClean="0">
                              <a:latin typeface="Cambria Math" panose="02040503050406030204" pitchFamily="18" charset="0"/>
                            </a:rPr>
                            <m:t>𝑡</m:t>
                          </m:r>
                        </m:e>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oMath>
                  </m:oMathPara>
                </a14:m>
                <a:endParaRPr lang="en-US" b="1" dirty="0"/>
              </a:p>
              <a:p>
                <a:pPr marL="0" indent="0">
                  <a:buNone/>
                </a:pPr>
                <a:r>
                  <a:rPr lang="en-US" dirty="0"/>
                  <a:t>and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0,</m:t>
                        </m:r>
                        <m:r>
                          <a:rPr lang="en-US" i="1">
                            <a:latin typeface="Cambria Math" panose="02040503050406030204" pitchFamily="18" charset="0"/>
                          </a:rPr>
                          <m:t>𝜏</m:t>
                        </m:r>
                      </m:e>
                    </m:d>
                  </m:oMath>
                </a14:m>
                <a:r>
                  <a:rPr lang="en-US" dirty="0"/>
                  <a:t> is the time window of interest.</a:t>
                </a:r>
              </a:p>
              <a:p>
                <a:pPr marL="0" indent="0">
                  <a:buNone/>
                </a:pPr>
                <a:endParaRPr lang="en-US" dirty="0"/>
              </a:p>
              <a:p>
                <a:pPr marL="0" indent="0">
                  <a:buNone/>
                </a:pPr>
                <a:endParaRPr lang="en-US" dirty="0"/>
              </a:p>
            </p:txBody>
          </p:sp>
        </mc:Choice>
        <mc:Fallback xmlns="">
          <p:sp>
            <p:nvSpPr>
              <p:cNvPr id="5" name="Subtitle 4"/>
              <p:cNvSpPr>
                <a:spLocks noGrp="1" noRot="1" noChangeAspect="1" noMove="1" noResize="1" noEditPoints="1" noAdjustHandles="1" noChangeArrowheads="1" noChangeShapeType="1" noTextEdit="1"/>
              </p:cNvSpPr>
              <p:nvPr>
                <p:ph sz="quarter" idx="13"/>
              </p:nvPr>
            </p:nvSpPr>
            <p:spPr>
              <a:xfrm>
                <a:off x="685800" y="1295400"/>
                <a:ext cx="8077200" cy="4419600"/>
              </a:xfrm>
              <a:blipFill>
                <a:blip r:embed="rId2"/>
                <a:stretch>
                  <a:fillRect l="-2041" t="-860"/>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B1ED9360-F4A6-734E-9CDA-D01916F0ABEF}"/>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10</a:t>
            </a:fld>
            <a:endParaRPr lang="en-US"/>
          </a:p>
        </p:txBody>
      </p:sp>
    </p:spTree>
    <p:extLst>
      <p:ext uri="{BB962C8B-B14F-4D97-AF65-F5344CB8AC3E}">
        <p14:creationId xmlns:p14="http://schemas.microsoft.com/office/powerpoint/2010/main" val="400665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randomization</a:t>
            </a:r>
            <a:br>
              <a:rPr lang="en-US" dirty="0"/>
            </a:br>
            <a:endParaRPr lang="en-US" dirty="0"/>
          </a:p>
        </p:txBody>
      </p:sp>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9">
            <a:extLst>
              <a:ext uri="{FF2B5EF4-FFF2-40B4-BE49-F238E27FC236}">
                <a16:creationId xmlns:a16="http://schemas.microsoft.com/office/drawing/2014/main" id="{44BD801F-2126-204C-B3A6-7F4D68DE450D}"/>
              </a:ext>
            </a:extLst>
          </p:cNvPr>
          <p:cNvGraphicFramePr>
            <a:graphicFrameLocks noGrp="1"/>
          </p:cNvGraphicFramePr>
          <p:nvPr>
            <p:extLst>
              <p:ext uri="{D42A27DB-BD31-4B8C-83A1-F6EECF244321}">
                <p14:modId xmlns:p14="http://schemas.microsoft.com/office/powerpoint/2010/main" val="3196443826"/>
              </p:ext>
            </p:extLst>
          </p:nvPr>
        </p:nvGraphicFramePr>
        <p:xfrm>
          <a:off x="2166730" y="4724400"/>
          <a:ext cx="3048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3982627942"/>
                    </a:ext>
                  </a:extLst>
                </a:gridCol>
                <a:gridCol w="762000">
                  <a:extLst>
                    <a:ext uri="{9D8B030D-6E8A-4147-A177-3AD203B41FA5}">
                      <a16:colId xmlns:a16="http://schemas.microsoft.com/office/drawing/2014/main" val="1860981036"/>
                    </a:ext>
                  </a:extLst>
                </a:gridCol>
                <a:gridCol w="762000">
                  <a:extLst>
                    <a:ext uri="{9D8B030D-6E8A-4147-A177-3AD203B41FA5}">
                      <a16:colId xmlns:a16="http://schemas.microsoft.com/office/drawing/2014/main" val="3382620454"/>
                    </a:ext>
                  </a:extLst>
                </a:gridCol>
                <a:gridCol w="762000">
                  <a:extLst>
                    <a:ext uri="{9D8B030D-6E8A-4147-A177-3AD203B41FA5}">
                      <a16:colId xmlns:a16="http://schemas.microsoft.com/office/drawing/2014/main" val="310622970"/>
                    </a:ext>
                  </a:extLst>
                </a:gridCol>
              </a:tblGrid>
              <a:tr h="370840">
                <a:tc>
                  <a:txBody>
                    <a:bodyPr/>
                    <a:lstStyle/>
                    <a:p>
                      <a:pPr algn="ctr"/>
                      <a:r>
                        <a:rPr lang="en-US" dirty="0">
                          <a:latin typeface="Arial" panose="020B0604020202020204" pitchFamily="34" charset="0"/>
                          <a:cs typeface="Arial" panose="020B0604020202020204" pitchFamily="34" charset="0"/>
                        </a:rPr>
                        <a:t>1</a:t>
                      </a:r>
                    </a:p>
                  </a:txBody>
                  <a:tcPr/>
                </a:tc>
                <a:tc>
                  <a:txBody>
                    <a:bodyPr/>
                    <a:lstStyle/>
                    <a:p>
                      <a:pPr algn="ctr"/>
                      <a:r>
                        <a:rPr lang="en-US" dirty="0">
                          <a:latin typeface="Arial" panose="020B0604020202020204" pitchFamily="34" charset="0"/>
                          <a:cs typeface="Arial" panose="020B0604020202020204" pitchFamily="34" charset="0"/>
                        </a:rPr>
                        <a:t>0</a:t>
                      </a:r>
                    </a:p>
                  </a:txBody>
                  <a:tcPr/>
                </a:tc>
                <a:tc>
                  <a:txBody>
                    <a:bodyPr/>
                    <a:lstStyle/>
                    <a:p>
                      <a:pPr algn="ctr"/>
                      <a:r>
                        <a:rPr lang="en-US" dirty="0">
                          <a:latin typeface="Arial" panose="020B0604020202020204" pitchFamily="34" charset="0"/>
                          <a:cs typeface="Arial" panose="020B0604020202020204" pitchFamily="34" charset="0"/>
                        </a:rPr>
                        <a:t>1</a:t>
                      </a:r>
                    </a:p>
                  </a:txBody>
                  <a:tcPr/>
                </a:tc>
                <a:tc>
                  <a:txBody>
                    <a:bodyPr/>
                    <a:lstStyle/>
                    <a:p>
                      <a:pPr algn="ctr"/>
                      <a:r>
                        <a:rPr lang="en-US" dirty="0">
                          <a:latin typeface="Arial" panose="020B0604020202020204" pitchFamily="34" charset="0"/>
                          <a:cs typeface="Arial" panose="020B0604020202020204" pitchFamily="34" charset="0"/>
                        </a:rPr>
                        <a:t>0</a:t>
                      </a:r>
                    </a:p>
                  </a:txBody>
                  <a:tcPr/>
                </a:tc>
                <a:extLst>
                  <a:ext uri="{0D108BD9-81ED-4DB2-BD59-A6C34878D82A}">
                    <a16:rowId xmlns:a16="http://schemas.microsoft.com/office/drawing/2014/main" val="2579339490"/>
                  </a:ext>
                </a:extLst>
              </a:tr>
            </a:tbl>
          </a:graphicData>
        </a:graphic>
      </p:graphicFrame>
      <p:sp>
        <p:nvSpPr>
          <p:cNvPr id="10" name="TextBox 9">
            <a:extLst>
              <a:ext uri="{FF2B5EF4-FFF2-40B4-BE49-F238E27FC236}">
                <a16:creationId xmlns:a16="http://schemas.microsoft.com/office/drawing/2014/main" id="{FCDEBAFE-EFA9-2845-9176-F7DAE5EA37B2}"/>
              </a:ext>
            </a:extLst>
          </p:cNvPr>
          <p:cNvSpPr txBox="1"/>
          <p:nvPr/>
        </p:nvSpPr>
        <p:spPr>
          <a:xfrm>
            <a:off x="838200" y="4724400"/>
            <a:ext cx="12954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Female</a:t>
            </a:r>
          </a:p>
        </p:txBody>
      </p:sp>
      <p:graphicFrame>
        <p:nvGraphicFramePr>
          <p:cNvPr id="11" name="Table 9">
            <a:extLst>
              <a:ext uri="{FF2B5EF4-FFF2-40B4-BE49-F238E27FC236}">
                <a16:creationId xmlns:a16="http://schemas.microsoft.com/office/drawing/2014/main" id="{E147E623-34FA-2647-827D-568216B61CCD}"/>
              </a:ext>
            </a:extLst>
          </p:cNvPr>
          <p:cNvGraphicFramePr>
            <a:graphicFrameLocks noGrp="1"/>
          </p:cNvGraphicFramePr>
          <p:nvPr>
            <p:extLst>
              <p:ext uri="{D42A27DB-BD31-4B8C-83A1-F6EECF244321}">
                <p14:modId xmlns:p14="http://schemas.microsoft.com/office/powerpoint/2010/main" val="595308382"/>
              </p:ext>
            </p:extLst>
          </p:nvPr>
        </p:nvGraphicFramePr>
        <p:xfrm>
          <a:off x="5367130" y="4724400"/>
          <a:ext cx="3048000" cy="372348"/>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3982627942"/>
                    </a:ext>
                  </a:extLst>
                </a:gridCol>
                <a:gridCol w="762000">
                  <a:extLst>
                    <a:ext uri="{9D8B030D-6E8A-4147-A177-3AD203B41FA5}">
                      <a16:colId xmlns:a16="http://schemas.microsoft.com/office/drawing/2014/main" val="1860981036"/>
                    </a:ext>
                  </a:extLst>
                </a:gridCol>
                <a:gridCol w="762000">
                  <a:extLst>
                    <a:ext uri="{9D8B030D-6E8A-4147-A177-3AD203B41FA5}">
                      <a16:colId xmlns:a16="http://schemas.microsoft.com/office/drawing/2014/main" val="3382620454"/>
                    </a:ext>
                  </a:extLst>
                </a:gridCol>
                <a:gridCol w="762000">
                  <a:extLst>
                    <a:ext uri="{9D8B030D-6E8A-4147-A177-3AD203B41FA5}">
                      <a16:colId xmlns:a16="http://schemas.microsoft.com/office/drawing/2014/main" val="310622970"/>
                    </a:ext>
                  </a:extLst>
                </a:gridCol>
              </a:tblGrid>
              <a:tr h="372348">
                <a:tc>
                  <a:txBody>
                    <a:bodyPr/>
                    <a:lstStyle/>
                    <a:p>
                      <a:pPr algn="ctr"/>
                      <a:r>
                        <a:rPr lang="en-US" dirty="0">
                          <a:latin typeface="Arial" panose="020B0604020202020204" pitchFamily="34" charset="0"/>
                          <a:cs typeface="Arial" panose="020B0604020202020204" pitchFamily="34" charset="0"/>
                        </a:rPr>
                        <a:t>0</a:t>
                      </a:r>
                    </a:p>
                  </a:txBody>
                  <a:tcPr/>
                </a:tc>
                <a:tc>
                  <a:txBody>
                    <a:bodyPr/>
                    <a:lstStyle/>
                    <a:p>
                      <a:pPr algn="ctr"/>
                      <a:r>
                        <a:rPr lang="en-US" dirty="0">
                          <a:latin typeface="Arial" panose="020B0604020202020204" pitchFamily="34" charset="0"/>
                          <a:cs typeface="Arial" panose="020B0604020202020204" pitchFamily="34" charset="0"/>
                        </a:rPr>
                        <a:t>0</a:t>
                      </a:r>
                    </a:p>
                  </a:txBody>
                  <a:tcPr/>
                </a:tc>
                <a:tc>
                  <a:txBody>
                    <a:bodyPr/>
                    <a:lstStyle/>
                    <a:p>
                      <a:pPr algn="ctr"/>
                      <a:r>
                        <a:rPr lang="en-US" dirty="0">
                          <a:latin typeface="Arial" panose="020B0604020202020204" pitchFamily="34" charset="0"/>
                          <a:cs typeface="Arial" panose="020B0604020202020204" pitchFamily="34" charset="0"/>
                        </a:rPr>
                        <a:t>1</a:t>
                      </a:r>
                    </a:p>
                  </a:txBody>
                  <a:tcPr/>
                </a:tc>
                <a:tc>
                  <a:txBody>
                    <a:bodyPr/>
                    <a:lstStyle/>
                    <a:p>
                      <a:pPr algn="ctr"/>
                      <a:r>
                        <a:rPr lang="en-US" dirty="0">
                          <a:latin typeface="Arial" panose="020B0604020202020204" pitchFamily="34" charset="0"/>
                          <a:cs typeface="Arial" panose="020B0604020202020204" pitchFamily="34" charset="0"/>
                        </a:rPr>
                        <a:t>1</a:t>
                      </a:r>
                    </a:p>
                  </a:txBody>
                  <a:tcPr/>
                </a:tc>
                <a:extLst>
                  <a:ext uri="{0D108BD9-81ED-4DB2-BD59-A6C34878D82A}">
                    <a16:rowId xmlns:a16="http://schemas.microsoft.com/office/drawing/2014/main" val="2579339490"/>
                  </a:ext>
                </a:extLst>
              </a:tr>
            </a:tbl>
          </a:graphicData>
        </a:graphic>
      </p:graphicFrame>
      <p:graphicFrame>
        <p:nvGraphicFramePr>
          <p:cNvPr id="12" name="Table 9">
            <a:extLst>
              <a:ext uri="{FF2B5EF4-FFF2-40B4-BE49-F238E27FC236}">
                <a16:creationId xmlns:a16="http://schemas.microsoft.com/office/drawing/2014/main" id="{7BCF1FF8-F589-114F-ADF4-0567523C2216}"/>
              </a:ext>
            </a:extLst>
          </p:cNvPr>
          <p:cNvGraphicFramePr>
            <a:graphicFrameLocks noGrp="1"/>
          </p:cNvGraphicFramePr>
          <p:nvPr>
            <p:extLst>
              <p:ext uri="{D42A27DB-BD31-4B8C-83A1-F6EECF244321}">
                <p14:modId xmlns:p14="http://schemas.microsoft.com/office/powerpoint/2010/main" val="4065650485"/>
              </p:ext>
            </p:extLst>
          </p:nvPr>
        </p:nvGraphicFramePr>
        <p:xfrm>
          <a:off x="2166730" y="5194578"/>
          <a:ext cx="3048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3982627942"/>
                    </a:ext>
                  </a:extLst>
                </a:gridCol>
                <a:gridCol w="762000">
                  <a:extLst>
                    <a:ext uri="{9D8B030D-6E8A-4147-A177-3AD203B41FA5}">
                      <a16:colId xmlns:a16="http://schemas.microsoft.com/office/drawing/2014/main" val="1860981036"/>
                    </a:ext>
                  </a:extLst>
                </a:gridCol>
                <a:gridCol w="762000">
                  <a:extLst>
                    <a:ext uri="{9D8B030D-6E8A-4147-A177-3AD203B41FA5}">
                      <a16:colId xmlns:a16="http://schemas.microsoft.com/office/drawing/2014/main" val="3382620454"/>
                    </a:ext>
                  </a:extLst>
                </a:gridCol>
                <a:gridCol w="762000">
                  <a:extLst>
                    <a:ext uri="{9D8B030D-6E8A-4147-A177-3AD203B41FA5}">
                      <a16:colId xmlns:a16="http://schemas.microsoft.com/office/drawing/2014/main" val="310622970"/>
                    </a:ext>
                  </a:extLst>
                </a:gridCol>
              </a:tblGrid>
              <a:tr h="370840">
                <a:tc>
                  <a:txBody>
                    <a:bodyPr/>
                    <a:lstStyle/>
                    <a:p>
                      <a:pPr algn="ctr"/>
                      <a:r>
                        <a:rPr lang="en-US" dirty="0">
                          <a:latin typeface="Arial" panose="020B0604020202020204" pitchFamily="34" charset="0"/>
                          <a:cs typeface="Arial" panose="020B0604020202020204" pitchFamily="34" charset="0"/>
                        </a:rPr>
                        <a:t>1</a:t>
                      </a:r>
                    </a:p>
                  </a:txBody>
                  <a:tcPr/>
                </a:tc>
                <a:tc>
                  <a:txBody>
                    <a:bodyPr/>
                    <a:lstStyle/>
                    <a:p>
                      <a:pPr algn="ctr"/>
                      <a:r>
                        <a:rPr lang="en-US" dirty="0">
                          <a:latin typeface="Arial" panose="020B0604020202020204" pitchFamily="34" charset="0"/>
                          <a:cs typeface="Arial" panose="020B0604020202020204" pitchFamily="34" charset="0"/>
                        </a:rPr>
                        <a:t>0</a:t>
                      </a:r>
                    </a:p>
                  </a:txBody>
                  <a:tcPr/>
                </a:tc>
                <a:tc>
                  <a:txBody>
                    <a:bodyPr/>
                    <a:lstStyle/>
                    <a:p>
                      <a:pPr algn="ctr"/>
                      <a:r>
                        <a:rPr lang="en-US" dirty="0">
                          <a:latin typeface="Arial" panose="020B0604020202020204" pitchFamily="34" charset="0"/>
                          <a:cs typeface="Arial" panose="020B0604020202020204" pitchFamily="34" charset="0"/>
                        </a:rPr>
                        <a:t>0</a:t>
                      </a:r>
                    </a:p>
                  </a:txBody>
                  <a:tcPr/>
                </a:tc>
                <a:tc>
                  <a:txBody>
                    <a:bodyPr/>
                    <a:lstStyle/>
                    <a:p>
                      <a:pPr algn="ctr"/>
                      <a:r>
                        <a:rPr lang="en-US" dirty="0">
                          <a:latin typeface="Arial" panose="020B0604020202020204" pitchFamily="34" charset="0"/>
                          <a:cs typeface="Arial" panose="020B0604020202020204" pitchFamily="34" charset="0"/>
                        </a:rPr>
                        <a:t>1</a:t>
                      </a:r>
                    </a:p>
                  </a:txBody>
                  <a:tcPr/>
                </a:tc>
                <a:extLst>
                  <a:ext uri="{0D108BD9-81ED-4DB2-BD59-A6C34878D82A}">
                    <a16:rowId xmlns:a16="http://schemas.microsoft.com/office/drawing/2014/main" val="2579339490"/>
                  </a:ext>
                </a:extLst>
              </a:tr>
            </a:tbl>
          </a:graphicData>
        </a:graphic>
      </p:graphicFrame>
      <p:sp>
        <p:nvSpPr>
          <p:cNvPr id="13" name="TextBox 12">
            <a:extLst>
              <a:ext uri="{FF2B5EF4-FFF2-40B4-BE49-F238E27FC236}">
                <a16:creationId xmlns:a16="http://schemas.microsoft.com/office/drawing/2014/main" id="{A9264E10-4C83-6541-AF78-5B0463A096B3}"/>
              </a:ext>
            </a:extLst>
          </p:cNvPr>
          <p:cNvSpPr txBox="1"/>
          <p:nvPr/>
        </p:nvSpPr>
        <p:spPr>
          <a:xfrm>
            <a:off x="838200" y="5194578"/>
            <a:ext cx="12954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Male</a:t>
            </a:r>
          </a:p>
        </p:txBody>
      </p:sp>
      <p:graphicFrame>
        <p:nvGraphicFramePr>
          <p:cNvPr id="14" name="Table 9">
            <a:extLst>
              <a:ext uri="{FF2B5EF4-FFF2-40B4-BE49-F238E27FC236}">
                <a16:creationId xmlns:a16="http://schemas.microsoft.com/office/drawing/2014/main" id="{46575C2B-1722-A943-9A4B-C088BF433A5A}"/>
              </a:ext>
            </a:extLst>
          </p:cNvPr>
          <p:cNvGraphicFramePr>
            <a:graphicFrameLocks noGrp="1"/>
          </p:cNvGraphicFramePr>
          <p:nvPr>
            <p:extLst>
              <p:ext uri="{D42A27DB-BD31-4B8C-83A1-F6EECF244321}">
                <p14:modId xmlns:p14="http://schemas.microsoft.com/office/powerpoint/2010/main" val="1096470401"/>
              </p:ext>
            </p:extLst>
          </p:nvPr>
        </p:nvGraphicFramePr>
        <p:xfrm>
          <a:off x="5367130" y="5194578"/>
          <a:ext cx="3048000" cy="372348"/>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3982627942"/>
                    </a:ext>
                  </a:extLst>
                </a:gridCol>
                <a:gridCol w="762000">
                  <a:extLst>
                    <a:ext uri="{9D8B030D-6E8A-4147-A177-3AD203B41FA5}">
                      <a16:colId xmlns:a16="http://schemas.microsoft.com/office/drawing/2014/main" val="1860981036"/>
                    </a:ext>
                  </a:extLst>
                </a:gridCol>
                <a:gridCol w="762000">
                  <a:extLst>
                    <a:ext uri="{9D8B030D-6E8A-4147-A177-3AD203B41FA5}">
                      <a16:colId xmlns:a16="http://schemas.microsoft.com/office/drawing/2014/main" val="3382620454"/>
                    </a:ext>
                  </a:extLst>
                </a:gridCol>
                <a:gridCol w="762000">
                  <a:extLst>
                    <a:ext uri="{9D8B030D-6E8A-4147-A177-3AD203B41FA5}">
                      <a16:colId xmlns:a16="http://schemas.microsoft.com/office/drawing/2014/main" val="310622970"/>
                    </a:ext>
                  </a:extLst>
                </a:gridCol>
              </a:tblGrid>
              <a:tr h="372348">
                <a:tc>
                  <a:txBody>
                    <a:bodyPr/>
                    <a:lstStyle/>
                    <a:p>
                      <a:pPr algn="ctr"/>
                      <a:r>
                        <a:rPr lang="en-US" dirty="0">
                          <a:latin typeface="Arial" panose="020B0604020202020204" pitchFamily="34" charset="0"/>
                          <a:cs typeface="Arial" panose="020B0604020202020204" pitchFamily="34" charset="0"/>
                        </a:rPr>
                        <a:t>0</a:t>
                      </a:r>
                    </a:p>
                  </a:txBody>
                  <a:tcPr/>
                </a:tc>
                <a:tc>
                  <a:txBody>
                    <a:bodyPr/>
                    <a:lstStyle/>
                    <a:p>
                      <a:pPr algn="ctr"/>
                      <a:r>
                        <a:rPr lang="en-US" dirty="0">
                          <a:latin typeface="Arial" panose="020B0604020202020204" pitchFamily="34" charset="0"/>
                          <a:cs typeface="Arial" panose="020B0604020202020204" pitchFamily="34" charset="0"/>
                        </a:rPr>
                        <a:t>1</a:t>
                      </a:r>
                    </a:p>
                  </a:txBody>
                  <a:tcPr/>
                </a:tc>
                <a:tc>
                  <a:txBody>
                    <a:bodyPr/>
                    <a:lstStyle/>
                    <a:p>
                      <a:pPr algn="ctr"/>
                      <a:r>
                        <a:rPr lang="en-US" dirty="0">
                          <a:latin typeface="Arial" panose="020B0604020202020204" pitchFamily="34" charset="0"/>
                          <a:cs typeface="Arial" panose="020B0604020202020204" pitchFamily="34" charset="0"/>
                        </a:rPr>
                        <a:t>0</a:t>
                      </a:r>
                    </a:p>
                  </a:txBody>
                  <a:tcPr/>
                </a:tc>
                <a:tc>
                  <a:txBody>
                    <a:bodyPr/>
                    <a:lstStyle/>
                    <a:p>
                      <a:pPr algn="ctr"/>
                      <a:r>
                        <a:rPr lang="en-US" dirty="0">
                          <a:latin typeface="Arial" panose="020B0604020202020204" pitchFamily="34" charset="0"/>
                          <a:cs typeface="Arial" panose="020B0604020202020204" pitchFamily="34" charset="0"/>
                        </a:rPr>
                        <a:t>1</a:t>
                      </a:r>
                    </a:p>
                  </a:txBody>
                  <a:tcPr/>
                </a:tc>
                <a:extLst>
                  <a:ext uri="{0D108BD9-81ED-4DB2-BD59-A6C34878D82A}">
                    <a16:rowId xmlns:a16="http://schemas.microsoft.com/office/drawing/2014/main" val="2579339490"/>
                  </a:ext>
                </a:extLst>
              </a:tr>
            </a:tbl>
          </a:graphicData>
        </a:graphic>
      </p:graphicFrame>
      <p:sp>
        <p:nvSpPr>
          <p:cNvPr id="15" name="Rectangle 14">
            <a:extLst>
              <a:ext uri="{FF2B5EF4-FFF2-40B4-BE49-F238E27FC236}">
                <a16:creationId xmlns:a16="http://schemas.microsoft.com/office/drawing/2014/main" id="{C5C971D0-6EEE-C948-A410-EDBEC1F35B33}"/>
              </a:ext>
            </a:extLst>
          </p:cNvPr>
          <p:cNvSpPr/>
          <p:nvPr/>
        </p:nvSpPr>
        <p:spPr>
          <a:xfrm>
            <a:off x="609600" y="3732999"/>
            <a:ext cx="7848600" cy="2388474"/>
          </a:xfrm>
          <a:prstGeom prst="rect">
            <a:avLst/>
          </a:prstGeom>
        </p:spPr>
        <p:txBody>
          <a:bodyPr wrap="square">
            <a:spAutoFit/>
          </a:bodyPr>
          <a:lstStyle/>
          <a:p>
            <a:pPr>
              <a:lnSpc>
                <a:spcPct val="125000"/>
              </a:lnSpc>
              <a:spcBef>
                <a:spcPts val="600"/>
              </a:spcBef>
              <a:spcAft>
                <a:spcPts val="200"/>
              </a:spcAft>
            </a:pPr>
            <a:r>
              <a:rPr lang="en-US" sz="2000" b="1" dirty="0">
                <a:solidFill>
                  <a:schemeClr val="tx2">
                    <a:lumMod val="75000"/>
                  </a:schemeClr>
                </a:solidFill>
                <a:latin typeface="Arial" pitchFamily="34" charset="0"/>
                <a:cs typeface="Arial" pitchFamily="34" charset="0"/>
              </a:rPr>
              <a:t>Stratified randomization (used by 70% RCTs, Lin et al. 2015)</a:t>
            </a:r>
          </a:p>
          <a:p>
            <a:pPr>
              <a:lnSpc>
                <a:spcPct val="125000"/>
              </a:lnSpc>
              <a:spcBef>
                <a:spcPts val="600"/>
              </a:spcBef>
              <a:spcAft>
                <a:spcPts val="200"/>
              </a:spcAft>
            </a:pPr>
            <a:r>
              <a:rPr lang="en-US" sz="2000" dirty="0">
                <a:solidFill>
                  <a:schemeClr val="tx2">
                    <a:lumMod val="75000"/>
                  </a:schemeClr>
                </a:solidFill>
                <a:latin typeface="Arial" pitchFamily="34" charset="0"/>
                <a:cs typeface="Arial" pitchFamily="34" charset="0"/>
              </a:rPr>
              <a:t>Treatment are assigned by permuted blocks.</a:t>
            </a:r>
          </a:p>
          <a:p>
            <a:pPr>
              <a:lnSpc>
                <a:spcPct val="125000"/>
              </a:lnSpc>
              <a:spcBef>
                <a:spcPts val="600"/>
              </a:spcBef>
              <a:spcAft>
                <a:spcPts val="200"/>
              </a:spcAft>
            </a:pPr>
            <a:endParaRPr lang="en-US" sz="2000" dirty="0">
              <a:solidFill>
                <a:schemeClr val="tx2">
                  <a:lumMod val="75000"/>
                </a:schemeClr>
              </a:solidFill>
              <a:latin typeface="Arial" pitchFamily="34" charset="0"/>
              <a:cs typeface="Arial" pitchFamily="34" charset="0"/>
            </a:endParaRPr>
          </a:p>
          <a:p>
            <a:pPr>
              <a:lnSpc>
                <a:spcPct val="125000"/>
              </a:lnSpc>
              <a:spcBef>
                <a:spcPts val="600"/>
              </a:spcBef>
              <a:spcAft>
                <a:spcPts val="200"/>
              </a:spcAft>
            </a:pPr>
            <a:endParaRPr lang="en-US" sz="2000" dirty="0">
              <a:solidFill>
                <a:schemeClr val="tx2">
                  <a:lumMod val="75000"/>
                </a:schemeClr>
              </a:solidFill>
              <a:latin typeface="Arial" pitchFamily="34" charset="0"/>
              <a:cs typeface="Arial" pitchFamily="34" charset="0"/>
            </a:endParaRPr>
          </a:p>
          <a:p>
            <a:pPr>
              <a:lnSpc>
                <a:spcPct val="125000"/>
              </a:lnSpc>
              <a:spcBef>
                <a:spcPts val="600"/>
              </a:spcBef>
              <a:spcAft>
                <a:spcPts val="200"/>
              </a:spcAft>
            </a:pPr>
            <a:r>
              <a:rPr lang="en-US" sz="2000" dirty="0">
                <a:solidFill>
                  <a:schemeClr val="tx2">
                    <a:lumMod val="75000"/>
                  </a:schemeClr>
                </a:solidFill>
                <a:latin typeface="Arial" pitchFamily="34" charset="0"/>
                <a:cs typeface="Arial" pitchFamily="34" charset="0"/>
              </a:rPr>
              <a:t>Treatment is ensured to be balanced.</a:t>
            </a:r>
          </a:p>
        </p:txBody>
      </p:sp>
      <p:sp>
        <p:nvSpPr>
          <p:cNvPr id="19" name="Subtitle 4">
            <a:extLst>
              <a:ext uri="{FF2B5EF4-FFF2-40B4-BE49-F238E27FC236}">
                <a16:creationId xmlns:a16="http://schemas.microsoft.com/office/drawing/2014/main" id="{5A604A1A-30C7-BB48-B936-260BA4FBF42E}"/>
              </a:ext>
            </a:extLst>
          </p:cNvPr>
          <p:cNvSpPr txBox="1">
            <a:spLocks/>
          </p:cNvSpPr>
          <p:nvPr/>
        </p:nvSpPr>
        <p:spPr>
          <a:xfrm>
            <a:off x="685800" y="1295400"/>
            <a:ext cx="8077200" cy="889754"/>
          </a:xfrm>
          <a:prstGeom prst="rect">
            <a:avLst/>
          </a:prstGeom>
        </p:spPr>
        <p:txBody>
          <a:bodyPr vert="horz" lIns="0" tIns="0" rIns="0" bIns="0" rtlCol="0">
            <a:noAutofit/>
          </a:bodyPr>
          <a:lstStyle>
            <a:lvl1pPr marL="228600" indent="-228600" algn="l" defTabSz="914400" rtl="0" eaLnBrk="1" latinLnBrk="0" hangingPunct="1">
              <a:lnSpc>
                <a:spcPct val="125000"/>
              </a:lnSpc>
              <a:spcBef>
                <a:spcPts val="600"/>
              </a:spcBef>
              <a:spcAft>
                <a:spcPts val="200"/>
              </a:spcAft>
              <a:buFont typeface="Arial" pitchFamily="34" charset="0"/>
              <a:buChar char="•"/>
              <a:defRPr sz="2000" b="0" kern="1200" baseline="0">
                <a:solidFill>
                  <a:schemeClr val="tx2">
                    <a:lumMod val="75000"/>
                  </a:schemeClr>
                </a:solidFill>
                <a:latin typeface="Arial" pitchFamily="34" charset="0"/>
                <a:ea typeface="+mn-ea"/>
                <a:cs typeface="Arial" pitchFamily="34" charset="0"/>
              </a:defRPr>
            </a:lvl1pPr>
            <a:lvl2pPr marL="457200" indent="-228600" algn="l" defTabSz="914400" rtl="0" eaLnBrk="1" latinLnBrk="0" hangingPunct="1">
              <a:lnSpc>
                <a:spcPct val="114000"/>
              </a:lnSpc>
              <a:spcBef>
                <a:spcPts val="200"/>
              </a:spcBef>
              <a:spcAft>
                <a:spcPts val="0"/>
              </a:spcAft>
              <a:buFont typeface="Arial" pitchFamily="34" charset="0"/>
              <a:buChar char="–"/>
              <a:defRPr sz="2000" b="0" kern="1200" baseline="0">
                <a:solidFill>
                  <a:srgbClr val="0070C0"/>
                </a:solidFill>
                <a:latin typeface="Arial" pitchFamily="34" charset="0"/>
                <a:ea typeface="+mn-ea"/>
                <a:cs typeface="Arial" pitchFamily="34" charset="0"/>
              </a:defRPr>
            </a:lvl2pPr>
            <a:lvl3pPr marL="64008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3pPr>
            <a:lvl4pPr marL="91440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4pPr>
            <a:lvl5pPr marL="114300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a:t>Simple randomization</a:t>
            </a:r>
          </a:p>
          <a:p>
            <a:pPr marL="0" indent="0">
              <a:buFont typeface="Arial" pitchFamily="34" charset="0"/>
              <a:buNone/>
            </a:pPr>
            <a:r>
              <a:rPr lang="en-US" dirty="0"/>
              <a:t>Treatment are assigned by independent coin flips.</a:t>
            </a:r>
          </a:p>
          <a:p>
            <a:pPr marL="0" indent="0">
              <a:buFont typeface="Arial" pitchFamily="34" charset="0"/>
              <a:buNone/>
            </a:pPr>
            <a:endParaRPr lang="en-US" dirty="0"/>
          </a:p>
          <a:p>
            <a:pPr marL="0" indent="0">
              <a:buFont typeface="Arial" pitchFamily="34" charset="0"/>
              <a:buNone/>
            </a:pPr>
            <a:endParaRPr lang="en-US" dirty="0"/>
          </a:p>
          <a:p>
            <a:pPr marL="0" indent="0">
              <a:buFont typeface="Arial" pitchFamily="34" charset="0"/>
              <a:buNone/>
            </a:pPr>
            <a:endParaRPr lang="en-US" dirty="0"/>
          </a:p>
        </p:txBody>
      </p:sp>
      <p:graphicFrame>
        <p:nvGraphicFramePr>
          <p:cNvPr id="20" name="Table 5">
            <a:extLst>
              <a:ext uri="{FF2B5EF4-FFF2-40B4-BE49-F238E27FC236}">
                <a16:creationId xmlns:a16="http://schemas.microsoft.com/office/drawing/2014/main" id="{1F6A9BF3-F31D-BF4A-A6F0-63C0618C6AB2}"/>
              </a:ext>
            </a:extLst>
          </p:cNvPr>
          <p:cNvGraphicFramePr>
            <a:graphicFrameLocks noGrp="1"/>
          </p:cNvGraphicFramePr>
          <p:nvPr>
            <p:extLst>
              <p:ext uri="{D42A27DB-BD31-4B8C-83A1-F6EECF244321}">
                <p14:modId xmlns:p14="http://schemas.microsoft.com/office/powerpoint/2010/main" val="738788897"/>
              </p:ext>
            </p:extLst>
          </p:nvPr>
        </p:nvGraphicFramePr>
        <p:xfrm>
          <a:off x="2209800" y="2286000"/>
          <a:ext cx="6096000" cy="74168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713078345"/>
                    </a:ext>
                  </a:extLst>
                </a:gridCol>
                <a:gridCol w="762000">
                  <a:extLst>
                    <a:ext uri="{9D8B030D-6E8A-4147-A177-3AD203B41FA5}">
                      <a16:colId xmlns:a16="http://schemas.microsoft.com/office/drawing/2014/main" val="1500962047"/>
                    </a:ext>
                  </a:extLst>
                </a:gridCol>
                <a:gridCol w="762000">
                  <a:extLst>
                    <a:ext uri="{9D8B030D-6E8A-4147-A177-3AD203B41FA5}">
                      <a16:colId xmlns:a16="http://schemas.microsoft.com/office/drawing/2014/main" val="1257199285"/>
                    </a:ext>
                  </a:extLst>
                </a:gridCol>
                <a:gridCol w="762000">
                  <a:extLst>
                    <a:ext uri="{9D8B030D-6E8A-4147-A177-3AD203B41FA5}">
                      <a16:colId xmlns:a16="http://schemas.microsoft.com/office/drawing/2014/main" val="2092904344"/>
                    </a:ext>
                  </a:extLst>
                </a:gridCol>
                <a:gridCol w="762000">
                  <a:extLst>
                    <a:ext uri="{9D8B030D-6E8A-4147-A177-3AD203B41FA5}">
                      <a16:colId xmlns:a16="http://schemas.microsoft.com/office/drawing/2014/main" val="152504524"/>
                    </a:ext>
                  </a:extLst>
                </a:gridCol>
                <a:gridCol w="762000">
                  <a:extLst>
                    <a:ext uri="{9D8B030D-6E8A-4147-A177-3AD203B41FA5}">
                      <a16:colId xmlns:a16="http://schemas.microsoft.com/office/drawing/2014/main" val="2772481904"/>
                    </a:ext>
                  </a:extLst>
                </a:gridCol>
                <a:gridCol w="762000">
                  <a:extLst>
                    <a:ext uri="{9D8B030D-6E8A-4147-A177-3AD203B41FA5}">
                      <a16:colId xmlns:a16="http://schemas.microsoft.com/office/drawing/2014/main" val="2696268519"/>
                    </a:ext>
                  </a:extLst>
                </a:gridCol>
                <a:gridCol w="762000">
                  <a:extLst>
                    <a:ext uri="{9D8B030D-6E8A-4147-A177-3AD203B41FA5}">
                      <a16:colId xmlns:a16="http://schemas.microsoft.com/office/drawing/2014/main" val="613888664"/>
                    </a:ext>
                  </a:extLst>
                </a:gridCol>
              </a:tblGrid>
              <a:tr h="370840">
                <a:tc>
                  <a:txBody>
                    <a:bodyPr/>
                    <a:lstStyle/>
                    <a:p>
                      <a:pPr algn="ctr"/>
                      <a:r>
                        <a:rPr lang="en-US" dirty="0">
                          <a:latin typeface="Arial" panose="020B0604020202020204" pitchFamily="34" charset="0"/>
                          <a:cs typeface="Arial" panose="020B0604020202020204" pitchFamily="34" charset="0"/>
                        </a:rPr>
                        <a:t>1</a:t>
                      </a:r>
                    </a:p>
                  </a:txBody>
                  <a:tcPr/>
                </a:tc>
                <a:tc>
                  <a:txBody>
                    <a:bodyPr/>
                    <a:lstStyle/>
                    <a:p>
                      <a:pPr algn="ctr"/>
                      <a:r>
                        <a:rPr lang="en-US" dirty="0">
                          <a:latin typeface="Arial" panose="020B0604020202020204" pitchFamily="34" charset="0"/>
                          <a:cs typeface="Arial" panose="020B0604020202020204" pitchFamily="34" charset="0"/>
                        </a:rPr>
                        <a:t>1</a:t>
                      </a:r>
                    </a:p>
                  </a:txBody>
                  <a:tcPr/>
                </a:tc>
                <a:tc>
                  <a:txBody>
                    <a:bodyPr/>
                    <a:lstStyle/>
                    <a:p>
                      <a:pPr algn="ctr"/>
                      <a:r>
                        <a:rPr lang="en-US" dirty="0">
                          <a:latin typeface="Arial" panose="020B0604020202020204" pitchFamily="34" charset="0"/>
                          <a:cs typeface="Arial" panose="020B0604020202020204" pitchFamily="34" charset="0"/>
                        </a:rPr>
                        <a:t>1</a:t>
                      </a:r>
                    </a:p>
                  </a:txBody>
                  <a:tcPr/>
                </a:tc>
                <a:tc>
                  <a:txBody>
                    <a:bodyPr/>
                    <a:lstStyle/>
                    <a:p>
                      <a:pPr algn="ctr"/>
                      <a:r>
                        <a:rPr lang="en-US" dirty="0">
                          <a:latin typeface="Arial" panose="020B0604020202020204" pitchFamily="34" charset="0"/>
                          <a:cs typeface="Arial" panose="020B0604020202020204" pitchFamily="34" charset="0"/>
                        </a:rPr>
                        <a:t>0</a:t>
                      </a:r>
                    </a:p>
                  </a:txBody>
                  <a:tcPr/>
                </a:tc>
                <a:tc>
                  <a:txBody>
                    <a:bodyPr/>
                    <a:lstStyle/>
                    <a:p>
                      <a:pPr algn="ctr"/>
                      <a:r>
                        <a:rPr lang="en-US" dirty="0">
                          <a:latin typeface="Arial" panose="020B0604020202020204" pitchFamily="34" charset="0"/>
                          <a:cs typeface="Arial" panose="020B0604020202020204" pitchFamily="34" charset="0"/>
                        </a:rPr>
                        <a:t>0</a:t>
                      </a:r>
                    </a:p>
                  </a:txBody>
                  <a:tcPr/>
                </a:tc>
                <a:tc>
                  <a:txBody>
                    <a:bodyPr/>
                    <a:lstStyle/>
                    <a:p>
                      <a:pPr algn="ctr"/>
                      <a:r>
                        <a:rPr lang="en-US" dirty="0">
                          <a:latin typeface="Arial" panose="020B0604020202020204" pitchFamily="34" charset="0"/>
                          <a:cs typeface="Arial" panose="020B0604020202020204" pitchFamily="34" charset="0"/>
                        </a:rPr>
                        <a:t>1</a:t>
                      </a:r>
                    </a:p>
                  </a:txBody>
                  <a:tcPr/>
                </a:tc>
                <a:tc>
                  <a:txBody>
                    <a:bodyPr/>
                    <a:lstStyle/>
                    <a:p>
                      <a:pPr algn="ctr"/>
                      <a:r>
                        <a:rPr lang="en-US" dirty="0">
                          <a:latin typeface="Arial" panose="020B0604020202020204" pitchFamily="34" charset="0"/>
                          <a:cs typeface="Arial" panose="020B0604020202020204" pitchFamily="34" charset="0"/>
                        </a:rPr>
                        <a:t>1</a:t>
                      </a:r>
                    </a:p>
                  </a:txBody>
                  <a:tcPr/>
                </a:tc>
                <a:tc>
                  <a:txBody>
                    <a:bodyPr/>
                    <a:lstStyle/>
                    <a:p>
                      <a:pPr algn="ctr"/>
                      <a:r>
                        <a:rPr lang="en-US" dirty="0">
                          <a:latin typeface="Arial" panose="020B0604020202020204" pitchFamily="34" charset="0"/>
                          <a:cs typeface="Arial" panose="020B0604020202020204" pitchFamily="34" charset="0"/>
                        </a:rPr>
                        <a:t>1</a:t>
                      </a:r>
                    </a:p>
                  </a:txBody>
                  <a:tcPr/>
                </a:tc>
                <a:extLst>
                  <a:ext uri="{0D108BD9-81ED-4DB2-BD59-A6C34878D82A}">
                    <a16:rowId xmlns:a16="http://schemas.microsoft.com/office/drawing/2014/main" val="242514337"/>
                  </a:ext>
                </a:extLst>
              </a:tr>
              <a:tr h="370840">
                <a:tc>
                  <a:txBody>
                    <a:bodyPr/>
                    <a:lstStyle/>
                    <a:p>
                      <a:pPr algn="ctr"/>
                      <a:r>
                        <a:rPr lang="en-US" dirty="0">
                          <a:latin typeface="Arial" panose="020B0604020202020204" pitchFamily="34" charset="0"/>
                          <a:cs typeface="Arial" panose="020B0604020202020204" pitchFamily="34" charset="0"/>
                        </a:rPr>
                        <a:t>F</a:t>
                      </a:r>
                    </a:p>
                  </a:txBody>
                  <a:tcPr/>
                </a:tc>
                <a:tc>
                  <a:txBody>
                    <a:bodyPr/>
                    <a:lstStyle/>
                    <a:p>
                      <a:pPr algn="ctr"/>
                      <a:r>
                        <a:rPr lang="en-US" dirty="0">
                          <a:latin typeface="Arial" panose="020B0604020202020204" pitchFamily="34" charset="0"/>
                          <a:cs typeface="Arial" panose="020B0604020202020204" pitchFamily="34" charset="0"/>
                        </a:rPr>
                        <a:t>M</a:t>
                      </a:r>
                    </a:p>
                  </a:txBody>
                  <a:tcPr/>
                </a:tc>
                <a:tc>
                  <a:txBody>
                    <a:bodyPr/>
                    <a:lstStyle/>
                    <a:p>
                      <a:pPr algn="ctr"/>
                      <a:r>
                        <a:rPr lang="en-US" dirty="0">
                          <a:latin typeface="Arial" panose="020B0604020202020204" pitchFamily="34" charset="0"/>
                          <a:cs typeface="Arial" panose="020B0604020202020204" pitchFamily="34" charset="0"/>
                        </a:rPr>
                        <a:t>F</a:t>
                      </a:r>
                    </a:p>
                  </a:txBody>
                  <a:tcPr/>
                </a:tc>
                <a:tc>
                  <a:txBody>
                    <a:bodyPr/>
                    <a:lstStyle/>
                    <a:p>
                      <a:pPr algn="ctr"/>
                      <a:r>
                        <a:rPr lang="en-US" dirty="0">
                          <a:latin typeface="Arial" panose="020B0604020202020204" pitchFamily="34" charset="0"/>
                          <a:cs typeface="Arial" panose="020B0604020202020204" pitchFamily="34" charset="0"/>
                        </a:rPr>
                        <a:t>F</a:t>
                      </a:r>
                    </a:p>
                  </a:txBody>
                  <a:tcPr/>
                </a:tc>
                <a:tc>
                  <a:txBody>
                    <a:bodyPr/>
                    <a:lstStyle/>
                    <a:p>
                      <a:pPr algn="ctr"/>
                      <a:r>
                        <a:rPr lang="en-US" dirty="0">
                          <a:latin typeface="Arial" panose="020B0604020202020204" pitchFamily="34" charset="0"/>
                          <a:cs typeface="Arial" panose="020B0604020202020204" pitchFamily="34" charset="0"/>
                        </a:rPr>
                        <a:t>F</a:t>
                      </a:r>
                    </a:p>
                  </a:txBody>
                  <a:tcPr/>
                </a:tc>
                <a:tc>
                  <a:txBody>
                    <a:bodyPr/>
                    <a:lstStyle/>
                    <a:p>
                      <a:pPr algn="ctr"/>
                      <a:r>
                        <a:rPr lang="en-US" dirty="0">
                          <a:latin typeface="Arial" panose="020B0604020202020204" pitchFamily="34" charset="0"/>
                          <a:cs typeface="Arial" panose="020B0604020202020204" pitchFamily="34" charset="0"/>
                        </a:rPr>
                        <a:t>M</a:t>
                      </a:r>
                    </a:p>
                  </a:txBody>
                  <a:tcPr/>
                </a:tc>
                <a:tc>
                  <a:txBody>
                    <a:bodyPr/>
                    <a:lstStyle/>
                    <a:p>
                      <a:pPr algn="ctr"/>
                      <a:r>
                        <a:rPr lang="en-US" dirty="0">
                          <a:latin typeface="Arial" panose="020B0604020202020204" pitchFamily="34" charset="0"/>
                          <a:cs typeface="Arial" panose="020B0604020202020204" pitchFamily="34" charset="0"/>
                        </a:rPr>
                        <a:t>M</a:t>
                      </a:r>
                    </a:p>
                  </a:txBody>
                  <a:tcPr/>
                </a:tc>
                <a:tc>
                  <a:txBody>
                    <a:bodyPr/>
                    <a:lstStyle/>
                    <a:p>
                      <a:pPr algn="ctr"/>
                      <a:r>
                        <a:rPr lang="en-US" dirty="0">
                          <a:latin typeface="Arial" panose="020B0604020202020204" pitchFamily="34" charset="0"/>
                          <a:cs typeface="Arial" panose="020B0604020202020204" pitchFamily="34" charset="0"/>
                        </a:rPr>
                        <a:t>M</a:t>
                      </a:r>
                    </a:p>
                  </a:txBody>
                  <a:tcPr/>
                </a:tc>
                <a:extLst>
                  <a:ext uri="{0D108BD9-81ED-4DB2-BD59-A6C34878D82A}">
                    <a16:rowId xmlns:a16="http://schemas.microsoft.com/office/drawing/2014/main" val="2159121073"/>
                  </a:ext>
                </a:extLst>
              </a:tr>
            </a:tbl>
          </a:graphicData>
        </a:graphic>
      </p:graphicFrame>
      <p:sp>
        <p:nvSpPr>
          <p:cNvPr id="21" name="TextBox 20">
            <a:extLst>
              <a:ext uri="{FF2B5EF4-FFF2-40B4-BE49-F238E27FC236}">
                <a16:creationId xmlns:a16="http://schemas.microsoft.com/office/drawing/2014/main" id="{E85F82E3-537A-CE41-A97A-D72EBF9C6173}"/>
              </a:ext>
            </a:extLst>
          </p:cNvPr>
          <p:cNvSpPr txBox="1"/>
          <p:nvPr/>
        </p:nvSpPr>
        <p:spPr>
          <a:xfrm>
            <a:off x="762000" y="2286000"/>
            <a:ext cx="12954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Treatment</a:t>
            </a:r>
          </a:p>
        </p:txBody>
      </p:sp>
      <p:sp>
        <p:nvSpPr>
          <p:cNvPr id="22" name="TextBox 21">
            <a:extLst>
              <a:ext uri="{FF2B5EF4-FFF2-40B4-BE49-F238E27FC236}">
                <a16:creationId xmlns:a16="http://schemas.microsoft.com/office/drawing/2014/main" id="{281C36D9-7EA1-3143-B99E-1E6D87875970}"/>
              </a:ext>
            </a:extLst>
          </p:cNvPr>
          <p:cNvSpPr txBox="1"/>
          <p:nvPr/>
        </p:nvSpPr>
        <p:spPr>
          <a:xfrm>
            <a:off x="762000" y="2658348"/>
            <a:ext cx="12954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Sex</a:t>
            </a:r>
          </a:p>
        </p:txBody>
      </p:sp>
      <p:sp>
        <p:nvSpPr>
          <p:cNvPr id="24" name="Slide Number Placeholder 23">
            <a:extLst>
              <a:ext uri="{FF2B5EF4-FFF2-40B4-BE49-F238E27FC236}">
                <a16:creationId xmlns:a16="http://schemas.microsoft.com/office/drawing/2014/main" id="{9A472DF3-2B1C-AF4C-980E-26A6D09731B4}"/>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11</a:t>
            </a:fld>
            <a:endParaRPr lang="en-US"/>
          </a:p>
        </p:txBody>
      </p:sp>
    </p:spTree>
    <p:extLst>
      <p:ext uri="{BB962C8B-B14F-4D97-AF65-F5344CB8AC3E}">
        <p14:creationId xmlns:p14="http://schemas.microsoft.com/office/powerpoint/2010/main" val="3411445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4000"/>
              </a:lnSpc>
            </a:pPr>
            <a:r>
              <a:rPr lang="en-US" dirty="0"/>
              <a:t>Estimators</a:t>
            </a:r>
          </a:p>
        </p:txBody>
      </p:sp>
      <p:sp>
        <p:nvSpPr>
          <p:cNvPr id="5" name="Subtitle 4"/>
          <p:cNvSpPr>
            <a:spLocks noGrp="1"/>
          </p:cNvSpPr>
          <p:nvPr>
            <p:ph sz="quarter" idx="13"/>
          </p:nvPr>
        </p:nvSpPr>
        <p:spPr>
          <a:xfrm>
            <a:off x="685800" y="1295400"/>
            <a:ext cx="8001000" cy="4343400"/>
          </a:xfrm>
        </p:spPr>
        <p:txBody>
          <a:bodyPr/>
          <a:lstStyle/>
          <a:p>
            <a:pPr marL="0" indent="0">
              <a:buNone/>
            </a:pPr>
            <a:r>
              <a:rPr lang="en-US" b="1" dirty="0"/>
              <a:t>M-estimators</a:t>
            </a:r>
            <a:r>
              <a:rPr lang="en-US" dirty="0"/>
              <a:t> for binary, continuous, ordinal or count outcomes</a:t>
            </a:r>
          </a:p>
          <a:p>
            <a:r>
              <a:rPr lang="en-US" dirty="0"/>
              <a:t>The ANCOVA estimator for continuous outcomes.</a:t>
            </a:r>
          </a:p>
          <a:p>
            <a:r>
              <a:rPr lang="en-US" dirty="0"/>
              <a:t>The standardized logistic regression estimator for binary outcomes.</a:t>
            </a:r>
          </a:p>
          <a:p>
            <a:r>
              <a:rPr lang="en-US" dirty="0"/>
              <a:t>The doubly-robust weighted-least-square (DR-WLS) estimator that handles missing data under MAR.</a:t>
            </a:r>
          </a:p>
          <a:p>
            <a:r>
              <a:rPr lang="en-US" dirty="0"/>
              <a:t>The mixed-effects models for repeated measures (MMRM) for repeated measures of outcomes.</a:t>
            </a:r>
          </a:p>
          <a:p>
            <a:r>
              <a:rPr lang="en-US" dirty="0"/>
              <a:t>The targeted maximum likelihood estimators (TMLE).</a:t>
            </a:r>
          </a:p>
          <a:p>
            <a:r>
              <a:rPr lang="en-US" dirty="0"/>
              <a:t>The augmented IPW estimator.</a:t>
            </a:r>
          </a:p>
          <a:p>
            <a:pPr marL="0" indent="0">
              <a:buNone/>
            </a:pPr>
            <a:endParaRPr lang="en-US" dirty="0"/>
          </a:p>
          <a:p>
            <a:pPr marL="0" indent="0">
              <a:buNone/>
            </a:pPr>
            <a:r>
              <a:rPr lang="en-US" b="1" dirty="0"/>
              <a:t>The Kaplan-Meier estimator</a:t>
            </a:r>
            <a:r>
              <a:rPr lang="en-US" dirty="0"/>
              <a:t> for the survival curve.</a:t>
            </a:r>
          </a:p>
          <a:p>
            <a:pPr marL="0" indent="0">
              <a:buNone/>
            </a:pPr>
            <a:endParaRPr lang="en-US" dirty="0"/>
          </a:p>
        </p:txBody>
      </p:sp>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4C040824-7ECC-9544-9534-63A98C06AF46}"/>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12</a:t>
            </a:fld>
            <a:endParaRPr lang="en-US"/>
          </a:p>
        </p:txBody>
      </p:sp>
    </p:spTree>
    <p:extLst>
      <p:ext uri="{BB962C8B-B14F-4D97-AF65-F5344CB8AC3E}">
        <p14:creationId xmlns:p14="http://schemas.microsoft.com/office/powerpoint/2010/main" val="1795864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4000"/>
              </a:lnSpc>
            </a:pPr>
            <a:r>
              <a:rPr lang="en-US" dirty="0"/>
              <a:t>Robustness</a:t>
            </a:r>
          </a:p>
        </p:txBody>
      </p:sp>
      <mc:AlternateContent xmlns:mc="http://schemas.openxmlformats.org/markup-compatibility/2006" xmlns:a14="http://schemas.microsoft.com/office/drawing/2010/main">
        <mc:Choice Requires="a14">
          <p:sp>
            <p:nvSpPr>
              <p:cNvPr id="5" name="Subtitle 4"/>
              <p:cNvSpPr>
                <a:spLocks noGrp="1"/>
              </p:cNvSpPr>
              <p:nvPr>
                <p:ph sz="quarter" idx="13"/>
              </p:nvPr>
            </p:nvSpPr>
            <p:spPr>
              <a:xfrm>
                <a:off x="685800" y="1166191"/>
                <a:ext cx="8001000" cy="5334000"/>
              </a:xfrm>
            </p:spPr>
            <p:txBody>
              <a:bodyPr/>
              <a:lstStyle/>
              <a:p>
                <a:pPr marL="0" indent="0">
                  <a:buNone/>
                </a:pPr>
                <a:r>
                  <a:rPr lang="en-US" dirty="0"/>
                  <a:t>An estimator is model-robust if it is </a:t>
                </a:r>
                <a:r>
                  <a:rPr lang="en-US" b="1" dirty="0"/>
                  <a:t>consistent</a:t>
                </a:r>
                <a:r>
                  <a:rPr lang="en-US" dirty="0"/>
                  <a:t> to the </a:t>
                </a:r>
                <a:r>
                  <a:rPr lang="en-US" dirty="0" err="1"/>
                  <a:t>estimand</a:t>
                </a:r>
                <a:r>
                  <a:rPr lang="en-US" dirty="0"/>
                  <a:t> and </a:t>
                </a:r>
                <a:r>
                  <a:rPr lang="en-US" b="1" dirty="0"/>
                  <a:t>asymptotically normally distributed </a:t>
                </a:r>
                <a:r>
                  <a:rPr lang="en-US" dirty="0"/>
                  <a:t>under arbitrary misspecification of its working model.</a:t>
                </a:r>
              </a:p>
              <a:p>
                <a:pPr marL="0" indent="0">
                  <a:buNone/>
                </a:pPr>
                <a:r>
                  <a:rPr lang="en-US" dirty="0"/>
                  <a:t>Example: standardized logistic regression estimator</a:t>
                </a:r>
              </a:p>
              <a:p>
                <a:r>
                  <a:rPr lang="en-US" dirty="0"/>
                  <a:t>Working model:</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𝐴</m:t>
                          </m:r>
                          <m:r>
                            <a:rPr lang="en-US" i="1">
                              <a:latin typeface="Cambria Math" panose="02040503050406030204" pitchFamily="18" charset="0"/>
                            </a:rPr>
                            <m:t>, </m:t>
                          </m:r>
                          <m:r>
                            <a:rPr lang="en-US" i="1">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𝑝𝑟𝑜𝑏𝑖𝑡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𝐴</m:t>
                          </m:r>
                        </m:sub>
                      </m:sSub>
                      <m:r>
                        <a:rPr lang="en-US" b="0" i="1" smtClean="0">
                          <a:latin typeface="Cambria Math" panose="02040503050406030204" pitchFamily="18" charset="0"/>
                        </a:rPr>
                        <m:t>𝐴</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𝛽</m:t>
                          </m:r>
                        </m:e>
                        <m:sub>
                          <m:r>
                            <a:rPr lang="en-US" b="0" i="1" smtClean="0">
                              <a:latin typeface="Cambria Math" panose="02040503050406030204" pitchFamily="18" charset="0"/>
                            </a:rPr>
                            <m:t>𝑋</m:t>
                          </m:r>
                        </m:sub>
                        <m:sup>
                          <m:r>
                            <a:rPr lang="en-US" b="0" i="1" smtClean="0">
                              <a:latin typeface="Cambria Math" panose="02040503050406030204" pitchFamily="18" charset="0"/>
                            </a:rPr>
                            <m:t>⊤</m:t>
                          </m:r>
                        </m:sup>
                      </m:sSubSup>
                      <m:r>
                        <a:rPr lang="en-US" b="0" i="1" smtClean="0">
                          <a:latin typeface="Cambria Math" panose="02040503050406030204" pitchFamily="18" charset="0"/>
                        </a:rPr>
                        <m:t>𝑋</m:t>
                      </m:r>
                      <m:r>
                        <a:rPr lang="en-US" b="0" i="1" smtClean="0">
                          <a:latin typeface="Cambria Math" panose="02040503050406030204" pitchFamily="18" charset="0"/>
                        </a:rPr>
                        <m:t>)</m:t>
                      </m:r>
                    </m:oMath>
                  </m:oMathPara>
                </a14:m>
                <a:endParaRPr lang="en-US" dirty="0"/>
              </a:p>
              <a:p>
                <a:r>
                  <a:rPr lang="en-US" dirty="0"/>
                  <a:t>Estimator for </a:t>
                </a:r>
                <a14:m>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Δ</m:t>
                        </m:r>
                      </m:e>
                      <m:sup>
                        <m:r>
                          <a:rPr lang="en-US" b="0" i="1" smtClean="0">
                            <a:latin typeface="Cambria Math" panose="02040503050406030204" pitchFamily="18" charset="0"/>
                          </a:rPr>
                          <m:t>∗</m:t>
                        </m:r>
                      </m:sup>
                    </m:sSup>
                  </m:oMath>
                </a14:m>
                <a:r>
                  <a:rPr lang="en-US" dirty="0"/>
                  <a:t>:</a:t>
                </a:r>
              </a:p>
              <a:p>
                <a:pPr marL="0" indent="0" algn="ctr">
                  <a:buNone/>
                </a:pPr>
                <a14:m>
                  <m:oMath xmlns:m="http://schemas.openxmlformats.org/officeDocument/2006/math">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Δ</m:t>
                        </m:r>
                      </m:e>
                    </m:acc>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𝑛</m:t>
                        </m:r>
                      </m:den>
                    </m:f>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𝑖</m:t>
                        </m:r>
                      </m:sub>
                      <m:sup/>
                      <m:e>
                        <m:r>
                          <a:rPr lang="en-US" b="0" i="1" dirty="0" smtClean="0">
                            <a:latin typeface="Cambria Math" panose="02040503050406030204" pitchFamily="18" charset="0"/>
                          </a:rPr>
                          <m:t>{</m:t>
                        </m:r>
                        <m:r>
                          <a:rPr lang="en-US" b="0" i="1" dirty="0" smtClean="0">
                            <a:latin typeface="Cambria Math" panose="02040503050406030204" pitchFamily="18" charset="0"/>
                          </a:rPr>
                          <m:t>𝑝𝑟𝑜𝑏𝑖𝑡</m:t>
                        </m:r>
                        <m:d>
                          <m:dPr>
                            <m:ctrlPr>
                              <a:rPr lang="en-US" b="0" i="1" dirty="0"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𝐴</m:t>
                                </m:r>
                              </m:sub>
                            </m:sSub>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𝑋</m:t>
                                </m:r>
                              </m:sub>
                              <m:sup>
                                <m:r>
                                  <a:rPr lang="en-US" i="1">
                                    <a:latin typeface="Cambria Math" panose="02040503050406030204" pitchFamily="18" charset="0"/>
                                  </a:rPr>
                                  <m:t>⊤</m:t>
                                </m:r>
                              </m:sup>
                            </m:sSubSup>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r>
                          <a:rPr lang="en-US" b="0" i="1" dirty="0" smtClean="0">
                            <a:latin typeface="Cambria Math" panose="02040503050406030204" pitchFamily="18" charset="0"/>
                          </a:rPr>
                          <m:t>−</m:t>
                        </m:r>
                        <m:r>
                          <a:rPr lang="en-US" i="1" dirty="0">
                            <a:latin typeface="Cambria Math" panose="02040503050406030204" pitchFamily="18" charset="0"/>
                          </a:rPr>
                          <m:t>𝑝𝑟𝑜𝑏𝑖𝑡</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𝑋</m:t>
                            </m:r>
                          </m:sub>
                          <m:sup>
                            <m:r>
                              <a:rPr lang="en-US" i="1">
                                <a:latin typeface="Cambria Math" panose="02040503050406030204" pitchFamily="18" charset="0"/>
                              </a:rPr>
                              <m:t>⊤</m:t>
                            </m:r>
                          </m:sup>
                        </m:sSubSup>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b="0" i="1" smtClean="0">
                            <a:latin typeface="Cambria Math" panose="02040503050406030204" pitchFamily="18" charset="0"/>
                          </a:rPr>
                          <m:t>)</m:t>
                        </m:r>
                      </m:e>
                    </m:nary>
                    <m:r>
                      <a:rPr lang="en-US" b="0" i="1" dirty="0" smtClean="0">
                        <a:latin typeface="Cambria Math" panose="02040503050406030204" pitchFamily="18" charset="0"/>
                      </a:rPr>
                      <m:t>}</m:t>
                    </m:r>
                  </m:oMath>
                </a14:m>
                <a:r>
                  <a:rPr lang="en-US" b="0" dirty="0"/>
                  <a:t>,</a:t>
                </a:r>
              </a:p>
              <a:p>
                <a:r>
                  <a:rPr lang="en-US" b="0" dirty="0"/>
                  <a:t>True model:</a:t>
                </a:r>
                <a14:m>
                  <m:oMath xmlns:m="http://schemas.openxmlformats.org/officeDocument/2006/math">
                    <m:r>
                      <a:rPr lang="en-US" b="0" i="0" smtClean="0">
                        <a:latin typeface="Cambria Math" panose="02040503050406030204" pitchFamily="18" charset="0"/>
                      </a:rPr>
                      <m:t> </m:t>
                    </m:r>
                  </m:oMath>
                </a14:m>
                <a:r>
                  <a:rPr lang="en-US" dirty="0"/>
                  <a:t>for example,</a:t>
                </a:r>
              </a:p>
              <a:p>
                <a:pPr marL="0" indent="0" algn="ctr">
                  <a:buNone/>
                </a:pPr>
                <a14:m>
                  <m:oMath xmlns:m="http://schemas.openxmlformats.org/officeDocument/2006/math">
                    <m:r>
                      <m:rPr>
                        <m:sty m:val="p"/>
                      </m:rPr>
                      <a:rPr lang="en-US" i="1">
                        <a:latin typeface="Cambria Math" panose="02040503050406030204" pitchFamily="18" charset="0"/>
                      </a:rPr>
                      <m:t>P</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𝐴</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e>
                            </m:func>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𝑍</m:t>
                                </m:r>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2</m:t>
                                </m:r>
                              </m:sub>
                              <m:sup>
                                <m:r>
                                  <a:rPr lang="en-US" b="0" i="1" smtClean="0">
                                    <a:latin typeface="Cambria Math" panose="02040503050406030204" pitchFamily="18" charset="0"/>
                                  </a:rPr>
                                  <m:t>3</m:t>
                                </m:r>
                              </m:sup>
                            </m:sSubSup>
                            <m:r>
                              <a:rPr lang="en-US" b="0" i="1" smtClean="0">
                                <a:latin typeface="Cambria Math" panose="02040503050406030204" pitchFamily="18" charset="0"/>
                              </a:rPr>
                              <m:t>+</m:t>
                            </m:r>
                            <m:r>
                              <a:rPr lang="en-US" b="0" i="1" smtClean="0">
                                <a:latin typeface="Cambria Math" panose="02040503050406030204" pitchFamily="18" charset="0"/>
                              </a:rPr>
                              <m:t>𝜖</m:t>
                            </m:r>
                          </m:e>
                        </m:d>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den>
                        </m:f>
                      </m:sup>
                    </m:sSup>
                  </m:oMath>
                </a14:m>
                <a:r>
                  <a:rPr lang="en-US" dirty="0"/>
                  <a:t>,</a:t>
                </a:r>
              </a:p>
              <a:p>
                <a:r>
                  <a:rPr lang="en-US" dirty="0"/>
                  <a:t>Robustness: 	 </a:t>
                </a:r>
                <a14:m>
                  <m:oMath xmlns:m="http://schemas.openxmlformats.org/officeDocument/2006/math">
                    <m:acc>
                      <m:accPr>
                        <m:chr m:val="̂"/>
                        <m:ctrlPr>
                          <a:rPr lang="en-US" i="1">
                            <a:latin typeface="Cambria Math" panose="02040503050406030204" pitchFamily="18" charset="0"/>
                          </a:rPr>
                        </m:ctrlPr>
                      </m:accPr>
                      <m:e>
                        <m:r>
                          <m:rPr>
                            <m:sty m:val="p"/>
                          </m:rPr>
                          <a:rPr lang="en-US">
                            <a:latin typeface="Cambria Math" panose="02040503050406030204" pitchFamily="18" charset="0"/>
                          </a:rPr>
                          <m:t>Δ</m:t>
                        </m:r>
                      </m:e>
                    </m:acc>
                    <m:r>
                      <a:rPr lang="en-US" i="1">
                        <a:latin typeface="Cambria Math" panose="02040503050406030204" pitchFamily="18" charset="0"/>
                      </a:rPr>
                      <m:t> </m:t>
                    </m:r>
                    <m:groupChr>
                      <m:groupChrPr>
                        <m:chr m:val="→"/>
                        <m:vertJc m:val="bot"/>
                        <m:ctrlPr>
                          <a:rPr lang="en-US" i="1" smtClean="0">
                            <a:latin typeface="Cambria Math" panose="02040503050406030204" pitchFamily="18" charset="0"/>
                          </a:rPr>
                        </m:ctrlPr>
                      </m:groupChrPr>
                      <m:e>
                        <m:r>
                          <m:rPr>
                            <m:brk m:alnAt="2"/>
                          </m:rPr>
                          <a:rPr lang="en-US" b="0" i="1" smtClean="0">
                            <a:latin typeface="Cambria Math" panose="02040503050406030204" pitchFamily="18" charset="0"/>
                          </a:rPr>
                          <m:t>𝑃</m:t>
                        </m:r>
                      </m:e>
                    </m:groupChr>
                    <m:r>
                      <a:rPr lang="en-US" b="0" i="0" smtClean="0">
                        <a:latin typeface="Cambria Math" panose="02040503050406030204" pitchFamily="18" charset="0"/>
                      </a:rPr>
                      <m:t> </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Δ</m:t>
                        </m:r>
                      </m:e>
                      <m:sup>
                        <m:r>
                          <a:rPr lang="en-US" b="0" i="1" smtClean="0">
                            <a:latin typeface="Cambria Math" panose="02040503050406030204" pitchFamily="18" charset="0"/>
                          </a:rPr>
                          <m:t>∗</m:t>
                        </m:r>
                      </m:sup>
                    </m:sSup>
                  </m:oMath>
                </a14:m>
                <a:r>
                  <a:rPr lang="en-US" dirty="0"/>
                  <a:t> and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𝑛</m:t>
                        </m:r>
                      </m:e>
                    </m:rad>
                    <m:d>
                      <m:dPr>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m:rPr>
                                <m:sty m:val="p"/>
                              </m:rPr>
                              <a:rPr lang="en-US">
                                <a:latin typeface="Cambria Math" panose="02040503050406030204" pitchFamily="18" charset="0"/>
                              </a:rPr>
                              <m:t>Δ</m:t>
                            </m:r>
                          </m:e>
                        </m:acc>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a:latin typeface="Cambria Math" panose="02040503050406030204" pitchFamily="18" charset="0"/>
                              </a:rPr>
                              <m:t>Δ</m:t>
                            </m:r>
                          </m:e>
                          <m:sup>
                            <m:r>
                              <a:rPr lang="en-US" b="0" i="1" smtClean="0">
                                <a:latin typeface="Cambria Math" panose="02040503050406030204" pitchFamily="18" charset="0"/>
                              </a:rPr>
                              <m:t>∗</m:t>
                            </m:r>
                          </m:sup>
                        </m:sSup>
                      </m:e>
                    </m:d>
                    <m:groupChr>
                      <m:groupChrPr>
                        <m:chr m:val="→"/>
                        <m:vertJc m:val="bot"/>
                        <m:ctrlPr>
                          <a:rPr lang="en-US" i="1">
                            <a:latin typeface="Cambria Math" panose="02040503050406030204" pitchFamily="18" charset="0"/>
                          </a:rPr>
                        </m:ctrlPr>
                      </m:groupChrPr>
                      <m:e>
                        <m:r>
                          <a:rPr lang="en-US" b="0" i="1" smtClean="0">
                            <a:latin typeface="Cambria Math" panose="02040503050406030204" pitchFamily="18" charset="0"/>
                          </a:rPr>
                          <m:t>𝑑</m:t>
                        </m:r>
                      </m:e>
                    </m:groupChr>
                    <m:r>
                      <a:rPr lang="en-US">
                        <a:latin typeface="Cambria Math" panose="02040503050406030204" pitchFamily="18" charset="0"/>
                      </a:rPr>
                      <m:t> </m:t>
                    </m:r>
                    <m:r>
                      <m:rPr>
                        <m:sty m:val="p"/>
                      </m:rPr>
                      <a:rPr lang="en-US" b="0" i="0" smtClean="0">
                        <a:latin typeface="Cambria Math" panose="02040503050406030204" pitchFamily="18" charset="0"/>
                      </a:rPr>
                      <m:t>N</m:t>
                    </m:r>
                    <m:d>
                      <m:dPr>
                        <m:ctrlPr>
                          <a:rPr lang="en-US" b="0" i="1" smtClean="0">
                            <a:latin typeface="Cambria Math" panose="02040503050406030204" pitchFamily="18" charset="0"/>
                          </a:rPr>
                        </m:ctrlPr>
                      </m:dPr>
                      <m:e>
                        <m:r>
                          <a:rPr lang="en-US" b="0" i="0" smtClean="0">
                            <a:latin typeface="Cambria Math" panose="02040503050406030204" pitchFamily="18" charset="0"/>
                          </a:rPr>
                          <m:t>0, 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e>
                    </m:d>
                    <m:r>
                      <a:rPr lang="en-US" b="0" i="1" smtClean="0">
                        <a:latin typeface="Cambria Math" panose="02040503050406030204" pitchFamily="18" charset="0"/>
                      </a:rPr>
                      <m:t>.</m:t>
                    </m:r>
                  </m:oMath>
                </a14:m>
                <a:r>
                  <a:rPr lang="en-US" dirty="0"/>
                  <a:t>	</a:t>
                </a:r>
              </a:p>
              <a:p>
                <a:pPr marL="0" indent="0">
                  <a:buNone/>
                </a:pPr>
                <a:endParaRPr lang="en-US" dirty="0"/>
              </a:p>
            </p:txBody>
          </p:sp>
        </mc:Choice>
        <mc:Fallback xmlns="">
          <p:sp>
            <p:nvSpPr>
              <p:cNvPr id="5" name="Subtitle 4"/>
              <p:cNvSpPr>
                <a:spLocks noGrp="1" noRot="1" noChangeAspect="1" noMove="1" noResize="1" noEditPoints="1" noAdjustHandles="1" noChangeArrowheads="1" noChangeShapeType="1" noTextEdit="1"/>
              </p:cNvSpPr>
              <p:nvPr>
                <p:ph sz="quarter" idx="13"/>
              </p:nvPr>
            </p:nvSpPr>
            <p:spPr>
              <a:xfrm>
                <a:off x="685800" y="1166191"/>
                <a:ext cx="8001000" cy="5334000"/>
              </a:xfrm>
              <a:blipFill>
                <a:blip r:embed="rId2"/>
                <a:stretch>
                  <a:fillRect l="-2063" t="-475" r="-1111" b="-5938"/>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9299CDC3-D7A6-3D40-A373-B56E7D9AF4A4}"/>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13</a:t>
            </a:fld>
            <a:endParaRPr lang="en-US"/>
          </a:p>
        </p:txBody>
      </p:sp>
    </p:spTree>
    <p:extLst>
      <p:ext uri="{BB962C8B-B14F-4D97-AF65-F5344CB8AC3E}">
        <p14:creationId xmlns:p14="http://schemas.microsoft.com/office/powerpoint/2010/main" val="39225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4000"/>
              </a:lnSpc>
            </a:pPr>
            <a:r>
              <a:rPr lang="en-US" dirty="0"/>
              <a:t>Precision</a:t>
            </a:r>
          </a:p>
        </p:txBody>
      </p:sp>
      <mc:AlternateContent xmlns:mc="http://schemas.openxmlformats.org/markup-compatibility/2006" xmlns:a14="http://schemas.microsoft.com/office/drawing/2010/main">
        <mc:Choice Requires="a14">
          <p:sp>
            <p:nvSpPr>
              <p:cNvPr id="5" name="Subtitle 4"/>
              <p:cNvSpPr>
                <a:spLocks noGrp="1"/>
              </p:cNvSpPr>
              <p:nvPr>
                <p:ph sz="quarter" idx="13"/>
              </p:nvPr>
            </p:nvSpPr>
            <p:spPr>
              <a:xfrm>
                <a:off x="685800" y="1600200"/>
                <a:ext cx="8001000" cy="4114800"/>
              </a:xfrm>
            </p:spPr>
            <p:txBody>
              <a:bodyPr/>
              <a:lstStyle/>
              <a:p>
                <a:pPr marL="0" indent="0">
                  <a:buNone/>
                </a:pPr>
                <a:r>
                  <a:rPr lang="en-US" dirty="0"/>
                  <a:t>The </a:t>
                </a:r>
                <a:r>
                  <a:rPr lang="en-US" b="1" dirty="0"/>
                  <a:t>asymptotic variance </a:t>
                </a:r>
                <a:r>
                  <a:rPr lang="en-US" dirty="0"/>
                  <a:t>of an estimator </a:t>
                </a:r>
                <a14:m>
                  <m:oMath xmlns:m="http://schemas.openxmlformats.org/officeDocument/2006/math">
                    <m:acc>
                      <m:accPr>
                        <m:chr m:val="̂"/>
                        <m:ctrlPr>
                          <a:rPr lang="en-US" i="1">
                            <a:latin typeface="Cambria Math" panose="02040503050406030204" pitchFamily="18" charset="0"/>
                          </a:rPr>
                        </m:ctrlPr>
                      </m:accPr>
                      <m:e>
                        <m:r>
                          <m:rPr>
                            <m:sty m:val="p"/>
                          </m:rPr>
                          <a:rPr lang="en-US">
                            <a:latin typeface="Cambria Math" panose="02040503050406030204" pitchFamily="18" charset="0"/>
                          </a:rPr>
                          <m:t>Δ</m:t>
                        </m:r>
                      </m:e>
                    </m:acc>
                  </m:oMath>
                </a14:m>
                <a:r>
                  <a:rPr lang="en-US" dirty="0">
                    <a:latin typeface="Cambria Math" panose="02040503050406030204" pitchFamily="18" charset="0"/>
                  </a:rPr>
                  <a:t> is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oMath>
                </a14:m>
                <a:r>
                  <a:rPr lang="en-US" dirty="0">
                    <a:latin typeface="Cambria Math" panose="02040503050406030204" pitchFamily="18" charset="0"/>
                  </a:rPr>
                  <a:t> if </a:t>
                </a: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𝑛</m:t>
                          </m:r>
                        </m:e>
                      </m:rad>
                      <m:d>
                        <m:dPr>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m:rPr>
                                  <m:sty m:val="p"/>
                                </m:rPr>
                                <a:rPr lang="en-US">
                                  <a:latin typeface="Cambria Math" panose="02040503050406030204" pitchFamily="18" charset="0"/>
                                </a:rPr>
                                <m:t>Δ</m:t>
                              </m:r>
                            </m:e>
                          </m:acc>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a:latin typeface="Cambria Math" panose="02040503050406030204" pitchFamily="18" charset="0"/>
                                </a:rPr>
                                <m:t>Δ</m:t>
                              </m:r>
                            </m:e>
                            <m:sup>
                              <m:r>
                                <a:rPr lang="en-US" b="0" i="1" smtClean="0">
                                  <a:latin typeface="Cambria Math" panose="02040503050406030204" pitchFamily="18" charset="0"/>
                                </a:rPr>
                                <m:t>∗</m:t>
                              </m:r>
                            </m:sup>
                          </m:sSup>
                        </m:e>
                      </m:d>
                      <m:groupChr>
                        <m:groupChrPr>
                          <m:chr m:val="→"/>
                          <m:vertJc m:val="bot"/>
                          <m:ctrlPr>
                            <a:rPr lang="en-US" i="1">
                              <a:latin typeface="Cambria Math" panose="02040503050406030204" pitchFamily="18" charset="0"/>
                            </a:rPr>
                          </m:ctrlPr>
                        </m:groupChrPr>
                        <m:e>
                          <m:r>
                            <m:rPr>
                              <m:brk m:alnAt="2"/>
                            </m:rPr>
                            <a:rPr lang="en-US" b="0" i="1" smtClean="0">
                              <a:latin typeface="Cambria Math" panose="02040503050406030204" pitchFamily="18" charset="0"/>
                            </a:rPr>
                            <m:t>𝑑</m:t>
                          </m:r>
                        </m:e>
                      </m:groupChr>
                      <m:r>
                        <a:rPr lang="en-US">
                          <a:latin typeface="Cambria Math" panose="02040503050406030204" pitchFamily="18" charset="0"/>
                        </a:rPr>
                        <m:t> </m:t>
                      </m:r>
                      <m:r>
                        <m:rPr>
                          <m:sty m:val="p"/>
                        </m:rPr>
                        <a:rPr lang="en-US" b="0" i="0" smtClean="0">
                          <a:latin typeface="Cambria Math" panose="02040503050406030204" pitchFamily="18" charset="0"/>
                        </a:rPr>
                        <m:t>N</m:t>
                      </m:r>
                      <m:d>
                        <m:dPr>
                          <m:ctrlPr>
                            <a:rPr lang="en-US" b="0" i="1" smtClean="0">
                              <a:latin typeface="Cambria Math" panose="02040503050406030204" pitchFamily="18" charset="0"/>
                            </a:rPr>
                          </m:ctrlPr>
                        </m:dPr>
                        <m:e>
                          <m:r>
                            <a:rPr lang="en-US" b="0" i="0" smtClean="0">
                              <a:latin typeface="Cambria Math" panose="02040503050406030204" pitchFamily="18" charset="0"/>
                            </a:rPr>
                            <m:t>0, 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e>
                      </m:d>
                      <m:r>
                        <a:rPr lang="en-US" b="0" i="1" smtClean="0">
                          <a:latin typeface="Cambria Math" panose="02040503050406030204" pitchFamily="18" charset="0"/>
                        </a:rPr>
                        <m:t>.</m:t>
                      </m:r>
                    </m:oMath>
                  </m:oMathPara>
                </a14:m>
                <a:endParaRPr lang="en-US" dirty="0"/>
              </a:p>
              <a:p>
                <a:pPr marL="0" indent="0">
                  <a:buNone/>
                </a:pPr>
                <a:r>
                  <a:rPr lang="en-US" dirty="0"/>
                  <a:t>Smaller asymptotic variance typically means</a:t>
                </a:r>
              </a:p>
              <a:p>
                <a:r>
                  <a:rPr lang="en-US" dirty="0"/>
                  <a:t>Higher precision,</a:t>
                </a:r>
              </a:p>
              <a:p>
                <a:r>
                  <a:rPr lang="en-US" dirty="0"/>
                  <a:t>More powerful tests,</a:t>
                </a:r>
              </a:p>
              <a:p>
                <a:r>
                  <a:rPr lang="en-US" dirty="0"/>
                  <a:t>shorter confidence intervals,</a:t>
                </a:r>
              </a:p>
              <a:p>
                <a:r>
                  <a:rPr lang="en-US" dirty="0"/>
                  <a:t>Smaller sample size.</a:t>
                </a:r>
              </a:p>
              <a:p>
                <a:pPr marL="0" indent="0">
                  <a:buNone/>
                </a:pPr>
                <a:endParaRPr lang="en-US" dirty="0"/>
              </a:p>
              <a:p>
                <a:pPr marL="0" indent="0">
                  <a:buNone/>
                </a:pPr>
                <a:r>
                  <a:rPr lang="en-US" dirty="0"/>
                  <a:t>We hence want to reduce the asymptotic variance, i.e., improve precision.</a:t>
                </a:r>
              </a:p>
              <a:p>
                <a:pPr marL="0" indent="0">
                  <a:buNone/>
                </a:pPr>
                <a:endParaRPr lang="en-US" dirty="0"/>
              </a:p>
              <a:p>
                <a:pPr marL="0" indent="0">
                  <a:buNone/>
                </a:pPr>
                <a:endParaRPr lang="en-US" dirty="0"/>
              </a:p>
            </p:txBody>
          </p:sp>
        </mc:Choice>
        <mc:Fallback xmlns="">
          <p:sp>
            <p:nvSpPr>
              <p:cNvPr id="5" name="Subtitle 4"/>
              <p:cNvSpPr>
                <a:spLocks noGrp="1" noRot="1" noChangeAspect="1" noMove="1" noResize="1" noEditPoints="1" noAdjustHandles="1" noChangeArrowheads="1" noChangeShapeType="1" noTextEdit="1"/>
              </p:cNvSpPr>
              <p:nvPr>
                <p:ph sz="quarter" idx="13"/>
              </p:nvPr>
            </p:nvSpPr>
            <p:spPr>
              <a:xfrm>
                <a:off x="685800" y="1600200"/>
                <a:ext cx="8001000" cy="4114800"/>
              </a:xfrm>
              <a:blipFill>
                <a:blip r:embed="rId2"/>
                <a:stretch>
                  <a:fillRect l="-2063" t="-923" b="-17846"/>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11EFE372-1932-EC43-9161-5BE768077F68}"/>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14</a:t>
            </a:fld>
            <a:endParaRPr lang="en-US"/>
          </a:p>
        </p:txBody>
      </p:sp>
    </p:spTree>
    <p:extLst>
      <p:ext uri="{BB962C8B-B14F-4D97-AF65-F5344CB8AC3E}">
        <p14:creationId xmlns:p14="http://schemas.microsoft.com/office/powerpoint/2010/main" val="187818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4000"/>
              </a:lnSpc>
            </a:pPr>
            <a:r>
              <a:rPr lang="en-US" dirty="0"/>
              <a:t>Asymptotic theory</a:t>
            </a:r>
          </a:p>
        </p:txBody>
      </p:sp>
      <mc:AlternateContent xmlns:mc="http://schemas.openxmlformats.org/markup-compatibility/2006" xmlns:a14="http://schemas.microsoft.com/office/drawing/2010/main">
        <mc:Choice Requires="a14">
          <p:sp>
            <p:nvSpPr>
              <p:cNvPr id="5" name="Subtitle 4"/>
              <p:cNvSpPr>
                <a:spLocks noGrp="1"/>
              </p:cNvSpPr>
              <p:nvPr>
                <p:ph sz="quarter" idx="13"/>
              </p:nvPr>
            </p:nvSpPr>
            <p:spPr>
              <a:xfrm>
                <a:off x="685800" y="2133600"/>
                <a:ext cx="7772400" cy="3581400"/>
              </a:xfrm>
            </p:spPr>
            <p:txBody>
              <a:bodyPr/>
              <a:lstStyle/>
              <a:p>
                <a:pPr marL="0" indent="0">
                  <a:buNone/>
                </a:pPr>
                <a:r>
                  <a:rPr lang="en-US" dirty="0"/>
                  <a:t>For all the mentioned estimators, we have:</a:t>
                </a:r>
              </a:p>
              <a:p>
                <a:pPr marL="457200" indent="-457200">
                  <a:buFont typeface="+mj-lt"/>
                  <a:buAutoNum type="arabicPeriod"/>
                </a:pPr>
                <a:r>
                  <a:rPr lang="en-US" dirty="0"/>
                  <a:t>They are robust under simple randomization.</a:t>
                </a:r>
              </a:p>
              <a:p>
                <a:pPr marL="457200" indent="-457200">
                  <a:buFont typeface="+mj-lt"/>
                  <a:buAutoNum type="arabicPeriod"/>
                </a:pPr>
                <a:r>
                  <a:rPr lang="en-US" dirty="0"/>
                  <a:t>They are robust under stratified randomization, with equal or smaller variance.</a:t>
                </a:r>
              </a:p>
              <a:p>
                <a:pPr marL="457200" indent="-457200">
                  <a:buFont typeface="+mj-lt"/>
                  <a:buAutoNum type="arabicPeriod"/>
                </a:pPr>
                <a:r>
                  <a:rPr lang="en-US" dirty="0"/>
                  <a:t>The asymptotic variance reduction is</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𝜋</m:t>
                              </m:r>
                            </m:e>
                          </m:d>
                        </m:den>
                      </m:f>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𝐸</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𝜋</m:t>
                                      </m:r>
                                    </m:e>
                                  </m:d>
                                  <m:r>
                                    <a:rPr lang="en-US" b="0" i="1" smtClean="0">
                                      <a:latin typeface="Cambria Math" panose="02040503050406030204" pitchFamily="18" charset="0"/>
                                    </a:rPr>
                                    <m:t>𝐼𝐹</m:t>
                                  </m:r>
                                </m:e>
                                <m:e>
                                  <m:r>
                                    <a:rPr lang="en-US" b="0" i="1" smtClean="0">
                                      <a:latin typeface="Cambria Math" panose="02040503050406030204" pitchFamily="18" charset="0"/>
                                    </a:rPr>
                                    <m:t>𝑆</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oMath>
                  </m:oMathPara>
                </a14:m>
                <a:endParaRPr lang="en-US" dirty="0"/>
              </a:p>
              <a:p>
                <a:pPr marL="0" indent="0">
                  <a:buNone/>
                </a:pPr>
                <a:r>
                  <a:rPr lang="en-US" dirty="0"/>
                  <a:t>where </a:t>
                </a:r>
                <a14:m>
                  <m:oMath xmlns:m="http://schemas.openxmlformats.org/officeDocument/2006/math">
                    <m:r>
                      <a:rPr lang="en-US" i="1">
                        <a:latin typeface="Cambria Math" panose="02040503050406030204" pitchFamily="18" charset="0"/>
                      </a:rPr>
                      <m:t>𝐼𝐹</m:t>
                    </m:r>
                  </m:oMath>
                </a14:m>
                <a:r>
                  <a:rPr lang="en-US" dirty="0"/>
                  <a:t> is the influence function for an estimator.</a:t>
                </a:r>
              </a:p>
              <a:p>
                <a:pPr marL="0" indent="0">
                  <a:buNone/>
                </a:pPr>
                <a:endParaRPr lang="en-US" dirty="0"/>
              </a:p>
              <a:p>
                <a:pPr marL="0" indent="0">
                  <a:buNone/>
                </a:pPr>
                <a:endParaRPr lang="en-US" dirty="0"/>
              </a:p>
            </p:txBody>
          </p:sp>
        </mc:Choice>
        <mc:Fallback xmlns="">
          <p:sp>
            <p:nvSpPr>
              <p:cNvPr id="5" name="Subtitle 4"/>
              <p:cNvSpPr>
                <a:spLocks noGrp="1" noRot="1" noChangeAspect="1" noMove="1" noResize="1" noEditPoints="1" noAdjustHandles="1" noChangeArrowheads="1" noChangeShapeType="1" noTextEdit="1"/>
              </p:cNvSpPr>
              <p:nvPr>
                <p:ph sz="quarter" idx="13"/>
              </p:nvPr>
            </p:nvSpPr>
            <p:spPr>
              <a:xfrm>
                <a:off x="685800" y="2133600"/>
                <a:ext cx="7772400" cy="3581400"/>
              </a:xfrm>
              <a:blipFill>
                <a:blip r:embed="rId2"/>
                <a:stretch>
                  <a:fillRect l="-2121" t="-1060" b="-707"/>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2F30CCED-3D61-AF46-B436-9E85F97222BA}"/>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15</a:t>
            </a:fld>
            <a:endParaRPr lang="en-US"/>
          </a:p>
        </p:txBody>
      </p:sp>
    </p:spTree>
    <p:extLst>
      <p:ext uri="{BB962C8B-B14F-4D97-AF65-F5344CB8AC3E}">
        <p14:creationId xmlns:p14="http://schemas.microsoft.com/office/powerpoint/2010/main" val="140914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4000"/>
              </a:lnSpc>
            </a:pPr>
            <a:r>
              <a:rPr lang="en-US" dirty="0"/>
              <a:t>Implications of the theory</a:t>
            </a:r>
          </a:p>
        </p:txBody>
      </p:sp>
      <p:sp>
        <p:nvSpPr>
          <p:cNvPr id="5" name="Subtitle 4"/>
          <p:cNvSpPr>
            <a:spLocks noGrp="1"/>
          </p:cNvSpPr>
          <p:nvPr>
            <p:ph sz="quarter" idx="13"/>
          </p:nvPr>
        </p:nvSpPr>
        <p:spPr>
          <a:xfrm>
            <a:off x="685800" y="2133600"/>
            <a:ext cx="7772400" cy="2933700"/>
          </a:xfrm>
        </p:spPr>
        <p:txBody>
          <a:bodyPr/>
          <a:lstStyle/>
          <a:p>
            <a:pPr marL="0" indent="0">
              <a:buNone/>
            </a:pPr>
            <a:r>
              <a:rPr lang="en-US" dirty="0"/>
              <a:t>Under stratified randomization, </a:t>
            </a:r>
          </a:p>
          <a:p>
            <a:pPr marL="457200" indent="-457200">
              <a:buFont typeface="+mj-lt"/>
              <a:buAutoNum type="arabicPeriod"/>
            </a:pPr>
            <a:r>
              <a:rPr lang="en-US" dirty="0"/>
              <a:t>The standard practice is still robust if robust standard error is used.</a:t>
            </a:r>
          </a:p>
          <a:p>
            <a:pPr marL="457200" indent="-457200">
              <a:buFont typeface="+mj-lt"/>
              <a:buAutoNum type="arabicPeriod"/>
            </a:pPr>
            <a:r>
              <a:rPr lang="en-US" dirty="0"/>
              <a:t>However, we may waste power by standard practice.</a:t>
            </a:r>
          </a:p>
          <a:p>
            <a:pPr marL="457200" indent="-457200">
              <a:buFont typeface="+mj-lt"/>
              <a:buAutoNum type="arabicPeriod"/>
            </a:pPr>
            <a:r>
              <a:rPr lang="en-US" dirty="0"/>
              <a:t>By a simple adjustment to the standard error, we can avoid being conservative.</a:t>
            </a:r>
          </a:p>
        </p:txBody>
      </p:sp>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8A1EE2D9-F155-F643-B872-B6E8C3544C8A}"/>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16</a:t>
            </a:fld>
            <a:endParaRPr lang="en-US"/>
          </a:p>
        </p:txBody>
      </p:sp>
    </p:spTree>
    <p:extLst>
      <p:ext uri="{BB962C8B-B14F-4D97-AF65-F5344CB8AC3E}">
        <p14:creationId xmlns:p14="http://schemas.microsoft.com/office/powerpoint/2010/main" val="2511815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stratified randomization brings variance reduction?</a:t>
            </a:r>
          </a:p>
        </p:txBody>
      </p:sp>
      <mc:AlternateContent xmlns:mc="http://schemas.openxmlformats.org/markup-compatibility/2006" xmlns:a14="http://schemas.microsoft.com/office/drawing/2010/main">
        <mc:Choice Requires="a14">
          <p:sp>
            <p:nvSpPr>
              <p:cNvPr id="5" name="Subtitle 4"/>
              <p:cNvSpPr>
                <a:spLocks noGrp="1"/>
              </p:cNvSpPr>
              <p:nvPr>
                <p:ph sz="quarter" idx="13"/>
              </p:nvPr>
            </p:nvSpPr>
            <p:spPr>
              <a:xfrm>
                <a:off x="685800" y="2133600"/>
                <a:ext cx="7772400" cy="3276600"/>
              </a:xfrm>
            </p:spPr>
            <p:txBody>
              <a:bodyPr/>
              <a:lstStyle/>
              <a:p>
                <a:r>
                  <a:rPr lang="en-US" dirty="0"/>
                  <a:t>Stratified randomization eliminates the imbalance </a:t>
                </a:r>
                <a14:m>
                  <m:oMath xmlns:m="http://schemas.openxmlformats.org/officeDocument/2006/math">
                    <m:r>
                      <a:rPr lang="en-US" b="0" i="1" smtClean="0">
                        <a:latin typeface="Cambria Math" panose="02040503050406030204" pitchFamily="18" charset="0"/>
                      </a:rPr>
                      <m:t>𝐼</m:t>
                    </m:r>
                  </m:oMath>
                </a14:m>
                <a:r>
                  <a:rPr lang="en-US" dirty="0"/>
                  <a:t> among randomization strata.</a:t>
                </a:r>
              </a:p>
              <a:p>
                <a:r>
                  <a:rPr lang="en-US" dirty="0"/>
                  <a:t>The variance reduction from adjustment for randomization strata by a regression model is proportional to </a:t>
                </a:r>
                <a14:m>
                  <m:oMath xmlns:m="http://schemas.openxmlformats.org/officeDocument/2006/math">
                    <m:r>
                      <m:rPr>
                        <m:sty m:val="p"/>
                      </m:rPr>
                      <a:rPr lang="en-US" b="0" i="0" smtClean="0">
                        <a:latin typeface="Cambria Math" panose="02040503050406030204" pitchFamily="18" charset="0"/>
                      </a:rPr>
                      <m:t>Var</m:t>
                    </m:r>
                    <m:r>
                      <a:rPr lang="en-US" b="0" i="0" smtClean="0">
                        <a:latin typeface="Cambria Math" panose="02040503050406030204" pitchFamily="18" charset="0"/>
                      </a:rPr>
                      <m:t>(</m:t>
                    </m:r>
                    <m:r>
                      <a:rPr lang="en-US" i="1">
                        <a:latin typeface="Cambria Math" panose="02040503050406030204" pitchFamily="18" charset="0"/>
                      </a:rPr>
                      <m:t>𝐼</m:t>
                    </m:r>
                    <m:r>
                      <a:rPr lang="en-US" b="0" i="1" smtClean="0">
                        <a:latin typeface="Cambria Math" panose="02040503050406030204" pitchFamily="18" charset="0"/>
                      </a:rPr>
                      <m:t>)</m:t>
                    </m:r>
                  </m:oMath>
                </a14:m>
                <a:r>
                  <a:rPr lang="en-US" dirty="0"/>
                  <a:t>.</a:t>
                </a:r>
              </a:p>
              <a:p>
                <a:r>
                  <a:rPr lang="en-US" dirty="0"/>
                  <a:t>Hence stratified randomization is analogous to “covariate adjustment by design”.</a:t>
                </a:r>
              </a:p>
              <a:p>
                <a:pPr marL="0" indent="0">
                  <a:buNone/>
                </a:pPr>
                <a:endParaRPr lang="en-US" dirty="0"/>
              </a:p>
              <a:p>
                <a:pPr marL="0" indent="0">
                  <a:buNone/>
                </a:pPr>
                <a:endParaRPr lang="en-US" dirty="0"/>
              </a:p>
            </p:txBody>
          </p:sp>
        </mc:Choice>
        <mc:Fallback xmlns="">
          <p:sp>
            <p:nvSpPr>
              <p:cNvPr id="5" name="Subtitle 4"/>
              <p:cNvSpPr>
                <a:spLocks noGrp="1" noRot="1" noChangeAspect="1" noMove="1" noResize="1" noEditPoints="1" noAdjustHandles="1" noChangeArrowheads="1" noChangeShapeType="1" noTextEdit="1"/>
              </p:cNvSpPr>
              <p:nvPr>
                <p:ph sz="quarter" idx="13"/>
              </p:nvPr>
            </p:nvSpPr>
            <p:spPr>
              <a:xfrm>
                <a:off x="685800" y="2133600"/>
                <a:ext cx="7772400" cy="3276600"/>
              </a:xfrm>
              <a:blipFill>
                <a:blip r:embed="rId2"/>
                <a:stretch>
                  <a:fillRect l="-1958" t="-1158" r="-2773"/>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F86664C4-0334-3648-98D2-47EEE5127429}"/>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17</a:t>
            </a:fld>
            <a:endParaRPr lang="en-US"/>
          </a:p>
        </p:txBody>
      </p:sp>
    </p:spTree>
    <p:extLst>
      <p:ext uri="{BB962C8B-B14F-4D97-AF65-F5344CB8AC3E}">
        <p14:creationId xmlns:p14="http://schemas.microsoft.com/office/powerpoint/2010/main" val="143110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4000"/>
              </a:lnSpc>
            </a:pPr>
            <a:r>
              <a:rPr lang="en-US" dirty="0"/>
              <a:t>Related work</a:t>
            </a:r>
          </a:p>
        </p:txBody>
      </p:sp>
      <p:sp>
        <p:nvSpPr>
          <p:cNvPr id="5" name="Subtitle 4"/>
          <p:cNvSpPr>
            <a:spLocks noGrp="1"/>
          </p:cNvSpPr>
          <p:nvPr>
            <p:ph sz="quarter" idx="13"/>
          </p:nvPr>
        </p:nvSpPr>
        <p:spPr>
          <a:xfrm>
            <a:off x="685800" y="1295400"/>
            <a:ext cx="7772400" cy="4803648"/>
          </a:xfrm>
        </p:spPr>
        <p:txBody>
          <a:bodyPr/>
          <a:lstStyle/>
          <a:p>
            <a:r>
              <a:rPr lang="en-US" sz="1600" dirty="0"/>
              <a:t>Shao et al. (2010); Shao and Yu (2013) proved the validity of the two-sample t-test under the biased-coin design assuming generalized linear model.</a:t>
            </a:r>
          </a:p>
          <a:p>
            <a:r>
              <a:rPr lang="en-US" sz="1600" dirty="0"/>
              <a:t>Ma et al. (2015, 2018) assumed a linear model and derived the asymptotic distribution of the test statistic of ATE for the ANCOVA estimator and a class of covariate-adaptive designs.</a:t>
            </a:r>
          </a:p>
          <a:p>
            <a:r>
              <a:rPr lang="en-US" sz="1600" b="1" dirty="0" err="1"/>
              <a:t>Bugni</a:t>
            </a:r>
            <a:r>
              <a:rPr lang="en-US" sz="1600" b="1" dirty="0"/>
              <a:t> et al. (2018) established the asymptotic theory of the unadjusted estimator and the ANCOVA estimator (adjusting for strata only) of ATE for a wide range of covariate-adaptive designs.</a:t>
            </a:r>
          </a:p>
          <a:p>
            <a:r>
              <a:rPr lang="en-US" sz="1600" dirty="0"/>
              <a:t>Ye and Shao (2020) derived </a:t>
            </a:r>
            <a:r>
              <a:rPr lang="en-US" sz="1600" dirty="0" err="1"/>
              <a:t>asymptotics</a:t>
            </a:r>
            <a:r>
              <a:rPr lang="en-US" sz="1600" dirty="0"/>
              <a:t> for log-rank and score tests in survival analysis under covariate adaptive randomization.</a:t>
            </a:r>
          </a:p>
          <a:p>
            <a:r>
              <a:rPr lang="en-US" sz="1600" dirty="0"/>
              <a:t>Li and Ding (2020) established the asymptotic theory for the ANCOVA estimator under covariate-adaptive randomization in the randomization inference framework.</a:t>
            </a:r>
          </a:p>
          <a:p>
            <a:r>
              <a:rPr lang="en-US" sz="1600" dirty="0"/>
              <a:t>More recent papers: Yang et al. (2020); Ma et al. (2020); Ye et al.(2020).</a:t>
            </a:r>
          </a:p>
        </p:txBody>
      </p:sp>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DA605FF3-2059-374E-94BD-EB1EBDB6DE2C}"/>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18</a:t>
            </a:fld>
            <a:endParaRPr lang="en-US"/>
          </a:p>
        </p:txBody>
      </p:sp>
    </p:spTree>
    <p:extLst>
      <p:ext uri="{BB962C8B-B14F-4D97-AF65-F5344CB8AC3E}">
        <p14:creationId xmlns:p14="http://schemas.microsoft.com/office/powerpoint/2010/main" val="1346086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0" y="2971800"/>
            <a:ext cx="3048000" cy="762000"/>
          </a:xfrm>
        </p:spPr>
        <p:txBody>
          <a:bodyPr>
            <a:normAutofit/>
          </a:bodyPr>
          <a:lstStyle/>
          <a:p>
            <a:r>
              <a:rPr lang="en-US" sz="4000" dirty="0"/>
              <a:t>Questions?</a:t>
            </a:r>
          </a:p>
        </p:txBody>
      </p:sp>
      <p:sp>
        <p:nvSpPr>
          <p:cNvPr id="5" name="Slide Number Placeholder 4">
            <a:extLst>
              <a:ext uri="{FF2B5EF4-FFF2-40B4-BE49-F238E27FC236}">
                <a16:creationId xmlns:a16="http://schemas.microsoft.com/office/drawing/2014/main" id="{6CAC981C-3090-7242-A742-4B01E9E199B2}"/>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19</a:t>
            </a:fld>
            <a:endParaRPr lang="en-US"/>
          </a:p>
        </p:txBody>
      </p:sp>
    </p:spTree>
    <p:extLst>
      <p:ext uri="{BB962C8B-B14F-4D97-AF65-F5344CB8AC3E}">
        <p14:creationId xmlns:p14="http://schemas.microsoft.com/office/powerpoint/2010/main" val="246306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Two topics</a:t>
            </a:r>
          </a:p>
        </p:txBody>
      </p:sp>
      <p:sp>
        <p:nvSpPr>
          <p:cNvPr id="7" name="Text Placeholder 6"/>
          <p:cNvSpPr>
            <a:spLocks noGrp="1"/>
          </p:cNvSpPr>
          <p:nvPr>
            <p:ph sz="quarter" idx="13"/>
          </p:nvPr>
        </p:nvSpPr>
        <p:spPr>
          <a:xfrm>
            <a:off x="1943100" y="2339024"/>
            <a:ext cx="6667500" cy="1089976"/>
          </a:xfrm>
        </p:spPr>
        <p:txBody>
          <a:bodyPr/>
          <a:lstStyle/>
          <a:p>
            <a:pPr>
              <a:spcBef>
                <a:spcPts val="600"/>
              </a:spcBef>
            </a:pPr>
            <a:r>
              <a:rPr lang="en-US" b="1" dirty="0"/>
              <a:t>Robustness</a:t>
            </a:r>
          </a:p>
          <a:p>
            <a:pPr>
              <a:spcBef>
                <a:spcPts val="600"/>
              </a:spcBef>
            </a:pPr>
            <a:r>
              <a:rPr lang="en-US" dirty="0"/>
              <a:t>Valid inference when the model is arbitrarily mis-specified.</a:t>
            </a:r>
          </a:p>
        </p:txBody>
      </p:sp>
      <p:pic>
        <p:nvPicPr>
          <p:cNvPr id="1026" name="Picture 2">
            <a:extLst>
              <a:ext uri="{FF2B5EF4-FFF2-40B4-BE49-F238E27FC236}">
                <a16:creationId xmlns:a16="http://schemas.microsoft.com/office/drawing/2014/main" id="{12351334-41AA-7346-8C18-7BB8FD7CF4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792" y="2362200"/>
            <a:ext cx="1176130" cy="117613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w More Precise Data Science Will Be Advertising&amp;#39;s Ultimate Savior">
            <a:extLst>
              <a:ext uri="{FF2B5EF4-FFF2-40B4-BE49-F238E27FC236}">
                <a16:creationId xmlns:a16="http://schemas.microsoft.com/office/drawing/2014/main" id="{C423FE03-73FD-A54E-B9BC-8ADC7FFE2D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991951"/>
            <a:ext cx="1187722" cy="1189649"/>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6">
            <a:extLst>
              <a:ext uri="{FF2B5EF4-FFF2-40B4-BE49-F238E27FC236}">
                <a16:creationId xmlns:a16="http://schemas.microsoft.com/office/drawing/2014/main" id="{7D5B3FA5-13C6-7649-B2D2-B28E32CD3FD0}"/>
              </a:ext>
            </a:extLst>
          </p:cNvPr>
          <p:cNvSpPr txBox="1">
            <a:spLocks/>
          </p:cNvSpPr>
          <p:nvPr/>
        </p:nvSpPr>
        <p:spPr>
          <a:xfrm>
            <a:off x="1939787" y="3938137"/>
            <a:ext cx="6667500" cy="1187771"/>
          </a:xfrm>
          <a:prstGeom prst="rect">
            <a:avLst/>
          </a:prstGeom>
        </p:spPr>
        <p:txBody>
          <a:bodyPr vert="horz" lIns="0" tIns="0" rIns="0" bIns="0" rtlCol="0">
            <a:noAutofit/>
          </a:bodyPr>
          <a:lstStyle>
            <a:lvl1pPr marL="0" indent="0" algn="l" defTabSz="914400" rtl="0" eaLnBrk="1" latinLnBrk="0" hangingPunct="1">
              <a:lnSpc>
                <a:spcPct val="125000"/>
              </a:lnSpc>
              <a:spcBef>
                <a:spcPts val="1200"/>
              </a:spcBef>
              <a:spcAft>
                <a:spcPts val="200"/>
              </a:spcAft>
              <a:buFontTx/>
              <a:buNone/>
              <a:defRPr sz="2000" b="0" kern="1200" baseline="0">
                <a:solidFill>
                  <a:schemeClr val="bg1"/>
                </a:solidFill>
                <a:latin typeface="Arial" pitchFamily="34" charset="0"/>
                <a:ea typeface="+mn-ea"/>
                <a:cs typeface="Arial" pitchFamily="34" charset="0"/>
              </a:defRPr>
            </a:lvl1pPr>
            <a:lvl2pPr marL="457200" indent="-228600" algn="l" defTabSz="914400" rtl="0" eaLnBrk="1" latinLnBrk="0" hangingPunct="1">
              <a:lnSpc>
                <a:spcPct val="114000"/>
              </a:lnSpc>
              <a:spcBef>
                <a:spcPts val="200"/>
              </a:spcBef>
              <a:spcAft>
                <a:spcPts val="0"/>
              </a:spcAft>
              <a:buFont typeface="Arial" pitchFamily="34" charset="0"/>
              <a:buChar char="–"/>
              <a:defRPr sz="2000" b="0" kern="1200" baseline="0">
                <a:solidFill>
                  <a:srgbClr val="0070C0"/>
                </a:solidFill>
                <a:latin typeface="Arial" pitchFamily="34" charset="0"/>
                <a:ea typeface="+mn-ea"/>
                <a:cs typeface="Arial" pitchFamily="34" charset="0"/>
              </a:defRPr>
            </a:lvl2pPr>
            <a:lvl3pPr marL="64008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3pPr>
            <a:lvl4pPr marL="91440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4pPr>
            <a:lvl5pPr marL="114300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pPr>
            <a:r>
              <a:rPr lang="en-US" b="1" dirty="0"/>
              <a:t>Precision</a:t>
            </a:r>
          </a:p>
          <a:p>
            <a:pPr>
              <a:spcBef>
                <a:spcPts val="600"/>
              </a:spcBef>
            </a:pPr>
            <a:r>
              <a:rPr lang="en-US" dirty="0"/>
              <a:t>Increased power by stratified randomization and covariate adjustment.</a:t>
            </a:r>
          </a:p>
        </p:txBody>
      </p:sp>
      <p:sp>
        <p:nvSpPr>
          <p:cNvPr id="3" name="Slide Number Placeholder 2">
            <a:extLst>
              <a:ext uri="{FF2B5EF4-FFF2-40B4-BE49-F238E27FC236}">
                <a16:creationId xmlns:a16="http://schemas.microsoft.com/office/drawing/2014/main" id="{C03ADE22-4FA8-FC4F-9412-756D8C427DCC}"/>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2</a:t>
            </a:fld>
            <a:endParaRPr lang="en-US"/>
          </a:p>
        </p:txBody>
      </p:sp>
    </p:spTree>
    <p:extLst>
      <p:ext uri="{BB962C8B-B14F-4D97-AF65-F5344CB8AC3E}">
        <p14:creationId xmlns:p14="http://schemas.microsoft.com/office/powerpoint/2010/main" val="3278857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Examples</a:t>
            </a:r>
          </a:p>
        </p:txBody>
      </p:sp>
      <p:sp>
        <p:nvSpPr>
          <p:cNvPr id="16" name="Text Placeholder 15"/>
          <p:cNvSpPr>
            <a:spLocks noGrp="1"/>
          </p:cNvSpPr>
          <p:nvPr>
            <p:ph type="body" sz="quarter" idx="16"/>
          </p:nvPr>
        </p:nvSpPr>
        <p:spPr/>
        <p:txBody>
          <a:bodyPr/>
          <a:lstStyle/>
          <a:p>
            <a:r>
              <a:rPr lang="en-US" dirty="0"/>
              <a:t>ANCOVA</a:t>
            </a:r>
          </a:p>
          <a:p>
            <a:r>
              <a:rPr lang="en-US" dirty="0"/>
              <a:t>Standardized logistic regression</a:t>
            </a:r>
          </a:p>
          <a:p>
            <a:r>
              <a:rPr lang="en-US" dirty="0"/>
              <a:t>MMRM</a:t>
            </a:r>
          </a:p>
          <a:p>
            <a:r>
              <a:rPr lang="en-US" dirty="0"/>
              <a:t>DR-WLS</a:t>
            </a:r>
          </a:p>
          <a:p>
            <a:r>
              <a:rPr lang="en-US" dirty="0"/>
              <a:t>Kaplan-Meier</a:t>
            </a:r>
          </a:p>
        </p:txBody>
      </p:sp>
      <p:pic>
        <p:nvPicPr>
          <p:cNvPr id="8" name="Picture 8" descr="photo"/>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6180" b="3891"/>
          <a:stretch/>
        </p:blipFill>
        <p:spPr bwMode="auto">
          <a:xfrm>
            <a:off x="0" y="4191001"/>
            <a:ext cx="2286000" cy="1371600"/>
          </a:xfrm>
          <a:prstGeom prst="rect">
            <a:avLst/>
          </a:prstGeom>
          <a:ln>
            <a:noFill/>
          </a:ln>
          <a:effectLst>
            <a:outerShdw sx="1000" sy="1000" algn="tl" rotWithShape="0">
              <a:srgbClr val="333333"/>
            </a:outerShdw>
          </a:effectLst>
          <a:extLst>
            <a:ext uri="{909E8E84-426E-40dd-AFC4-6F175D3DCCD1}">
              <a14:hiddenFill xmlns="" xmlns:a14="http://schemas.microsoft.com/office/drawing/2010/main">
                <a:solidFill>
                  <a:srgbClr val="FFFFFF"/>
                </a:solidFill>
              </a14:hiddenFill>
            </a:ext>
          </a:extLst>
        </p:spPr>
      </p:pic>
      <p:sp>
        <p:nvSpPr>
          <p:cNvPr id="9" name="Title 27"/>
          <p:cNvSpPr txBox="1">
            <a:spLocks/>
          </p:cNvSpPr>
          <p:nvPr/>
        </p:nvSpPr>
        <p:spPr>
          <a:xfrm>
            <a:off x="685800" y="762000"/>
            <a:ext cx="7772400" cy="762000"/>
          </a:xfrm>
          <a:prstGeom prst="rect">
            <a:avLst/>
          </a:prstGeom>
        </p:spPr>
        <p:txBody>
          <a:bodyPr vert="horz" lIns="0" tIns="0" rIns="0" bIns="0" rtlCol="0" anchor="t" anchorCtr="0">
            <a:normAutofit/>
          </a:bodyPr>
          <a:lstStyle>
            <a:lvl1pPr algn="l" defTabSz="914400" rtl="0" eaLnBrk="1" latinLnBrk="0" hangingPunct="1">
              <a:lnSpc>
                <a:spcPct val="100000"/>
              </a:lnSpc>
              <a:spcBef>
                <a:spcPct val="0"/>
              </a:spcBef>
              <a:buNone/>
              <a:defRPr sz="2600" b="1" kern="1200" baseline="0">
                <a:solidFill>
                  <a:schemeClr val="bg1"/>
                </a:solidFill>
                <a:latin typeface="Arial" pitchFamily="34" charset="0"/>
                <a:ea typeface="+mj-ea"/>
                <a:cs typeface="Arial" pitchFamily="34" charset="0"/>
              </a:defRPr>
            </a:lvl1pPr>
          </a:lstStyle>
          <a:p>
            <a:endParaRPr lang="en-US" dirty="0"/>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417" t="1406" r="417" b="8028"/>
          <a:stretch/>
        </p:blipFill>
        <p:spPr>
          <a:xfrm>
            <a:off x="4597166" y="4191001"/>
            <a:ext cx="2286000" cy="1371600"/>
          </a:xfrm>
          <a:prstGeom prst="rect">
            <a:avLst/>
          </a:prstGeom>
        </p:spPr>
      </p:pic>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l="-1" r="17974" b="15493"/>
          <a:stretch/>
        </p:blipFill>
        <p:spPr>
          <a:xfrm>
            <a:off x="2332139" y="4191001"/>
            <a:ext cx="2218888" cy="1371600"/>
          </a:xfrm>
          <a:prstGeom prst="rect">
            <a:avLst/>
          </a:prstGeom>
        </p:spPr>
      </p:pic>
      <p:pic>
        <p:nvPicPr>
          <p:cNvPr id="13" name="Picture 12"/>
          <p:cNvPicPr>
            <a:picLocks noChangeAspect="1"/>
          </p:cNvPicPr>
          <p:nvPr/>
        </p:nvPicPr>
        <p:blipFill rotWithShape="1">
          <a:blip r:embed="rId5" cstate="print">
            <a:extLst>
              <a:ext uri="{28A0092B-C50C-407E-A947-70E740481C1C}">
                <a14:useLocalDpi xmlns:a14="http://schemas.microsoft.com/office/drawing/2010/main" val="0"/>
              </a:ext>
            </a:extLst>
          </a:blip>
          <a:srcRect t="4427" r="-253" b="2675"/>
          <a:stretch/>
        </p:blipFill>
        <p:spPr>
          <a:xfrm>
            <a:off x="6929306" y="4191000"/>
            <a:ext cx="2220286" cy="1371601"/>
          </a:xfrm>
          <a:prstGeom prst="rect">
            <a:avLst/>
          </a:prstGeom>
        </p:spPr>
      </p:pic>
      <p:sp>
        <p:nvSpPr>
          <p:cNvPr id="4" name="Slide Number Placeholder 3">
            <a:extLst>
              <a:ext uri="{FF2B5EF4-FFF2-40B4-BE49-F238E27FC236}">
                <a16:creationId xmlns:a16="http://schemas.microsoft.com/office/drawing/2014/main" id="{0D94961F-CB1D-0E4F-A514-C17CA01D6C39}"/>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20</a:t>
            </a:fld>
            <a:endParaRPr lang="en-US"/>
          </a:p>
        </p:txBody>
      </p:sp>
    </p:spTree>
    <p:extLst>
      <p:ext uri="{BB962C8B-B14F-4D97-AF65-F5344CB8AC3E}">
        <p14:creationId xmlns:p14="http://schemas.microsoft.com/office/powerpoint/2010/main" val="2704076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4000"/>
              </a:lnSpc>
            </a:pPr>
            <a:r>
              <a:rPr lang="en-US" dirty="0"/>
              <a:t>ANCOVA for continuous outcomes</a:t>
            </a:r>
          </a:p>
        </p:txBody>
      </p:sp>
      <mc:AlternateContent xmlns:mc="http://schemas.openxmlformats.org/markup-compatibility/2006" xmlns:a14="http://schemas.microsoft.com/office/drawing/2010/main">
        <mc:Choice Requires="a14">
          <p:sp>
            <p:nvSpPr>
              <p:cNvPr id="5" name="Subtitle 4"/>
              <p:cNvSpPr>
                <a:spLocks noGrp="1"/>
              </p:cNvSpPr>
              <p:nvPr>
                <p:ph sz="quarter" idx="13"/>
              </p:nvPr>
            </p:nvSpPr>
            <p:spPr>
              <a:xfrm>
                <a:off x="685800" y="1295400"/>
                <a:ext cx="7772400" cy="3810000"/>
              </a:xfrm>
            </p:spPr>
            <p:txBody>
              <a:bodyPr/>
              <a:lstStyle/>
              <a:p>
                <a:pPr marL="0" indent="0">
                  <a:buNone/>
                </a:pPr>
                <a:r>
                  <a:rPr lang="en-US" dirty="0"/>
                  <a:t>The ANCOVA estimator for the average treatment effect is defined as the ordinary least square estimator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𝐴</m:t>
                        </m:r>
                      </m:sub>
                    </m:sSub>
                  </m:oMath>
                </a14:m>
                <a:r>
                  <a:rPr lang="en-US" dirty="0"/>
                  <a:t> in the linear regression working model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𝐴</m:t>
                          </m:r>
                        </m:sub>
                      </m:sSub>
                      <m:r>
                        <a:rPr lang="en-US" b="0" i="1" smtClean="0">
                          <a:latin typeface="Cambria Math" panose="02040503050406030204" pitchFamily="18" charset="0"/>
                        </a:rPr>
                        <m:t>𝐴</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𝛽</m:t>
                          </m:r>
                        </m:e>
                        <m:sub>
                          <m:r>
                            <a:rPr lang="en-US" b="0" i="1" smtClean="0">
                              <a:latin typeface="Cambria Math" panose="02040503050406030204" pitchFamily="18" charset="0"/>
                            </a:rPr>
                            <m:t>𝑋</m:t>
                          </m:r>
                        </m:sub>
                        <m:sup>
                          <m:r>
                            <a:rPr lang="en-US" b="0" i="1" smtClean="0">
                              <a:latin typeface="Cambria Math" panose="02040503050406030204" pitchFamily="18" charset="0"/>
                            </a:rPr>
                            <m:t>⊤</m:t>
                          </m:r>
                        </m:sup>
                      </m:sSubSup>
                      <m:r>
                        <a:rPr lang="en-US" b="0" i="1" smtClean="0">
                          <a:latin typeface="Cambria Math" panose="02040503050406030204" pitchFamily="18" charset="0"/>
                        </a:rPr>
                        <m:t>𝑋</m:t>
                      </m:r>
                      <m:r>
                        <a:rPr lang="en-US" b="0" i="1" smtClean="0">
                          <a:latin typeface="Cambria Math" panose="02040503050406030204" pitchFamily="18" charset="0"/>
                        </a:rPr>
                        <m:t>.</m:t>
                      </m:r>
                    </m:oMath>
                  </m:oMathPara>
                </a14:m>
                <a:endParaRPr lang="en-US" dirty="0"/>
              </a:p>
              <a:p>
                <a:r>
                  <a:rPr lang="en-US" dirty="0"/>
                  <a:t>The sandwich variance estimator is</a:t>
                </a:r>
              </a:p>
              <a:p>
                <a:pPr marL="0" indent="0" algn="ctr">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r>
                      <m:rPr>
                        <m:lit/>
                      </m:rP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𝜋</m:t>
                        </m:r>
                      </m:den>
                    </m:f>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𝛽</m:t>
                                </m:r>
                              </m:e>
                            </m:acc>
                          </m:e>
                          <m:sub>
                            <m:r>
                              <a:rPr lang="en-US" i="1">
                                <a:latin typeface="Cambria Math" panose="02040503050406030204" pitchFamily="18" charset="0"/>
                              </a:rPr>
                              <m:t>𝑋</m:t>
                            </m:r>
                          </m:sub>
                          <m:sup>
                            <m:r>
                              <a:rPr lang="en-US" i="1">
                                <a:latin typeface="Cambria Math" panose="02040503050406030204" pitchFamily="18" charset="0"/>
                              </a:rPr>
                              <m:t>⊤</m:t>
                            </m:r>
                          </m:sup>
                        </m:sSubSup>
                        <m:r>
                          <a:rPr lang="en-US" i="1">
                            <a:latin typeface="Cambria Math" panose="02040503050406030204" pitchFamily="18" charset="0"/>
                          </a:rPr>
                          <m:t>𝑋</m:t>
                        </m:r>
                      </m:e>
                      <m:e>
                        <m:r>
                          <a:rPr lang="en-US" b="0" i="1" smtClean="0">
                            <a:latin typeface="Cambria Math" panose="02040503050406030204" pitchFamily="18" charset="0"/>
                          </a:rPr>
                          <m:t>𝐴</m:t>
                        </m:r>
                        <m:r>
                          <a:rPr lang="en-US" b="0" i="1" smtClean="0">
                            <a:latin typeface="Cambria Math" panose="02040503050406030204" pitchFamily="18" charset="0"/>
                          </a:rPr>
                          <m:t>=1</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1−</m:t>
                        </m:r>
                        <m:r>
                          <a:rPr lang="en-US" i="1">
                            <a:latin typeface="Cambria Math" panose="02040503050406030204" pitchFamily="18" charset="0"/>
                          </a:rPr>
                          <m:t>𝜋</m:t>
                        </m:r>
                      </m:den>
                    </m:f>
                    <m:r>
                      <a:rPr lang="en-US" i="1">
                        <a:latin typeface="Cambria Math" panose="02040503050406030204" pitchFamily="18" charset="0"/>
                      </a:rPr>
                      <m:t>𝑉𝑎𝑟</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dirty="0">
                                    <a:latin typeface="Cambria Math" panose="02040503050406030204" pitchFamily="18" charset="0"/>
                                  </a:rPr>
                                </m:ctrlPr>
                              </m:accPr>
                              <m:e>
                                <m:r>
                                  <a:rPr lang="en-US" i="1" dirty="0">
                                    <a:latin typeface="Cambria Math" panose="02040503050406030204" pitchFamily="18" charset="0"/>
                                  </a:rPr>
                                  <m:t>𝛽</m:t>
                                </m:r>
                              </m:e>
                            </m:acc>
                          </m:e>
                          <m:sub>
                            <m:r>
                              <a:rPr lang="en-US" i="1">
                                <a:latin typeface="Cambria Math" panose="02040503050406030204" pitchFamily="18" charset="0"/>
                              </a:rPr>
                              <m:t>𝑋</m:t>
                            </m:r>
                          </m:sub>
                          <m:sup>
                            <m:r>
                              <a:rPr lang="en-US" i="1">
                                <a:latin typeface="Cambria Math" panose="02040503050406030204" pitchFamily="18" charset="0"/>
                              </a:rPr>
                              <m:t>⊤</m:t>
                            </m:r>
                          </m:sup>
                        </m:sSubSup>
                        <m:r>
                          <a:rPr lang="en-US" i="1">
                            <a:latin typeface="Cambria Math" panose="02040503050406030204" pitchFamily="18" charset="0"/>
                          </a:rPr>
                          <m:t>𝑋</m:t>
                        </m:r>
                      </m:e>
                      <m:e>
                        <m:r>
                          <a:rPr lang="en-US" i="1">
                            <a:latin typeface="Cambria Math" panose="02040503050406030204" pitchFamily="18" charset="0"/>
                          </a:rPr>
                          <m:t>𝐴</m:t>
                        </m:r>
                        <m:r>
                          <a:rPr lang="en-US" i="1">
                            <a:latin typeface="Cambria Math" panose="02040503050406030204" pitchFamily="18" charset="0"/>
                          </a:rPr>
                          <m:t>=0</m:t>
                        </m:r>
                      </m:e>
                    </m:d>
                  </m:oMath>
                </a14:m>
                <a:r>
                  <a:rPr lang="en-US" dirty="0"/>
                  <a:t>},</a:t>
                </a:r>
              </a:p>
              <a:p>
                <a:r>
                  <a:rPr lang="en-US" dirty="0"/>
                  <a:t>The robust variance under stratified randomization is</a:t>
                </a:r>
              </a:p>
              <a:p>
                <a:pPr marL="0" indent="0" algn="ctr">
                  <a:buNone/>
                </a:pP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𝑉</m:t>
                        </m:r>
                      </m:e>
                    </m:acc>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0" smtClean="0">
                                    <a:latin typeface="Cambria Math" panose="02040503050406030204" pitchFamily="18" charset="0"/>
                                  </a:rPr>
                                  <m:t>1−2</m:t>
                                </m:r>
                                <m:r>
                                  <a:rPr lang="en-US" b="0" i="1" smtClean="0">
                                    <a:latin typeface="Cambria Math" panose="02040503050406030204" pitchFamily="18" charset="0"/>
                                  </a:rPr>
                                  <m:t>𝜋</m:t>
                                </m:r>
                              </m:e>
                            </m:d>
                          </m:e>
                          <m:sup>
                            <m:r>
                              <a:rPr lang="en-US" b="0" i="1" smtClean="0">
                                <a:latin typeface="Cambria Math" panose="02040503050406030204" pitchFamily="18" charset="0"/>
                              </a:rPr>
                              <m:t>2</m:t>
                            </m:r>
                          </m:sup>
                        </m:sSup>
                      </m:num>
                      <m:den>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𝜋</m:t>
                            </m:r>
                          </m:e>
                        </m:d>
                      </m:den>
                    </m:f>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𝑉𝑎𝑟</m:t>
                    </m:r>
                    <m:r>
                      <a:rPr lang="en-US" b="0" i="1" smtClean="0">
                        <a:latin typeface="Cambria Math" panose="02040503050406030204" pitchFamily="18" charset="0"/>
                      </a:rPr>
                      <m:t>{</m:t>
                    </m:r>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(0)|</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a:t>,</a:t>
                </a:r>
              </a:p>
              <a:p>
                <a:pPr marL="0" indent="0">
                  <a:buNone/>
                </a:pPr>
                <a:r>
                  <a:rPr lang="en-US" dirty="0"/>
                  <a:t>where </a:t>
                </a:r>
                <a14:m>
                  <m:oMath xmlns:m="http://schemas.openxmlformats.org/officeDocument/2006/math">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=1</m:t>
                    </m:r>
                  </m:oMath>
                </a14:m>
                <a:r>
                  <a:rPr lang="en-US" dirty="0"/>
                  <a:t> and </a:t>
                </a:r>
                <a14:m>
                  <m:oMath xmlns:m="http://schemas.openxmlformats.org/officeDocument/2006/math">
                    <m:r>
                      <a:rPr lang="en-US" i="1">
                        <a:latin typeface="Cambria Math" panose="02040503050406030204" pitchFamily="18" charset="0"/>
                      </a:rPr>
                      <m:t>𝑌</m:t>
                    </m:r>
                    <m:d>
                      <m:dPr>
                        <m:ctrlPr>
                          <a:rPr lang="en-US" i="1">
                            <a:latin typeface="Cambria Math" panose="02040503050406030204" pitchFamily="18" charset="0"/>
                          </a:rPr>
                        </m:ctrlPr>
                      </m:dPr>
                      <m:e>
                        <m:r>
                          <a:rPr lang="en-US" b="0" i="1" smtClean="0">
                            <a:latin typeface="Cambria Math" panose="02040503050406030204" pitchFamily="18" charset="0"/>
                          </a:rPr>
                          <m:t>0</m:t>
                        </m:r>
                      </m:e>
                    </m:d>
                  </m:oMath>
                </a14:m>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=0</m:t>
                    </m:r>
                  </m:oMath>
                </a14:m>
                <a:r>
                  <a:rPr lang="en-US" dirty="0"/>
                  <a:t> are potential outcomes.</a:t>
                </a:r>
              </a:p>
            </p:txBody>
          </p:sp>
        </mc:Choice>
        <mc:Fallback xmlns="">
          <p:sp>
            <p:nvSpPr>
              <p:cNvPr id="5" name="Subtitle 4"/>
              <p:cNvSpPr>
                <a:spLocks noGrp="1" noRot="1" noChangeAspect="1" noMove="1" noResize="1" noEditPoints="1" noAdjustHandles="1" noChangeArrowheads="1" noChangeShapeType="1" noTextEdit="1"/>
              </p:cNvSpPr>
              <p:nvPr>
                <p:ph sz="quarter" idx="13"/>
              </p:nvPr>
            </p:nvSpPr>
            <p:spPr>
              <a:xfrm>
                <a:off x="685800" y="1295400"/>
                <a:ext cx="7772400" cy="3810000"/>
              </a:xfrm>
              <a:blipFill>
                <a:blip r:embed="rId2"/>
                <a:stretch>
                  <a:fillRect l="-2121" t="-997" r="-2447" b="-17940"/>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B50432C0-C304-814D-AE8B-E0AD02EAA72A}"/>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21</a:t>
            </a:fld>
            <a:endParaRPr lang="en-US"/>
          </a:p>
        </p:txBody>
      </p:sp>
    </p:spTree>
    <p:extLst>
      <p:ext uri="{BB962C8B-B14F-4D97-AF65-F5344CB8AC3E}">
        <p14:creationId xmlns:p14="http://schemas.microsoft.com/office/powerpoint/2010/main" val="850495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4000"/>
              </a:lnSpc>
            </a:pPr>
            <a:r>
              <a:rPr lang="en-US" dirty="0"/>
              <a:t>ANCOVA for continuous outcomes</a:t>
            </a:r>
          </a:p>
        </p:txBody>
      </p:sp>
      <mc:AlternateContent xmlns:mc="http://schemas.openxmlformats.org/markup-compatibility/2006" xmlns:a14="http://schemas.microsoft.com/office/drawing/2010/main">
        <mc:Choice Requires="a14">
          <p:sp>
            <p:nvSpPr>
              <p:cNvPr id="5" name="Subtitle 4"/>
              <p:cNvSpPr>
                <a:spLocks noGrp="1"/>
              </p:cNvSpPr>
              <p:nvPr>
                <p:ph sz="quarter" idx="13"/>
              </p:nvPr>
            </p:nvSpPr>
            <p:spPr>
              <a:xfrm>
                <a:off x="685800" y="1295400"/>
                <a:ext cx="7772400" cy="3810000"/>
              </a:xfrm>
            </p:spPr>
            <p:txBody>
              <a:bodyPr/>
              <a:lstStyle/>
              <a:p>
                <a:pPr marL="0" indent="0">
                  <a:buNone/>
                </a:pPr>
                <a:r>
                  <a:rPr lang="en-US" dirty="0"/>
                  <a:t>We have </a:t>
                </a:r>
                <a14:m>
                  <m:oMath xmlns:m="http://schemas.openxmlformats.org/officeDocument/2006/math">
                    <m:r>
                      <a:rPr lang="en-US" i="1">
                        <a:latin typeface="Cambria Math" panose="02040503050406030204" pitchFamily="18" charset="0"/>
                      </a:rPr>
                      <m:t>𝑉</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𝑉</m:t>
                        </m:r>
                      </m:e>
                    </m:acc>
                  </m:oMath>
                </a14:m>
                <a:r>
                  <a:rPr lang="en-US" dirty="0"/>
                  <a:t> under any of the following cases:</a:t>
                </a:r>
              </a:p>
              <a:p>
                <a:r>
                  <a:rPr lang="en-US" dirty="0"/>
                  <a:t>1:1 randomization,</a:t>
                </a:r>
              </a:p>
              <a:p>
                <a:r>
                  <a:rPr lang="en-US" dirty="0"/>
                  <a:t>the model </a:t>
                </a:r>
                <a14:m>
                  <m:oMath xmlns:m="http://schemas.openxmlformats.org/officeDocument/2006/math">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𝑋</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𝐴</m:t>
                        </m:r>
                      </m:sub>
                    </m:sSub>
                    <m:r>
                      <a:rPr lang="en-US" i="1">
                        <a:latin typeface="Cambria Math" panose="02040503050406030204" pitchFamily="18" charset="0"/>
                      </a:rPr>
                      <m:t>𝐴</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𝛽</m:t>
                        </m:r>
                      </m:e>
                      <m:sub>
                        <m:r>
                          <a:rPr lang="en-US" i="1">
                            <a:latin typeface="Cambria Math" panose="02040503050406030204" pitchFamily="18" charset="0"/>
                          </a:rPr>
                          <m:t>𝑋</m:t>
                        </m:r>
                      </m:sub>
                      <m:sup>
                        <m:r>
                          <a:rPr lang="en-US" i="1">
                            <a:latin typeface="Cambria Math" panose="02040503050406030204" pitchFamily="18" charset="0"/>
                          </a:rPr>
                          <m:t>⊤</m:t>
                        </m:r>
                      </m:sup>
                    </m:sSubSup>
                    <m:r>
                      <a:rPr lang="en-US" i="1">
                        <a:latin typeface="Cambria Math" panose="02040503050406030204" pitchFamily="18" charset="0"/>
                      </a:rPr>
                      <m:t>𝑋</m:t>
                    </m:r>
                  </m:oMath>
                </a14:m>
                <a:r>
                  <a:rPr lang="en-US" dirty="0"/>
                  <a:t> is correct,</a:t>
                </a:r>
              </a:p>
              <a:p>
                <a:r>
                  <a:rPr lang="en-US" dirty="0"/>
                  <a:t>we add the treatment-by-covariate interaction terms into the model:</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𝑋</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𝐴</m:t>
                          </m:r>
                        </m:sub>
                      </m:sSub>
                      <m:r>
                        <a:rPr lang="en-US" i="1">
                          <a:latin typeface="Cambria Math" panose="02040503050406030204" pitchFamily="18" charset="0"/>
                        </a:rPr>
                        <m:t>𝐴</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𝛽</m:t>
                          </m:r>
                        </m:e>
                        <m:sub>
                          <m:r>
                            <a:rPr lang="en-US" i="1">
                              <a:latin typeface="Cambria Math" panose="02040503050406030204" pitchFamily="18" charset="0"/>
                            </a:rPr>
                            <m:t>𝑋</m:t>
                          </m:r>
                        </m:sub>
                        <m:sup>
                          <m:r>
                            <a:rPr lang="en-US" i="1">
                              <a:latin typeface="Cambria Math" panose="02040503050406030204" pitchFamily="18" charset="0"/>
                            </a:rPr>
                            <m:t>⊤</m:t>
                          </m:r>
                        </m:sup>
                      </m:sSubSup>
                      <m:r>
                        <a:rPr lang="en-US" i="1">
                          <a:latin typeface="Cambria Math" panose="02040503050406030204" pitchFamily="18" charset="0"/>
                        </a:rPr>
                        <m:t>𝑋</m:t>
                      </m:r>
                      <m:r>
                        <a:rPr lang="en-US" b="0" i="1" smtClean="0">
                          <a:latin typeface="Cambria Math" panose="02040503050406030204" pitchFamily="18" charset="0"/>
                        </a:rPr>
                        <m:t>+</m:t>
                      </m:r>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𝜷</m:t>
                          </m:r>
                        </m:e>
                        <m:sub>
                          <m:r>
                            <a:rPr lang="en-US" b="1" i="1" smtClean="0">
                              <a:latin typeface="Cambria Math" panose="02040503050406030204" pitchFamily="18" charset="0"/>
                            </a:rPr>
                            <m:t>𝑨𝑿</m:t>
                          </m:r>
                        </m:sub>
                        <m:sup>
                          <m:r>
                            <a:rPr lang="en-US" b="1" i="1" smtClean="0">
                              <a:latin typeface="Cambria Math" panose="02040503050406030204" pitchFamily="18" charset="0"/>
                            </a:rPr>
                            <m:t>⊤</m:t>
                          </m:r>
                        </m:sup>
                      </m:sSubSup>
                      <m:r>
                        <a:rPr lang="en-US" b="1" i="1" smtClean="0">
                          <a:latin typeface="Cambria Math" panose="02040503050406030204" pitchFamily="18" charset="0"/>
                        </a:rPr>
                        <m:t>𝑨𝑿</m:t>
                      </m:r>
                      <m:r>
                        <a:rPr lang="en-US" b="1" i="1" smtClean="0">
                          <a:latin typeface="Cambria Math" panose="02040503050406030204" pitchFamily="18" charset="0"/>
                        </a:rPr>
                        <m:t>.</m:t>
                      </m:r>
                    </m:oMath>
                  </m:oMathPara>
                </a14:m>
                <a:endParaRPr lang="en-US" b="1" dirty="0"/>
              </a:p>
              <a:p>
                <a:pPr marL="0" indent="0">
                  <a:buNone/>
                </a:pPr>
                <a:endParaRPr lang="en-US" b="1" dirty="0"/>
              </a:p>
              <a:p>
                <a:pPr marL="0" indent="0">
                  <a:buNone/>
                </a:pPr>
                <a:r>
                  <a:rPr lang="en-US" dirty="0"/>
                  <a:t>In the above cases, one can use the sandwich variance estimator for inference without being conservative.</a:t>
                </a:r>
              </a:p>
              <a:p>
                <a:pPr marL="0" indent="0">
                  <a:buNone/>
                </a:pPr>
                <a:endParaRPr lang="en-US" dirty="0"/>
              </a:p>
              <a:p>
                <a:pPr marL="0" indent="0">
                  <a:buNone/>
                </a:pPr>
                <a:r>
                  <a:rPr lang="en-US" dirty="0"/>
                  <a:t>Otherwise, R code for calculating </a:t>
                </a:r>
                <a14:m>
                  <m:oMath xmlns:m="http://schemas.openxmlformats.org/officeDocument/2006/math">
                    <m:r>
                      <a:rPr lang="en-US" i="1">
                        <a:latin typeface="Cambria Math" panose="02040503050406030204" pitchFamily="18" charset="0"/>
                      </a:rPr>
                      <m:t>𝑉</m:t>
                    </m:r>
                  </m:oMath>
                </a14:m>
                <a:r>
                  <a:rPr lang="en-US" dirty="0"/>
                  <a:t> can be found at</a:t>
                </a:r>
              </a:p>
              <a:p>
                <a:pPr marL="0" indent="0">
                  <a:buNone/>
                </a:pPr>
                <a:r>
                  <a:rPr lang="en-US" dirty="0">
                    <a:hlinkClick r:id="rId2"/>
                  </a:rPr>
                  <a:t>https://github.com/BingkaiWang/covariate-adaptive</a:t>
                </a:r>
                <a:r>
                  <a:rPr lang="en-US" dirty="0"/>
                  <a:t>. </a:t>
                </a:r>
              </a:p>
            </p:txBody>
          </p:sp>
        </mc:Choice>
        <mc:Fallback xmlns="">
          <p:sp>
            <p:nvSpPr>
              <p:cNvPr id="5" name="Subtitle 4"/>
              <p:cNvSpPr>
                <a:spLocks noGrp="1" noRot="1" noChangeAspect="1" noMove="1" noResize="1" noEditPoints="1" noAdjustHandles="1" noChangeArrowheads="1" noChangeShapeType="1" noTextEdit="1"/>
              </p:cNvSpPr>
              <p:nvPr>
                <p:ph sz="quarter" idx="13"/>
              </p:nvPr>
            </p:nvSpPr>
            <p:spPr>
              <a:xfrm>
                <a:off x="685800" y="1295400"/>
                <a:ext cx="7772400" cy="3810000"/>
              </a:xfrm>
              <a:blipFill>
                <a:blip r:embed="rId3"/>
                <a:stretch>
                  <a:fillRect l="-2121" t="-997" r="-2121" b="-35548"/>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554FEF6B-6348-FA45-99C9-7845CC64159A}"/>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22</a:t>
            </a:fld>
            <a:endParaRPr lang="en-US"/>
          </a:p>
        </p:txBody>
      </p:sp>
    </p:spTree>
    <p:extLst>
      <p:ext uri="{BB962C8B-B14F-4D97-AF65-F5344CB8AC3E}">
        <p14:creationId xmlns:p14="http://schemas.microsoft.com/office/powerpoint/2010/main" val="550266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0B37AC2C-EED1-0D44-B729-9FDA386A43C5}"/>
              </a:ext>
            </a:extLst>
          </p:cNvPr>
          <p:cNvSpPr/>
          <p:nvPr/>
        </p:nvSpPr>
        <p:spPr>
          <a:xfrm>
            <a:off x="7010400" y="5943600"/>
            <a:ext cx="1676400" cy="457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pPr>
              <a:lnSpc>
                <a:spcPct val="114000"/>
              </a:lnSpc>
            </a:pPr>
            <a:r>
              <a:rPr lang="en-US" dirty="0"/>
              <a:t>Standardized logistic regression for binary outcomes</a:t>
            </a:r>
          </a:p>
        </p:txBody>
      </p:sp>
      <mc:AlternateContent xmlns:mc="http://schemas.openxmlformats.org/markup-compatibility/2006" xmlns:a14="http://schemas.microsoft.com/office/drawing/2010/main">
        <mc:Choice Requires="a14">
          <p:sp>
            <p:nvSpPr>
              <p:cNvPr id="5" name="Subtitle 4"/>
              <p:cNvSpPr>
                <a:spLocks noGrp="1"/>
              </p:cNvSpPr>
              <p:nvPr>
                <p:ph sz="quarter" idx="13"/>
              </p:nvPr>
            </p:nvSpPr>
            <p:spPr>
              <a:xfrm>
                <a:off x="685800" y="1827276"/>
                <a:ext cx="7772400" cy="1905000"/>
              </a:xfrm>
            </p:spPr>
            <p:txBody>
              <a:bodyPr/>
              <a:lstStyle/>
              <a:p>
                <a:r>
                  <a:rPr lang="en-US" dirty="0"/>
                  <a:t>Working model:</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𝐴</m:t>
                          </m:r>
                          <m:r>
                            <a:rPr lang="en-US" i="1">
                              <a:latin typeface="Cambria Math" panose="02040503050406030204" pitchFamily="18" charset="0"/>
                            </a:rPr>
                            <m:t>, </m:t>
                          </m:r>
                          <m:r>
                            <a:rPr lang="en-US" i="1">
                              <a:latin typeface="Cambria Math" panose="02040503050406030204" pitchFamily="18" charset="0"/>
                            </a:rPr>
                            <m:t>𝑋</m:t>
                          </m:r>
                        </m:e>
                      </m:d>
                      <m:r>
                        <a:rPr lang="en-US" i="1">
                          <a:latin typeface="Cambria Math" panose="02040503050406030204" pitchFamily="18" charset="0"/>
                        </a:rPr>
                        <m:t>=</m:t>
                      </m:r>
                      <m:r>
                        <a:rPr lang="en-US" i="1">
                          <a:latin typeface="Cambria Math" panose="02040503050406030204" pitchFamily="18" charset="0"/>
                        </a:rPr>
                        <m:t>𝑝𝑟𝑜𝑏𝑖𝑡</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𝐴</m:t>
                          </m:r>
                        </m:sub>
                      </m:sSub>
                      <m:r>
                        <a:rPr lang="en-US" i="1">
                          <a:latin typeface="Cambria Math" panose="02040503050406030204" pitchFamily="18" charset="0"/>
                        </a:rPr>
                        <m:t>𝐴</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𝛽</m:t>
                          </m:r>
                        </m:e>
                        <m:sub>
                          <m:r>
                            <a:rPr lang="en-US" i="1">
                              <a:latin typeface="Cambria Math" panose="02040503050406030204" pitchFamily="18" charset="0"/>
                            </a:rPr>
                            <m:t>𝑋</m:t>
                          </m:r>
                        </m:sub>
                        <m:sup>
                          <m:r>
                            <a:rPr lang="en-US" i="1">
                              <a:latin typeface="Cambria Math" panose="02040503050406030204" pitchFamily="18" charset="0"/>
                            </a:rPr>
                            <m:t>⊤</m:t>
                          </m:r>
                        </m:sup>
                      </m:sSubSup>
                      <m:r>
                        <a:rPr lang="en-US" i="1">
                          <a:latin typeface="Cambria Math" panose="02040503050406030204" pitchFamily="18" charset="0"/>
                        </a:rPr>
                        <m:t>𝑋</m:t>
                      </m:r>
                      <m:r>
                        <a:rPr lang="en-US" i="1">
                          <a:latin typeface="Cambria Math" panose="02040503050406030204" pitchFamily="18" charset="0"/>
                        </a:rPr>
                        <m:t>)</m:t>
                      </m:r>
                    </m:oMath>
                  </m:oMathPara>
                </a14:m>
                <a:endParaRPr lang="en-US" dirty="0"/>
              </a:p>
              <a:p>
                <a:r>
                  <a:rPr lang="en-US" dirty="0"/>
                  <a:t>Estimator for the average treatment effect:</a:t>
                </a:r>
              </a:p>
              <a:p>
                <a:pPr marL="0" indent="0" algn="ctr">
                  <a:buNone/>
                </a:pPr>
                <a14:m>
                  <m:oMath xmlns:m="http://schemas.openxmlformats.org/officeDocument/2006/math">
                    <m:acc>
                      <m:accPr>
                        <m:chr m:val="̂"/>
                        <m:ctrlPr>
                          <a:rPr lang="en-US" i="1" smtClean="0">
                            <a:latin typeface="Cambria Math" panose="02040503050406030204" pitchFamily="18" charset="0"/>
                          </a:rPr>
                        </m:ctrlPr>
                      </m:accPr>
                      <m:e>
                        <m:r>
                          <m:rPr>
                            <m:sty m:val="p"/>
                          </m:rPr>
                          <a:rPr lang="en-US">
                            <a:latin typeface="Cambria Math" panose="02040503050406030204" pitchFamily="18" charset="0"/>
                          </a:rPr>
                          <m:t>Δ</m:t>
                        </m:r>
                      </m:e>
                    </m:acc>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𝑛</m:t>
                        </m:r>
                      </m:den>
                    </m:f>
                    <m:nary>
                      <m:naryPr>
                        <m:chr m:val="∑"/>
                        <m:supHide m:val="on"/>
                        <m:ctrlPr>
                          <a:rPr lang="en-US" i="1" dirty="0">
                            <a:latin typeface="Cambria Math" panose="02040503050406030204" pitchFamily="18" charset="0"/>
                          </a:rPr>
                        </m:ctrlPr>
                      </m:naryPr>
                      <m:sub>
                        <m:r>
                          <a:rPr lang="en-US" i="1" dirty="0">
                            <a:latin typeface="Cambria Math" panose="02040503050406030204" pitchFamily="18" charset="0"/>
                          </a:rPr>
                          <m:t>𝑖</m:t>
                        </m:r>
                      </m:sub>
                      <m:sup/>
                      <m:e>
                        <m:r>
                          <a:rPr lang="en-US" i="1" dirty="0">
                            <a:latin typeface="Cambria Math" panose="02040503050406030204" pitchFamily="18" charset="0"/>
                          </a:rPr>
                          <m:t>{</m:t>
                        </m:r>
                        <m:r>
                          <a:rPr lang="en-US" i="1" dirty="0">
                            <a:latin typeface="Cambria Math" panose="02040503050406030204" pitchFamily="18" charset="0"/>
                          </a:rPr>
                          <m:t>𝑝𝑟𝑜𝑏𝑖𝑡</m:t>
                        </m:r>
                        <m:d>
                          <m:dPr>
                            <m:ctrlPr>
                              <a:rPr lang="en-US"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𝐴</m:t>
                                </m:r>
                              </m:sub>
                            </m:sSub>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𝑋</m:t>
                                </m:r>
                              </m:sub>
                              <m:sup>
                                <m:r>
                                  <a:rPr lang="en-US" i="1">
                                    <a:latin typeface="Cambria Math" panose="02040503050406030204" pitchFamily="18" charset="0"/>
                                  </a:rPr>
                                  <m:t>⊤</m:t>
                                </m:r>
                              </m:sup>
                            </m:sSubSup>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r>
                          <a:rPr lang="en-US" i="1" dirty="0">
                            <a:latin typeface="Cambria Math" panose="02040503050406030204" pitchFamily="18" charset="0"/>
                          </a:rPr>
                          <m:t>−</m:t>
                        </m:r>
                        <m:r>
                          <a:rPr lang="en-US" i="1" dirty="0">
                            <a:latin typeface="Cambria Math" panose="02040503050406030204" pitchFamily="18" charset="0"/>
                          </a:rPr>
                          <m:t>𝑝𝑟𝑜𝑏𝑖𝑡</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𝑋</m:t>
                            </m:r>
                          </m:sub>
                          <m:sup>
                            <m:r>
                              <a:rPr lang="en-US" i="1">
                                <a:latin typeface="Cambria Math" panose="02040503050406030204" pitchFamily="18" charset="0"/>
                              </a:rPr>
                              <m:t>⊤</m:t>
                            </m:r>
                          </m:sup>
                        </m:sSubSup>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e>
                    </m:nary>
                    <m:r>
                      <a:rPr lang="en-US" i="1" dirty="0">
                        <a:latin typeface="Cambria Math" panose="02040503050406030204" pitchFamily="18" charset="0"/>
                      </a:rPr>
                      <m:t>}</m:t>
                    </m:r>
                  </m:oMath>
                </a14:m>
                <a:r>
                  <a:rPr lang="en-US" dirty="0"/>
                  <a:t>,</a:t>
                </a:r>
              </a:p>
              <a:p>
                <a:r>
                  <a:rPr lang="en-US" dirty="0"/>
                  <a:t>The sandwich variance estimator is</a:t>
                </a:r>
              </a:p>
              <a:p>
                <a:pPr marL="0" indent="0" algn="ctr">
                  <a:buNone/>
                </a:pP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𝑉</m:t>
                        </m:r>
                      </m:e>
                    </m:acc>
                    <m:r>
                      <a:rPr lang="en-US" i="1">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𝑎</m:t>
                        </m:r>
                        <m:r>
                          <a:rPr lang="en-US" b="0" i="1" smtClean="0">
                            <a:latin typeface="Cambria Math" panose="02040503050406030204" pitchFamily="18" charset="0"/>
                          </a:rPr>
                          <m:t>=0,1</m:t>
                        </m:r>
                      </m:sub>
                      <m:sup/>
                      <m:e>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𝑎</m:t>
                            </m:r>
                            <m:r>
                              <a:rPr lang="en-US" b="0" i="1" smtClean="0">
                                <a:latin typeface="Cambria Math" panose="02040503050406030204" pitchFamily="18" charset="0"/>
                              </a:rPr>
                              <m:t>𝜋</m:t>
                            </m:r>
                            <m:r>
                              <a:rPr lang="en-US" b="0" i="1" smtClean="0">
                                <a:latin typeface="Cambria Math" panose="02040503050406030204" pitchFamily="18" charset="0"/>
                              </a:rPr>
                              <m:t>+(1−</m:t>
                            </m:r>
                            <m:r>
                              <a:rPr lang="en-US" b="0" i="1" smtClean="0">
                                <a:latin typeface="Cambria Math" panose="02040503050406030204" pitchFamily="18" charset="0"/>
                              </a:rPr>
                              <m:t>𝑎</m:t>
                            </m:r>
                            <m:r>
                              <a:rPr lang="en-US" b="0" i="1" smtClean="0">
                                <a:latin typeface="Cambria Math" panose="02040503050406030204" pitchFamily="18" charset="0"/>
                              </a:rPr>
                              <m:t>)(1−</m:t>
                            </m:r>
                            <m:r>
                              <a:rPr lang="en-US" b="0" i="1" smtClean="0">
                                <a:latin typeface="Cambria Math" panose="02040503050406030204" pitchFamily="18" charset="0"/>
                              </a:rPr>
                              <m:t>𝜋</m:t>
                            </m:r>
                            <m:r>
                              <a:rPr lang="en-US" b="0" i="1" smtClean="0">
                                <a:latin typeface="Cambria Math" panose="02040503050406030204" pitchFamily="18" charset="0"/>
                              </a:rPr>
                              <m:t>)</m:t>
                            </m:r>
                          </m:den>
                        </m:f>
                        <m:r>
                          <a:rPr lang="en-US" i="1">
                            <a:latin typeface="Cambria Math" panose="02040503050406030204" pitchFamily="18" charset="0"/>
                          </a:rPr>
                          <m:t>𝑉𝑎𝑟</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m:t>
                            </m:r>
                            <m:r>
                              <a:rPr lang="en-US" i="1" dirty="0">
                                <a:latin typeface="Cambria Math" panose="02040503050406030204" pitchFamily="18" charset="0"/>
                              </a:rPr>
                              <m:t>𝑝𝑟𝑜𝑏𝑖𝑡</m:t>
                            </m:r>
                            <m:d>
                              <m:dPr>
                                <m:ctrlPr>
                                  <a:rPr lang="en-US"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𝐴</m:t>
                                    </m:r>
                                  </m:sub>
                                </m:sSub>
                                <m:r>
                                  <a:rPr lang="en-US" b="0" i="1" smtClean="0">
                                    <a:latin typeface="Cambria Math" panose="02040503050406030204" pitchFamily="18" charset="0"/>
                                  </a:rPr>
                                  <m:t>𝑎</m:t>
                                </m:r>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𝑋</m:t>
                                    </m:r>
                                  </m:sub>
                                  <m:sup>
                                    <m:r>
                                      <a:rPr lang="en-US" i="1">
                                        <a:latin typeface="Cambria Math" panose="02040503050406030204" pitchFamily="18" charset="0"/>
                                      </a:rPr>
                                      <m:t>⊤</m:t>
                                    </m:r>
                                  </m:sup>
                                </m:sSubSup>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e>
                          <m:e>
                            <m:r>
                              <a:rPr lang="en-US" i="1">
                                <a:latin typeface="Cambria Math" panose="02040503050406030204" pitchFamily="18" charset="0"/>
                              </a:rPr>
                              <m:t>𝐴</m:t>
                            </m:r>
                            <m:r>
                              <a:rPr lang="en-US" i="1">
                                <a:latin typeface="Cambria Math" panose="02040503050406030204" pitchFamily="18" charset="0"/>
                              </a:rPr>
                              <m:t>=</m:t>
                            </m:r>
                            <m:r>
                              <a:rPr lang="en-US" b="0" i="1" smtClean="0">
                                <a:latin typeface="Cambria Math" panose="02040503050406030204" pitchFamily="18" charset="0"/>
                              </a:rPr>
                              <m:t>𝑎</m:t>
                            </m:r>
                          </m:e>
                        </m:d>
                      </m:e>
                    </m:nary>
                  </m:oMath>
                </a14:m>
                <a:r>
                  <a:rPr lang="en-US" dirty="0"/>
                  <a:t>,</a:t>
                </a:r>
              </a:p>
              <a:p>
                <a:r>
                  <a:rPr lang="en-US" dirty="0"/>
                  <a:t>The robust variance under stratified randomization is</a:t>
                </a:r>
              </a:p>
              <a:p>
                <a:pPr marL="0" indent="0" algn="ctr">
                  <a:buNone/>
                </a:pPr>
                <a14:m>
                  <m:oMath xmlns:m="http://schemas.openxmlformats.org/officeDocument/2006/math">
                    <m:r>
                      <a:rPr lang="en-US" i="1">
                        <a:latin typeface="Cambria Math" panose="02040503050406030204" pitchFamily="18" charset="0"/>
                      </a:rPr>
                      <m:t>𝑉</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𝑉</m:t>
                        </m:r>
                      </m:e>
                    </m:acc>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a:latin typeface="Cambria Math" panose="02040503050406030204" pitchFamily="18" charset="0"/>
                                  </a:rPr>
                                  <m:t>1−2</m:t>
                                </m:r>
                                <m:r>
                                  <a:rPr lang="en-US" i="1">
                                    <a:latin typeface="Cambria Math" panose="02040503050406030204" pitchFamily="18" charset="0"/>
                                  </a:rPr>
                                  <m:t>𝜋</m:t>
                                </m:r>
                              </m:e>
                            </m:d>
                          </m:e>
                          <m:sup>
                            <m:r>
                              <a:rPr lang="en-US" i="1">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i="1">
                                <a:latin typeface="Cambria Math" panose="02040503050406030204" pitchFamily="18" charset="0"/>
                              </a:rPr>
                              <m:t>𝜋</m:t>
                            </m:r>
                          </m:e>
                          <m:sup>
                            <m:r>
                              <a:rPr lang="en-US" b="0" i="1" smtClean="0">
                                <a:latin typeface="Cambria Math" panose="02040503050406030204" pitchFamily="18" charset="0"/>
                              </a:rPr>
                              <m:t>3</m:t>
                            </m:r>
                          </m:sup>
                        </m:sSup>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𝜋</m:t>
                                </m:r>
                              </m:e>
                            </m:d>
                          </m:e>
                          <m:sup>
                            <m:r>
                              <a:rPr lang="en-US" b="0" i="1" smtClean="0">
                                <a:latin typeface="Cambria Math" panose="02040503050406030204" pitchFamily="18" charset="0"/>
                              </a:rPr>
                              <m:t>3</m:t>
                            </m:r>
                          </m:sup>
                        </m:sSup>
                      </m:den>
                    </m:f>
                    <m:r>
                      <a:rPr lang="en-US" i="1">
                        <a:latin typeface="Cambria Math" panose="02040503050406030204" pitchFamily="18" charset="0"/>
                      </a:rPr>
                      <m:t>𝐸</m:t>
                    </m:r>
                    <m:r>
                      <a:rPr lang="en-US" i="1">
                        <a:latin typeface="Cambria Math" panose="02040503050406030204" pitchFamily="18" charset="0"/>
                      </a:rPr>
                      <m:t>[</m:t>
                    </m:r>
                    <m:r>
                      <a:rPr lang="en-US" b="0" i="1" smtClean="0">
                        <a:latin typeface="Cambria Math" panose="02040503050406030204" pitchFamily="18" charset="0"/>
                      </a:rPr>
                      <m:t>𝐸</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i="1" dirty="0">
                                    <a:latin typeface="Cambria Math" panose="02040503050406030204" pitchFamily="18" charset="0"/>
                                  </a:rPr>
                                  <m:t>𝑝𝑟𝑜𝑏𝑖𝑡</m:t>
                                </m:r>
                                <m:d>
                                  <m:dPr>
                                    <m:ctrlPr>
                                      <a:rPr lang="en-US"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𝐴</m:t>
                                        </m:r>
                                      </m:sub>
                                    </m:sSub>
                                    <m:r>
                                      <a:rPr lang="en-US" b="0" i="1" smtClean="0">
                                        <a:latin typeface="Cambria Math" panose="02040503050406030204" pitchFamily="18" charset="0"/>
                                      </a:rPr>
                                      <m:t>𝐴</m:t>
                                    </m:r>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𝑋</m:t>
                                        </m:r>
                                      </m:sub>
                                      <m:sup>
                                        <m:r>
                                          <a:rPr lang="en-US" i="1">
                                            <a:latin typeface="Cambria Math" panose="02040503050406030204" pitchFamily="18" charset="0"/>
                                          </a:rPr>
                                          <m:t>⊤</m:t>
                                        </m:r>
                                      </m:sup>
                                    </m:sSubSup>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e>
                            </m:d>
                          </m:e>
                          <m:e>
                            <m:r>
                              <a:rPr lang="en-US" b="0" i="1" smtClean="0">
                                <a:latin typeface="Cambria Math" panose="02040503050406030204" pitchFamily="18" charset="0"/>
                              </a:rPr>
                              <m:t>𝑆</m:t>
                            </m:r>
                          </m:e>
                        </m:d>
                      </m:e>
                      <m:sup>
                        <m:r>
                          <a:rPr lang="en-US" b="0" i="1" smtClean="0">
                            <a:latin typeface="Cambria Math" panose="02040503050406030204" pitchFamily="18" charset="0"/>
                          </a:rPr>
                          <m:t>2</m:t>
                        </m:r>
                      </m:sup>
                    </m:sSup>
                    <m:r>
                      <a:rPr lang="en-US" i="1">
                        <a:latin typeface="Cambria Math" panose="02040503050406030204" pitchFamily="18" charset="0"/>
                      </a:rPr>
                      <m:t>]</m:t>
                    </m:r>
                  </m:oMath>
                </a14:m>
                <a:r>
                  <a:rPr lang="en-US" dirty="0"/>
                  <a:t>,</a:t>
                </a:r>
              </a:p>
              <a:p>
                <a:pPr marL="0" indent="0" algn="ctr">
                  <a:buNone/>
                </a:pPr>
                <a:endParaRPr lang="en-US" dirty="0"/>
              </a:p>
              <a:p>
                <a:pPr marL="0" indent="0" algn="ctr">
                  <a:buNone/>
                </a:pPr>
                <a:endParaRPr lang="en-US" dirty="0"/>
              </a:p>
            </p:txBody>
          </p:sp>
        </mc:Choice>
        <mc:Fallback xmlns="">
          <p:sp>
            <p:nvSpPr>
              <p:cNvPr id="5" name="Subtitle 4"/>
              <p:cNvSpPr>
                <a:spLocks noGrp="1" noRot="1" noChangeAspect="1" noMove="1" noResize="1" noEditPoints="1" noAdjustHandles="1" noChangeArrowheads="1" noChangeShapeType="1" noTextEdit="1"/>
              </p:cNvSpPr>
              <p:nvPr>
                <p:ph sz="quarter" idx="13"/>
              </p:nvPr>
            </p:nvSpPr>
            <p:spPr>
              <a:xfrm>
                <a:off x="685800" y="1827276"/>
                <a:ext cx="7772400" cy="1905000"/>
              </a:xfrm>
              <a:blipFill>
                <a:blip r:embed="rId2"/>
                <a:stretch>
                  <a:fillRect l="-1958" t="-2000" b="-129333"/>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813E4BAB-8E7B-EB43-896E-E581DB3BD985}"/>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23</a:t>
            </a:fld>
            <a:endParaRPr lang="en-US"/>
          </a:p>
        </p:txBody>
      </p:sp>
    </p:spTree>
    <p:extLst>
      <p:ext uri="{BB962C8B-B14F-4D97-AF65-F5344CB8AC3E}">
        <p14:creationId xmlns:p14="http://schemas.microsoft.com/office/powerpoint/2010/main" val="54793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Standardized logistic regression for binary outcomes</a:t>
            </a:r>
          </a:p>
        </p:txBody>
      </p:sp>
      <mc:AlternateContent xmlns:mc="http://schemas.openxmlformats.org/markup-compatibility/2006" xmlns:a14="http://schemas.microsoft.com/office/drawing/2010/main">
        <mc:Choice Requires="a14">
          <p:sp>
            <p:nvSpPr>
              <p:cNvPr id="5" name="Subtitle 4"/>
              <p:cNvSpPr>
                <a:spLocks noGrp="1"/>
              </p:cNvSpPr>
              <p:nvPr>
                <p:ph sz="quarter" idx="13"/>
              </p:nvPr>
            </p:nvSpPr>
            <p:spPr>
              <a:xfrm>
                <a:off x="672548" y="1752600"/>
                <a:ext cx="7772400" cy="4038600"/>
              </a:xfrm>
            </p:spPr>
            <p:txBody>
              <a:bodyPr/>
              <a:lstStyle/>
              <a:p>
                <a:pPr marL="0" indent="0">
                  <a:buNone/>
                </a:pPr>
                <a:r>
                  <a:rPr lang="en-US" dirty="0"/>
                  <a:t>We have </a:t>
                </a:r>
                <a14:m>
                  <m:oMath xmlns:m="http://schemas.openxmlformats.org/officeDocument/2006/math">
                    <m:r>
                      <a:rPr lang="en-US" i="1">
                        <a:latin typeface="Cambria Math" panose="02040503050406030204" pitchFamily="18" charset="0"/>
                      </a:rPr>
                      <m:t>𝑉</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𝑉</m:t>
                        </m:r>
                      </m:e>
                    </m:acc>
                  </m:oMath>
                </a14:m>
                <a:r>
                  <a:rPr lang="en-US" dirty="0"/>
                  <a:t> under any of the following cases:</a:t>
                </a:r>
              </a:p>
              <a:p>
                <a:r>
                  <a:rPr lang="en-US" dirty="0"/>
                  <a:t>1:1 randomization,</a:t>
                </a:r>
              </a:p>
              <a:p>
                <a:r>
                  <a:rPr lang="en-US" dirty="0"/>
                  <a:t>the model </a:t>
                </a:r>
                <a14:m>
                  <m:oMath xmlns:m="http://schemas.openxmlformats.org/officeDocument/2006/math">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𝑋</m:t>
                        </m:r>
                      </m:e>
                    </m:d>
                    <m:r>
                      <a:rPr lang="en-US" i="1">
                        <a:latin typeface="Cambria Math" panose="02040503050406030204" pitchFamily="18" charset="0"/>
                      </a:rPr>
                      <m:t>=</m:t>
                    </m:r>
                    <m:r>
                      <a:rPr lang="en-US" i="1">
                        <a:latin typeface="Cambria Math" panose="02040503050406030204" pitchFamily="18" charset="0"/>
                      </a:rPr>
                      <m:t>𝑝𝑟𝑜𝑏𝑖𝑡</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𝐴</m:t>
                        </m:r>
                      </m:sub>
                    </m:sSub>
                    <m:r>
                      <a:rPr lang="en-US" i="1">
                        <a:latin typeface="Cambria Math" panose="02040503050406030204" pitchFamily="18" charset="0"/>
                      </a:rPr>
                      <m:t>𝐴</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𝛽</m:t>
                        </m:r>
                      </m:e>
                      <m:sub>
                        <m:r>
                          <a:rPr lang="en-US" i="1">
                            <a:latin typeface="Cambria Math" panose="02040503050406030204" pitchFamily="18" charset="0"/>
                          </a:rPr>
                          <m:t>𝑋</m:t>
                        </m:r>
                      </m:sub>
                      <m:sup>
                        <m:r>
                          <a:rPr lang="en-US" i="1">
                            <a:latin typeface="Cambria Math" panose="02040503050406030204" pitchFamily="18" charset="0"/>
                          </a:rPr>
                          <m:t>⊤</m:t>
                        </m:r>
                      </m:sup>
                    </m:sSubSup>
                    <m:r>
                      <a:rPr lang="en-US" i="1">
                        <a:latin typeface="Cambria Math" panose="02040503050406030204" pitchFamily="18" charset="0"/>
                      </a:rPr>
                      <m:t>𝑋</m:t>
                    </m:r>
                    <m:r>
                      <a:rPr lang="en-US" i="1">
                        <a:latin typeface="Cambria Math" panose="02040503050406030204" pitchFamily="18" charset="0"/>
                      </a:rPr>
                      <m:t>)</m:t>
                    </m:r>
                  </m:oMath>
                </a14:m>
                <a:r>
                  <a:rPr lang="en-US" dirty="0"/>
                  <a:t> is correct,</a:t>
                </a:r>
              </a:p>
              <a:p>
                <a:r>
                  <a:rPr lang="en-US" dirty="0"/>
                  <a:t>we add the treatment-by-covariate interaction terms into the model:</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𝑋</m:t>
                          </m:r>
                        </m:e>
                      </m:d>
                      <m:r>
                        <a:rPr lang="en-US" i="1">
                          <a:latin typeface="Cambria Math" panose="02040503050406030204" pitchFamily="18" charset="0"/>
                        </a:rPr>
                        <m:t>=</m:t>
                      </m:r>
                      <m:r>
                        <a:rPr lang="en-US" i="1">
                          <a:latin typeface="Cambria Math" panose="02040503050406030204" pitchFamily="18" charset="0"/>
                        </a:rPr>
                        <m:t>𝑝𝑟𝑜𝑏𝑖𝑡</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𝐴</m:t>
                              </m:r>
                            </m:sub>
                          </m:sSub>
                          <m:r>
                            <a:rPr lang="en-US" i="1">
                              <a:latin typeface="Cambria Math" panose="02040503050406030204" pitchFamily="18" charset="0"/>
                            </a:rPr>
                            <m:t>𝐴</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𝛽</m:t>
                              </m:r>
                            </m:e>
                            <m:sub>
                              <m:r>
                                <a:rPr lang="en-US" i="1">
                                  <a:latin typeface="Cambria Math" panose="02040503050406030204" pitchFamily="18" charset="0"/>
                                </a:rPr>
                                <m:t>𝑋</m:t>
                              </m:r>
                            </m:sub>
                            <m:sup>
                              <m:r>
                                <a:rPr lang="en-US" i="1">
                                  <a:latin typeface="Cambria Math" panose="02040503050406030204" pitchFamily="18" charset="0"/>
                                </a:rPr>
                                <m:t>⊤</m:t>
                              </m:r>
                            </m:sup>
                          </m:sSubSup>
                          <m:r>
                            <a:rPr lang="en-US" i="1">
                              <a:latin typeface="Cambria Math" panose="02040503050406030204" pitchFamily="18" charset="0"/>
                            </a:rPr>
                            <m:t>𝑋</m:t>
                          </m:r>
                          <m:r>
                            <a:rPr lang="en-US" i="1">
                              <a:latin typeface="Cambria Math" panose="02040503050406030204" pitchFamily="18" charset="0"/>
                            </a:rPr>
                            <m:t>+</m:t>
                          </m:r>
                          <m:sSubSup>
                            <m:sSubSupPr>
                              <m:ctrlPr>
                                <a:rPr lang="en-US" b="1" i="1">
                                  <a:latin typeface="Cambria Math" panose="02040503050406030204" pitchFamily="18" charset="0"/>
                                </a:rPr>
                              </m:ctrlPr>
                            </m:sSubSupPr>
                            <m:e>
                              <m:r>
                                <a:rPr lang="en-US" b="1" i="1">
                                  <a:latin typeface="Cambria Math" panose="02040503050406030204" pitchFamily="18" charset="0"/>
                                </a:rPr>
                                <m:t>𝜷</m:t>
                              </m:r>
                            </m:e>
                            <m:sub>
                              <m:r>
                                <a:rPr lang="en-US" b="1" i="1">
                                  <a:latin typeface="Cambria Math" panose="02040503050406030204" pitchFamily="18" charset="0"/>
                                </a:rPr>
                                <m:t>𝑨𝑿</m:t>
                              </m:r>
                            </m:sub>
                            <m:sup>
                              <m:r>
                                <a:rPr lang="en-US" b="1" i="1">
                                  <a:latin typeface="Cambria Math" panose="02040503050406030204" pitchFamily="18" charset="0"/>
                                </a:rPr>
                                <m:t>⊤</m:t>
                              </m:r>
                            </m:sup>
                          </m:sSubSup>
                          <m:r>
                            <a:rPr lang="en-US" b="1" i="1">
                              <a:latin typeface="Cambria Math" panose="02040503050406030204" pitchFamily="18" charset="0"/>
                            </a:rPr>
                            <m:t>𝑨𝑿</m:t>
                          </m:r>
                        </m:e>
                      </m:d>
                      <m:r>
                        <a:rPr lang="en-US" b="0" i="1" smtClean="0">
                          <a:latin typeface="Cambria Math" panose="02040503050406030204" pitchFamily="18" charset="0"/>
                        </a:rPr>
                        <m:t>.</m:t>
                      </m:r>
                    </m:oMath>
                  </m:oMathPara>
                </a14:m>
                <a:endParaRPr lang="en-US" b="1" dirty="0"/>
              </a:p>
              <a:p>
                <a:pPr marL="0" indent="0">
                  <a:buNone/>
                </a:pPr>
                <a:endParaRPr lang="en-US" b="1" dirty="0"/>
              </a:p>
              <a:p>
                <a:pPr marL="0" indent="0">
                  <a:buNone/>
                </a:pPr>
                <a:r>
                  <a:rPr lang="en-US" dirty="0"/>
                  <a:t>For a different </a:t>
                </a:r>
                <a:r>
                  <a:rPr lang="en-US" dirty="0" err="1"/>
                  <a:t>estimand</a:t>
                </a:r>
                <a:r>
                  <a:rPr lang="en-US" dirty="0"/>
                  <a:t>, e.g. relative risk or odds ratio, the conditions for </a:t>
                </a:r>
                <a14:m>
                  <m:oMath xmlns:m="http://schemas.openxmlformats.org/officeDocument/2006/math">
                    <m:r>
                      <a:rPr lang="en-US" i="1">
                        <a:latin typeface="Cambria Math" panose="02040503050406030204" pitchFamily="18" charset="0"/>
                      </a:rPr>
                      <m:t>𝑉</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𝑉</m:t>
                        </m:r>
                      </m:e>
                    </m:acc>
                  </m:oMath>
                </a14:m>
                <a:r>
                  <a:rPr lang="en-US" dirty="0"/>
                  <a:t>  may vary and the general formula for variance reduction is needed.</a:t>
                </a:r>
              </a:p>
            </p:txBody>
          </p:sp>
        </mc:Choice>
        <mc:Fallback xmlns="">
          <p:sp>
            <p:nvSpPr>
              <p:cNvPr id="5" name="Subtitle 4"/>
              <p:cNvSpPr>
                <a:spLocks noGrp="1" noRot="1" noChangeAspect="1" noMove="1" noResize="1" noEditPoints="1" noAdjustHandles="1" noChangeArrowheads="1" noChangeShapeType="1" noTextEdit="1"/>
              </p:cNvSpPr>
              <p:nvPr>
                <p:ph sz="quarter" idx="13"/>
              </p:nvPr>
            </p:nvSpPr>
            <p:spPr>
              <a:xfrm>
                <a:off x="672548" y="1752600"/>
                <a:ext cx="7772400" cy="4038600"/>
              </a:xfrm>
              <a:blipFill>
                <a:blip r:embed="rId2"/>
                <a:stretch>
                  <a:fillRect l="-1958" t="-940" r="-1794" b="-2821"/>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E532BD5E-A9DE-CA4E-B208-50B55EA6EF5B}"/>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24</a:t>
            </a:fld>
            <a:endParaRPr lang="en-US"/>
          </a:p>
        </p:txBody>
      </p:sp>
    </p:spTree>
    <p:extLst>
      <p:ext uri="{BB962C8B-B14F-4D97-AF65-F5344CB8AC3E}">
        <p14:creationId xmlns:p14="http://schemas.microsoft.com/office/powerpoint/2010/main" val="38521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4000"/>
              </a:lnSpc>
            </a:pPr>
            <a:r>
              <a:rPr lang="en-US" dirty="0"/>
              <a:t>MMRM for repeated measures</a:t>
            </a:r>
          </a:p>
        </p:txBody>
      </p:sp>
      <mc:AlternateContent xmlns:mc="http://schemas.openxmlformats.org/markup-compatibility/2006">
        <mc:Choice xmlns:a14="http://schemas.microsoft.com/office/drawing/2010/main" Requires="a14">
          <p:sp>
            <p:nvSpPr>
              <p:cNvPr id="5" name="Subtitle 4"/>
              <p:cNvSpPr>
                <a:spLocks noGrp="1"/>
              </p:cNvSpPr>
              <p:nvPr>
                <p:ph sz="quarter" idx="13"/>
              </p:nvPr>
            </p:nvSpPr>
            <p:spPr>
              <a:xfrm>
                <a:off x="685800" y="1295400"/>
                <a:ext cx="8001000" cy="4724400"/>
              </a:xfrm>
            </p:spPr>
            <p:txBody>
              <a:bodyPr/>
              <a:lstStyle/>
              <a:p>
                <a:pPr marL="0" indent="0">
                  <a:buNone/>
                </a:pPr>
                <a:r>
                  <a:rPr lang="en-US" dirty="0"/>
                  <a:t>Working model: for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=1,…, </m:t>
                    </m:r>
                    <m:r>
                      <a:rPr lang="en-US" b="0" i="1" smtClean="0">
                        <a:latin typeface="Cambria Math" panose="02040503050406030204" pitchFamily="18" charset="0"/>
                      </a:rPr>
                      <m:t>𝑇</m:t>
                    </m:r>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𝐴𝑡</m:t>
                          </m:r>
                        </m:sub>
                      </m:sSub>
                      <m:r>
                        <a:rPr lang="en-US" b="0" i="1" smtClean="0">
                          <a:latin typeface="Cambria Math" panose="02040503050406030204" pitchFamily="18" charset="0"/>
                        </a:rPr>
                        <m:t>𝐴</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𝛽</m:t>
                          </m:r>
                        </m:e>
                        <m:sub>
                          <m:r>
                            <a:rPr lang="en-US" b="0" i="1" smtClean="0">
                              <a:latin typeface="Cambria Math" panose="02040503050406030204" pitchFamily="18" charset="0"/>
                            </a:rPr>
                            <m:t>𝑋</m:t>
                          </m:r>
                        </m:sub>
                        <m:sup>
                          <m:r>
                            <a:rPr lang="en-US" b="0" i="1" smtClean="0">
                              <a:latin typeface="Cambria Math" panose="02040503050406030204" pitchFamily="18" charset="0"/>
                            </a:rPr>
                            <m:t>⊤</m:t>
                          </m:r>
                        </m:sup>
                      </m:sSubSup>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m:oMathPara>
                </a14:m>
                <a:endParaRPr lang="en-US" b="0"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b="0" i="1" smtClean="0">
                            <a:latin typeface="Cambria Math" panose="02040503050406030204" pitchFamily="18" charset="0"/>
                          </a:rPr>
                          <m:t>𝑇</m:t>
                        </m:r>
                      </m:sub>
                    </m:sSub>
                    <m:r>
                      <a:rPr lang="en-US" b="0" i="0" smtClean="0">
                        <a:latin typeface="Cambria Math" panose="02040503050406030204" pitchFamily="18" charset="0"/>
                      </a:rPr>
                      <m:t>)</m:t>
                    </m:r>
                  </m:oMath>
                </a14:m>
                <a:r>
                  <a:rPr lang="en-US" dirty="0"/>
                  <a:t> are normally distributed with an unstructured covariance</a:t>
                </a:r>
              </a:p>
              <a:p>
                <a:r>
                  <a:rPr lang="en-US" dirty="0"/>
                  <a:t>Random effects are incorporated into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𝑡</m:t>
                        </m:r>
                      </m:sub>
                    </m:sSub>
                  </m:oMath>
                </a14:m>
                <a:endParaRPr lang="en-US" dirty="0"/>
              </a:p>
              <a:p>
                <a:r>
                  <a:rPr lang="en-US" dirty="0"/>
                  <a:t>MLE is used for estimating the average treatment effect at each visit</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Δ</m:t>
                          </m:r>
                        </m:e>
                        <m:sup>
                          <m:r>
                            <a:rPr lang="en-US" b="0" i="1" smtClean="0">
                              <a:latin typeface="Cambria Math" panose="02040503050406030204" pitchFamily="18" charset="0"/>
                            </a:rPr>
                            <m:t>∗</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e>
                            <m:e>
                              <m:r>
                                <a:rPr lang="en-US" b="0" i="1" smtClean="0">
                                  <a:latin typeface="Cambria Math" panose="02040503050406030204" pitchFamily="18" charset="0"/>
                                </a:rPr>
                                <m:t>𝐴</m:t>
                              </m:r>
                              <m:r>
                                <a:rPr lang="en-US" b="0" i="1" smtClean="0">
                                  <a:latin typeface="Cambria Math" panose="02040503050406030204" pitchFamily="18" charset="0"/>
                                </a:rPr>
                                <m:t>=1</m:t>
                              </m:r>
                            </m:e>
                          </m:d>
                          <m:r>
                            <a:rPr lang="en-US" b="0" i="1" smtClean="0">
                              <a:latin typeface="Cambria Math" panose="02040503050406030204" pitchFamily="18" charset="0"/>
                            </a:rPr>
                            <m:t>−</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1</m:t>
                                  </m:r>
                                </m:sub>
                              </m:sSub>
                            </m:e>
                            <m:e>
                              <m:r>
                                <a:rPr lang="en-US" i="1">
                                  <a:latin typeface="Cambria Math" panose="02040503050406030204" pitchFamily="18" charset="0"/>
                                </a:rPr>
                                <m:t>𝐴</m:t>
                              </m:r>
                              <m:r>
                                <a:rPr lang="en-US" i="1">
                                  <a:latin typeface="Cambria Math" panose="02040503050406030204" pitchFamily="18" charset="0"/>
                                </a:rPr>
                                <m:t>=0</m:t>
                              </m:r>
                            </m:e>
                          </m:d>
                          <m:r>
                            <a:rPr lang="en-US" b="0" i="0" smtClean="0">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𝑇</m:t>
                                  </m:r>
                                </m:sub>
                              </m:sSub>
                            </m:e>
                            <m:e>
                              <m:r>
                                <a:rPr lang="en-US" i="1">
                                  <a:latin typeface="Cambria Math" panose="02040503050406030204" pitchFamily="18" charset="0"/>
                                </a:rPr>
                                <m:t>𝐴</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𝑇</m:t>
                                  </m:r>
                                </m:sub>
                              </m:sSub>
                            </m:e>
                            <m:e>
                              <m:r>
                                <a:rPr lang="en-US" i="1">
                                  <a:latin typeface="Cambria Math" panose="02040503050406030204" pitchFamily="18" charset="0"/>
                                </a:rPr>
                                <m:t>𝐴</m:t>
                              </m:r>
                              <m:r>
                                <a:rPr lang="en-US" i="1">
                                  <a:latin typeface="Cambria Math" panose="02040503050406030204" pitchFamily="18" charset="0"/>
                                </a:rPr>
                                <m:t>=0</m:t>
                              </m:r>
                            </m:e>
                          </m:d>
                        </m:e>
                      </m:d>
                      <m:r>
                        <a:rPr lang="en-US" b="0" i="0" smtClean="0">
                          <a:latin typeface="Cambria Math" panose="02040503050406030204" pitchFamily="18" charset="0"/>
                        </a:rPr>
                        <m:t>.</m:t>
                      </m:r>
                    </m:oMath>
                  </m:oMathPara>
                </a14:m>
                <a:endParaRPr lang="en-US" dirty="0"/>
              </a:p>
              <a:p>
                <a:r>
                  <a:rPr lang="en-US" dirty="0"/>
                  <a:t>Missing completely at random.</a:t>
                </a:r>
              </a:p>
              <a:p>
                <a:pPr marL="0" indent="0">
                  <a:buNone/>
                </a:pPr>
                <a:endParaRPr lang="en-US" dirty="0"/>
              </a:p>
              <a:p>
                <a:pPr marL="0" indent="0">
                  <a:buNone/>
                </a:pPr>
                <a:r>
                  <a:rPr lang="en-US" dirty="0"/>
                  <a:t>The robust variance formulas can be found in Wang et al. (2020).</a:t>
                </a:r>
              </a:p>
            </p:txBody>
          </p:sp>
        </mc:Choice>
        <mc:Fallback>
          <p:sp>
            <p:nvSpPr>
              <p:cNvPr id="5" name="Subtitle 4"/>
              <p:cNvSpPr>
                <a:spLocks noGrp="1" noRot="1" noChangeAspect="1" noMove="1" noResize="1" noEditPoints="1" noAdjustHandles="1" noChangeArrowheads="1" noChangeShapeType="1" noTextEdit="1"/>
              </p:cNvSpPr>
              <p:nvPr>
                <p:ph sz="quarter" idx="13"/>
              </p:nvPr>
            </p:nvSpPr>
            <p:spPr>
              <a:xfrm>
                <a:off x="685800" y="1295400"/>
                <a:ext cx="8001000" cy="4724400"/>
              </a:xfrm>
              <a:blipFill>
                <a:blip r:embed="rId2"/>
                <a:stretch>
                  <a:fillRect l="-2063" t="-804" r="-317"/>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BC9FFD47-49B2-FA41-8077-DF10B76E92E5}"/>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25</a:t>
            </a:fld>
            <a:endParaRPr lang="en-US"/>
          </a:p>
        </p:txBody>
      </p:sp>
    </p:spTree>
    <p:extLst>
      <p:ext uri="{BB962C8B-B14F-4D97-AF65-F5344CB8AC3E}">
        <p14:creationId xmlns:p14="http://schemas.microsoft.com/office/powerpoint/2010/main" val="33200729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4000"/>
              </a:lnSpc>
            </a:pPr>
            <a:r>
              <a:rPr lang="en-US" dirty="0"/>
              <a:t>MMRM for repeated measures</a:t>
            </a:r>
          </a:p>
        </p:txBody>
      </p:sp>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Subtitle 4">
                <a:extLst>
                  <a:ext uri="{FF2B5EF4-FFF2-40B4-BE49-F238E27FC236}">
                    <a16:creationId xmlns:a16="http://schemas.microsoft.com/office/drawing/2014/main" id="{1951F835-B9EA-DC4F-932E-81E0A12FF3AE}"/>
                  </a:ext>
                </a:extLst>
              </p:cNvPr>
              <p:cNvSpPr txBox="1">
                <a:spLocks/>
              </p:cNvSpPr>
              <p:nvPr/>
            </p:nvSpPr>
            <p:spPr>
              <a:xfrm>
                <a:off x="672548" y="1752600"/>
                <a:ext cx="7772400" cy="4038600"/>
              </a:xfrm>
              <a:prstGeom prst="rect">
                <a:avLst/>
              </a:prstGeom>
            </p:spPr>
            <p:txBody>
              <a:bodyPr vert="horz" lIns="0" tIns="0" rIns="0" bIns="0" rtlCol="0">
                <a:noAutofit/>
              </a:bodyPr>
              <a:lstStyle>
                <a:lvl1pPr marL="228600" indent="-228600" algn="l" defTabSz="914400" rtl="0" eaLnBrk="1" latinLnBrk="0" hangingPunct="1">
                  <a:lnSpc>
                    <a:spcPct val="125000"/>
                  </a:lnSpc>
                  <a:spcBef>
                    <a:spcPts val="600"/>
                  </a:spcBef>
                  <a:spcAft>
                    <a:spcPts val="200"/>
                  </a:spcAft>
                  <a:buFont typeface="Arial" pitchFamily="34" charset="0"/>
                  <a:buChar char="•"/>
                  <a:defRPr sz="2000" b="0" kern="1200" baseline="0">
                    <a:solidFill>
                      <a:schemeClr val="tx2">
                        <a:lumMod val="75000"/>
                      </a:schemeClr>
                    </a:solidFill>
                    <a:latin typeface="Arial" pitchFamily="34" charset="0"/>
                    <a:ea typeface="+mn-ea"/>
                    <a:cs typeface="Arial" pitchFamily="34" charset="0"/>
                  </a:defRPr>
                </a:lvl1pPr>
                <a:lvl2pPr marL="457200" indent="-228600" algn="l" defTabSz="914400" rtl="0" eaLnBrk="1" latinLnBrk="0" hangingPunct="1">
                  <a:lnSpc>
                    <a:spcPct val="114000"/>
                  </a:lnSpc>
                  <a:spcBef>
                    <a:spcPts val="200"/>
                  </a:spcBef>
                  <a:spcAft>
                    <a:spcPts val="0"/>
                  </a:spcAft>
                  <a:buFont typeface="Arial" pitchFamily="34" charset="0"/>
                  <a:buChar char="–"/>
                  <a:defRPr sz="2000" b="0" kern="1200" baseline="0">
                    <a:solidFill>
                      <a:srgbClr val="0070C0"/>
                    </a:solidFill>
                    <a:latin typeface="Arial" pitchFamily="34" charset="0"/>
                    <a:ea typeface="+mn-ea"/>
                    <a:cs typeface="Arial" pitchFamily="34" charset="0"/>
                  </a:defRPr>
                </a:lvl2pPr>
                <a:lvl3pPr marL="64008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3pPr>
                <a:lvl4pPr marL="91440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4pPr>
                <a:lvl5pPr marL="114300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We have </a:t>
                </a:r>
                <a14:m>
                  <m:oMath xmlns:m="http://schemas.openxmlformats.org/officeDocument/2006/math">
                    <m:r>
                      <a:rPr lang="en-US" i="1">
                        <a:latin typeface="Cambria Math" panose="02040503050406030204" pitchFamily="18" charset="0"/>
                      </a:rPr>
                      <m:t>𝑉</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𝑉</m:t>
                        </m:r>
                      </m:e>
                    </m:acc>
                  </m:oMath>
                </a14:m>
                <a:r>
                  <a:rPr lang="en-US" dirty="0"/>
                  <a:t> under any of the following cases:</a:t>
                </a:r>
              </a:p>
              <a:p>
                <a:r>
                  <a:rPr lang="en-US" dirty="0"/>
                  <a:t>the working model is correct,</a:t>
                </a:r>
              </a:p>
              <a:p>
                <a:r>
                  <a:rPr lang="en-US" dirty="0"/>
                  <a:t>we add the treatment-covariate-visit 3-way interaction terms into the model.</a:t>
                </a:r>
              </a:p>
              <a:p>
                <a:pPr marL="0" indent="0">
                  <a:buFont typeface="Arial" pitchFamily="34" charset="0"/>
                  <a:buNone/>
                </a:pPr>
                <a:endParaRPr lang="en-US" b="1" dirty="0"/>
              </a:p>
              <a:p>
                <a:pPr marL="0" indent="0">
                  <a:buFont typeface="Arial" pitchFamily="34" charset="0"/>
                  <a:buNone/>
                </a:pPr>
                <a:r>
                  <a:rPr lang="en-US" dirty="0"/>
                  <a:t>Although MMRM is commonly used in practice, our recent work shows that it may be less accurate than ANCOVA (which ignores intermediate outcomes), when the MMRM working model is mis-specified. </a:t>
                </a:r>
              </a:p>
            </p:txBody>
          </p:sp>
        </mc:Choice>
        <mc:Fallback xmlns="">
          <p:sp>
            <p:nvSpPr>
              <p:cNvPr id="7" name="Subtitle 4">
                <a:extLst>
                  <a:ext uri="{FF2B5EF4-FFF2-40B4-BE49-F238E27FC236}">
                    <a16:creationId xmlns:a16="http://schemas.microsoft.com/office/drawing/2014/main" id="{1951F835-B9EA-DC4F-932E-81E0A12FF3AE}"/>
                  </a:ext>
                </a:extLst>
              </p:cNvPr>
              <p:cNvSpPr txBox="1">
                <a:spLocks noRot="1" noChangeAspect="1" noMove="1" noResize="1" noEditPoints="1" noAdjustHandles="1" noChangeArrowheads="1" noChangeShapeType="1" noTextEdit="1"/>
              </p:cNvSpPr>
              <p:nvPr/>
            </p:nvSpPr>
            <p:spPr>
              <a:xfrm>
                <a:off x="672548" y="1752600"/>
                <a:ext cx="7772400" cy="4038600"/>
              </a:xfrm>
              <a:prstGeom prst="rect">
                <a:avLst/>
              </a:prstGeom>
              <a:blipFill>
                <a:blip r:embed="rId2"/>
                <a:stretch>
                  <a:fillRect l="-1958" t="-940"/>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54B5897A-98EE-D446-A383-E7EE167E83F4}"/>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26</a:t>
            </a:fld>
            <a:endParaRPr lang="en-US"/>
          </a:p>
        </p:txBody>
      </p:sp>
    </p:spTree>
    <p:extLst>
      <p:ext uri="{BB962C8B-B14F-4D97-AF65-F5344CB8AC3E}">
        <p14:creationId xmlns:p14="http://schemas.microsoft.com/office/powerpoint/2010/main" val="69295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4000"/>
              </a:lnSpc>
            </a:pPr>
            <a:r>
              <a:rPr lang="en-US" dirty="0"/>
              <a:t>The DR-WLS estimator</a:t>
            </a:r>
          </a:p>
        </p:txBody>
      </p:sp>
      <mc:AlternateContent xmlns:mc="http://schemas.openxmlformats.org/markup-compatibility/2006" xmlns:a14="http://schemas.microsoft.com/office/drawing/2010/main">
        <mc:Choice Requires="a14">
          <p:sp>
            <p:nvSpPr>
              <p:cNvPr id="5" name="Subtitle 4"/>
              <p:cNvSpPr>
                <a:spLocks noGrp="1"/>
              </p:cNvSpPr>
              <p:nvPr>
                <p:ph sz="quarter" idx="13"/>
              </p:nvPr>
            </p:nvSpPr>
            <p:spPr>
              <a:xfrm>
                <a:off x="685800" y="1295400"/>
                <a:ext cx="7772400" cy="4114800"/>
              </a:xfrm>
            </p:spPr>
            <p:txBody>
              <a:bodyPr/>
              <a:lstStyle/>
              <a:p>
                <a:pPr marL="0" indent="0">
                  <a:buNone/>
                </a:pPr>
                <a:r>
                  <a:rPr lang="en-US" dirty="0"/>
                  <a:t>Step 1: fit the logistic regression working model for missingness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𝑀</m:t>
                          </m:r>
                          <m:r>
                            <a:rPr lang="en-US" b="0" i="1" smtClean="0">
                              <a:latin typeface="Cambria Math" panose="02040503050406030204" pitchFamily="18" charset="0"/>
                            </a:rPr>
                            <m:t>=1</m:t>
                          </m:r>
                        </m:e>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𝑒𝑥𝑝𝑖𝑡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𝐴</m:t>
                          </m:r>
                        </m:sub>
                      </m:sSub>
                      <m:r>
                        <a:rPr lang="en-US" b="0" i="1" smtClean="0">
                          <a:latin typeface="Cambria Math" panose="02040503050406030204" pitchFamily="18" charset="0"/>
                        </a:rPr>
                        <m:t>𝐴</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𝛼</m:t>
                          </m:r>
                        </m:e>
                        <m:sub>
                          <m:r>
                            <a:rPr lang="en-US" b="0" i="1" smtClean="0">
                              <a:latin typeface="Cambria Math" panose="02040503050406030204" pitchFamily="18" charset="0"/>
                            </a:rPr>
                            <m:t>𝑋</m:t>
                          </m:r>
                        </m:sub>
                        <m:sup>
                          <m:r>
                            <a:rPr lang="en-US" b="0" i="1" smtClean="0">
                              <a:latin typeface="Cambria Math" panose="02040503050406030204" pitchFamily="18" charset="0"/>
                            </a:rPr>
                            <m:t>⊤</m:t>
                          </m:r>
                        </m:sup>
                      </m:sSubSup>
                      <m:r>
                        <a:rPr lang="en-US" b="0" i="1" smtClean="0">
                          <a:latin typeface="Cambria Math" panose="02040503050406030204" pitchFamily="18" charset="0"/>
                        </a:rPr>
                        <m:t>𝑋</m:t>
                      </m:r>
                      <m:r>
                        <a:rPr lang="en-US" b="0" i="1" smtClean="0">
                          <a:latin typeface="Cambria Math" panose="02040503050406030204" pitchFamily="18" charset="0"/>
                        </a:rPr>
                        <m:t>)</m:t>
                      </m:r>
                    </m:oMath>
                  </m:oMathPara>
                </a14:m>
                <a:endParaRPr lang="en-US" dirty="0"/>
              </a:p>
              <a:p>
                <a:pPr marL="0" indent="0">
                  <a:buNone/>
                </a:pPr>
                <a:r>
                  <a:rPr lang="en-US" dirty="0"/>
                  <a:t>and get estimate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dirty="0" smtClean="0">
                            <a:latin typeface="Cambria Math" panose="02040503050406030204" pitchFamily="18" charset="0"/>
                          </a:rPr>
                          <m:t>𝑖</m:t>
                        </m:r>
                      </m:sub>
                    </m:sSub>
                    <m:r>
                      <a:rPr lang="en-US" b="0" i="0"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d>
                      <m:dPr>
                        <m:ctrlPr>
                          <a:rPr lang="en-US" i="1">
                            <a:latin typeface="Cambria Math" panose="02040503050406030204" pitchFamily="18" charset="0"/>
                          </a:rPr>
                        </m:ctrlPr>
                      </m:dPr>
                      <m:e>
                        <m:r>
                          <a:rPr lang="en-US" i="1">
                            <a:latin typeface="Cambria Math" panose="02040503050406030204" pitchFamily="18" charset="0"/>
                          </a:rPr>
                          <m:t>𝑀</m:t>
                        </m:r>
                        <m:r>
                          <a:rPr lang="en-US" i="1">
                            <a:latin typeface="Cambria Math" panose="02040503050406030204" pitchFamily="18" charset="0"/>
                          </a:rPr>
                          <m:t>=1</m:t>
                        </m:r>
                      </m:e>
                      <m:e>
                        <m:sSub>
                          <m:sSubPr>
                            <m:ctrlPr>
                              <a:rPr lang="en-US" b="0" i="1" smtClean="0">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𝑖</m:t>
                            </m:r>
                          </m:sub>
                        </m:sSub>
                      </m:e>
                    </m:d>
                  </m:oMath>
                </a14:m>
                <a:r>
                  <a:rPr lang="en-US" dirty="0"/>
                  <a:t>.</a:t>
                </a:r>
              </a:p>
              <a:p>
                <a:pPr marL="0" indent="0">
                  <a:buNone/>
                </a:pPr>
                <a:r>
                  <a:rPr lang="en-US" dirty="0"/>
                  <a:t>Step 2: fit the outcome regression working model:</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𝑋</m:t>
                          </m:r>
                        </m:e>
                      </m:d>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−1</m:t>
                          </m:r>
                        </m:sup>
                      </m:s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𝐴</m:t>
                              </m:r>
                            </m:sub>
                          </m:sSub>
                          <m:r>
                            <a:rPr lang="en-US" i="1">
                              <a:latin typeface="Cambria Math" panose="02040503050406030204" pitchFamily="18" charset="0"/>
                            </a:rPr>
                            <m:t>𝐴</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𝛽</m:t>
                              </m:r>
                            </m:e>
                            <m:sub>
                              <m:r>
                                <a:rPr lang="en-US" i="1">
                                  <a:latin typeface="Cambria Math" panose="02040503050406030204" pitchFamily="18" charset="0"/>
                                </a:rPr>
                                <m:t>𝑋</m:t>
                              </m:r>
                            </m:sub>
                            <m:sup>
                              <m:r>
                                <a:rPr lang="en-US" i="1">
                                  <a:latin typeface="Cambria Math" panose="02040503050406030204" pitchFamily="18" charset="0"/>
                                </a:rPr>
                                <m:t>⊤</m:t>
                              </m:r>
                            </m:sup>
                          </m:sSubSup>
                          <m:r>
                            <a:rPr lang="en-US" i="1">
                              <a:latin typeface="Cambria Math" panose="02040503050406030204" pitchFamily="18" charset="0"/>
                            </a:rPr>
                            <m:t>𝑋</m:t>
                          </m:r>
                        </m:e>
                      </m:d>
                    </m:oMath>
                  </m:oMathPara>
                </a14:m>
                <a:endParaRPr lang="en-US" b="1" dirty="0"/>
              </a:p>
              <a:p>
                <a:pPr marL="0" indent="0">
                  <a:buNone/>
                </a:pPr>
                <a:r>
                  <a:rPr lang="en-US" dirty="0"/>
                  <a:t>using non-missing data and weights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1/</m:t>
                        </m:r>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𝑖</m:t>
                        </m:r>
                      </m:sub>
                    </m:sSub>
                  </m:oMath>
                </a14:m>
                <a:r>
                  <a:rPr lang="en-US" b="1" dirty="0"/>
                  <a:t>, </a:t>
                </a:r>
                <a:r>
                  <a:rPr lang="en-US" dirty="0"/>
                  <a:t>where </a:t>
                </a:r>
                <a14:m>
                  <m:oMath xmlns:m="http://schemas.openxmlformats.org/officeDocument/2006/math">
                    <m:r>
                      <a:rPr lang="en-US" i="1">
                        <a:latin typeface="Cambria Math" panose="02040503050406030204" pitchFamily="18" charset="0"/>
                      </a:rPr>
                      <m:t>𝑔</m:t>
                    </m:r>
                  </m:oMath>
                </a14:m>
                <a:r>
                  <a:rPr lang="en-US" dirty="0"/>
                  <a:t> is the canonical link for GLM.</a:t>
                </a:r>
              </a:p>
              <a:p>
                <a:pPr marL="0" indent="0">
                  <a:buNone/>
                </a:pPr>
                <a:r>
                  <a:rPr lang="en-US" dirty="0"/>
                  <a:t>Step 3: 	the DR-WLS estimator is</a:t>
                </a:r>
              </a:p>
              <a:p>
                <a:pPr marL="0" indent="0" algn="ctr">
                  <a:buNone/>
                </a:pPr>
                <a14:m>
                  <m:oMath xmlns:m="http://schemas.openxmlformats.org/officeDocument/2006/math">
                    <m:acc>
                      <m:accPr>
                        <m:chr m:val="̂"/>
                        <m:ctrlPr>
                          <a:rPr lang="en-US" i="1">
                            <a:latin typeface="Cambria Math" panose="02040503050406030204" pitchFamily="18" charset="0"/>
                          </a:rPr>
                        </m:ctrlPr>
                      </m:accPr>
                      <m:e>
                        <m:r>
                          <m:rPr>
                            <m:sty m:val="p"/>
                          </m:rPr>
                          <a:rPr lang="en-US">
                            <a:latin typeface="Cambria Math" panose="02040503050406030204" pitchFamily="18" charset="0"/>
                          </a:rPr>
                          <m:t>Δ</m:t>
                        </m:r>
                      </m:e>
                    </m:acc>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𝑛</m:t>
                        </m:r>
                      </m:den>
                    </m:f>
                    <m:nary>
                      <m:naryPr>
                        <m:chr m:val="∑"/>
                        <m:supHide m:val="on"/>
                        <m:ctrlPr>
                          <a:rPr lang="en-US" i="1" dirty="0">
                            <a:latin typeface="Cambria Math" panose="02040503050406030204" pitchFamily="18" charset="0"/>
                          </a:rPr>
                        </m:ctrlPr>
                      </m:naryPr>
                      <m:sub>
                        <m:r>
                          <a:rPr lang="en-US" i="1" dirty="0">
                            <a:latin typeface="Cambria Math" panose="02040503050406030204" pitchFamily="18" charset="0"/>
                          </a:rPr>
                          <m:t>𝑖</m:t>
                        </m:r>
                      </m:sub>
                      <m:sup/>
                      <m:e>
                        <m:r>
                          <a:rPr lang="en-US" i="1" dirty="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𝑔</m:t>
                            </m:r>
                          </m:e>
                          <m:sup>
                            <m:r>
                              <a:rPr lang="en-US" b="0" i="1" dirty="0" smtClean="0">
                                <a:latin typeface="Cambria Math" panose="02040503050406030204" pitchFamily="18" charset="0"/>
                              </a:rPr>
                              <m:t>−1</m:t>
                            </m:r>
                          </m:sup>
                        </m:sSup>
                        <m:d>
                          <m:dPr>
                            <m:ctrlPr>
                              <a:rPr lang="en-US"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𝐴</m:t>
                                </m:r>
                              </m:sub>
                            </m:sSub>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𝑋</m:t>
                                </m:r>
                              </m:sub>
                              <m:sup>
                                <m:r>
                                  <a:rPr lang="en-US" i="1">
                                    <a:latin typeface="Cambria Math" panose="02040503050406030204" pitchFamily="18" charset="0"/>
                                  </a:rPr>
                                  <m:t>⊤</m:t>
                                </m:r>
                              </m:sup>
                            </m:sSubSup>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r>
                          <a:rPr lang="en-US" i="1" dirty="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𝑔</m:t>
                            </m:r>
                          </m:e>
                          <m:sup>
                            <m:r>
                              <a:rPr lang="en-US" b="0" i="1" dirty="0" smtClean="0">
                                <a:latin typeface="Cambria Math" panose="02040503050406030204" pitchFamily="18" charset="0"/>
                              </a:rPr>
                              <m:t>−1</m:t>
                            </m:r>
                          </m:sup>
                        </m:sSup>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𝑋</m:t>
                            </m:r>
                          </m:sub>
                          <m:sup>
                            <m:r>
                              <a:rPr lang="en-US" i="1">
                                <a:latin typeface="Cambria Math" panose="02040503050406030204" pitchFamily="18" charset="0"/>
                              </a:rPr>
                              <m:t>⊤</m:t>
                            </m:r>
                          </m:sup>
                        </m:sSubSup>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e>
                    </m:nary>
                    <m:r>
                      <a:rPr lang="en-US" i="1" dirty="0">
                        <a:latin typeface="Cambria Math" panose="02040503050406030204" pitchFamily="18" charset="0"/>
                      </a:rPr>
                      <m:t>}</m:t>
                    </m:r>
                  </m:oMath>
                </a14:m>
                <a:r>
                  <a:rPr lang="en-US" dirty="0"/>
                  <a:t>.</a:t>
                </a:r>
              </a:p>
              <a:p>
                <a:pPr marL="0" indent="0">
                  <a:buNone/>
                </a:pPr>
                <a:r>
                  <a:rPr lang="en-US" dirty="0"/>
                  <a:t>The robust variance formulas can be found in Wang et al. (2020).</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5" name="Subtitle 4"/>
              <p:cNvSpPr>
                <a:spLocks noGrp="1" noRot="1" noChangeAspect="1" noMove="1" noResize="1" noEditPoints="1" noAdjustHandles="1" noChangeArrowheads="1" noChangeShapeType="1" noTextEdit="1"/>
              </p:cNvSpPr>
              <p:nvPr>
                <p:ph sz="quarter" idx="13"/>
              </p:nvPr>
            </p:nvSpPr>
            <p:spPr>
              <a:xfrm>
                <a:off x="685800" y="1295400"/>
                <a:ext cx="7772400" cy="4114800"/>
              </a:xfrm>
              <a:blipFill>
                <a:blip r:embed="rId2"/>
                <a:stretch>
                  <a:fillRect l="-2121" t="-923" b="-17846"/>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27699BF3-197D-B441-A76B-8FB18503C6C4}"/>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27</a:t>
            </a:fld>
            <a:endParaRPr lang="en-US"/>
          </a:p>
        </p:txBody>
      </p:sp>
    </p:spTree>
    <p:extLst>
      <p:ext uri="{BB962C8B-B14F-4D97-AF65-F5344CB8AC3E}">
        <p14:creationId xmlns:p14="http://schemas.microsoft.com/office/powerpoint/2010/main" val="3112673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4000"/>
              </a:lnSpc>
            </a:pPr>
            <a:r>
              <a:rPr lang="en-US" dirty="0"/>
              <a:t>The DR-WLS estimator</a:t>
            </a:r>
          </a:p>
        </p:txBody>
      </p:sp>
      <mc:AlternateContent xmlns:mc="http://schemas.openxmlformats.org/markup-compatibility/2006">
        <mc:Choice xmlns:a14="http://schemas.microsoft.com/office/drawing/2010/main" Requires="a14">
          <p:sp>
            <p:nvSpPr>
              <p:cNvPr id="5" name="Subtitle 4"/>
              <p:cNvSpPr>
                <a:spLocks noGrp="1"/>
              </p:cNvSpPr>
              <p:nvPr>
                <p:ph sz="quarter" idx="13"/>
              </p:nvPr>
            </p:nvSpPr>
            <p:spPr>
              <a:xfrm>
                <a:off x="685800" y="1295400"/>
                <a:ext cx="7772400" cy="4114800"/>
              </a:xfrm>
            </p:spPr>
            <p:txBody>
              <a:bodyPr/>
              <a:lstStyle/>
              <a:p>
                <a:r>
                  <a:rPr lang="en-US" dirty="0"/>
                  <a:t>The DR-WLS estimator handles various outcome types and missing outcomes under the missing at random assumption.</a:t>
                </a:r>
              </a:p>
              <a:p>
                <a:r>
                  <a:rPr lang="en-US" dirty="0"/>
                  <a:t>It is doubly-robust, i.e., consistent and asymptotically normal if either the missingness model or the outcome model is correct.</a:t>
                </a:r>
              </a:p>
              <a:p>
                <a:r>
                  <a:rPr lang="en-US" dirty="0"/>
                  <a:t>The ANCOVA and standardized logistic regression estimators are special cases of the DR-WLS estimator. </a:t>
                </a:r>
              </a:p>
              <a:p>
                <a:pPr marL="0" indent="0">
                  <a:buNone/>
                </a:pPr>
                <a:r>
                  <a:rPr lang="en-US" dirty="0"/>
                  <a:t>We have </a:t>
                </a:r>
                <a14:m>
                  <m:oMath xmlns:m="http://schemas.openxmlformats.org/officeDocument/2006/math">
                    <m:r>
                      <a:rPr lang="en-US" i="1">
                        <a:latin typeface="Cambria Math" panose="02040503050406030204" pitchFamily="18" charset="0"/>
                      </a:rPr>
                      <m:t>𝑉</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𝑉</m:t>
                        </m:r>
                      </m:e>
                    </m:acc>
                  </m:oMath>
                </a14:m>
                <a:r>
                  <a:rPr lang="en-US" dirty="0"/>
                  <a:t> under any of the following cases:</a:t>
                </a:r>
              </a:p>
              <a:p>
                <a:r>
                  <a:rPr lang="en-US" dirty="0"/>
                  <a:t>1:1 randomization,</a:t>
                </a:r>
              </a:p>
              <a:p>
                <a:r>
                  <a:rPr lang="en-US" dirty="0"/>
                  <a:t>the model outcome regression model is correct,</a:t>
                </a:r>
              </a:p>
              <a:p>
                <a:r>
                  <a:rPr lang="en-US" dirty="0"/>
                  <a:t>we add the treatment-by-covariate interaction terms into the outcome regression model.</a:t>
                </a:r>
              </a:p>
              <a:p>
                <a:pPr marL="0" indent="0">
                  <a:buNone/>
                </a:pPr>
                <a:endParaRPr lang="en-US" dirty="0"/>
              </a:p>
              <a:p>
                <a:pPr marL="0" indent="0">
                  <a:buNone/>
                </a:pPr>
                <a:endParaRPr lang="en-US" dirty="0"/>
              </a:p>
            </p:txBody>
          </p:sp>
        </mc:Choice>
        <mc:Fallback>
          <p:sp>
            <p:nvSpPr>
              <p:cNvPr id="5" name="Subtitle 4"/>
              <p:cNvSpPr>
                <a:spLocks noGrp="1" noRot="1" noChangeAspect="1" noMove="1" noResize="1" noEditPoints="1" noAdjustHandles="1" noChangeArrowheads="1" noChangeShapeType="1" noTextEdit="1"/>
              </p:cNvSpPr>
              <p:nvPr>
                <p:ph sz="quarter" idx="13"/>
              </p:nvPr>
            </p:nvSpPr>
            <p:spPr>
              <a:xfrm>
                <a:off x="685800" y="1295400"/>
                <a:ext cx="7772400" cy="4114800"/>
              </a:xfrm>
              <a:blipFill>
                <a:blip r:embed="rId2"/>
                <a:stretch>
                  <a:fillRect l="-2121" t="-923" r="-163" b="-19692"/>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79239AC5-3876-E542-9369-FAD36419A021}"/>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28</a:t>
            </a:fld>
            <a:endParaRPr lang="en-US"/>
          </a:p>
        </p:txBody>
      </p:sp>
    </p:spTree>
    <p:extLst>
      <p:ext uri="{BB962C8B-B14F-4D97-AF65-F5344CB8AC3E}">
        <p14:creationId xmlns:p14="http://schemas.microsoft.com/office/powerpoint/2010/main" val="720085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4000"/>
              </a:lnSpc>
            </a:pPr>
            <a:r>
              <a:rPr lang="en-US" dirty="0"/>
              <a:t>The Kaplan-Meier estimator</a:t>
            </a:r>
          </a:p>
        </p:txBody>
      </p:sp>
      <mc:AlternateContent xmlns:mc="http://schemas.openxmlformats.org/markup-compatibility/2006" xmlns:a14="http://schemas.microsoft.com/office/drawing/2010/main">
        <mc:Choice Requires="a14">
          <p:sp>
            <p:nvSpPr>
              <p:cNvPr id="5" name="Subtitle 4"/>
              <p:cNvSpPr>
                <a:spLocks noGrp="1"/>
              </p:cNvSpPr>
              <p:nvPr>
                <p:ph sz="quarter" idx="13"/>
              </p:nvPr>
            </p:nvSpPr>
            <p:spPr>
              <a:xfrm>
                <a:off x="685800" y="1295400"/>
                <a:ext cx="7543800" cy="4419600"/>
              </a:xfrm>
            </p:spPr>
            <p:txBody>
              <a:bodyPr/>
              <a:lstStyle/>
              <a:p>
                <a:pPr marL="0" indent="0">
                  <a:buNone/>
                </a:pPr>
                <a:r>
                  <a:rPr lang="en-US" dirty="0"/>
                  <a:t>The Kaplan-Meier estimator is one of the most commonly-used estimators for survival functions.</a:t>
                </a:r>
              </a:p>
              <a:p>
                <a:pPr marL="0" indent="0">
                  <a:buNone/>
                </a:pPr>
                <a:r>
                  <a:rPr lang="en-US" dirty="0"/>
                  <a:t>The variance reduction by stratified randomization is</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𝜋</m:t>
                              </m:r>
                            </m:e>
                          </m:d>
                        </m:den>
                      </m:f>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𝐸</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𝜋</m:t>
                                      </m:r>
                                    </m:e>
                                  </m:d>
                                  <m:r>
                                    <a:rPr lang="en-US" i="1">
                                      <a:latin typeface="Cambria Math" panose="02040503050406030204" pitchFamily="18" charset="0"/>
                                    </a:rPr>
                                    <m:t>𝐼</m:t>
                                  </m:r>
                                  <m:sSup>
                                    <m:sSupPr>
                                      <m:ctrlPr>
                                        <a:rPr lang="en-US" b="0" i="1" smtClean="0">
                                          <a:latin typeface="Cambria Math" panose="02040503050406030204" pitchFamily="18" charset="0"/>
                                        </a:rPr>
                                      </m:ctrlPr>
                                    </m:sSupPr>
                                    <m:e>
                                      <m:r>
                                        <a:rPr lang="en-US" i="1">
                                          <a:latin typeface="Cambria Math" panose="02040503050406030204" pitchFamily="18" charset="0"/>
                                        </a:rPr>
                                        <m:t>𝐹</m:t>
                                      </m:r>
                                    </m:e>
                                    <m:sup>
                                      <m:r>
                                        <a:rPr lang="en-US" b="0" i="1" smtClean="0">
                                          <a:latin typeface="Cambria Math" panose="02040503050406030204" pitchFamily="18" charset="0"/>
                                        </a:rPr>
                                        <m:t>𝑎</m:t>
                                      </m:r>
                                    </m:sup>
                                  </m:sSup>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e>
                                <m:e>
                                  <m:r>
                                    <a:rPr lang="en-US" i="1">
                                      <a:latin typeface="Cambria Math" panose="02040503050406030204" pitchFamily="18" charset="0"/>
                                    </a:rPr>
                                    <m:t>𝑆</m:t>
                                  </m:r>
                                </m:e>
                              </m:d>
                            </m:e>
                            <m:sup>
                              <m:r>
                                <a:rPr lang="en-US" i="1">
                                  <a:latin typeface="Cambria Math" panose="02040503050406030204" pitchFamily="18" charset="0"/>
                                </a:rPr>
                                <m:t>2</m:t>
                              </m:r>
                            </m:sup>
                          </m:sSup>
                        </m:e>
                      </m:d>
                      <m:r>
                        <a:rPr lang="en-US" b="0" i="1" smtClean="0">
                          <a:latin typeface="Cambria Math" panose="02040503050406030204" pitchFamily="18" charset="0"/>
                        </a:rPr>
                        <m:t>,</m:t>
                      </m:r>
                    </m:oMath>
                  </m:oMathPara>
                </a14:m>
                <a:endParaRPr lang="en-US" dirty="0"/>
              </a:p>
              <a:p>
                <a:pPr marL="0" indent="0">
                  <a:buNone/>
                </a:pPr>
                <a:r>
                  <a:rPr lang="en-US" dirty="0"/>
                  <a:t>where </a:t>
                </a:r>
                <a14:m>
                  <m:oMath xmlns:m="http://schemas.openxmlformats.org/officeDocument/2006/math">
                    <m:r>
                      <a:rPr lang="en-US" i="1">
                        <a:latin typeface="Cambria Math" panose="02040503050406030204" pitchFamily="18" charset="0"/>
                      </a:rPr>
                      <m:t>𝐼</m:t>
                    </m:r>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𝑎</m:t>
                        </m:r>
                      </m:sup>
                    </m:sSup>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is the influence curve for treatment group </a:t>
                </a:r>
                <a14:m>
                  <m:oMath xmlns:m="http://schemas.openxmlformats.org/officeDocument/2006/math">
                    <m:r>
                      <a:rPr lang="en-US" b="0" i="1" smtClean="0">
                        <a:latin typeface="Cambria Math" panose="02040503050406030204" pitchFamily="18" charset="0"/>
                      </a:rPr>
                      <m:t>𝑎</m:t>
                    </m:r>
                  </m:oMath>
                </a14:m>
                <a:r>
                  <a:rPr lang="en-US" dirty="0"/>
                  <a:t> at time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𝜏</m:t>
                        </m:r>
                      </m:e>
                    </m:d>
                    <m:r>
                      <a:rPr lang="en-US" b="0" i="1" smtClean="0">
                        <a:latin typeface="Cambria Math" panose="02040503050406030204" pitchFamily="18" charset="0"/>
                      </a:rPr>
                      <m:t>.</m:t>
                    </m:r>
                  </m:oMath>
                </a14:m>
                <a:endParaRPr lang="en-US" b="0" dirty="0"/>
              </a:p>
              <a:p>
                <a:pPr marL="0" indent="0">
                  <a:buNone/>
                </a:pPr>
                <a:endParaRPr lang="en-US" dirty="0"/>
              </a:p>
              <a:p>
                <a:pPr marL="0" indent="0">
                  <a:buNone/>
                </a:pPr>
                <a:r>
                  <a:rPr lang="en-US" dirty="0"/>
                  <a:t>R code for calculating the variance reduction can be found at</a:t>
                </a:r>
              </a:p>
              <a:p>
                <a:pPr marL="0" indent="0">
                  <a:buNone/>
                </a:pPr>
                <a:r>
                  <a:rPr lang="en-US" dirty="0">
                    <a:hlinkClick r:id="rId2"/>
                  </a:rPr>
                  <a:t>https://github.com/BingkaiWang/covariate-adaptive</a:t>
                </a:r>
                <a:r>
                  <a:rPr lang="en-US" dirty="0"/>
                  <a:t>. </a:t>
                </a:r>
              </a:p>
              <a:p>
                <a:pPr marL="0" indent="0">
                  <a:buNone/>
                </a:pPr>
                <a:endParaRPr lang="en-US" dirty="0"/>
              </a:p>
            </p:txBody>
          </p:sp>
        </mc:Choice>
        <mc:Fallback xmlns="">
          <p:sp>
            <p:nvSpPr>
              <p:cNvPr id="5" name="Subtitle 4"/>
              <p:cNvSpPr>
                <a:spLocks noGrp="1" noRot="1" noChangeAspect="1" noMove="1" noResize="1" noEditPoints="1" noAdjustHandles="1" noChangeArrowheads="1" noChangeShapeType="1" noTextEdit="1"/>
              </p:cNvSpPr>
              <p:nvPr>
                <p:ph sz="quarter" idx="13"/>
              </p:nvPr>
            </p:nvSpPr>
            <p:spPr>
              <a:xfrm>
                <a:off x="685800" y="1295400"/>
                <a:ext cx="7543800" cy="4419600"/>
              </a:xfrm>
              <a:blipFill>
                <a:blip r:embed="rId3"/>
                <a:stretch>
                  <a:fillRect l="-2189" t="-860" b="-1146"/>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470D7A5D-EE19-EB4F-A54E-FE389ACEEED5}"/>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29</a:t>
            </a:fld>
            <a:endParaRPr lang="en-US"/>
          </a:p>
        </p:txBody>
      </p:sp>
    </p:spTree>
    <p:extLst>
      <p:ext uri="{BB962C8B-B14F-4D97-AF65-F5344CB8AC3E}">
        <p14:creationId xmlns:p14="http://schemas.microsoft.com/office/powerpoint/2010/main" val="38884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4000"/>
              </a:lnSpc>
            </a:pPr>
            <a:r>
              <a:rPr lang="en-US" dirty="0"/>
              <a:t>A motivating example</a:t>
            </a:r>
          </a:p>
        </p:txBody>
      </p:sp>
      <p:sp>
        <p:nvSpPr>
          <p:cNvPr id="5" name="Subtitle 4"/>
          <p:cNvSpPr>
            <a:spLocks noGrp="1"/>
          </p:cNvSpPr>
          <p:nvPr>
            <p:ph sz="quarter" idx="13"/>
          </p:nvPr>
        </p:nvSpPr>
        <p:spPr>
          <a:xfrm>
            <a:off x="685800" y="1295400"/>
            <a:ext cx="7772400" cy="4419600"/>
          </a:xfrm>
        </p:spPr>
        <p:txBody>
          <a:bodyPr/>
          <a:lstStyle/>
          <a:p>
            <a:pPr marL="0" indent="0">
              <a:buNone/>
            </a:pPr>
            <a:r>
              <a:rPr lang="en-US" dirty="0"/>
              <a:t>CTN44 (Campbell et al., 2014) is a Phase 3 RCT evaluating internet-delivered treatment for substance abuse. </a:t>
            </a:r>
          </a:p>
          <a:p>
            <a:r>
              <a:rPr lang="en-US" b="1" dirty="0"/>
              <a:t>Treatment</a:t>
            </a:r>
            <a:r>
              <a:rPr lang="en-US" dirty="0"/>
              <a:t>: Therapeutic Education System versus Treatment as usual.</a:t>
            </a:r>
          </a:p>
          <a:p>
            <a:r>
              <a:rPr lang="en-US" b="1" dirty="0"/>
              <a:t>Outcome</a:t>
            </a:r>
            <a:r>
              <a:rPr lang="en-US" dirty="0"/>
              <a:t>: number of negative urine tests (continuous).</a:t>
            </a:r>
          </a:p>
          <a:p>
            <a:r>
              <a:rPr lang="en-US" b="1" dirty="0"/>
              <a:t>Stratified randomization</a:t>
            </a:r>
            <a:r>
              <a:rPr lang="en-US" dirty="0"/>
              <a:t>: treatment allocation stratified by substance use and abstinence status at baseline (4 strata).</a:t>
            </a:r>
          </a:p>
          <a:p>
            <a:r>
              <a:rPr lang="en-US" b="1" dirty="0"/>
              <a:t>Other baseline variables</a:t>
            </a:r>
            <a:r>
              <a:rPr lang="en-US" dirty="0"/>
              <a:t>: age, sex and urine laboratory result.</a:t>
            </a:r>
          </a:p>
          <a:p>
            <a:r>
              <a:rPr lang="en-US" b="1" dirty="0" err="1"/>
              <a:t>Estimand</a:t>
            </a:r>
            <a:r>
              <a:rPr lang="en-US" dirty="0"/>
              <a:t>: average treatment effect.</a:t>
            </a:r>
          </a:p>
        </p:txBody>
      </p:sp>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736E9298-D1EB-964A-8DF0-EB0473CEC7F4}"/>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3</a:t>
            </a:fld>
            <a:endParaRPr lang="en-US"/>
          </a:p>
        </p:txBody>
      </p:sp>
    </p:spTree>
    <p:extLst>
      <p:ext uri="{BB962C8B-B14F-4D97-AF65-F5344CB8AC3E}">
        <p14:creationId xmlns:p14="http://schemas.microsoft.com/office/powerpoint/2010/main" val="25092913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81100" y="3048000"/>
            <a:ext cx="6781800" cy="762000"/>
          </a:xfrm>
        </p:spPr>
        <p:txBody>
          <a:bodyPr>
            <a:normAutofit fontScale="90000"/>
          </a:bodyPr>
          <a:lstStyle/>
          <a:p>
            <a:r>
              <a:rPr lang="en-US" sz="4000" dirty="0"/>
              <a:t>How much variance reduction? </a:t>
            </a:r>
          </a:p>
        </p:txBody>
      </p:sp>
      <p:sp>
        <p:nvSpPr>
          <p:cNvPr id="5" name="Slide Number Placeholder 4">
            <a:extLst>
              <a:ext uri="{FF2B5EF4-FFF2-40B4-BE49-F238E27FC236}">
                <a16:creationId xmlns:a16="http://schemas.microsoft.com/office/drawing/2014/main" id="{6CAC981C-3090-7242-A742-4B01E9E199B2}"/>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30</a:t>
            </a:fld>
            <a:endParaRPr lang="en-US"/>
          </a:p>
        </p:txBody>
      </p:sp>
    </p:spTree>
    <p:extLst>
      <p:ext uri="{BB962C8B-B14F-4D97-AF65-F5344CB8AC3E}">
        <p14:creationId xmlns:p14="http://schemas.microsoft.com/office/powerpoint/2010/main" val="1141413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Data example 1: variance reduction due to stratified randomization</a:t>
            </a:r>
            <a:endParaRPr lang="en-US" dirty="0"/>
          </a:p>
        </p:txBody>
      </p:sp>
      <p:sp>
        <p:nvSpPr>
          <p:cNvPr id="5" name="Subtitle 4"/>
          <p:cNvSpPr>
            <a:spLocks noGrp="1"/>
          </p:cNvSpPr>
          <p:nvPr>
            <p:ph sz="quarter" idx="13"/>
          </p:nvPr>
        </p:nvSpPr>
        <p:spPr>
          <a:xfrm>
            <a:off x="685800" y="1981200"/>
            <a:ext cx="7772400" cy="1905000"/>
          </a:xfrm>
        </p:spPr>
        <p:txBody>
          <a:bodyPr/>
          <a:lstStyle/>
          <a:p>
            <a:r>
              <a:rPr lang="en-US" dirty="0"/>
              <a:t>Trial: CTN44</a:t>
            </a:r>
          </a:p>
          <a:p>
            <a:r>
              <a:rPr lang="en-US" dirty="0"/>
              <a:t>Time-to-event outcome: time to abstinence</a:t>
            </a:r>
          </a:p>
          <a:p>
            <a:r>
              <a:rPr lang="en-US" dirty="0"/>
              <a:t>Group: Therapeutic Education System (treatment)</a:t>
            </a:r>
          </a:p>
          <a:p>
            <a:r>
              <a:rPr lang="en-US" dirty="0"/>
              <a:t>Estimator: the Kaplan-Meier estimator</a:t>
            </a:r>
          </a:p>
        </p:txBody>
      </p:sp>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3" name="Table 3">
                <a:extLst>
                  <a:ext uri="{FF2B5EF4-FFF2-40B4-BE49-F238E27FC236}">
                    <a16:creationId xmlns:a16="http://schemas.microsoft.com/office/drawing/2014/main" id="{30C41C19-DF8D-CD45-865F-36FCD122A6BB}"/>
                  </a:ext>
                </a:extLst>
              </p:cNvPr>
              <p:cNvGraphicFramePr>
                <a:graphicFrameLocks noGrp="1"/>
              </p:cNvGraphicFramePr>
              <p:nvPr>
                <p:extLst>
                  <p:ext uri="{D42A27DB-BD31-4B8C-83A1-F6EECF244321}">
                    <p14:modId xmlns:p14="http://schemas.microsoft.com/office/powerpoint/2010/main" val="1219976780"/>
                  </p:ext>
                </p:extLst>
              </p:nvPr>
            </p:nvGraphicFramePr>
            <p:xfrm>
              <a:off x="685800" y="4153421"/>
              <a:ext cx="7420065" cy="166097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101269199"/>
                        </a:ext>
                      </a:extLst>
                    </a:gridCol>
                    <a:gridCol w="703580">
                      <a:extLst>
                        <a:ext uri="{9D8B030D-6E8A-4147-A177-3AD203B41FA5}">
                          <a16:colId xmlns:a16="http://schemas.microsoft.com/office/drawing/2014/main" val="338778488"/>
                        </a:ext>
                      </a:extLst>
                    </a:gridCol>
                    <a:gridCol w="870857">
                      <a:extLst>
                        <a:ext uri="{9D8B030D-6E8A-4147-A177-3AD203B41FA5}">
                          <a16:colId xmlns:a16="http://schemas.microsoft.com/office/drawing/2014/main" val="3049813341"/>
                        </a:ext>
                      </a:extLst>
                    </a:gridCol>
                    <a:gridCol w="870857">
                      <a:extLst>
                        <a:ext uri="{9D8B030D-6E8A-4147-A177-3AD203B41FA5}">
                          <a16:colId xmlns:a16="http://schemas.microsoft.com/office/drawing/2014/main" val="501416009"/>
                        </a:ext>
                      </a:extLst>
                    </a:gridCol>
                    <a:gridCol w="870857">
                      <a:extLst>
                        <a:ext uri="{9D8B030D-6E8A-4147-A177-3AD203B41FA5}">
                          <a16:colId xmlns:a16="http://schemas.microsoft.com/office/drawing/2014/main" val="415123729"/>
                        </a:ext>
                      </a:extLst>
                    </a:gridCol>
                    <a:gridCol w="870857">
                      <a:extLst>
                        <a:ext uri="{9D8B030D-6E8A-4147-A177-3AD203B41FA5}">
                          <a16:colId xmlns:a16="http://schemas.microsoft.com/office/drawing/2014/main" val="2415767836"/>
                        </a:ext>
                      </a:extLst>
                    </a:gridCol>
                    <a:gridCol w="870857">
                      <a:extLst>
                        <a:ext uri="{9D8B030D-6E8A-4147-A177-3AD203B41FA5}">
                          <a16:colId xmlns:a16="http://schemas.microsoft.com/office/drawing/2014/main" val="4005672519"/>
                        </a:ext>
                      </a:extLst>
                    </a:gridCol>
                  </a:tblGrid>
                  <a:tr h="370840">
                    <a:tc>
                      <a:txBody>
                        <a:bodyPr/>
                        <a:lstStyle/>
                        <a:p>
                          <a:pPr algn="ctr"/>
                          <a:r>
                            <a:rPr lang="en-US" dirty="0">
                              <a:latin typeface="Arial" panose="020B0604020202020204" pitchFamily="34" charset="0"/>
                              <a:cs typeface="Arial" panose="020B0604020202020204" pitchFamily="34" charset="0"/>
                            </a:rPr>
                            <a:t>Visit</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tc>
                      <a:txBody>
                        <a:bodyPr/>
                        <a:lstStyle/>
                        <a:p>
                          <a:pPr algn="ctr"/>
                          <a:r>
                            <a:rPr lang="en-US" dirty="0">
                              <a:latin typeface="Arial" panose="020B0604020202020204" pitchFamily="34" charset="0"/>
                              <a:cs typeface="Arial" panose="020B0604020202020204" pitchFamily="34" charset="0"/>
                            </a:rPr>
                            <a:t>2</a:t>
                          </a:r>
                        </a:p>
                      </a:txBody>
                      <a:tcPr anchor="ctr"/>
                    </a:tc>
                    <a:tc>
                      <a:txBody>
                        <a:bodyPr/>
                        <a:lstStyle/>
                        <a:p>
                          <a:pPr algn="ctr"/>
                          <a:r>
                            <a:rPr lang="en-US" dirty="0">
                              <a:latin typeface="Arial" panose="020B0604020202020204" pitchFamily="34" charset="0"/>
                              <a:cs typeface="Arial" panose="020B0604020202020204" pitchFamily="34" charset="0"/>
                            </a:rPr>
                            <a:t>3</a:t>
                          </a:r>
                        </a:p>
                      </a:txBody>
                      <a:tcPr anchor="ctr"/>
                    </a:tc>
                    <a:tc>
                      <a:txBody>
                        <a:bodyPr/>
                        <a:lstStyle/>
                        <a:p>
                          <a:pPr algn="ctr"/>
                          <a:r>
                            <a:rPr lang="en-US" dirty="0">
                              <a:latin typeface="Arial" panose="020B0604020202020204" pitchFamily="34" charset="0"/>
                              <a:cs typeface="Arial" panose="020B0604020202020204" pitchFamily="34" charset="0"/>
                            </a:rPr>
                            <a:t>4</a:t>
                          </a:r>
                        </a:p>
                      </a:txBody>
                      <a:tcPr anchor="ctr"/>
                    </a:tc>
                    <a:tc>
                      <a:txBody>
                        <a:bodyPr/>
                        <a:lstStyle/>
                        <a:p>
                          <a:pPr algn="ctr"/>
                          <a:r>
                            <a:rPr lang="en-US" dirty="0">
                              <a:latin typeface="Arial" panose="020B0604020202020204" pitchFamily="34" charset="0"/>
                              <a:cs typeface="Arial" panose="020B0604020202020204" pitchFamily="34" charset="0"/>
                            </a:rPr>
                            <a:t>5</a:t>
                          </a:r>
                        </a:p>
                      </a:txBody>
                      <a:tcPr anchor="ctr"/>
                    </a:tc>
                    <a:tc>
                      <a:txBody>
                        <a:bodyPr/>
                        <a:lstStyle/>
                        <a:p>
                          <a:pPr algn="ctr"/>
                          <a:r>
                            <a:rPr lang="en-US" dirty="0">
                              <a:latin typeface="Arial" panose="020B0604020202020204" pitchFamily="34" charset="0"/>
                              <a:cs typeface="Arial" panose="020B0604020202020204" pitchFamily="34" charset="0"/>
                            </a:rPr>
                            <a:t>6</a:t>
                          </a:r>
                        </a:p>
                      </a:txBody>
                      <a:tcPr anchor="ctr"/>
                    </a:tc>
                    <a:extLst>
                      <a:ext uri="{0D108BD9-81ED-4DB2-BD59-A6C34878D82A}">
                        <a16:rowId xmlns:a16="http://schemas.microsoft.com/office/drawing/2014/main" val="3693341840"/>
                      </a:ext>
                    </a:extLst>
                  </a:tr>
                  <a:tr h="370840">
                    <a:tc>
                      <a:txBody>
                        <a:bodyPr/>
                        <a:lstStyle/>
                        <a:p>
                          <a:pPr algn="ctr"/>
                          <a:r>
                            <a:rPr lang="en-US" dirty="0">
                              <a:latin typeface="Arial" panose="020B0604020202020204" pitchFamily="34" charset="0"/>
                              <a:cs typeface="Arial" panose="020B0604020202020204" pitchFamily="34" charset="0"/>
                            </a:rPr>
                            <a:t>Survival probability</a:t>
                          </a:r>
                        </a:p>
                      </a:txBody>
                      <a:tcPr anchor="ctr"/>
                    </a:tc>
                    <a:tc>
                      <a:txBody>
                        <a:bodyPr/>
                        <a:lstStyle/>
                        <a:p>
                          <a:pPr algn="ctr"/>
                          <a:r>
                            <a:rPr lang="en-US" dirty="0">
                              <a:latin typeface="Arial" panose="020B0604020202020204" pitchFamily="34" charset="0"/>
                              <a:cs typeface="Arial" panose="020B0604020202020204" pitchFamily="34" charset="0"/>
                            </a:rPr>
                            <a:t>0.58</a:t>
                          </a:r>
                        </a:p>
                      </a:txBody>
                      <a:tcPr anchor="ctr"/>
                    </a:tc>
                    <a:tc>
                      <a:txBody>
                        <a:bodyPr/>
                        <a:lstStyle/>
                        <a:p>
                          <a:pPr algn="ctr"/>
                          <a:r>
                            <a:rPr lang="en-US" dirty="0">
                              <a:latin typeface="Arial" panose="020B0604020202020204" pitchFamily="34" charset="0"/>
                              <a:cs typeface="Arial" panose="020B0604020202020204" pitchFamily="34" charset="0"/>
                            </a:rPr>
                            <a:t>0.53</a:t>
                          </a: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0.47</a:t>
                          </a:r>
                          <a:endParaRPr lang="en-US"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0.40 </a:t>
                          </a:r>
                          <a:endParaRPr lang="en-US"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0.39 </a:t>
                          </a:r>
                          <a:endParaRPr lang="en-US"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0.33</a:t>
                          </a: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47222624"/>
                      </a:ext>
                    </a:extLst>
                  </a:tr>
                  <a:tr h="370840">
                    <a:tc>
                      <a:txBody>
                        <a:bodyPr/>
                        <a:lstStyle/>
                        <a:p>
                          <a:pPr algn="ctr"/>
                          <a:r>
                            <a:rPr lang="en-US" dirty="0">
                              <a:latin typeface="Arial" panose="020B0604020202020204" pitchFamily="34" charset="0"/>
                              <a:cs typeface="Arial" panose="020B0604020202020204" pitchFamily="34" charset="0"/>
                            </a:rPr>
                            <a:t>Proportional variance reduction</a:t>
                          </a:r>
                        </a:p>
                        <a:p>
                          <a:pPr algn="ctr"/>
                          <a:r>
                            <a:rPr lang="en-US" b="0" dirty="0">
                              <a:latin typeface="Arial" panose="020B0604020202020204" pitchFamily="34" charset="0"/>
                              <a:cs typeface="Arial" panose="020B0604020202020204" pitchFamily="34" charset="0"/>
                            </a:rPr>
                            <a:t>(</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𝑉</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oMath>
                          </a14:m>
                          <a:r>
                            <a:rPr lang="en-US" dirty="0">
                              <a:latin typeface="Arial" panose="020B0604020202020204" pitchFamily="34" charset="0"/>
                              <a:cs typeface="Arial" panose="020B0604020202020204" pitchFamily="34" charset="0"/>
                            </a:rPr>
                            <a:t>)</a:t>
                          </a: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12%</a:t>
                          </a:r>
                          <a:endParaRPr lang="en-US"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12% </a:t>
                          </a:r>
                          <a:endParaRPr lang="en-US"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11% </a:t>
                          </a:r>
                          <a:endParaRPr lang="en-US"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8%</a:t>
                          </a:r>
                          <a:endParaRPr lang="en-US"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7%</a:t>
                          </a:r>
                          <a:endParaRPr lang="en-US"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4%</a:t>
                          </a: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185032298"/>
                      </a:ext>
                    </a:extLst>
                  </a:tr>
                </a:tbl>
              </a:graphicData>
            </a:graphic>
          </p:graphicFrame>
        </mc:Choice>
        <mc:Fallback xmlns="">
          <p:graphicFrame>
            <p:nvGraphicFramePr>
              <p:cNvPr id="3" name="Table 3">
                <a:extLst>
                  <a:ext uri="{FF2B5EF4-FFF2-40B4-BE49-F238E27FC236}">
                    <a16:creationId xmlns:a16="http://schemas.microsoft.com/office/drawing/2014/main" id="{30C41C19-DF8D-CD45-865F-36FCD122A6BB}"/>
                  </a:ext>
                </a:extLst>
              </p:cNvPr>
              <p:cNvGraphicFramePr>
                <a:graphicFrameLocks noGrp="1"/>
              </p:cNvGraphicFramePr>
              <p:nvPr>
                <p:extLst>
                  <p:ext uri="{D42A27DB-BD31-4B8C-83A1-F6EECF244321}">
                    <p14:modId xmlns:p14="http://schemas.microsoft.com/office/powerpoint/2010/main" val="1219976780"/>
                  </p:ext>
                </p:extLst>
              </p:nvPr>
            </p:nvGraphicFramePr>
            <p:xfrm>
              <a:off x="685800" y="4153421"/>
              <a:ext cx="7420065" cy="166097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101269199"/>
                        </a:ext>
                      </a:extLst>
                    </a:gridCol>
                    <a:gridCol w="703580">
                      <a:extLst>
                        <a:ext uri="{9D8B030D-6E8A-4147-A177-3AD203B41FA5}">
                          <a16:colId xmlns:a16="http://schemas.microsoft.com/office/drawing/2014/main" val="338778488"/>
                        </a:ext>
                      </a:extLst>
                    </a:gridCol>
                    <a:gridCol w="870857">
                      <a:extLst>
                        <a:ext uri="{9D8B030D-6E8A-4147-A177-3AD203B41FA5}">
                          <a16:colId xmlns:a16="http://schemas.microsoft.com/office/drawing/2014/main" val="3049813341"/>
                        </a:ext>
                      </a:extLst>
                    </a:gridCol>
                    <a:gridCol w="870857">
                      <a:extLst>
                        <a:ext uri="{9D8B030D-6E8A-4147-A177-3AD203B41FA5}">
                          <a16:colId xmlns:a16="http://schemas.microsoft.com/office/drawing/2014/main" val="501416009"/>
                        </a:ext>
                      </a:extLst>
                    </a:gridCol>
                    <a:gridCol w="870857">
                      <a:extLst>
                        <a:ext uri="{9D8B030D-6E8A-4147-A177-3AD203B41FA5}">
                          <a16:colId xmlns:a16="http://schemas.microsoft.com/office/drawing/2014/main" val="415123729"/>
                        </a:ext>
                      </a:extLst>
                    </a:gridCol>
                    <a:gridCol w="870857">
                      <a:extLst>
                        <a:ext uri="{9D8B030D-6E8A-4147-A177-3AD203B41FA5}">
                          <a16:colId xmlns:a16="http://schemas.microsoft.com/office/drawing/2014/main" val="2415767836"/>
                        </a:ext>
                      </a:extLst>
                    </a:gridCol>
                    <a:gridCol w="870857">
                      <a:extLst>
                        <a:ext uri="{9D8B030D-6E8A-4147-A177-3AD203B41FA5}">
                          <a16:colId xmlns:a16="http://schemas.microsoft.com/office/drawing/2014/main" val="4005672519"/>
                        </a:ext>
                      </a:extLst>
                    </a:gridCol>
                  </a:tblGrid>
                  <a:tr h="370840">
                    <a:tc>
                      <a:txBody>
                        <a:bodyPr/>
                        <a:lstStyle/>
                        <a:p>
                          <a:pPr algn="ctr"/>
                          <a:r>
                            <a:rPr lang="en-US" dirty="0">
                              <a:latin typeface="Arial" panose="020B0604020202020204" pitchFamily="34" charset="0"/>
                              <a:cs typeface="Arial" panose="020B0604020202020204" pitchFamily="34" charset="0"/>
                            </a:rPr>
                            <a:t>Visit</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tc>
                      <a:txBody>
                        <a:bodyPr/>
                        <a:lstStyle/>
                        <a:p>
                          <a:pPr algn="ctr"/>
                          <a:r>
                            <a:rPr lang="en-US" dirty="0">
                              <a:latin typeface="Arial" panose="020B0604020202020204" pitchFamily="34" charset="0"/>
                              <a:cs typeface="Arial" panose="020B0604020202020204" pitchFamily="34" charset="0"/>
                            </a:rPr>
                            <a:t>2</a:t>
                          </a:r>
                        </a:p>
                      </a:txBody>
                      <a:tcPr anchor="ctr"/>
                    </a:tc>
                    <a:tc>
                      <a:txBody>
                        <a:bodyPr/>
                        <a:lstStyle/>
                        <a:p>
                          <a:pPr algn="ctr"/>
                          <a:r>
                            <a:rPr lang="en-US" dirty="0">
                              <a:latin typeface="Arial" panose="020B0604020202020204" pitchFamily="34" charset="0"/>
                              <a:cs typeface="Arial" panose="020B0604020202020204" pitchFamily="34" charset="0"/>
                            </a:rPr>
                            <a:t>3</a:t>
                          </a:r>
                        </a:p>
                      </a:txBody>
                      <a:tcPr anchor="ctr"/>
                    </a:tc>
                    <a:tc>
                      <a:txBody>
                        <a:bodyPr/>
                        <a:lstStyle/>
                        <a:p>
                          <a:pPr algn="ctr"/>
                          <a:r>
                            <a:rPr lang="en-US" dirty="0">
                              <a:latin typeface="Arial" panose="020B0604020202020204" pitchFamily="34" charset="0"/>
                              <a:cs typeface="Arial" panose="020B0604020202020204" pitchFamily="34" charset="0"/>
                            </a:rPr>
                            <a:t>4</a:t>
                          </a:r>
                        </a:p>
                      </a:txBody>
                      <a:tcPr anchor="ctr"/>
                    </a:tc>
                    <a:tc>
                      <a:txBody>
                        <a:bodyPr/>
                        <a:lstStyle/>
                        <a:p>
                          <a:pPr algn="ctr"/>
                          <a:r>
                            <a:rPr lang="en-US" dirty="0">
                              <a:latin typeface="Arial" panose="020B0604020202020204" pitchFamily="34" charset="0"/>
                              <a:cs typeface="Arial" panose="020B0604020202020204" pitchFamily="34" charset="0"/>
                            </a:rPr>
                            <a:t>5</a:t>
                          </a:r>
                        </a:p>
                      </a:txBody>
                      <a:tcPr anchor="ctr"/>
                    </a:tc>
                    <a:tc>
                      <a:txBody>
                        <a:bodyPr/>
                        <a:lstStyle/>
                        <a:p>
                          <a:pPr algn="ctr"/>
                          <a:r>
                            <a:rPr lang="en-US" dirty="0">
                              <a:latin typeface="Arial" panose="020B0604020202020204" pitchFamily="34" charset="0"/>
                              <a:cs typeface="Arial" panose="020B0604020202020204" pitchFamily="34" charset="0"/>
                            </a:rPr>
                            <a:t>6</a:t>
                          </a:r>
                        </a:p>
                      </a:txBody>
                      <a:tcPr anchor="ctr"/>
                    </a:tc>
                    <a:extLst>
                      <a:ext uri="{0D108BD9-81ED-4DB2-BD59-A6C34878D82A}">
                        <a16:rowId xmlns:a16="http://schemas.microsoft.com/office/drawing/2014/main" val="3693341840"/>
                      </a:ext>
                    </a:extLst>
                  </a:tr>
                  <a:tr h="370840">
                    <a:tc>
                      <a:txBody>
                        <a:bodyPr/>
                        <a:lstStyle/>
                        <a:p>
                          <a:pPr algn="ctr"/>
                          <a:r>
                            <a:rPr lang="en-US" dirty="0">
                              <a:latin typeface="Arial" panose="020B0604020202020204" pitchFamily="34" charset="0"/>
                              <a:cs typeface="Arial" panose="020B0604020202020204" pitchFamily="34" charset="0"/>
                            </a:rPr>
                            <a:t>Survival probability</a:t>
                          </a:r>
                        </a:p>
                      </a:txBody>
                      <a:tcPr anchor="ctr"/>
                    </a:tc>
                    <a:tc>
                      <a:txBody>
                        <a:bodyPr/>
                        <a:lstStyle/>
                        <a:p>
                          <a:pPr algn="ctr"/>
                          <a:r>
                            <a:rPr lang="en-US" dirty="0">
                              <a:latin typeface="Arial" panose="020B0604020202020204" pitchFamily="34" charset="0"/>
                              <a:cs typeface="Arial" panose="020B0604020202020204" pitchFamily="34" charset="0"/>
                            </a:rPr>
                            <a:t>0.58</a:t>
                          </a:r>
                        </a:p>
                      </a:txBody>
                      <a:tcPr anchor="ctr"/>
                    </a:tc>
                    <a:tc>
                      <a:txBody>
                        <a:bodyPr/>
                        <a:lstStyle/>
                        <a:p>
                          <a:pPr algn="ctr"/>
                          <a:r>
                            <a:rPr lang="en-US" dirty="0">
                              <a:latin typeface="Arial" panose="020B0604020202020204" pitchFamily="34" charset="0"/>
                              <a:cs typeface="Arial" panose="020B0604020202020204" pitchFamily="34" charset="0"/>
                            </a:rPr>
                            <a:t>0.53</a:t>
                          </a: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0.47</a:t>
                          </a:r>
                          <a:endParaRPr lang="en-US"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0.40 </a:t>
                          </a:r>
                          <a:endParaRPr lang="en-US"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0.39 </a:t>
                          </a:r>
                          <a:endParaRPr lang="en-US"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0.33</a:t>
                          </a: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47222624"/>
                      </a:ext>
                    </a:extLst>
                  </a:tr>
                  <a:tr h="919290">
                    <a:tc>
                      <a:txBody>
                        <a:bodyPr/>
                        <a:lstStyle/>
                        <a:p>
                          <a:endParaRPr lang="en-US"/>
                        </a:p>
                      </a:txBody>
                      <a:tcPr anchor="ctr">
                        <a:blipFill>
                          <a:blip r:embed="rId2"/>
                          <a:stretch>
                            <a:fillRect l="-538" t="-83562" r="-215591" b="-10959"/>
                          </a:stretch>
                        </a:blipFill>
                      </a:tcP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12%</a:t>
                          </a:r>
                          <a:endParaRPr lang="en-US"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12% </a:t>
                          </a:r>
                          <a:endParaRPr lang="en-US"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11% </a:t>
                          </a:r>
                          <a:endParaRPr lang="en-US"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8%</a:t>
                          </a:r>
                          <a:endParaRPr lang="en-US"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7%</a:t>
                          </a:r>
                          <a:endParaRPr lang="en-US"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4%</a:t>
                          </a: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185032298"/>
                      </a:ext>
                    </a:extLst>
                  </a:tr>
                </a:tbl>
              </a:graphicData>
            </a:graphic>
          </p:graphicFrame>
        </mc:Fallback>
      </mc:AlternateContent>
      <p:sp>
        <p:nvSpPr>
          <p:cNvPr id="4" name="Slide Number Placeholder 3">
            <a:extLst>
              <a:ext uri="{FF2B5EF4-FFF2-40B4-BE49-F238E27FC236}">
                <a16:creationId xmlns:a16="http://schemas.microsoft.com/office/drawing/2014/main" id="{F49A9F05-8001-274E-8EEF-72C5453CC54F}"/>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31</a:t>
            </a:fld>
            <a:endParaRPr lang="en-US"/>
          </a:p>
        </p:txBody>
      </p:sp>
    </p:spTree>
    <p:extLst>
      <p:ext uri="{BB962C8B-B14F-4D97-AF65-F5344CB8AC3E}">
        <p14:creationId xmlns:p14="http://schemas.microsoft.com/office/powerpoint/2010/main" val="3271374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Data example 2: variance reduction due to covariate adjustment under stratified randomization</a:t>
            </a:r>
            <a:endParaRPr lang="en-US" dirty="0"/>
          </a:p>
        </p:txBody>
      </p:sp>
      <p:sp>
        <p:nvSpPr>
          <p:cNvPr id="5" name="Subtitle 4"/>
          <p:cNvSpPr>
            <a:spLocks noGrp="1"/>
          </p:cNvSpPr>
          <p:nvPr>
            <p:ph sz="quarter" idx="13"/>
          </p:nvPr>
        </p:nvSpPr>
        <p:spPr>
          <a:xfrm>
            <a:off x="685800" y="1981200"/>
            <a:ext cx="7772400" cy="1905000"/>
          </a:xfrm>
        </p:spPr>
        <p:txBody>
          <a:bodyPr/>
          <a:lstStyle/>
          <a:p>
            <a:pPr marL="0" indent="0">
              <a:buNone/>
            </a:pPr>
            <a:r>
              <a:rPr lang="en-US" dirty="0"/>
              <a:t>CTN03, CTN30 and CTN44 are RCTs of treatment of substance use disorder using stratified randomization.</a:t>
            </a:r>
          </a:p>
          <a:p>
            <a:r>
              <a:rPr lang="en-US" dirty="0"/>
              <a:t>CTN03 has binary outcomes and CTN30 and CTN44 have continuous outcomes, all being measures of treatment success. </a:t>
            </a:r>
          </a:p>
          <a:p>
            <a:r>
              <a:rPr lang="en-US" dirty="0"/>
              <a:t>Each study has∼5 baseline variables.</a:t>
            </a:r>
          </a:p>
        </p:txBody>
      </p:sp>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8">
            <a:extLst>
              <a:ext uri="{FF2B5EF4-FFF2-40B4-BE49-F238E27FC236}">
                <a16:creationId xmlns:a16="http://schemas.microsoft.com/office/drawing/2014/main" id="{F7ED2B5A-20E9-454A-B94B-72C6E23730A3}"/>
              </a:ext>
            </a:extLst>
          </p:cNvPr>
          <p:cNvGraphicFramePr>
            <a:graphicFrameLocks noGrp="1"/>
          </p:cNvGraphicFramePr>
          <p:nvPr>
            <p:extLst>
              <p:ext uri="{D42A27DB-BD31-4B8C-83A1-F6EECF244321}">
                <p14:modId xmlns:p14="http://schemas.microsoft.com/office/powerpoint/2010/main" val="1103023605"/>
              </p:ext>
            </p:extLst>
          </p:nvPr>
        </p:nvGraphicFramePr>
        <p:xfrm>
          <a:off x="621365" y="4349496"/>
          <a:ext cx="7803705" cy="17526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019648102"/>
                    </a:ext>
                  </a:extLst>
                </a:gridCol>
                <a:gridCol w="2134425">
                  <a:extLst>
                    <a:ext uri="{9D8B030D-6E8A-4147-A177-3AD203B41FA5}">
                      <a16:colId xmlns:a16="http://schemas.microsoft.com/office/drawing/2014/main" val="1814964988"/>
                    </a:ext>
                  </a:extLst>
                </a:gridCol>
                <a:gridCol w="2087880">
                  <a:extLst>
                    <a:ext uri="{9D8B030D-6E8A-4147-A177-3AD203B41FA5}">
                      <a16:colId xmlns:a16="http://schemas.microsoft.com/office/drawing/2014/main" val="3226157086"/>
                    </a:ext>
                  </a:extLst>
                </a:gridCol>
                <a:gridCol w="2362200">
                  <a:extLst>
                    <a:ext uri="{9D8B030D-6E8A-4147-A177-3AD203B41FA5}">
                      <a16:colId xmlns:a16="http://schemas.microsoft.com/office/drawing/2014/main" val="1581156370"/>
                    </a:ext>
                  </a:extLst>
                </a:gridCol>
              </a:tblGrid>
              <a:tr h="370840">
                <a:tc>
                  <a:txBody>
                    <a:bodyPr/>
                    <a:lstStyle/>
                    <a:p>
                      <a:pPr algn="ctr"/>
                      <a:r>
                        <a:rPr lang="en-US" sz="1800" dirty="0">
                          <a:latin typeface="Arial" panose="020B0604020202020204" pitchFamily="34" charset="0"/>
                          <a:cs typeface="Arial" panose="020B0604020202020204" pitchFamily="34" charset="0"/>
                        </a:rPr>
                        <a:t>Study</a:t>
                      </a:r>
                    </a:p>
                  </a:txBody>
                  <a:tcPr anchor="ctr"/>
                </a:tc>
                <a:tc>
                  <a:txBody>
                    <a:bodyPr/>
                    <a:lstStyle/>
                    <a:p>
                      <a:pPr algn="ctr"/>
                      <a:r>
                        <a:rPr lang="en-US" sz="1800" dirty="0">
                          <a:latin typeface="Arial" panose="020B0604020202020204" pitchFamily="34" charset="0"/>
                          <a:cs typeface="Arial" panose="020B0604020202020204" pitchFamily="34" charset="0"/>
                        </a:rPr>
                        <a:t>Unadjusted </a:t>
                      </a:r>
                    </a:p>
                    <a:p>
                      <a:pPr algn="ctr"/>
                      <a:r>
                        <a:rPr lang="en-US" sz="1800" dirty="0">
                          <a:latin typeface="Arial" panose="020B0604020202020204" pitchFamily="34" charset="0"/>
                          <a:cs typeface="Arial" panose="020B0604020202020204" pitchFamily="34" charset="0"/>
                        </a:rPr>
                        <a:t>estimator</a:t>
                      </a:r>
                    </a:p>
                  </a:txBody>
                  <a:tcPr anchor="ctr"/>
                </a:tc>
                <a:tc>
                  <a:txBody>
                    <a:bodyPr/>
                    <a:lstStyle/>
                    <a:p>
                      <a:pPr algn="ctr"/>
                      <a:r>
                        <a:rPr lang="en-US" sz="1800" dirty="0">
                          <a:latin typeface="Arial" panose="020B0604020202020204" pitchFamily="34" charset="0"/>
                          <a:cs typeface="Arial" panose="020B0604020202020204" pitchFamily="34" charset="0"/>
                        </a:rPr>
                        <a:t>Adjusted </a:t>
                      </a:r>
                    </a:p>
                    <a:p>
                      <a:pPr algn="ctr"/>
                      <a:r>
                        <a:rPr lang="en-US" sz="1800" dirty="0">
                          <a:latin typeface="Arial" panose="020B0604020202020204" pitchFamily="34" charset="0"/>
                          <a:cs typeface="Arial" panose="020B0604020202020204" pitchFamily="34" charset="0"/>
                        </a:rPr>
                        <a:t>estimator</a:t>
                      </a:r>
                    </a:p>
                  </a:txBody>
                  <a:tcPr anchor="ctr"/>
                </a:tc>
                <a:tc>
                  <a:txBody>
                    <a:bodyPr/>
                    <a:lstStyle/>
                    <a:p>
                      <a:pPr algn="ctr"/>
                      <a:r>
                        <a:rPr lang="en-US" sz="1800" dirty="0">
                          <a:latin typeface="Arial" panose="020B0604020202020204" pitchFamily="34" charset="0"/>
                          <a:cs typeface="Arial" panose="020B0604020202020204" pitchFamily="34" charset="0"/>
                        </a:rPr>
                        <a:t>Proportional variance reduction</a:t>
                      </a:r>
                    </a:p>
                  </a:txBody>
                  <a:tcPr anchor="ctr"/>
                </a:tc>
                <a:extLst>
                  <a:ext uri="{0D108BD9-81ED-4DB2-BD59-A6C34878D82A}">
                    <a16:rowId xmlns:a16="http://schemas.microsoft.com/office/drawing/2014/main" val="3282665132"/>
                  </a:ext>
                </a:extLst>
              </a:tr>
              <a:tr h="370840">
                <a:tc>
                  <a:txBody>
                    <a:bodyPr/>
                    <a:lstStyle/>
                    <a:p>
                      <a:pPr algn="ctr"/>
                      <a:r>
                        <a:rPr lang="en-US" sz="1800" dirty="0">
                          <a:latin typeface="Arial" panose="020B0604020202020204" pitchFamily="34" charset="0"/>
                          <a:cs typeface="Arial" panose="020B0604020202020204" pitchFamily="34" charset="0"/>
                        </a:rPr>
                        <a:t>CTN03</a:t>
                      </a:r>
                    </a:p>
                  </a:txBody>
                  <a:tcPr anchor="ctr"/>
                </a:tc>
                <a:tc>
                  <a:txBody>
                    <a:bodyPr/>
                    <a:lstStyle/>
                    <a:p>
                      <a:pPr algn="ctr"/>
                      <a:r>
                        <a:rPr lang="en-US" sz="1800" dirty="0">
                          <a:latin typeface="Arial" panose="020B0604020202020204" pitchFamily="34" charset="0"/>
                          <a:cs typeface="Arial" panose="020B0604020202020204" pitchFamily="34" charset="0"/>
                        </a:rPr>
                        <a:t>-0.11(-0.21, -0.01) </a:t>
                      </a: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-0.10(-0.19, -0.02)</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a:latin typeface="Arial" panose="020B0604020202020204" pitchFamily="34" charset="0"/>
                          <a:cs typeface="Arial" panose="020B0604020202020204" pitchFamily="34" charset="0"/>
                        </a:rPr>
                        <a:t>35%</a:t>
                      </a:r>
                    </a:p>
                  </a:txBody>
                  <a:tcPr anchor="ctr"/>
                </a:tc>
                <a:extLst>
                  <a:ext uri="{0D108BD9-81ED-4DB2-BD59-A6C34878D82A}">
                    <a16:rowId xmlns:a16="http://schemas.microsoft.com/office/drawing/2014/main" val="3612816897"/>
                  </a:ext>
                </a:extLst>
              </a:tr>
              <a:tr h="370840">
                <a:tc>
                  <a:txBody>
                    <a:bodyPr/>
                    <a:lstStyle/>
                    <a:p>
                      <a:pPr algn="ctr"/>
                      <a:r>
                        <a:rPr lang="en-US" sz="1800" dirty="0">
                          <a:latin typeface="Arial" panose="020B0604020202020204" pitchFamily="34" charset="0"/>
                          <a:cs typeface="Arial" panose="020B0604020202020204" pitchFamily="34" charset="0"/>
                        </a:rPr>
                        <a:t>CTN30</a:t>
                      </a: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0.02(-0.02, 0.05)</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0.01(-0.02, 0.04)</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a:latin typeface="Arial" panose="020B0604020202020204" pitchFamily="34" charset="0"/>
                          <a:cs typeface="Arial" panose="020B0604020202020204" pitchFamily="34" charset="0"/>
                        </a:rPr>
                        <a:t>17%</a:t>
                      </a:r>
                    </a:p>
                  </a:txBody>
                  <a:tcPr anchor="ctr"/>
                </a:tc>
                <a:extLst>
                  <a:ext uri="{0D108BD9-81ED-4DB2-BD59-A6C34878D82A}">
                    <a16:rowId xmlns:a16="http://schemas.microsoft.com/office/drawing/2014/main" val="3887774000"/>
                  </a:ext>
                </a:extLst>
              </a:tr>
              <a:tr h="370840">
                <a:tc>
                  <a:txBody>
                    <a:bodyPr/>
                    <a:lstStyle/>
                    <a:p>
                      <a:pPr algn="ctr"/>
                      <a:r>
                        <a:rPr lang="en-US" sz="1800" dirty="0">
                          <a:latin typeface="Arial" panose="020B0604020202020204" pitchFamily="34" charset="0"/>
                          <a:cs typeface="Arial" panose="020B0604020202020204" pitchFamily="34" charset="0"/>
                        </a:rPr>
                        <a:t>CTN44</a:t>
                      </a: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-0.09(-0.14, -0.03)</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-0.09(-0.14, -0.03)</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65524518"/>
                  </a:ext>
                </a:extLst>
              </a:tr>
            </a:tbl>
          </a:graphicData>
        </a:graphic>
      </p:graphicFrame>
      <p:sp>
        <p:nvSpPr>
          <p:cNvPr id="9" name="Slide Number Placeholder 8">
            <a:extLst>
              <a:ext uri="{FF2B5EF4-FFF2-40B4-BE49-F238E27FC236}">
                <a16:creationId xmlns:a16="http://schemas.microsoft.com/office/drawing/2014/main" id="{DBD48277-FC30-F14C-83FD-AFAA941271C0}"/>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32</a:t>
            </a:fld>
            <a:endParaRPr lang="en-US"/>
          </a:p>
        </p:txBody>
      </p:sp>
    </p:spTree>
    <p:extLst>
      <p:ext uri="{BB962C8B-B14F-4D97-AF65-F5344CB8AC3E}">
        <p14:creationId xmlns:p14="http://schemas.microsoft.com/office/powerpoint/2010/main" val="3218886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4000"/>
              </a:lnSpc>
            </a:pPr>
            <a:r>
              <a:rPr lang="en-US" dirty="0"/>
              <a:t>Discussion</a:t>
            </a:r>
            <a:br>
              <a:rPr lang="en-US" dirty="0"/>
            </a:br>
            <a:endParaRPr lang="en-US" dirty="0"/>
          </a:p>
        </p:txBody>
      </p:sp>
      <p:sp>
        <p:nvSpPr>
          <p:cNvPr id="5" name="Subtitle 4"/>
          <p:cNvSpPr>
            <a:spLocks noGrp="1"/>
          </p:cNvSpPr>
          <p:nvPr>
            <p:ph sz="quarter" idx="13"/>
          </p:nvPr>
        </p:nvSpPr>
        <p:spPr>
          <a:xfrm>
            <a:off x="533400" y="1295400"/>
            <a:ext cx="7772400" cy="1905000"/>
          </a:xfrm>
        </p:spPr>
        <p:txBody>
          <a:bodyPr/>
          <a:lstStyle/>
          <a:p>
            <a:pPr marL="228600" lvl="1" indent="0">
              <a:buNone/>
            </a:pPr>
            <a:r>
              <a:rPr lang="en-US" b="1" dirty="0"/>
              <a:t>Practical implications</a:t>
            </a:r>
          </a:p>
          <a:p>
            <a:pPr marL="685800" lvl="1" indent="-457200">
              <a:buAutoNum type="arabicPeriod"/>
            </a:pPr>
            <a:r>
              <a:rPr lang="en-US" dirty="0"/>
              <a:t>When using stratified randomization, doing statistical inference with the correct variance can avoid being conservative.</a:t>
            </a:r>
          </a:p>
          <a:p>
            <a:pPr marL="685800" lvl="1" indent="-457200">
              <a:buAutoNum type="arabicPeriod"/>
            </a:pPr>
            <a:r>
              <a:rPr lang="en-US" dirty="0"/>
              <a:t>Adjusting for a set of preplanned baseline variables may lead to substantial variance reduction.</a:t>
            </a:r>
          </a:p>
          <a:p>
            <a:pPr marL="685800" lvl="1" indent="-457200">
              <a:buAutoNum type="arabicPeriod"/>
            </a:pPr>
            <a:endParaRPr lang="en-US" dirty="0"/>
          </a:p>
          <a:p>
            <a:pPr marL="228600" lvl="1" indent="0">
              <a:buNone/>
            </a:pPr>
            <a:r>
              <a:rPr lang="en-US" b="1" dirty="0"/>
              <a:t>Limitations</a:t>
            </a:r>
          </a:p>
          <a:p>
            <a:pPr marL="685800" lvl="1" indent="-457200">
              <a:buFont typeface="+mj-lt"/>
              <a:buAutoNum type="arabicPeriod"/>
            </a:pPr>
            <a:r>
              <a:rPr lang="en-US" dirty="0"/>
              <a:t>Our results cannot handle cases where some strata have few participants.</a:t>
            </a:r>
          </a:p>
          <a:p>
            <a:pPr marL="685800" lvl="1" indent="-457200">
              <a:buFont typeface="+mj-lt"/>
              <a:buAutoNum type="arabicPeriod"/>
            </a:pPr>
            <a:r>
              <a:rPr lang="en-US" dirty="0"/>
              <a:t>Our results cannot handle missing not at random.</a:t>
            </a:r>
          </a:p>
          <a:p>
            <a:pPr marL="228600" lvl="1" indent="0">
              <a:buNone/>
            </a:pPr>
            <a:endParaRPr lang="en-US" dirty="0"/>
          </a:p>
          <a:p>
            <a:pPr marL="228600" lvl="1" indent="0">
              <a:buNone/>
            </a:pPr>
            <a:endParaRPr lang="en-US" dirty="0"/>
          </a:p>
        </p:txBody>
      </p:sp>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0214E49E-21B9-7E4F-B068-C84156A0F22E}"/>
              </a:ext>
            </a:extLst>
          </p:cNvPr>
          <p:cNvGrpSpPr/>
          <p:nvPr/>
        </p:nvGrpSpPr>
        <p:grpSpPr>
          <a:xfrm>
            <a:off x="1276350" y="5169408"/>
            <a:ext cx="6271593" cy="1307592"/>
            <a:chOff x="1276350" y="5169408"/>
            <a:chExt cx="6271593" cy="1307592"/>
          </a:xfrm>
        </p:grpSpPr>
        <p:pic>
          <p:nvPicPr>
            <p:cNvPr id="11266" name="Picture 2" descr="Round bridge icon cartoon style Royalty Free Vector Image">
              <a:extLst>
                <a:ext uri="{FF2B5EF4-FFF2-40B4-BE49-F238E27FC236}">
                  <a16:creationId xmlns:a16="http://schemas.microsoft.com/office/drawing/2014/main" id="{F10B1DC3-E70F-8342-A754-2B6F47D67F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8889" b="34444"/>
            <a:stretch/>
          </p:blipFill>
          <p:spPr bwMode="auto">
            <a:xfrm>
              <a:off x="2921000" y="5169408"/>
              <a:ext cx="3302000" cy="130759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0F8FA66-0085-8B4E-9128-CF70426FD6DB}"/>
                </a:ext>
              </a:extLst>
            </p:cNvPr>
            <p:cNvSpPr txBox="1"/>
            <p:nvPr/>
          </p:nvSpPr>
          <p:spPr>
            <a:xfrm>
              <a:off x="1276350" y="5589657"/>
              <a:ext cx="1866900" cy="707886"/>
            </a:xfrm>
            <a:prstGeom prst="rect">
              <a:avLst/>
            </a:prstGeom>
            <a:noFill/>
          </p:spPr>
          <p:txBody>
            <a:bodyPr wrap="square" rtlCol="0">
              <a:spAutoFit/>
            </a:bodyPr>
            <a:lstStyle>
              <a:defPPr>
                <a:defRPr lang="en-US"/>
              </a:defPPr>
              <a:lvl1pPr algn="ctr">
                <a:defRPr sz="2000">
                  <a:latin typeface="Arial" panose="020B0604020202020204" pitchFamily="34" charset="0"/>
                  <a:cs typeface="Arial" panose="020B0604020202020204" pitchFamily="34" charset="0"/>
                </a:defRPr>
              </a:lvl1pPr>
            </a:lstStyle>
            <a:p>
              <a:r>
                <a:rPr lang="en-US" dirty="0"/>
                <a:t>New findings in academia</a:t>
              </a:r>
            </a:p>
          </p:txBody>
        </p:sp>
        <p:sp>
          <p:nvSpPr>
            <p:cNvPr id="7" name="TextBox 6">
              <a:extLst>
                <a:ext uri="{FF2B5EF4-FFF2-40B4-BE49-F238E27FC236}">
                  <a16:creationId xmlns:a16="http://schemas.microsoft.com/office/drawing/2014/main" id="{68095B00-15C7-A24C-A9F4-80401ACF2B43}"/>
                </a:ext>
              </a:extLst>
            </p:cNvPr>
            <p:cNvSpPr txBox="1"/>
            <p:nvPr/>
          </p:nvSpPr>
          <p:spPr>
            <a:xfrm>
              <a:off x="6023943" y="5589657"/>
              <a:ext cx="1524000" cy="707886"/>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Practice in industry</a:t>
              </a:r>
            </a:p>
          </p:txBody>
        </p:sp>
      </p:grpSp>
      <p:sp>
        <p:nvSpPr>
          <p:cNvPr id="6" name="Slide Number Placeholder 5">
            <a:extLst>
              <a:ext uri="{FF2B5EF4-FFF2-40B4-BE49-F238E27FC236}">
                <a16:creationId xmlns:a16="http://schemas.microsoft.com/office/drawing/2014/main" id="{7251577A-9B81-7847-A401-627CFE183316}"/>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33</a:t>
            </a:fld>
            <a:endParaRPr lang="en-US"/>
          </a:p>
        </p:txBody>
      </p:sp>
    </p:spTree>
    <p:extLst>
      <p:ext uri="{BB962C8B-B14F-4D97-AF65-F5344CB8AC3E}">
        <p14:creationId xmlns:p14="http://schemas.microsoft.com/office/powerpoint/2010/main" val="34504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Thanks to</a:t>
            </a:r>
          </a:p>
        </p:txBody>
      </p:sp>
      <p:sp>
        <p:nvSpPr>
          <p:cNvPr id="3" name="TextBox 2">
            <a:extLst>
              <a:ext uri="{FF2B5EF4-FFF2-40B4-BE49-F238E27FC236}">
                <a16:creationId xmlns:a16="http://schemas.microsoft.com/office/drawing/2014/main" id="{980F85BF-DD69-4444-93E4-B7B5CCC736DD}"/>
              </a:ext>
            </a:extLst>
          </p:cNvPr>
          <p:cNvSpPr txBox="1"/>
          <p:nvPr/>
        </p:nvSpPr>
        <p:spPr>
          <a:xfrm>
            <a:off x="708990" y="1752600"/>
            <a:ext cx="7139610" cy="4038600"/>
          </a:xfrm>
          <a:prstGeom prst="rect">
            <a:avLst/>
          </a:prstGeom>
        </p:spPr>
        <p:txBody>
          <a:bodyPr vert="horz" lIns="0" tIns="0" rIns="0" bIns="0" rtlCol="0" anchor="t" anchorCtr="0">
            <a:normAutofit/>
          </a:bodyPr>
          <a:lstStyle>
            <a:lvl1pPr>
              <a:lnSpc>
                <a:spcPct val="114000"/>
              </a:lnSpc>
              <a:spcBef>
                <a:spcPct val="0"/>
              </a:spcBef>
              <a:buNone/>
              <a:defRPr sz="2600" b="1" baseline="0">
                <a:solidFill>
                  <a:schemeClr val="bg1"/>
                </a:solidFill>
                <a:latin typeface="Arial" pitchFamily="34" charset="0"/>
                <a:ea typeface="+mj-ea"/>
                <a:cs typeface="Arial" pitchFamily="34" charset="0"/>
              </a:defRPr>
            </a:lvl1pPr>
          </a:lstStyle>
          <a:p>
            <a:r>
              <a:rPr lang="en-US" sz="2000" dirty="0"/>
              <a:t>Coauthors of this paper:</a:t>
            </a:r>
          </a:p>
          <a:p>
            <a:r>
              <a:rPr lang="en-US" sz="2000" b="0" dirty="0" err="1"/>
              <a:t>Ryoko</a:t>
            </a:r>
            <a:r>
              <a:rPr lang="en-US" sz="2000" b="0" dirty="0"/>
              <a:t> </a:t>
            </a:r>
            <a:r>
              <a:rPr lang="en-US" sz="2000" b="0" dirty="0" err="1"/>
              <a:t>Susukida</a:t>
            </a:r>
            <a:r>
              <a:rPr lang="en-US" sz="2000" b="0" dirty="0"/>
              <a:t>,</a:t>
            </a:r>
          </a:p>
          <a:p>
            <a:r>
              <a:rPr lang="en-US" sz="2000" b="0" dirty="0" err="1"/>
              <a:t>Ramin</a:t>
            </a:r>
            <a:r>
              <a:rPr lang="en-US" sz="2000" b="0" dirty="0"/>
              <a:t> </a:t>
            </a:r>
            <a:r>
              <a:rPr lang="en-US" sz="2000" b="0" dirty="0" err="1"/>
              <a:t>Mojtabai</a:t>
            </a:r>
            <a:r>
              <a:rPr lang="en-US" sz="2000" b="0" dirty="0"/>
              <a:t>, </a:t>
            </a:r>
          </a:p>
          <a:p>
            <a:r>
              <a:rPr lang="en-US" sz="2000" b="0" dirty="0"/>
              <a:t>Masoumeh Amin-</a:t>
            </a:r>
            <a:r>
              <a:rPr lang="en-US" sz="2000" b="0" dirty="0" err="1"/>
              <a:t>Esmaeili</a:t>
            </a:r>
            <a:r>
              <a:rPr lang="en-US" sz="2000" b="0" dirty="0"/>
              <a:t>, </a:t>
            </a:r>
          </a:p>
          <a:p>
            <a:r>
              <a:rPr lang="en-US" sz="2000" b="0" dirty="0"/>
              <a:t>Michael Rosenblum (PhD advisor)</a:t>
            </a:r>
            <a:endParaRPr lang="en-US" sz="2000" dirty="0"/>
          </a:p>
          <a:p>
            <a:endParaRPr lang="en-US" sz="2000" dirty="0"/>
          </a:p>
          <a:p>
            <a:r>
              <a:rPr lang="en-US" sz="2000" dirty="0"/>
              <a:t>Thanks to Dr. Dong Xi for organizing this session.</a:t>
            </a:r>
          </a:p>
          <a:p>
            <a:endParaRPr lang="en-US" sz="2000" dirty="0"/>
          </a:p>
          <a:p>
            <a:r>
              <a:rPr lang="en-US" sz="2000" dirty="0"/>
              <a:t>Thanks to Novartis for inviting me as a speaker.</a:t>
            </a:r>
          </a:p>
        </p:txBody>
      </p:sp>
      <p:sp>
        <p:nvSpPr>
          <p:cNvPr id="5" name="Slide Number Placeholder 4">
            <a:extLst>
              <a:ext uri="{FF2B5EF4-FFF2-40B4-BE49-F238E27FC236}">
                <a16:creationId xmlns:a16="http://schemas.microsoft.com/office/drawing/2014/main" id="{6CAC981C-3090-7242-A742-4B01E9E199B2}"/>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34</a:t>
            </a:fld>
            <a:endParaRPr lang="en-US"/>
          </a:p>
        </p:txBody>
      </p:sp>
    </p:spTree>
    <p:extLst>
      <p:ext uri="{BB962C8B-B14F-4D97-AF65-F5344CB8AC3E}">
        <p14:creationId xmlns:p14="http://schemas.microsoft.com/office/powerpoint/2010/main" val="24077131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
        <p:nvSpPr>
          <p:cNvPr id="3" name="TextBox 2">
            <a:extLst>
              <a:ext uri="{FF2B5EF4-FFF2-40B4-BE49-F238E27FC236}">
                <a16:creationId xmlns:a16="http://schemas.microsoft.com/office/drawing/2014/main" id="{980F85BF-DD69-4444-93E4-B7B5CCC736DD}"/>
              </a:ext>
            </a:extLst>
          </p:cNvPr>
          <p:cNvSpPr txBox="1"/>
          <p:nvPr/>
        </p:nvSpPr>
        <p:spPr>
          <a:xfrm>
            <a:off x="708990" y="1752600"/>
            <a:ext cx="7139610" cy="4343400"/>
          </a:xfrm>
          <a:prstGeom prst="rect">
            <a:avLst/>
          </a:prstGeom>
        </p:spPr>
        <p:txBody>
          <a:bodyPr vert="horz" lIns="0" tIns="0" rIns="0" bIns="0" rtlCol="0" anchor="t" anchorCtr="0">
            <a:normAutofit fontScale="92500" lnSpcReduction="10000"/>
          </a:bodyPr>
          <a:lstStyle>
            <a:lvl1pPr>
              <a:lnSpc>
                <a:spcPct val="114000"/>
              </a:lnSpc>
              <a:spcBef>
                <a:spcPct val="0"/>
              </a:spcBef>
              <a:buNone/>
              <a:defRPr sz="2600" b="1" baseline="0">
                <a:solidFill>
                  <a:schemeClr val="bg1"/>
                </a:solidFill>
                <a:latin typeface="Arial" pitchFamily="34" charset="0"/>
                <a:ea typeface="+mj-ea"/>
                <a:cs typeface="Arial" pitchFamily="34" charset="0"/>
              </a:defRPr>
            </a:lvl1pPr>
          </a:lstStyle>
          <a:p>
            <a:pPr algn="ctr"/>
            <a:r>
              <a:rPr lang="en-US" b="0" dirty="0"/>
              <a:t>The slides are available at</a:t>
            </a:r>
          </a:p>
          <a:p>
            <a:pPr algn="ctr"/>
            <a:r>
              <a:rPr lang="en-US" b="0" dirty="0">
                <a:solidFill>
                  <a:srgbClr val="00B050"/>
                </a:solidFill>
                <a:hlinkClick r:id="rId2">
                  <a:extLst>
                    <a:ext uri="{A12FA001-AC4F-418D-AE19-62706E023703}">
                      <ahyp:hlinkClr xmlns:ahyp="http://schemas.microsoft.com/office/drawing/2018/hyperlinkcolor" val="tx"/>
                    </a:ext>
                  </a:extLst>
                </a:hlinkClick>
              </a:rPr>
              <a:t>https://bingkaiwang.com</a:t>
            </a:r>
            <a:r>
              <a:rPr lang="en-US" b="0" dirty="0">
                <a:solidFill>
                  <a:srgbClr val="00B050"/>
                </a:solidFill>
              </a:rPr>
              <a:t>.</a:t>
            </a:r>
          </a:p>
          <a:p>
            <a:pPr algn="ctr"/>
            <a:endParaRPr lang="en-US" b="0" dirty="0">
              <a:solidFill>
                <a:srgbClr val="00B050"/>
              </a:solidFill>
            </a:endParaRPr>
          </a:p>
          <a:p>
            <a:pPr algn="ctr"/>
            <a:r>
              <a:rPr lang="en-US" b="0" dirty="0"/>
              <a:t>The paper is available at</a:t>
            </a:r>
          </a:p>
          <a:p>
            <a:pPr algn="ctr"/>
            <a:r>
              <a:rPr lang="en-US" b="0" dirty="0">
                <a:solidFill>
                  <a:srgbClr val="00B050"/>
                </a:solidFill>
                <a:hlinkClick r:id="rId3">
                  <a:extLst>
                    <a:ext uri="{A12FA001-AC4F-418D-AE19-62706E023703}">
                      <ahyp:hlinkClr xmlns:ahyp="http://schemas.microsoft.com/office/drawing/2018/hyperlinkcolor" val="tx"/>
                    </a:ext>
                  </a:extLst>
                </a:hlinkClick>
              </a:rPr>
              <a:t>https://arxiv.org/abs/1910.13954</a:t>
            </a:r>
            <a:r>
              <a:rPr lang="en-US" b="0" dirty="0">
                <a:solidFill>
                  <a:srgbClr val="00B050"/>
                </a:solidFill>
              </a:rPr>
              <a:t>.</a:t>
            </a:r>
          </a:p>
          <a:p>
            <a:pPr algn="ctr"/>
            <a:endParaRPr lang="en-US" b="0" dirty="0">
              <a:solidFill>
                <a:srgbClr val="00B050"/>
              </a:solidFill>
            </a:endParaRPr>
          </a:p>
          <a:p>
            <a:pPr algn="ctr"/>
            <a:r>
              <a:rPr lang="en-US" b="0" dirty="0"/>
              <a:t>The R code is available at </a:t>
            </a:r>
            <a:r>
              <a:rPr lang="en-US" b="0" dirty="0">
                <a:solidFill>
                  <a:srgbClr val="00B050"/>
                </a:solidFill>
                <a:hlinkClick r:id="rId4">
                  <a:extLst>
                    <a:ext uri="{A12FA001-AC4F-418D-AE19-62706E023703}">
                      <ahyp:hlinkClr xmlns:ahyp="http://schemas.microsoft.com/office/drawing/2018/hyperlinkcolor" val="tx"/>
                    </a:ext>
                  </a:extLst>
                </a:hlinkClick>
              </a:rPr>
              <a:t>https://github.com/BingkaiWang/covariate-adaptive</a:t>
            </a:r>
            <a:r>
              <a:rPr lang="en-US" b="0" dirty="0">
                <a:solidFill>
                  <a:srgbClr val="00B050"/>
                </a:solidFill>
              </a:rPr>
              <a:t>.</a:t>
            </a:r>
          </a:p>
          <a:p>
            <a:pPr algn="ctr"/>
            <a:br>
              <a:rPr lang="en-US" b="0" dirty="0"/>
            </a:br>
            <a:r>
              <a:rPr lang="en-US" b="0" dirty="0"/>
              <a:t>Email: </a:t>
            </a:r>
          </a:p>
          <a:p>
            <a:pPr algn="ctr"/>
            <a:r>
              <a:rPr lang="en-US" b="0" dirty="0" err="1"/>
              <a:t>bingkai.w@gmail.com</a:t>
            </a:r>
            <a:endParaRPr lang="en-US" b="0" dirty="0"/>
          </a:p>
        </p:txBody>
      </p:sp>
      <p:sp>
        <p:nvSpPr>
          <p:cNvPr id="2" name="Slide Number Placeholder 1">
            <a:extLst>
              <a:ext uri="{FF2B5EF4-FFF2-40B4-BE49-F238E27FC236}">
                <a16:creationId xmlns:a16="http://schemas.microsoft.com/office/drawing/2014/main" id="{1B3A8280-D6AD-EC4E-A4AC-248F4FF74BB6}"/>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35</a:t>
            </a:fld>
            <a:endParaRPr lang="en-US"/>
          </a:p>
        </p:txBody>
      </p:sp>
    </p:spTree>
    <p:extLst>
      <p:ext uri="{BB962C8B-B14F-4D97-AF65-F5344CB8AC3E}">
        <p14:creationId xmlns:p14="http://schemas.microsoft.com/office/powerpoint/2010/main" val="15023153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Acknowledgement</a:t>
            </a:r>
          </a:p>
        </p:txBody>
      </p:sp>
      <p:sp>
        <p:nvSpPr>
          <p:cNvPr id="3" name="Rectangle 2">
            <a:extLst>
              <a:ext uri="{FF2B5EF4-FFF2-40B4-BE49-F238E27FC236}">
                <a16:creationId xmlns:a16="http://schemas.microsoft.com/office/drawing/2014/main" id="{222F953C-F386-BE4A-BE73-D949D1476D3D}"/>
              </a:ext>
            </a:extLst>
          </p:cNvPr>
          <p:cNvSpPr/>
          <p:nvPr/>
        </p:nvSpPr>
        <p:spPr>
          <a:xfrm>
            <a:off x="609600" y="1295400"/>
            <a:ext cx="8153400" cy="4524315"/>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This project was supported by a research award from Arnold Ventures. </a:t>
            </a:r>
          </a:p>
          <a:p>
            <a:r>
              <a:rPr lang="en-US" dirty="0">
                <a:solidFill>
                  <a:schemeClr val="bg1"/>
                </a:solidFill>
                <a:latin typeface="Arial" panose="020B0604020202020204" pitchFamily="34" charset="0"/>
                <a:cs typeface="Arial" panose="020B0604020202020204" pitchFamily="34" charset="0"/>
              </a:rPr>
              <a:t>The information reported here results from secondary analyses of data from clinical trials conducted by the National Institute on Drug Abuse (NIDA). Specifically, data from NIDA–CTN-0003 (Suboxone (Buprenorphine/Naloxone) Taper: A Comparison of Two Schedules), NIDA-CTN-0030 (Prescription Opioid Addiction Treatment Study) and NIDA-CTN-0044 (Web-delivery of Evidence-Based, Psychosocial Treatment for Substance Use Disorders) were included. NIDA databases and information are available at (https://</a:t>
            </a:r>
            <a:r>
              <a:rPr lang="en-US" dirty="0" err="1">
                <a:solidFill>
                  <a:schemeClr val="bg1"/>
                </a:solidFill>
                <a:latin typeface="Arial" panose="020B0604020202020204" pitchFamily="34" charset="0"/>
                <a:cs typeface="Arial" panose="020B0604020202020204" pitchFamily="34" charset="0"/>
              </a:rPr>
              <a:t>datashare.nida.nih.gov</a:t>
            </a:r>
            <a:r>
              <a:rPr lang="en-US" dirty="0">
                <a:solidFill>
                  <a:schemeClr val="bg1"/>
                </a:solidFill>
                <a:latin typeface="Arial" panose="020B0604020202020204" pitchFamily="34" charset="0"/>
                <a:cs typeface="Arial" panose="020B0604020202020204" pitchFamily="34" charset="0"/>
              </a:rPr>
              <a:t>).</a:t>
            </a:r>
          </a:p>
          <a:p>
            <a:r>
              <a:rPr lang="en-US" dirty="0">
                <a:solidFill>
                  <a:schemeClr val="bg1"/>
                </a:solidFill>
                <a:latin typeface="Arial" panose="020B0604020202020204" pitchFamily="34" charset="0"/>
                <a:cs typeface="Arial" panose="020B0604020202020204" pitchFamily="34" charset="0"/>
              </a:rPr>
              <a:t>MR was supported by the Johns Hopkins Center of Excellence in Regulatory Science and Innovation, which is funded by the Food and Drug Administration (FDA) of the U.S. Department of Health and Human Services (HHS) as part of a financial assistance award (U01FD005942). </a:t>
            </a:r>
          </a:p>
          <a:p>
            <a:r>
              <a:rPr lang="en-US" dirty="0">
                <a:solidFill>
                  <a:schemeClr val="bg1"/>
                </a:solidFill>
                <a:latin typeface="Arial" panose="020B0604020202020204" pitchFamily="34" charset="0"/>
                <a:cs typeface="Arial" panose="020B0604020202020204" pitchFamily="34" charset="0"/>
              </a:rPr>
              <a:t>The contents are those of the author(s) and do not necessarily represent the official views of, nor an endorsement, by any of the aforementioned organizations, the FDA/HHS, nor the U.S. Government.</a:t>
            </a:r>
          </a:p>
        </p:txBody>
      </p:sp>
      <p:sp>
        <p:nvSpPr>
          <p:cNvPr id="2" name="Slide Number Placeholder 1">
            <a:extLst>
              <a:ext uri="{FF2B5EF4-FFF2-40B4-BE49-F238E27FC236}">
                <a16:creationId xmlns:a16="http://schemas.microsoft.com/office/drawing/2014/main" id="{BA40BCC7-F799-174E-9110-900D7568034B}"/>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36</a:t>
            </a:fld>
            <a:endParaRPr lang="en-US"/>
          </a:p>
        </p:txBody>
      </p:sp>
    </p:spTree>
    <p:extLst>
      <p:ext uri="{BB962C8B-B14F-4D97-AF65-F5344CB8AC3E}">
        <p14:creationId xmlns:p14="http://schemas.microsoft.com/office/powerpoint/2010/main" val="26949915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References</a:t>
            </a:r>
          </a:p>
        </p:txBody>
      </p:sp>
      <p:sp>
        <p:nvSpPr>
          <p:cNvPr id="3" name="Rectangle 2">
            <a:extLst>
              <a:ext uri="{FF2B5EF4-FFF2-40B4-BE49-F238E27FC236}">
                <a16:creationId xmlns:a16="http://schemas.microsoft.com/office/drawing/2014/main" id="{222F953C-F386-BE4A-BE73-D949D1476D3D}"/>
              </a:ext>
            </a:extLst>
          </p:cNvPr>
          <p:cNvSpPr/>
          <p:nvPr/>
        </p:nvSpPr>
        <p:spPr>
          <a:xfrm>
            <a:off x="609600" y="1172817"/>
            <a:ext cx="8153400" cy="5001369"/>
          </a:xfrm>
          <a:prstGeom prst="rect">
            <a:avLst/>
          </a:prstGeom>
        </p:spPr>
        <p:txBody>
          <a:bodyPr wrap="square">
            <a:spAutoFit/>
          </a:bodyPr>
          <a:lstStyle/>
          <a:p>
            <a:r>
              <a:rPr lang="en-US" sz="1100" dirty="0" err="1">
                <a:solidFill>
                  <a:schemeClr val="bg1"/>
                </a:solidFill>
                <a:latin typeface="Arial" panose="020B0604020202020204" pitchFamily="34" charset="0"/>
                <a:cs typeface="Arial" panose="020B0604020202020204" pitchFamily="34" charset="0"/>
              </a:rPr>
              <a:t>Bugni</a:t>
            </a:r>
            <a:r>
              <a:rPr lang="en-US" sz="1100" dirty="0">
                <a:solidFill>
                  <a:schemeClr val="bg1"/>
                </a:solidFill>
                <a:latin typeface="Arial" panose="020B0604020202020204" pitchFamily="34" charset="0"/>
                <a:cs typeface="Arial" panose="020B0604020202020204" pitchFamily="34" charset="0"/>
              </a:rPr>
              <a:t>, F. A., I. A. </a:t>
            </a:r>
            <a:r>
              <a:rPr lang="en-US" sz="1100" dirty="0" err="1">
                <a:solidFill>
                  <a:schemeClr val="bg1"/>
                </a:solidFill>
                <a:latin typeface="Arial" panose="020B0604020202020204" pitchFamily="34" charset="0"/>
                <a:cs typeface="Arial" panose="020B0604020202020204" pitchFamily="34" charset="0"/>
              </a:rPr>
              <a:t>Canay</a:t>
            </a:r>
            <a:r>
              <a:rPr lang="en-US" sz="1100" dirty="0">
                <a:solidFill>
                  <a:schemeClr val="bg1"/>
                </a:solidFill>
                <a:latin typeface="Arial" panose="020B0604020202020204" pitchFamily="34" charset="0"/>
                <a:cs typeface="Arial" panose="020B0604020202020204" pitchFamily="34" charset="0"/>
              </a:rPr>
              <a:t>, and A. M. Shaikh (2018). Inference under covariate-adaptive randomization. Journal of the American Statistical Association 113(524), 1784–1796.</a:t>
            </a:r>
          </a:p>
          <a:p>
            <a:r>
              <a:rPr lang="en-US" sz="1100" dirty="0">
                <a:solidFill>
                  <a:schemeClr val="bg1"/>
                </a:solidFill>
                <a:latin typeface="Arial" panose="020B0604020202020204" pitchFamily="34" charset="0"/>
                <a:cs typeface="Arial" panose="020B0604020202020204" pitchFamily="34" charset="0"/>
              </a:rPr>
              <a:t>Campbell, A. N., E. V. Nunes, A. G. Matthews, M. </a:t>
            </a:r>
            <a:r>
              <a:rPr lang="en-US" sz="1100" dirty="0" err="1">
                <a:solidFill>
                  <a:schemeClr val="bg1"/>
                </a:solidFill>
                <a:latin typeface="Arial" panose="020B0604020202020204" pitchFamily="34" charset="0"/>
                <a:cs typeface="Arial" panose="020B0604020202020204" pitchFamily="34" charset="0"/>
              </a:rPr>
              <a:t>Stitzer</a:t>
            </a:r>
            <a:r>
              <a:rPr lang="en-US" sz="1100" dirty="0">
                <a:solidFill>
                  <a:schemeClr val="bg1"/>
                </a:solidFill>
                <a:latin typeface="Arial" panose="020B0604020202020204" pitchFamily="34" charset="0"/>
                <a:cs typeface="Arial" panose="020B0604020202020204" pitchFamily="34" charset="0"/>
              </a:rPr>
              <a:t>, G. M. </a:t>
            </a:r>
            <a:r>
              <a:rPr lang="en-US" sz="1100" dirty="0" err="1">
                <a:solidFill>
                  <a:schemeClr val="bg1"/>
                </a:solidFill>
                <a:latin typeface="Arial" panose="020B0604020202020204" pitchFamily="34" charset="0"/>
                <a:cs typeface="Arial" panose="020B0604020202020204" pitchFamily="34" charset="0"/>
              </a:rPr>
              <a:t>Miele,D</a:t>
            </a:r>
            <a:r>
              <a:rPr lang="en-US" sz="1100" dirty="0">
                <a:solidFill>
                  <a:schemeClr val="bg1"/>
                </a:solidFill>
                <a:latin typeface="Arial" panose="020B0604020202020204" pitchFamily="34" charset="0"/>
                <a:cs typeface="Arial" panose="020B0604020202020204" pitchFamily="34" charset="0"/>
              </a:rPr>
              <a:t>. Polsky, E. </a:t>
            </a:r>
            <a:r>
              <a:rPr lang="en-US" sz="1100" dirty="0" err="1">
                <a:solidFill>
                  <a:schemeClr val="bg1"/>
                </a:solidFill>
                <a:latin typeface="Arial" panose="020B0604020202020204" pitchFamily="34" charset="0"/>
                <a:cs typeface="Arial" panose="020B0604020202020204" pitchFamily="34" charset="0"/>
              </a:rPr>
              <a:t>Turrigiano</a:t>
            </a:r>
            <a:r>
              <a:rPr lang="en-US" sz="1100" dirty="0">
                <a:solidFill>
                  <a:schemeClr val="bg1"/>
                </a:solidFill>
                <a:latin typeface="Arial" panose="020B0604020202020204" pitchFamily="34" charset="0"/>
                <a:cs typeface="Arial" panose="020B0604020202020204" pitchFamily="34" charset="0"/>
              </a:rPr>
              <a:t>, S. Walters, E. A. McClure, T. L. Kyle, A. </a:t>
            </a:r>
            <a:r>
              <a:rPr lang="en-US" sz="1100" dirty="0" err="1">
                <a:solidFill>
                  <a:schemeClr val="bg1"/>
                </a:solidFill>
                <a:latin typeface="Arial" panose="020B0604020202020204" pitchFamily="34" charset="0"/>
                <a:cs typeface="Arial" panose="020B0604020202020204" pitchFamily="34" charset="0"/>
              </a:rPr>
              <a:t>Wahle,P</a:t>
            </a:r>
            <a:r>
              <a:rPr lang="en-US" sz="1100" dirty="0">
                <a:solidFill>
                  <a:schemeClr val="bg1"/>
                </a:solidFill>
                <a:latin typeface="Arial" panose="020B0604020202020204" pitchFamily="34" charset="0"/>
                <a:cs typeface="Arial" panose="020B0604020202020204" pitchFamily="34" charset="0"/>
              </a:rPr>
              <a:t>. Van </a:t>
            </a:r>
            <a:r>
              <a:rPr lang="en-US" sz="1100" dirty="0" err="1">
                <a:solidFill>
                  <a:schemeClr val="bg1"/>
                </a:solidFill>
                <a:latin typeface="Arial" panose="020B0604020202020204" pitchFamily="34" charset="0"/>
                <a:cs typeface="Arial" panose="020B0604020202020204" pitchFamily="34" charset="0"/>
              </a:rPr>
              <a:t>Veldhuisen</a:t>
            </a:r>
            <a:r>
              <a:rPr lang="en-US" sz="1100" dirty="0">
                <a:solidFill>
                  <a:schemeClr val="bg1"/>
                </a:solidFill>
                <a:latin typeface="Arial" panose="020B0604020202020204" pitchFamily="34" charset="0"/>
                <a:cs typeface="Arial" panose="020B0604020202020204" pitchFamily="34" charset="0"/>
              </a:rPr>
              <a:t>, B. Goldman, D. Babcock, P. Q. Stabile, T. </a:t>
            </a:r>
            <a:r>
              <a:rPr lang="en-US" sz="1100" dirty="0" err="1">
                <a:solidFill>
                  <a:schemeClr val="bg1"/>
                </a:solidFill>
                <a:latin typeface="Arial" panose="020B0604020202020204" pitchFamily="34" charset="0"/>
                <a:cs typeface="Arial" panose="020B0604020202020204" pitchFamily="34" charset="0"/>
              </a:rPr>
              <a:t>Winhusen</a:t>
            </a:r>
            <a:r>
              <a:rPr lang="en-US" sz="1100" dirty="0">
                <a:solidFill>
                  <a:schemeClr val="bg1"/>
                </a:solidFill>
                <a:latin typeface="Arial" panose="020B0604020202020204" pitchFamily="34" charset="0"/>
                <a:cs typeface="Arial" panose="020B0604020202020204" pitchFamily="34" charset="0"/>
              </a:rPr>
              <a:t>, and U. E. </a:t>
            </a:r>
            <a:r>
              <a:rPr lang="en-US" sz="1100" dirty="0" err="1">
                <a:solidFill>
                  <a:schemeClr val="bg1"/>
                </a:solidFill>
                <a:latin typeface="Arial" panose="020B0604020202020204" pitchFamily="34" charset="0"/>
                <a:cs typeface="Arial" panose="020B0604020202020204" pitchFamily="34" charset="0"/>
              </a:rPr>
              <a:t>Ghitza</a:t>
            </a:r>
            <a:r>
              <a:rPr lang="en-US" sz="1100" dirty="0">
                <a:solidFill>
                  <a:schemeClr val="bg1"/>
                </a:solidFill>
                <a:latin typeface="Arial" panose="020B0604020202020204" pitchFamily="34" charset="0"/>
                <a:cs typeface="Arial" panose="020B0604020202020204" pitchFamily="34" charset="0"/>
              </a:rPr>
              <a:t> (2014). Internet-delivered treatment for substance abuse: A multisite randomized controlled </a:t>
            </a:r>
            <a:r>
              <a:rPr lang="en-US" sz="1100" dirty="0" err="1">
                <a:solidFill>
                  <a:schemeClr val="bg1"/>
                </a:solidFill>
                <a:latin typeface="Arial" panose="020B0604020202020204" pitchFamily="34" charset="0"/>
                <a:cs typeface="Arial" panose="020B0604020202020204" pitchFamily="34" charset="0"/>
              </a:rPr>
              <a:t>trial.A</a:t>
            </a:r>
            <a:r>
              <a:rPr lang="en-US" sz="1100" dirty="0">
                <a:solidFill>
                  <a:schemeClr val="bg1"/>
                </a:solidFill>
                <a:latin typeface="Arial" panose="020B0604020202020204" pitchFamily="34" charset="0"/>
                <a:cs typeface="Arial" panose="020B0604020202020204" pitchFamily="34" charset="0"/>
              </a:rPr>
              <a:t> </a:t>
            </a:r>
            <a:r>
              <a:rPr lang="en-US" sz="1100" dirty="0" err="1">
                <a:solidFill>
                  <a:schemeClr val="bg1"/>
                </a:solidFill>
                <a:latin typeface="Arial" panose="020B0604020202020204" pitchFamily="34" charset="0"/>
                <a:cs typeface="Arial" panose="020B0604020202020204" pitchFamily="34" charset="0"/>
              </a:rPr>
              <a:t>merican</a:t>
            </a:r>
            <a:r>
              <a:rPr lang="en-US" sz="1100" dirty="0">
                <a:solidFill>
                  <a:schemeClr val="bg1"/>
                </a:solidFill>
                <a:latin typeface="Arial" panose="020B0604020202020204" pitchFamily="34" charset="0"/>
                <a:cs typeface="Arial" panose="020B0604020202020204" pitchFamily="34" charset="0"/>
              </a:rPr>
              <a:t> Journal </a:t>
            </a:r>
            <a:r>
              <a:rPr lang="en-US" sz="1100" dirty="0" err="1">
                <a:solidFill>
                  <a:schemeClr val="bg1"/>
                </a:solidFill>
                <a:latin typeface="Arial" panose="020B0604020202020204" pitchFamily="34" charset="0"/>
                <a:cs typeface="Arial" panose="020B0604020202020204" pitchFamily="34" charset="0"/>
              </a:rPr>
              <a:t>ofPsychiatry</a:t>
            </a:r>
            <a:r>
              <a:rPr lang="en-US" sz="1100" dirty="0">
                <a:solidFill>
                  <a:schemeClr val="bg1"/>
                </a:solidFill>
                <a:latin typeface="Arial" panose="020B0604020202020204" pitchFamily="34" charset="0"/>
                <a:cs typeface="Arial" panose="020B0604020202020204" pitchFamily="34" charset="0"/>
              </a:rPr>
              <a:t> 171(6), 683–690.</a:t>
            </a:r>
          </a:p>
          <a:p>
            <a:r>
              <a:rPr lang="en-US" sz="1100" dirty="0">
                <a:solidFill>
                  <a:schemeClr val="bg1"/>
                </a:solidFill>
                <a:latin typeface="Arial" panose="020B0604020202020204" pitchFamily="34" charset="0"/>
                <a:cs typeface="Arial" panose="020B0604020202020204" pitchFamily="34" charset="0"/>
              </a:rPr>
              <a:t>FDA (2020). COVID-19: Developing Drugs and Biological Products for Treatment or Prevention. U.S. Food and Drug Administration: CDER.</a:t>
            </a:r>
          </a:p>
          <a:p>
            <a:r>
              <a:rPr lang="en-US" sz="1100" dirty="0">
                <a:solidFill>
                  <a:schemeClr val="bg1"/>
                </a:solidFill>
                <a:latin typeface="Arial" panose="020B0604020202020204" pitchFamily="34" charset="0"/>
                <a:cs typeface="Arial" panose="020B0604020202020204" pitchFamily="34" charset="0"/>
              </a:rPr>
              <a:t>Kahan, B. C. and T. P. Morris (2012). Improper analysis of trials randomized using stratified blocks or </a:t>
            </a:r>
            <a:r>
              <a:rPr lang="en-US" sz="1100" dirty="0" err="1">
                <a:solidFill>
                  <a:schemeClr val="bg1"/>
                </a:solidFill>
                <a:latin typeface="Arial" panose="020B0604020202020204" pitchFamily="34" charset="0"/>
                <a:cs typeface="Arial" panose="020B0604020202020204" pitchFamily="34" charset="0"/>
              </a:rPr>
              <a:t>minimisation</a:t>
            </a:r>
            <a:r>
              <a:rPr lang="en-US" sz="1100" dirty="0">
                <a:solidFill>
                  <a:schemeClr val="bg1"/>
                </a:solidFill>
                <a:latin typeface="Arial" panose="020B0604020202020204" pitchFamily="34" charset="0"/>
                <a:cs typeface="Arial" panose="020B0604020202020204" pitchFamily="34" charset="0"/>
              </a:rPr>
              <a:t>. Stat. Med. 31(4), 328–340.</a:t>
            </a:r>
          </a:p>
          <a:p>
            <a:r>
              <a:rPr lang="en-US" sz="1100" dirty="0">
                <a:solidFill>
                  <a:schemeClr val="bg1"/>
                </a:solidFill>
                <a:latin typeface="Arial" panose="020B0604020202020204" pitchFamily="34" charset="0"/>
                <a:cs typeface="Arial" panose="020B0604020202020204" pitchFamily="34" charset="0"/>
              </a:rPr>
              <a:t>Li, X. and P. Ding (2020). Rerandomization and regression adjustment. Journal of the Royal Statistical Society: Series B (Statistical Methodology) 82(1), 241–268.</a:t>
            </a:r>
          </a:p>
          <a:p>
            <a:r>
              <a:rPr lang="en-US" sz="1100" dirty="0">
                <a:solidFill>
                  <a:schemeClr val="bg1"/>
                </a:solidFill>
                <a:latin typeface="Arial" panose="020B0604020202020204" pitchFamily="34" charset="0"/>
                <a:cs typeface="Arial" panose="020B0604020202020204" pitchFamily="34" charset="0"/>
              </a:rPr>
              <a:t>Lin, Y., M. Zhu, and Z. </a:t>
            </a:r>
            <a:r>
              <a:rPr lang="en-US" sz="1100" dirty="0" err="1">
                <a:solidFill>
                  <a:schemeClr val="bg1"/>
                </a:solidFill>
                <a:latin typeface="Arial" panose="020B0604020202020204" pitchFamily="34" charset="0"/>
                <a:cs typeface="Arial" panose="020B0604020202020204" pitchFamily="34" charset="0"/>
              </a:rPr>
              <a:t>Su</a:t>
            </a:r>
            <a:r>
              <a:rPr lang="en-US" sz="1100" dirty="0">
                <a:solidFill>
                  <a:schemeClr val="bg1"/>
                </a:solidFill>
                <a:latin typeface="Arial" panose="020B0604020202020204" pitchFamily="34" charset="0"/>
                <a:cs typeface="Arial" panose="020B0604020202020204" pitchFamily="34" charset="0"/>
              </a:rPr>
              <a:t> (2015). The pursuit of balance: An overview of covariate-adaptive randomization techniques in clinical trials. Contemporary Clinical Trials 45, 21 – 25. 10th Anniversary Special Issue.</a:t>
            </a:r>
          </a:p>
          <a:p>
            <a:r>
              <a:rPr lang="en-US" sz="1100" dirty="0">
                <a:solidFill>
                  <a:schemeClr val="bg1"/>
                </a:solidFill>
                <a:latin typeface="Arial" panose="020B0604020202020204" pitchFamily="34" charset="0"/>
                <a:cs typeface="Arial" panose="020B0604020202020204" pitchFamily="34" charset="0"/>
              </a:rPr>
              <a:t>Ma, W., F. Hu, and L. Zhang (2015). Testing hypotheses of covariate-adaptive randomized clinical trials. Journal of the American Statistical Association 110(510), 669–680.</a:t>
            </a:r>
          </a:p>
          <a:p>
            <a:r>
              <a:rPr lang="en-US" sz="1100" dirty="0">
                <a:solidFill>
                  <a:schemeClr val="bg1"/>
                </a:solidFill>
                <a:latin typeface="Arial" panose="020B0604020202020204" pitchFamily="34" charset="0"/>
                <a:cs typeface="Arial" panose="020B0604020202020204" pitchFamily="34" charset="0"/>
              </a:rPr>
              <a:t>Ma, W., Y. Qin, Y. Li, and F. Hu (2018). Statistical inference </a:t>
            </a:r>
            <a:r>
              <a:rPr lang="en-US" sz="1100" dirty="0" err="1">
                <a:solidFill>
                  <a:schemeClr val="bg1"/>
                </a:solidFill>
                <a:latin typeface="Arial" panose="020B0604020202020204" pitchFamily="34" charset="0"/>
                <a:cs typeface="Arial" panose="020B0604020202020204" pitchFamily="34" charset="0"/>
              </a:rPr>
              <a:t>ofcovariate</a:t>
            </a:r>
            <a:r>
              <a:rPr lang="en-US" sz="1100" dirty="0">
                <a:solidFill>
                  <a:schemeClr val="bg1"/>
                </a:solidFill>
                <a:latin typeface="Arial" panose="020B0604020202020204" pitchFamily="34" charset="0"/>
                <a:cs typeface="Arial" panose="020B0604020202020204" pitchFamily="34" charset="0"/>
              </a:rPr>
              <a:t>-adjusted randomized experiments. </a:t>
            </a:r>
            <a:r>
              <a:rPr lang="en-US" sz="1100" dirty="0" err="1">
                <a:solidFill>
                  <a:schemeClr val="bg1"/>
                </a:solidFill>
                <a:latin typeface="Arial" panose="020B0604020202020204" pitchFamily="34" charset="0"/>
                <a:cs typeface="Arial" panose="020B0604020202020204" pitchFamily="34" charset="0"/>
              </a:rPr>
              <a:t>arXiv</a:t>
            </a:r>
            <a:r>
              <a:rPr lang="en-US" sz="1100" dirty="0">
                <a:solidFill>
                  <a:schemeClr val="bg1"/>
                </a:solidFill>
                <a:latin typeface="Arial" panose="020B0604020202020204" pitchFamily="34" charset="0"/>
                <a:cs typeface="Arial" panose="020B0604020202020204" pitchFamily="34" charset="0"/>
              </a:rPr>
              <a:t> </a:t>
            </a:r>
            <a:r>
              <a:rPr lang="en-US" sz="1100" dirty="0">
                <a:solidFill>
                  <a:schemeClr val="bg1"/>
                </a:solidFill>
                <a:latin typeface="Arial" panose="020B0604020202020204" pitchFamily="34" charset="0"/>
                <a:cs typeface="Arial" panose="020B0604020202020204" pitchFamily="34" charset="0"/>
                <a:hlinkClick r:id="rId2"/>
              </a:rPr>
              <a:t>https://arxiv.org/abs/1807.09678</a:t>
            </a:r>
            <a:r>
              <a:rPr lang="en-US" sz="1100" dirty="0">
                <a:solidFill>
                  <a:schemeClr val="bg1"/>
                </a:solidFill>
                <a:latin typeface="Arial" panose="020B0604020202020204" pitchFamily="34" charset="0"/>
                <a:cs typeface="Arial" panose="020B0604020202020204" pitchFamily="34" charset="0"/>
              </a:rPr>
              <a:t>.</a:t>
            </a:r>
          </a:p>
          <a:p>
            <a:r>
              <a:rPr lang="en-US" sz="1100" dirty="0">
                <a:solidFill>
                  <a:schemeClr val="bg1"/>
                </a:solidFill>
                <a:latin typeface="Arial" panose="020B0604020202020204" pitchFamily="34" charset="0"/>
                <a:cs typeface="Arial" panose="020B0604020202020204" pitchFamily="34" charset="0"/>
              </a:rPr>
              <a:t>Ma, W., F. Tu, and H. Liu (2020). Regression analysis for covariate-adaptive randomization: A robust and efficient inference perspective. </a:t>
            </a:r>
            <a:r>
              <a:rPr lang="en-US" sz="1100" dirty="0" err="1">
                <a:solidFill>
                  <a:schemeClr val="bg1"/>
                </a:solidFill>
                <a:latin typeface="Arial" panose="020B0604020202020204" pitchFamily="34" charset="0"/>
                <a:cs typeface="Arial" panose="020B0604020202020204" pitchFamily="34" charset="0"/>
              </a:rPr>
              <a:t>arXiv</a:t>
            </a:r>
            <a:r>
              <a:rPr lang="en-US" sz="1100" dirty="0">
                <a:solidFill>
                  <a:schemeClr val="bg1"/>
                </a:solidFill>
                <a:latin typeface="Arial" panose="020B0604020202020204" pitchFamily="34" charset="0"/>
                <a:cs typeface="Arial" panose="020B0604020202020204" pitchFamily="34" charset="0"/>
              </a:rPr>
              <a:t> </a:t>
            </a:r>
            <a:r>
              <a:rPr lang="en-US" sz="1100" dirty="0">
                <a:solidFill>
                  <a:schemeClr val="bg1"/>
                </a:solidFill>
                <a:latin typeface="Arial" panose="020B0604020202020204" pitchFamily="34" charset="0"/>
                <a:cs typeface="Arial" panose="020B0604020202020204" pitchFamily="34" charset="0"/>
                <a:hlinkClick r:id="rId3"/>
              </a:rPr>
              <a:t>https://arxiv.org/abs/2009.02287</a:t>
            </a:r>
            <a:r>
              <a:rPr lang="en-US" sz="1100" dirty="0">
                <a:solidFill>
                  <a:schemeClr val="bg1"/>
                </a:solidFill>
                <a:latin typeface="Arial" panose="020B0604020202020204" pitchFamily="34" charset="0"/>
                <a:cs typeface="Arial" panose="020B0604020202020204" pitchFamily="34" charset="0"/>
              </a:rPr>
              <a:t>.</a:t>
            </a:r>
          </a:p>
          <a:p>
            <a:r>
              <a:rPr lang="en-US" sz="1100" dirty="0">
                <a:solidFill>
                  <a:schemeClr val="bg1"/>
                </a:solidFill>
                <a:latin typeface="Arial" panose="020B0604020202020204" pitchFamily="34" charset="0"/>
                <a:cs typeface="Arial" panose="020B0604020202020204" pitchFamily="34" charset="0"/>
              </a:rPr>
              <a:t>Shao, J. and X. Yu (2013). Validity of tests under covariate-adaptive biased coin randomization and generalized linear models. Biometrics 69(4),960–969.</a:t>
            </a:r>
          </a:p>
          <a:p>
            <a:r>
              <a:rPr lang="en-US" sz="1100" dirty="0">
                <a:solidFill>
                  <a:schemeClr val="bg1"/>
                </a:solidFill>
                <a:latin typeface="Arial" panose="020B0604020202020204" pitchFamily="34" charset="0"/>
                <a:cs typeface="Arial" panose="020B0604020202020204" pitchFamily="34" charset="0"/>
              </a:rPr>
              <a:t>Shao, J., X. Yu, and B. Zhong (2010). A theory for testing hypotheses under covariate-adaptive randomization. </a:t>
            </a:r>
            <a:r>
              <a:rPr lang="en-US" sz="1100" dirty="0" err="1">
                <a:solidFill>
                  <a:schemeClr val="bg1"/>
                </a:solidFill>
                <a:latin typeface="Arial" panose="020B0604020202020204" pitchFamily="34" charset="0"/>
                <a:cs typeface="Arial" panose="020B0604020202020204" pitchFamily="34" charset="0"/>
              </a:rPr>
              <a:t>Biometrika</a:t>
            </a:r>
            <a:r>
              <a:rPr lang="en-US" sz="1100" dirty="0">
                <a:solidFill>
                  <a:schemeClr val="bg1"/>
                </a:solidFill>
                <a:latin typeface="Arial" panose="020B0604020202020204" pitchFamily="34" charset="0"/>
                <a:cs typeface="Arial" panose="020B0604020202020204" pitchFamily="34" charset="0"/>
              </a:rPr>
              <a:t> 97(2), 347–360.</a:t>
            </a:r>
          </a:p>
          <a:p>
            <a:r>
              <a:rPr lang="en-US" sz="1100" dirty="0">
                <a:solidFill>
                  <a:schemeClr val="bg1"/>
                </a:solidFill>
                <a:latin typeface="Arial" panose="020B0604020202020204" pitchFamily="34" charset="0"/>
                <a:cs typeface="Arial" panose="020B0604020202020204" pitchFamily="34" charset="0"/>
              </a:rPr>
              <a:t>Yang, L., W. Ma, Y. Qin, and F. Hu (2020). Testing for treatment effect in covariate-adaptive randomized clinical trials with generalized linear models and omitted covariates. </a:t>
            </a:r>
            <a:r>
              <a:rPr lang="en-US" sz="1100" dirty="0" err="1">
                <a:solidFill>
                  <a:schemeClr val="bg1"/>
                </a:solidFill>
                <a:latin typeface="Arial" panose="020B0604020202020204" pitchFamily="34" charset="0"/>
                <a:cs typeface="Arial" panose="020B0604020202020204" pitchFamily="34" charset="0"/>
              </a:rPr>
              <a:t>arXiv</a:t>
            </a:r>
            <a:r>
              <a:rPr lang="en-US" sz="1100" dirty="0">
                <a:solidFill>
                  <a:schemeClr val="bg1"/>
                </a:solidFill>
                <a:latin typeface="Arial" panose="020B0604020202020204" pitchFamily="34" charset="0"/>
                <a:cs typeface="Arial" panose="020B0604020202020204" pitchFamily="34" charset="0"/>
              </a:rPr>
              <a:t> </a:t>
            </a:r>
            <a:r>
              <a:rPr lang="en-US" sz="1100" dirty="0">
                <a:solidFill>
                  <a:schemeClr val="bg1"/>
                </a:solidFill>
                <a:latin typeface="Arial" panose="020B0604020202020204" pitchFamily="34" charset="0"/>
                <a:cs typeface="Arial" panose="020B0604020202020204" pitchFamily="34" charset="0"/>
                <a:hlinkClick r:id="rId4"/>
              </a:rPr>
              <a:t>https://arxiv.org/abs/2009.04136</a:t>
            </a:r>
            <a:r>
              <a:rPr lang="en-US" sz="1100" dirty="0">
                <a:solidFill>
                  <a:schemeClr val="bg1"/>
                </a:solidFill>
                <a:latin typeface="Arial" panose="020B0604020202020204" pitchFamily="34" charset="0"/>
                <a:cs typeface="Arial" panose="020B0604020202020204" pitchFamily="34" charset="0"/>
              </a:rPr>
              <a:t>.</a:t>
            </a:r>
          </a:p>
          <a:p>
            <a:r>
              <a:rPr lang="en-US" sz="1100" dirty="0">
                <a:solidFill>
                  <a:schemeClr val="bg1"/>
                </a:solidFill>
                <a:latin typeface="Arial" panose="020B0604020202020204" pitchFamily="34" charset="0"/>
                <a:cs typeface="Arial" panose="020B0604020202020204" pitchFamily="34" charset="0"/>
              </a:rPr>
              <a:t>Ye, T. and J. Shao (2020). Robust tests for treatment effect in survival analysis under covariate-adaptive randomization. Journal of the Royal Statistical Society: Series B (Statistical Methodology) 82(5), 1301–1323.</a:t>
            </a:r>
          </a:p>
          <a:p>
            <a:r>
              <a:rPr lang="en-US" sz="1100" dirty="0">
                <a:solidFill>
                  <a:schemeClr val="bg1"/>
                </a:solidFill>
                <a:latin typeface="Arial" panose="020B0604020202020204" pitchFamily="34" charset="0"/>
                <a:cs typeface="Arial" panose="020B0604020202020204" pitchFamily="34" charset="0"/>
              </a:rPr>
              <a:t>Ye, T., Y. Yi, and J. Shao (2020). Inference on average treatment effect under minimization and other covariate-adaptive randomization methods. </a:t>
            </a:r>
            <a:r>
              <a:rPr lang="en-US" sz="1100" dirty="0" err="1">
                <a:solidFill>
                  <a:schemeClr val="bg1"/>
                </a:solidFill>
                <a:latin typeface="Arial" panose="020B0604020202020204" pitchFamily="34" charset="0"/>
                <a:cs typeface="Arial" panose="020B0604020202020204" pitchFamily="34" charset="0"/>
              </a:rPr>
              <a:t>arXiv</a:t>
            </a:r>
            <a:r>
              <a:rPr lang="en-US" sz="1100" dirty="0">
                <a:solidFill>
                  <a:schemeClr val="bg1"/>
                </a:solidFill>
                <a:latin typeface="Arial" panose="020B0604020202020204" pitchFamily="34" charset="0"/>
                <a:cs typeface="Arial" panose="020B0604020202020204" pitchFamily="34" charset="0"/>
              </a:rPr>
              <a:t> https://</a:t>
            </a:r>
            <a:r>
              <a:rPr lang="en-US" sz="1100" dirty="0" err="1">
                <a:solidFill>
                  <a:schemeClr val="bg1"/>
                </a:solidFill>
                <a:latin typeface="Arial" panose="020B0604020202020204" pitchFamily="34" charset="0"/>
                <a:cs typeface="Arial" panose="020B0604020202020204" pitchFamily="34" charset="0"/>
              </a:rPr>
              <a:t>arxiv.org</a:t>
            </a:r>
            <a:r>
              <a:rPr lang="en-US" sz="1100" dirty="0">
                <a:solidFill>
                  <a:schemeClr val="bg1"/>
                </a:solidFill>
                <a:latin typeface="Arial" panose="020B0604020202020204" pitchFamily="34" charset="0"/>
                <a:cs typeface="Arial" panose="020B0604020202020204" pitchFamily="34" charset="0"/>
              </a:rPr>
              <a:t>/abs/2007.09576.</a:t>
            </a:r>
          </a:p>
        </p:txBody>
      </p:sp>
      <p:sp>
        <p:nvSpPr>
          <p:cNvPr id="5" name="Slide Number Placeholder 4">
            <a:extLst>
              <a:ext uri="{FF2B5EF4-FFF2-40B4-BE49-F238E27FC236}">
                <a16:creationId xmlns:a16="http://schemas.microsoft.com/office/drawing/2014/main" id="{2664FF80-972D-2241-9A56-A46B7FC6D354}"/>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37</a:t>
            </a:fld>
            <a:endParaRPr lang="en-US"/>
          </a:p>
        </p:txBody>
      </p:sp>
    </p:spTree>
    <p:extLst>
      <p:ext uri="{BB962C8B-B14F-4D97-AF65-F5344CB8AC3E}">
        <p14:creationId xmlns:p14="http://schemas.microsoft.com/office/powerpoint/2010/main" val="305609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4000"/>
              </a:lnSpc>
            </a:pPr>
            <a:r>
              <a:rPr lang="en-US" dirty="0"/>
              <a:t>A motivating example, cont’d</a:t>
            </a:r>
          </a:p>
        </p:txBody>
      </p:sp>
      <p:sp>
        <p:nvSpPr>
          <p:cNvPr id="5" name="Subtitle 4"/>
          <p:cNvSpPr>
            <a:spLocks noGrp="1"/>
          </p:cNvSpPr>
          <p:nvPr>
            <p:ph sz="quarter" idx="13"/>
          </p:nvPr>
        </p:nvSpPr>
        <p:spPr>
          <a:xfrm>
            <a:off x="685800" y="1295400"/>
            <a:ext cx="7772400" cy="2925448"/>
          </a:xfrm>
        </p:spPr>
        <p:txBody>
          <a:bodyPr/>
          <a:lstStyle/>
          <a:p>
            <a:pPr marL="0" indent="0">
              <a:buNone/>
            </a:pPr>
            <a:r>
              <a:rPr lang="en-US" b="1" dirty="0"/>
              <a:t>Current practice for Inference</a:t>
            </a:r>
            <a:r>
              <a:rPr lang="en-US" dirty="0"/>
              <a:t>: the ANCOVA estimator</a:t>
            </a:r>
          </a:p>
          <a:p>
            <a:r>
              <a:rPr lang="en-US" dirty="0"/>
              <a:t>Regressing the outcome on treatment, randomization strata and other baseline variables.</a:t>
            </a:r>
          </a:p>
          <a:p>
            <a:r>
              <a:rPr lang="en-US" dirty="0"/>
              <a:t>Inference is based on normal distribution with estimates and variance output from the model fit.</a:t>
            </a:r>
          </a:p>
          <a:p>
            <a:r>
              <a:rPr lang="en-US" dirty="0"/>
              <a:t>Same procedure for trials using simple randomization or stratified randomization.</a:t>
            </a:r>
          </a:p>
          <a:p>
            <a:endParaRPr lang="en-US" dirty="0"/>
          </a:p>
          <a:p>
            <a:endParaRPr lang="en-US" dirty="0"/>
          </a:p>
          <a:p>
            <a:pPr marL="0" indent="0">
              <a:buNone/>
            </a:pPr>
            <a:endParaRPr lang="en-US" dirty="0"/>
          </a:p>
          <a:p>
            <a:pPr marL="0" indent="0">
              <a:buNone/>
            </a:pPr>
            <a:endParaRPr lang="en-US" dirty="0"/>
          </a:p>
          <a:p>
            <a:pPr marL="0" indent="0">
              <a:buNone/>
            </a:pPr>
            <a:endParaRPr lang="en-US" dirty="0"/>
          </a:p>
        </p:txBody>
      </p:sp>
      <p:sp>
        <p:nvSpPr>
          <p:cNvPr id="7" name="Subtitle 4">
            <a:extLst>
              <a:ext uri="{FF2B5EF4-FFF2-40B4-BE49-F238E27FC236}">
                <a16:creationId xmlns:a16="http://schemas.microsoft.com/office/drawing/2014/main" id="{8069EADE-3034-764D-9166-E88314152014}"/>
              </a:ext>
            </a:extLst>
          </p:cNvPr>
          <p:cNvSpPr txBox="1">
            <a:spLocks/>
          </p:cNvSpPr>
          <p:nvPr/>
        </p:nvSpPr>
        <p:spPr>
          <a:xfrm>
            <a:off x="685800" y="4280542"/>
            <a:ext cx="8077200" cy="2044058"/>
          </a:xfrm>
          <a:prstGeom prst="rect">
            <a:avLst/>
          </a:prstGeom>
        </p:spPr>
        <p:txBody>
          <a:bodyPr vert="horz" lIns="0" tIns="0" rIns="0" bIns="0" rtlCol="0">
            <a:noAutofit/>
          </a:bodyPr>
          <a:lstStyle>
            <a:lvl1pPr marL="228600" indent="-228600" algn="l" defTabSz="914400" rtl="0" eaLnBrk="1" latinLnBrk="0" hangingPunct="1">
              <a:lnSpc>
                <a:spcPct val="125000"/>
              </a:lnSpc>
              <a:spcBef>
                <a:spcPts val="600"/>
              </a:spcBef>
              <a:spcAft>
                <a:spcPts val="200"/>
              </a:spcAft>
              <a:buFont typeface="Arial" pitchFamily="34" charset="0"/>
              <a:buChar char="•"/>
              <a:defRPr sz="2000" b="0" kern="1200" baseline="0">
                <a:solidFill>
                  <a:schemeClr val="tx2">
                    <a:lumMod val="75000"/>
                  </a:schemeClr>
                </a:solidFill>
                <a:latin typeface="Arial" pitchFamily="34" charset="0"/>
                <a:ea typeface="+mn-ea"/>
                <a:cs typeface="Arial" pitchFamily="34" charset="0"/>
              </a:defRPr>
            </a:lvl1pPr>
            <a:lvl2pPr marL="457200" indent="-228600" algn="l" defTabSz="914400" rtl="0" eaLnBrk="1" latinLnBrk="0" hangingPunct="1">
              <a:lnSpc>
                <a:spcPct val="114000"/>
              </a:lnSpc>
              <a:spcBef>
                <a:spcPts val="200"/>
              </a:spcBef>
              <a:spcAft>
                <a:spcPts val="0"/>
              </a:spcAft>
              <a:buFont typeface="Arial" pitchFamily="34" charset="0"/>
              <a:buChar char="–"/>
              <a:defRPr sz="2000" b="0" kern="1200" baseline="0">
                <a:solidFill>
                  <a:srgbClr val="0070C0"/>
                </a:solidFill>
                <a:latin typeface="Arial" pitchFamily="34" charset="0"/>
                <a:ea typeface="+mn-ea"/>
                <a:cs typeface="Arial" pitchFamily="34" charset="0"/>
              </a:defRPr>
            </a:lvl2pPr>
            <a:lvl3pPr marL="64008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3pPr>
            <a:lvl4pPr marL="91440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4pPr>
            <a:lvl5pPr marL="114300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a:t>Questions</a:t>
            </a:r>
          </a:p>
          <a:p>
            <a:r>
              <a:rPr lang="en-US" dirty="0"/>
              <a:t>(Robustness) Is the ANCOVA estimator valid if the regression model is wrong? </a:t>
            </a:r>
          </a:p>
          <a:p>
            <a:r>
              <a:rPr lang="en-US" dirty="0"/>
              <a:t>(Precision) Does the stratified randomization make ANCOVA more precise?</a:t>
            </a:r>
          </a:p>
          <a:p>
            <a:pPr marL="0" indent="0">
              <a:buFont typeface="Arial" pitchFamily="34" charset="0"/>
              <a:buNone/>
            </a:pPr>
            <a:endParaRPr lang="en-US" dirty="0"/>
          </a:p>
          <a:p>
            <a:pPr marL="0" indent="0">
              <a:buFont typeface="Arial" pitchFamily="34" charset="0"/>
              <a:buNone/>
            </a:pPr>
            <a:endParaRPr lang="en-US" dirty="0"/>
          </a:p>
          <a:p>
            <a:pPr marL="0" indent="0">
              <a:buFont typeface="Arial" pitchFamily="34" charset="0"/>
              <a:buNone/>
            </a:pPr>
            <a:endParaRPr lang="en-US" dirty="0"/>
          </a:p>
        </p:txBody>
      </p:sp>
      <p:sp>
        <p:nvSpPr>
          <p:cNvPr id="4" name="Rounded Rectangle 3">
            <a:extLst>
              <a:ext uri="{FF2B5EF4-FFF2-40B4-BE49-F238E27FC236}">
                <a16:creationId xmlns:a16="http://schemas.microsoft.com/office/drawing/2014/main" id="{2C4D8EBA-6145-2E4B-95C5-5CD57B063B26}"/>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37DDF7E8-FD0B-9B42-9E95-BF8CDEC92346}"/>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4</a:t>
            </a:fld>
            <a:endParaRPr lang="en-US"/>
          </a:p>
        </p:txBody>
      </p:sp>
      <p:sp>
        <p:nvSpPr>
          <p:cNvPr id="9" name="TextBox 8">
            <a:extLst>
              <a:ext uri="{FF2B5EF4-FFF2-40B4-BE49-F238E27FC236}">
                <a16:creationId xmlns:a16="http://schemas.microsoft.com/office/drawing/2014/main" id="{045E6967-4B0B-E045-A1EB-D6B86BFB92DB}"/>
              </a:ext>
            </a:extLst>
          </p:cNvPr>
          <p:cNvSpPr txBox="1"/>
          <p:nvPr/>
        </p:nvSpPr>
        <p:spPr>
          <a:xfrm>
            <a:off x="2209800" y="5175742"/>
            <a:ext cx="6781800" cy="400110"/>
          </a:xfrm>
          <a:prstGeom prst="rect">
            <a:avLst/>
          </a:prstGeom>
          <a:noFill/>
        </p:spPr>
        <p:txBody>
          <a:bodyPr wrap="square" rtlCol="0">
            <a:spAutoFit/>
          </a:bodyPr>
          <a:lstStyle/>
          <a:p>
            <a:r>
              <a:rPr lang="en-US" sz="2000" dirty="0">
                <a:solidFill>
                  <a:srgbClr val="C00000"/>
                </a:solidFill>
                <a:latin typeface="Arial" panose="020B0604020202020204" pitchFamily="34" charset="0"/>
                <a:cs typeface="Arial" panose="020B0604020202020204" pitchFamily="34" charset="0"/>
              </a:rPr>
              <a:t>Yes, if using robust standard error estimator</a:t>
            </a:r>
          </a:p>
        </p:txBody>
      </p:sp>
      <p:sp>
        <p:nvSpPr>
          <p:cNvPr id="12" name="TextBox 11">
            <a:extLst>
              <a:ext uri="{FF2B5EF4-FFF2-40B4-BE49-F238E27FC236}">
                <a16:creationId xmlns:a16="http://schemas.microsoft.com/office/drawing/2014/main" id="{DD993799-C602-2440-93B5-66855EAEEAF2}"/>
              </a:ext>
            </a:extLst>
          </p:cNvPr>
          <p:cNvSpPr txBox="1"/>
          <p:nvPr/>
        </p:nvSpPr>
        <p:spPr>
          <a:xfrm>
            <a:off x="2183296" y="6000690"/>
            <a:ext cx="5665304" cy="400110"/>
          </a:xfrm>
          <a:prstGeom prst="rect">
            <a:avLst/>
          </a:prstGeom>
          <a:noFill/>
        </p:spPr>
        <p:txBody>
          <a:bodyPr wrap="square" rtlCol="0">
            <a:spAutoFit/>
          </a:bodyPr>
          <a:lstStyle/>
          <a:p>
            <a:r>
              <a:rPr lang="en-US" sz="2000" dirty="0">
                <a:solidFill>
                  <a:srgbClr val="C00000"/>
                </a:solidFill>
                <a:latin typeface="Arial" panose="020B0604020202020204" pitchFamily="34" charset="0"/>
                <a:cs typeface="Arial" panose="020B0604020202020204" pitchFamily="34" charset="0"/>
              </a:rPr>
              <a:t>Yes, ~12% more precise in our example </a:t>
            </a:r>
          </a:p>
        </p:txBody>
      </p:sp>
    </p:spTree>
    <p:extLst>
      <p:ext uri="{BB962C8B-B14F-4D97-AF65-F5344CB8AC3E}">
        <p14:creationId xmlns:p14="http://schemas.microsoft.com/office/powerpoint/2010/main" val="289112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recent FDA guidance</a:t>
            </a:r>
          </a:p>
        </p:txBody>
      </p:sp>
      <p:sp>
        <p:nvSpPr>
          <p:cNvPr id="7" name="Text Placeholder 6"/>
          <p:cNvSpPr>
            <a:spLocks noGrp="1"/>
          </p:cNvSpPr>
          <p:nvPr>
            <p:ph sz="quarter" idx="13"/>
          </p:nvPr>
        </p:nvSpPr>
        <p:spPr>
          <a:xfrm>
            <a:off x="1861930" y="1431234"/>
            <a:ext cx="7053470" cy="4051943"/>
          </a:xfrm>
        </p:spPr>
        <p:txBody>
          <a:bodyPr/>
          <a:lstStyle/>
          <a:p>
            <a:pPr>
              <a:spcBef>
                <a:spcPts val="600"/>
              </a:spcBef>
            </a:pPr>
            <a:r>
              <a:rPr lang="en-US" b="1" dirty="0"/>
              <a:t>Robustness</a:t>
            </a:r>
          </a:p>
          <a:p>
            <a:pPr marL="342900" indent="-342900">
              <a:spcBef>
                <a:spcPts val="600"/>
              </a:spcBef>
              <a:buFont typeface="Arial" panose="020B0604020202020204" pitchFamily="34" charset="0"/>
              <a:buChar char="•"/>
            </a:pPr>
            <a:r>
              <a:rPr lang="en-US" dirty="0"/>
              <a:t>Need to focus on the “unconditional effect” using standardization.</a:t>
            </a:r>
          </a:p>
          <a:p>
            <a:pPr>
              <a:spcBef>
                <a:spcPts val="600"/>
              </a:spcBef>
            </a:pPr>
            <a:r>
              <a:rPr lang="en-US" dirty="0"/>
              <a:t>     (the conditional effect is not stable.)</a:t>
            </a:r>
          </a:p>
          <a:p>
            <a:pPr marL="342900" indent="-342900">
              <a:spcBef>
                <a:spcPts val="600"/>
              </a:spcBef>
              <a:buFont typeface="Arial" panose="020B0604020202020204" pitchFamily="34" charset="0"/>
              <a:buChar char="•"/>
            </a:pPr>
            <a:r>
              <a:rPr lang="en-US" dirty="0"/>
              <a:t>Need to use robust standard error estimator: the “sandwich” estimator or bootstrap estimator.</a:t>
            </a:r>
          </a:p>
          <a:p>
            <a:pPr>
              <a:spcBef>
                <a:spcPts val="600"/>
              </a:spcBef>
            </a:pPr>
            <a:r>
              <a:rPr lang="en-US" dirty="0"/>
              <a:t>    (the nominal standard error is inaccurate if model is wrong)</a:t>
            </a:r>
          </a:p>
          <a:p>
            <a:pPr marL="342900" indent="-342900">
              <a:spcBef>
                <a:spcPts val="600"/>
              </a:spcBef>
              <a:buFont typeface="Arial" panose="020B0604020202020204" pitchFamily="34" charset="0"/>
              <a:buChar char="•"/>
            </a:pPr>
            <a:r>
              <a:rPr lang="en-US" dirty="0"/>
              <a:t>Given the above conditions, the inference based on generalized linear models is robust.</a:t>
            </a:r>
          </a:p>
          <a:p>
            <a:pPr>
              <a:spcBef>
                <a:spcPts val="600"/>
              </a:spcBef>
            </a:pPr>
            <a:endParaRPr lang="en-US" dirty="0"/>
          </a:p>
          <a:p>
            <a:pPr>
              <a:spcBef>
                <a:spcPts val="600"/>
              </a:spcBef>
            </a:pPr>
            <a:endParaRPr lang="en-US" dirty="0"/>
          </a:p>
          <a:p>
            <a:pPr>
              <a:spcBef>
                <a:spcPts val="600"/>
              </a:spcBef>
            </a:pPr>
            <a:endParaRPr lang="en-US" dirty="0"/>
          </a:p>
        </p:txBody>
      </p:sp>
      <p:pic>
        <p:nvPicPr>
          <p:cNvPr id="1026" name="Picture 2">
            <a:extLst>
              <a:ext uri="{FF2B5EF4-FFF2-40B4-BE49-F238E27FC236}">
                <a16:creationId xmlns:a16="http://schemas.microsoft.com/office/drawing/2014/main" id="{12351334-41AA-7346-8C18-7BB8FD7CF4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31235"/>
            <a:ext cx="1176130" cy="117613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0CE24821-FC83-0048-AEF3-122694949867}"/>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5</a:t>
            </a:fld>
            <a:endParaRPr lang="en-US"/>
          </a:p>
        </p:txBody>
      </p:sp>
    </p:spTree>
    <p:extLst>
      <p:ext uri="{BB962C8B-B14F-4D97-AF65-F5344CB8AC3E}">
        <p14:creationId xmlns:p14="http://schemas.microsoft.com/office/powerpoint/2010/main" val="3561268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recent FDA guidance</a:t>
            </a:r>
          </a:p>
        </p:txBody>
      </p:sp>
      <p:pic>
        <p:nvPicPr>
          <p:cNvPr id="1030" name="Picture 6" descr="How More Precise Data Science Will Be Advertising&amp;#39;s Ultimate Savior">
            <a:extLst>
              <a:ext uri="{FF2B5EF4-FFF2-40B4-BE49-F238E27FC236}">
                <a16:creationId xmlns:a16="http://schemas.microsoft.com/office/drawing/2014/main" id="{C423FE03-73FD-A54E-B9BC-8ADC7FFE2D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513" y="1443682"/>
            <a:ext cx="1187722" cy="1189649"/>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6">
            <a:extLst>
              <a:ext uri="{FF2B5EF4-FFF2-40B4-BE49-F238E27FC236}">
                <a16:creationId xmlns:a16="http://schemas.microsoft.com/office/drawing/2014/main" id="{7D5B3FA5-13C6-7649-B2D2-B28E32CD3FD0}"/>
              </a:ext>
            </a:extLst>
          </p:cNvPr>
          <p:cNvSpPr txBox="1">
            <a:spLocks/>
          </p:cNvSpPr>
          <p:nvPr/>
        </p:nvSpPr>
        <p:spPr>
          <a:xfrm>
            <a:off x="2015986" y="1470186"/>
            <a:ext cx="6975614" cy="3559014"/>
          </a:xfrm>
          <a:prstGeom prst="rect">
            <a:avLst/>
          </a:prstGeom>
        </p:spPr>
        <p:txBody>
          <a:bodyPr vert="horz" lIns="0" tIns="0" rIns="0" bIns="0" rtlCol="0">
            <a:noAutofit/>
          </a:bodyPr>
          <a:lstStyle>
            <a:lvl1pPr marL="0" indent="0" algn="l" defTabSz="914400" rtl="0" eaLnBrk="1" latinLnBrk="0" hangingPunct="1">
              <a:lnSpc>
                <a:spcPct val="125000"/>
              </a:lnSpc>
              <a:spcBef>
                <a:spcPts val="1200"/>
              </a:spcBef>
              <a:spcAft>
                <a:spcPts val="200"/>
              </a:spcAft>
              <a:buFontTx/>
              <a:buNone/>
              <a:defRPr sz="2000" b="0" kern="1200" baseline="0">
                <a:solidFill>
                  <a:schemeClr val="bg1"/>
                </a:solidFill>
                <a:latin typeface="Arial" pitchFamily="34" charset="0"/>
                <a:ea typeface="+mn-ea"/>
                <a:cs typeface="Arial" pitchFamily="34" charset="0"/>
              </a:defRPr>
            </a:lvl1pPr>
            <a:lvl2pPr marL="457200" indent="-228600" algn="l" defTabSz="914400" rtl="0" eaLnBrk="1" latinLnBrk="0" hangingPunct="1">
              <a:lnSpc>
                <a:spcPct val="114000"/>
              </a:lnSpc>
              <a:spcBef>
                <a:spcPts val="200"/>
              </a:spcBef>
              <a:spcAft>
                <a:spcPts val="0"/>
              </a:spcAft>
              <a:buFont typeface="Arial" pitchFamily="34" charset="0"/>
              <a:buChar char="–"/>
              <a:defRPr sz="2000" b="0" kern="1200" baseline="0">
                <a:solidFill>
                  <a:srgbClr val="0070C0"/>
                </a:solidFill>
                <a:latin typeface="Arial" pitchFamily="34" charset="0"/>
                <a:ea typeface="+mn-ea"/>
                <a:cs typeface="Arial" pitchFamily="34" charset="0"/>
              </a:defRPr>
            </a:lvl2pPr>
            <a:lvl3pPr marL="64008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3pPr>
            <a:lvl4pPr marL="91440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4pPr>
            <a:lvl5pPr marL="114300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pPr>
            <a:r>
              <a:rPr lang="en-US" b="1" dirty="0"/>
              <a:t>Precision</a:t>
            </a:r>
          </a:p>
          <a:p>
            <a:pPr marL="342900" indent="-342900">
              <a:spcBef>
                <a:spcPts val="600"/>
              </a:spcBef>
              <a:buFont typeface="Arial" panose="020B0604020202020204" pitchFamily="34" charset="0"/>
              <a:buChar char="•"/>
            </a:pPr>
            <a:r>
              <a:rPr lang="en-US" dirty="0"/>
              <a:t>Adjustment for prognostic baseline variables can improve precision.</a:t>
            </a:r>
          </a:p>
          <a:p>
            <a:pPr marL="342900" indent="-342900">
              <a:spcBef>
                <a:spcPts val="600"/>
              </a:spcBef>
              <a:buFont typeface="Arial" panose="020B0604020202020204" pitchFamily="34" charset="0"/>
              <a:buChar char="•"/>
            </a:pPr>
            <a:r>
              <a:rPr lang="en-US" dirty="0"/>
              <a:t>FDA recommends that standard error computation account for the stratified randomization.</a:t>
            </a:r>
          </a:p>
          <a:p>
            <a:pPr>
              <a:spcBef>
                <a:spcPts val="600"/>
              </a:spcBef>
            </a:pPr>
            <a:r>
              <a:rPr lang="en-US" dirty="0"/>
              <a:t>     Otherwise, the standard error is likely to be overestimated.</a:t>
            </a:r>
          </a:p>
          <a:p>
            <a:pPr marL="342900" indent="-342900">
              <a:spcBef>
                <a:spcPts val="600"/>
              </a:spcBef>
              <a:buFont typeface="Arial" panose="020B0604020202020204" pitchFamily="34" charset="0"/>
              <a:buChar char="•"/>
            </a:pPr>
            <a:r>
              <a:rPr lang="en-US" dirty="0"/>
              <a:t>However, limited details are provided on how to account for stratified randomization</a:t>
            </a:r>
          </a:p>
          <a:p>
            <a:pPr>
              <a:spcBef>
                <a:spcPts val="600"/>
              </a:spcBef>
            </a:pPr>
            <a:endParaRPr lang="en-US" dirty="0"/>
          </a:p>
        </p:txBody>
      </p:sp>
      <p:sp>
        <p:nvSpPr>
          <p:cNvPr id="12" name="Text Placeholder 6">
            <a:extLst>
              <a:ext uri="{FF2B5EF4-FFF2-40B4-BE49-F238E27FC236}">
                <a16:creationId xmlns:a16="http://schemas.microsoft.com/office/drawing/2014/main" id="{D017444A-CAC6-8B4E-966A-740F5646C9AB}"/>
              </a:ext>
            </a:extLst>
          </p:cNvPr>
          <p:cNvSpPr txBox="1">
            <a:spLocks/>
          </p:cNvSpPr>
          <p:nvPr/>
        </p:nvSpPr>
        <p:spPr>
          <a:xfrm>
            <a:off x="304800" y="5527441"/>
            <a:ext cx="8686800" cy="873360"/>
          </a:xfrm>
          <a:prstGeom prst="rect">
            <a:avLst/>
          </a:prstGeom>
        </p:spPr>
        <p:txBody>
          <a:bodyPr vert="horz" lIns="0" tIns="0" rIns="0" bIns="0" rtlCol="0">
            <a:noAutofit/>
          </a:bodyPr>
          <a:lstStyle>
            <a:lvl1pPr marL="0" indent="0" algn="l" defTabSz="914400" rtl="0" eaLnBrk="1" latinLnBrk="0" hangingPunct="1">
              <a:lnSpc>
                <a:spcPct val="125000"/>
              </a:lnSpc>
              <a:spcBef>
                <a:spcPts val="1200"/>
              </a:spcBef>
              <a:spcAft>
                <a:spcPts val="200"/>
              </a:spcAft>
              <a:buFontTx/>
              <a:buNone/>
              <a:defRPr sz="2000" b="0" kern="1200" baseline="0">
                <a:solidFill>
                  <a:schemeClr val="bg1"/>
                </a:solidFill>
                <a:latin typeface="Arial" pitchFamily="34" charset="0"/>
                <a:ea typeface="+mn-ea"/>
                <a:cs typeface="Arial" pitchFamily="34" charset="0"/>
              </a:defRPr>
            </a:lvl1pPr>
            <a:lvl2pPr marL="457200" indent="-228600" algn="l" defTabSz="914400" rtl="0" eaLnBrk="1" latinLnBrk="0" hangingPunct="1">
              <a:lnSpc>
                <a:spcPct val="114000"/>
              </a:lnSpc>
              <a:spcBef>
                <a:spcPts val="200"/>
              </a:spcBef>
              <a:spcAft>
                <a:spcPts val="0"/>
              </a:spcAft>
              <a:buFont typeface="Arial" pitchFamily="34" charset="0"/>
              <a:buChar char="–"/>
              <a:defRPr sz="2000" b="0" kern="1200" baseline="0">
                <a:solidFill>
                  <a:srgbClr val="0070C0"/>
                </a:solidFill>
                <a:latin typeface="Arial" pitchFamily="34" charset="0"/>
                <a:ea typeface="+mn-ea"/>
                <a:cs typeface="Arial" pitchFamily="34" charset="0"/>
              </a:defRPr>
            </a:lvl2pPr>
            <a:lvl3pPr marL="64008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3pPr>
            <a:lvl4pPr marL="91440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4pPr>
            <a:lvl5pPr marL="114300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pPr>
            <a:r>
              <a:rPr lang="en-US" b="1" dirty="0"/>
              <a:t>This talk focuses on how to robustly combine the precision gain from stratified randomization and covariate adjustment.  </a:t>
            </a:r>
            <a:endParaRPr lang="en-US" dirty="0"/>
          </a:p>
        </p:txBody>
      </p:sp>
      <p:sp>
        <p:nvSpPr>
          <p:cNvPr id="6" name="Slide Number Placeholder 5">
            <a:extLst>
              <a:ext uri="{FF2B5EF4-FFF2-40B4-BE49-F238E27FC236}">
                <a16:creationId xmlns:a16="http://schemas.microsoft.com/office/drawing/2014/main" id="{D5FAA5DF-DB64-FE49-8FEA-49B19FD6D53C}"/>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6</a:t>
            </a:fld>
            <a:endParaRPr lang="en-US"/>
          </a:p>
        </p:txBody>
      </p:sp>
    </p:spTree>
    <p:extLst>
      <p:ext uri="{BB962C8B-B14F-4D97-AF65-F5344CB8AC3E}">
        <p14:creationId xmlns:p14="http://schemas.microsoft.com/office/powerpoint/2010/main" val="157160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Main results</a:t>
            </a:r>
          </a:p>
        </p:txBody>
      </p:sp>
      <p:sp>
        <p:nvSpPr>
          <p:cNvPr id="12" name="Text Placeholder 6">
            <a:extLst>
              <a:ext uri="{FF2B5EF4-FFF2-40B4-BE49-F238E27FC236}">
                <a16:creationId xmlns:a16="http://schemas.microsoft.com/office/drawing/2014/main" id="{D017444A-CAC6-8B4E-966A-740F5646C9AB}"/>
              </a:ext>
            </a:extLst>
          </p:cNvPr>
          <p:cNvSpPr txBox="1">
            <a:spLocks/>
          </p:cNvSpPr>
          <p:nvPr/>
        </p:nvSpPr>
        <p:spPr>
          <a:xfrm>
            <a:off x="609600" y="2590800"/>
            <a:ext cx="8153400" cy="3505200"/>
          </a:xfrm>
          <a:prstGeom prst="rect">
            <a:avLst/>
          </a:prstGeom>
        </p:spPr>
        <p:txBody>
          <a:bodyPr vert="horz" lIns="0" tIns="0" rIns="0" bIns="0" rtlCol="0">
            <a:noAutofit/>
          </a:bodyPr>
          <a:lstStyle>
            <a:lvl1pPr marL="0" indent="0" algn="l" defTabSz="914400" rtl="0" eaLnBrk="1" latinLnBrk="0" hangingPunct="1">
              <a:lnSpc>
                <a:spcPct val="125000"/>
              </a:lnSpc>
              <a:spcBef>
                <a:spcPts val="1200"/>
              </a:spcBef>
              <a:spcAft>
                <a:spcPts val="200"/>
              </a:spcAft>
              <a:buFontTx/>
              <a:buNone/>
              <a:defRPr sz="2000" b="0" kern="1200" baseline="0">
                <a:solidFill>
                  <a:schemeClr val="bg1"/>
                </a:solidFill>
                <a:latin typeface="Arial" pitchFamily="34" charset="0"/>
                <a:ea typeface="+mn-ea"/>
                <a:cs typeface="Arial" pitchFamily="34" charset="0"/>
              </a:defRPr>
            </a:lvl1pPr>
            <a:lvl2pPr marL="457200" indent="-228600" algn="l" defTabSz="914400" rtl="0" eaLnBrk="1" latinLnBrk="0" hangingPunct="1">
              <a:lnSpc>
                <a:spcPct val="114000"/>
              </a:lnSpc>
              <a:spcBef>
                <a:spcPts val="200"/>
              </a:spcBef>
              <a:spcAft>
                <a:spcPts val="0"/>
              </a:spcAft>
              <a:buFont typeface="Arial" pitchFamily="34" charset="0"/>
              <a:buChar char="–"/>
              <a:defRPr sz="2000" b="0" kern="1200" baseline="0">
                <a:solidFill>
                  <a:srgbClr val="0070C0"/>
                </a:solidFill>
                <a:latin typeface="Arial" pitchFamily="34" charset="0"/>
                <a:ea typeface="+mn-ea"/>
                <a:cs typeface="Arial" pitchFamily="34" charset="0"/>
              </a:defRPr>
            </a:lvl2pPr>
            <a:lvl3pPr marL="64008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3pPr>
            <a:lvl4pPr marL="91440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4pPr>
            <a:lvl5pPr marL="114300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pPr>
            <a:r>
              <a:rPr lang="en-US" b="1" dirty="0"/>
              <a:t>For essentially all commonly used estimators used in the primary analysis of RCTs, </a:t>
            </a:r>
          </a:p>
          <a:p>
            <a:pPr>
              <a:spcBef>
                <a:spcPts val="600"/>
              </a:spcBef>
            </a:pPr>
            <a:r>
              <a:rPr lang="en-US" b="1" dirty="0"/>
              <a:t>stratified randomization can robustly improve precision, </a:t>
            </a:r>
          </a:p>
          <a:p>
            <a:pPr>
              <a:spcBef>
                <a:spcPts val="600"/>
              </a:spcBef>
            </a:pPr>
            <a:r>
              <a:rPr lang="en-US" b="1" dirty="0"/>
              <a:t>but such precision gain is usually ignored in practice.</a:t>
            </a:r>
          </a:p>
          <a:p>
            <a:pPr>
              <a:spcBef>
                <a:spcPts val="600"/>
              </a:spcBef>
            </a:pPr>
            <a:r>
              <a:rPr lang="en-US" b="1" dirty="0"/>
              <a:t>We show how to improve precision by stratified randomization and covariate adjustment.</a:t>
            </a:r>
          </a:p>
          <a:p>
            <a:pPr algn="r">
              <a:spcBef>
                <a:spcPts val="600"/>
              </a:spcBef>
            </a:pPr>
            <a:r>
              <a:rPr lang="en-US" i="1" dirty="0"/>
              <a:t>(Wang et al., 2020)</a:t>
            </a:r>
          </a:p>
          <a:p>
            <a:pPr>
              <a:spcBef>
                <a:spcPts val="600"/>
              </a:spcBef>
            </a:pPr>
            <a:endParaRPr lang="en-US" b="1" dirty="0"/>
          </a:p>
        </p:txBody>
      </p:sp>
      <p:sp>
        <p:nvSpPr>
          <p:cNvPr id="2" name="Slide Number Placeholder 1">
            <a:extLst>
              <a:ext uri="{FF2B5EF4-FFF2-40B4-BE49-F238E27FC236}">
                <a16:creationId xmlns:a16="http://schemas.microsoft.com/office/drawing/2014/main" id="{A13BFC78-8339-5B44-81B0-B9CCBD3CAD78}"/>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7</a:t>
            </a:fld>
            <a:endParaRPr lang="en-US"/>
          </a:p>
        </p:txBody>
      </p:sp>
    </p:spTree>
    <p:extLst>
      <p:ext uri="{BB962C8B-B14F-4D97-AF65-F5344CB8AC3E}">
        <p14:creationId xmlns:p14="http://schemas.microsoft.com/office/powerpoint/2010/main" val="1225918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graphicFrame>
        <p:nvGraphicFramePr>
          <p:cNvPr id="9" name="Diagram 8">
            <a:extLst>
              <a:ext uri="{FF2B5EF4-FFF2-40B4-BE49-F238E27FC236}">
                <a16:creationId xmlns:a16="http://schemas.microsoft.com/office/drawing/2014/main" id="{7C62CC78-EE87-C046-9FE9-4B29F903A12C}"/>
              </a:ext>
            </a:extLst>
          </p:cNvPr>
          <p:cNvGraphicFramePr/>
          <p:nvPr>
            <p:extLst>
              <p:ext uri="{D42A27DB-BD31-4B8C-83A1-F6EECF244321}">
                <p14:modId xmlns:p14="http://schemas.microsoft.com/office/powerpoint/2010/main" val="2821119075"/>
              </p:ext>
            </p:extLst>
          </p:nvPr>
        </p:nvGraphicFramePr>
        <p:xfrm>
          <a:off x="990600" y="1702280"/>
          <a:ext cx="6248400" cy="4241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ounded Rectangle 9">
            <a:extLst>
              <a:ext uri="{FF2B5EF4-FFF2-40B4-BE49-F238E27FC236}">
                <a16:creationId xmlns:a16="http://schemas.microsoft.com/office/drawing/2014/main" id="{EE7E1E8E-0835-0B4E-9824-3D988F499689}"/>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5BDFCE90-435D-C440-AC2D-C8F316E9B731}"/>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8</a:t>
            </a:fld>
            <a:endParaRPr lang="en-US"/>
          </a:p>
        </p:txBody>
      </p:sp>
    </p:spTree>
    <p:extLst>
      <p:ext uri="{BB962C8B-B14F-4D97-AF65-F5344CB8AC3E}">
        <p14:creationId xmlns:p14="http://schemas.microsoft.com/office/powerpoint/2010/main" val="2031671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4000"/>
              </a:lnSpc>
            </a:pPr>
            <a:r>
              <a:rPr lang="en-US" dirty="0"/>
              <a:t>Setup: notations</a:t>
            </a:r>
          </a:p>
        </p:txBody>
      </p:sp>
      <mc:AlternateContent xmlns:mc="http://schemas.openxmlformats.org/markup-compatibility/2006" xmlns:a14="http://schemas.microsoft.com/office/drawing/2010/main">
        <mc:Choice Requires="a14">
          <p:sp>
            <p:nvSpPr>
              <p:cNvPr id="5" name="Subtitle 4"/>
              <p:cNvSpPr>
                <a:spLocks noGrp="1"/>
              </p:cNvSpPr>
              <p:nvPr>
                <p:ph sz="quarter" idx="13"/>
              </p:nvPr>
            </p:nvSpPr>
            <p:spPr>
              <a:xfrm>
                <a:off x="685800" y="1295400"/>
                <a:ext cx="8077200" cy="4419600"/>
              </a:xfrm>
            </p:spPr>
            <p:txBody>
              <a:bodyPr/>
              <a:lstStyle/>
              <a:p>
                <a:pPr marL="0" indent="0">
                  <a:buNone/>
                </a:pPr>
                <a:r>
                  <a:rPr lang="en-US" dirty="0"/>
                  <a:t>For participants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 </m:t>
                    </m:r>
                    <m:r>
                      <a:rPr lang="en-US" b="0" i="1" smtClean="0">
                        <a:latin typeface="Cambria Math" panose="02040503050406030204" pitchFamily="18" charset="0"/>
                      </a:rPr>
                      <m:t>𝑛</m:t>
                    </m:r>
                  </m:oMath>
                </a14:m>
                <a:r>
                  <a:rPr lang="en-US" dirty="0"/>
                  <a:t>, we observe </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oMath>
                </a14:m>
                <a:r>
                  <a:rPr lang="en-US" dirty="0"/>
                  <a:t> is the outcome, which can be continuous, binary or time-to-event,</a:t>
                </a:r>
              </a:p>
              <a:p>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𝐴</m:t>
                        </m:r>
                      </m:e>
                      <m:sub>
                        <m:r>
                          <a:rPr lang="en-US" i="1">
                            <a:latin typeface="Cambria Math" panose="02040503050406030204" pitchFamily="18" charset="0"/>
                          </a:rPr>
                          <m:t>𝑖</m:t>
                        </m:r>
                      </m:sub>
                    </m:sSub>
                  </m:oMath>
                </a14:m>
                <a:r>
                  <a:rPr lang="en-US" dirty="0"/>
                  <a:t> is a binary treatment indicator,</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oMath>
                </a14:m>
                <a:r>
                  <a:rPr lang="en-US" dirty="0"/>
                  <a:t> is a categorical variable containing all randomization strata, e.g.,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oMath>
                </a14:m>
                <a:r>
                  <a:rPr lang="en-US" dirty="0"/>
                  <a:t> taking values in {US female, US male, non-US female, non-US male} </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is a vector of baseline variables, which includes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oMath>
                </a14:m>
                <a:r>
                  <a:rPr lang="en-US" dirty="0"/>
                  <a:t>.</a:t>
                </a:r>
              </a:p>
              <a:p>
                <a:pPr marL="0" indent="0">
                  <a:buNone/>
                </a:pPr>
                <a:endParaRPr lang="en-US" dirty="0"/>
              </a:p>
            </p:txBody>
          </p:sp>
        </mc:Choice>
        <mc:Fallback xmlns="">
          <p:sp>
            <p:nvSpPr>
              <p:cNvPr id="5" name="Subtitle 4"/>
              <p:cNvSpPr>
                <a:spLocks noGrp="1" noRot="1" noChangeAspect="1" noMove="1" noResize="1" noEditPoints="1" noAdjustHandles="1" noChangeArrowheads="1" noChangeShapeType="1" noTextEdit="1"/>
              </p:cNvSpPr>
              <p:nvPr>
                <p:ph sz="quarter" idx="13"/>
              </p:nvPr>
            </p:nvSpPr>
            <p:spPr>
              <a:xfrm>
                <a:off x="685800" y="1295400"/>
                <a:ext cx="8077200" cy="4419600"/>
              </a:xfrm>
              <a:blipFill>
                <a:blip r:embed="rId2"/>
                <a:stretch>
                  <a:fillRect l="-2041" t="-860" r="-1413"/>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2CD55837-5628-6041-916A-2F13B8AAEAAD}"/>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9</a:t>
            </a:fld>
            <a:endParaRPr lang="en-US"/>
          </a:p>
        </p:txBody>
      </p:sp>
    </p:spTree>
    <p:extLst>
      <p:ext uri="{BB962C8B-B14F-4D97-AF65-F5344CB8AC3E}">
        <p14:creationId xmlns:p14="http://schemas.microsoft.com/office/powerpoint/2010/main" val="3914948030"/>
      </p:ext>
    </p:extLst>
  </p:cSld>
  <p:clrMapOvr>
    <a:masterClrMapping/>
  </p:clrMapOvr>
</p:sld>
</file>

<file path=ppt/theme/theme1.xml><?xml version="1.0" encoding="utf-8"?>
<a:theme xmlns:a="http://schemas.openxmlformats.org/drawingml/2006/main" name="knowledge_master1-3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knowledge_master1-3_theme</Template>
  <TotalTime>9513</TotalTime>
  <Words>3118</Words>
  <Application>Microsoft Macintosh PowerPoint</Application>
  <PresentationFormat>On-screen Show (4:3)</PresentationFormat>
  <Paragraphs>398</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Cambria Math</vt:lpstr>
      <vt:lpstr>Garamond</vt:lpstr>
      <vt:lpstr>Helvetica</vt:lpstr>
      <vt:lpstr>knowledge_master1-3_theme</vt:lpstr>
      <vt:lpstr>Robustly Improve Precision by Stratified Randomization and Covariate Adjustment</vt:lpstr>
      <vt:lpstr>Two topics</vt:lpstr>
      <vt:lpstr>A motivating example</vt:lpstr>
      <vt:lpstr>A motivating example, cont’d</vt:lpstr>
      <vt:lpstr>The recent FDA guidance</vt:lpstr>
      <vt:lpstr>The recent FDA guidance</vt:lpstr>
      <vt:lpstr>Main results</vt:lpstr>
      <vt:lpstr>Outline</vt:lpstr>
      <vt:lpstr>Setup: notations</vt:lpstr>
      <vt:lpstr>Setup: Estimands</vt:lpstr>
      <vt:lpstr>Setup: randomization </vt:lpstr>
      <vt:lpstr>Estimators</vt:lpstr>
      <vt:lpstr>Robustness</vt:lpstr>
      <vt:lpstr>Precision</vt:lpstr>
      <vt:lpstr>Asymptotic theory</vt:lpstr>
      <vt:lpstr>Implications of the theory</vt:lpstr>
      <vt:lpstr>Why stratified randomization brings variance reduction?</vt:lpstr>
      <vt:lpstr>Related work</vt:lpstr>
      <vt:lpstr>Questions?</vt:lpstr>
      <vt:lpstr>Examples</vt:lpstr>
      <vt:lpstr>ANCOVA for continuous outcomes</vt:lpstr>
      <vt:lpstr>ANCOVA for continuous outcomes</vt:lpstr>
      <vt:lpstr>Standardized logistic regression for binary outcomes</vt:lpstr>
      <vt:lpstr>Standardized logistic regression for binary outcomes</vt:lpstr>
      <vt:lpstr>MMRM for repeated measures</vt:lpstr>
      <vt:lpstr>MMRM for repeated measures</vt:lpstr>
      <vt:lpstr>The DR-WLS estimator</vt:lpstr>
      <vt:lpstr>The DR-WLS estimator</vt:lpstr>
      <vt:lpstr>The Kaplan-Meier estimator</vt:lpstr>
      <vt:lpstr>How much variance reduction? </vt:lpstr>
      <vt:lpstr>Data example 1: variance reduction due to stratified randomization</vt:lpstr>
      <vt:lpstr>Data example 2: variance reduction due to covariate adjustment under stratified randomization</vt:lpstr>
      <vt:lpstr>Discussion </vt:lpstr>
      <vt:lpstr>Thanks to</vt:lpstr>
      <vt:lpstr>Thank you!</vt:lpstr>
      <vt:lpstr>Acknowledgement</vt:lpstr>
      <vt:lpstr>References</vt:lpstr>
    </vt:vector>
  </TitlesOfParts>
  <Company>The Wharton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tranac</dc:creator>
  <cp:lastModifiedBy>Wang, Bingkai</cp:lastModifiedBy>
  <cp:revision>168</cp:revision>
  <cp:lastPrinted>2012-04-12T19:17:32Z</cp:lastPrinted>
  <dcterms:created xsi:type="dcterms:W3CDTF">2012-04-03T15:29:58Z</dcterms:created>
  <dcterms:modified xsi:type="dcterms:W3CDTF">2021-09-07T14:32:54Z</dcterms:modified>
</cp:coreProperties>
</file>