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610" r:id="rId4"/>
    <p:sldId id="613" r:id="rId5"/>
    <p:sldId id="266" r:id="rId6"/>
    <p:sldId id="271" r:id="rId7"/>
    <p:sldId id="611" r:id="rId8"/>
    <p:sldId id="612" r:id="rId9"/>
    <p:sldId id="2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>
        <p:scale>
          <a:sx n="130" d="100"/>
          <a:sy n="130" d="100"/>
        </p:scale>
        <p:origin x="7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EF91-CD80-654D-9937-FEA76A4CFE83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4326-164D-F848-9741-C59628A8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0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EF91-CD80-654D-9937-FEA76A4CFE83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4326-164D-F848-9741-C59628A8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9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EF91-CD80-654D-9937-FEA76A4CFE83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4326-164D-F848-9741-C59628A8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8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EF91-CD80-654D-9937-FEA76A4CFE83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4326-164D-F848-9741-C59628A8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3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EF91-CD80-654D-9937-FEA76A4CFE83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4326-164D-F848-9741-C59628A8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8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EF91-CD80-654D-9937-FEA76A4CFE83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4326-164D-F848-9741-C59628A8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EF91-CD80-654D-9937-FEA76A4CFE83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4326-164D-F848-9741-C59628A8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2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EF91-CD80-654D-9937-FEA76A4CFE83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4326-164D-F848-9741-C59628A8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9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EF91-CD80-654D-9937-FEA76A4CFE83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4326-164D-F848-9741-C59628A8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EF91-CD80-654D-9937-FEA76A4CFE83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4326-164D-F848-9741-C59628A8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2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EF91-CD80-654D-9937-FEA76A4CFE83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4326-164D-F848-9741-C59628A8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4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EF91-CD80-654D-9937-FEA76A4CFE83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54326-164D-F848-9741-C59628A8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R-4.1.2-win.exe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cran.r-project.org/bin/macosx/base/R-4.1.2.pk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ide/download/desktop" TargetMode="External"/><Relationship Id="rId2" Type="http://schemas.openxmlformats.org/officeDocument/2006/relationships/hyperlink" Target="http://www.rstudi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697">
              <a:lnSpc>
                <a:spcPts val="2969"/>
              </a:lnSpc>
            </a:pPr>
            <a:r>
              <a:rPr b="1" spc="132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b="1" spc="107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  <a:r>
              <a:rPr b="1" spc="137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b="1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179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416FC9A-E0B1-3B41-9B9C-3E36B128D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697">
              <a:lnSpc>
                <a:spcPts val="2969"/>
              </a:lnSpc>
              <a:tabLst>
                <a:tab pos="1551367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Nov 3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2021</a:t>
            </a:r>
          </a:p>
          <a:p>
            <a:pPr marL="6697">
              <a:lnSpc>
                <a:spcPts val="2969"/>
              </a:lnSpc>
              <a:tabLst>
                <a:tab pos="1551367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Binglan Li</a:t>
            </a:r>
          </a:p>
          <a:p>
            <a:pPr marL="6697">
              <a:lnSpc>
                <a:spcPts val="2969"/>
              </a:lnSpc>
              <a:tabLst>
                <a:tab pos="1551367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Stanford Carpentry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CBF6D-34C1-3A4D-B48B-C9467CD78FE8}"/>
              </a:ext>
            </a:extLst>
          </p:cNvPr>
          <p:cNvSpPr txBox="1"/>
          <p:nvPr/>
        </p:nvSpPr>
        <p:spPr>
          <a:xfrm>
            <a:off x="7033215" y="6494660"/>
            <a:ext cx="5158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adapted from https://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seandavi.github.io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/ITR/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4455" y="330493"/>
            <a:ext cx="3041028" cy="519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1492098" algn="l"/>
              </a:tabLst>
            </a:pPr>
            <a:r>
              <a:rPr lang="en-US" sz="3375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sz="3375" dirty="0">
                <a:latin typeface="Arial" panose="020B0604020202020204" pitchFamily="34" charset="0"/>
                <a:cs typeface="Arial" panose="020B0604020202020204" pitchFamily="34" charset="0"/>
              </a:rPr>
              <a:t>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5677" y="1172751"/>
            <a:ext cx="9871588" cy="3786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>
              <a:lnSpc>
                <a:spcPct val="122700"/>
              </a:lnSpc>
            </a:pP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Depending on who you ask</a:t>
            </a:r>
          </a:p>
          <a:p>
            <a:pPr marL="410751" marR="3572" indent="-401822">
              <a:lnSpc>
                <a:spcPct val="122700"/>
              </a:lnSpc>
              <a:buFontTx/>
              <a:buChar char="-"/>
            </a:pPr>
            <a:r>
              <a:rPr lang="en-US" sz="253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</a:t>
            </a:r>
            <a:r>
              <a:rPr sz="2531" spc="-4" dirty="0">
                <a:solidFill>
                  <a:srgbClr val="FF40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tatistical </a:t>
            </a:r>
            <a:r>
              <a:rPr sz="2531" spc="-7" dirty="0">
                <a:solidFill>
                  <a:srgbClr val="FF40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sz="2531" spc="-4" dirty="0">
                <a:solidFill>
                  <a:srgbClr val="FF40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sz="2531" spc="-4" dirty="0">
              <a:solidFill>
                <a:srgbClr val="FF40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0751" marR="3572" indent="-401822">
              <a:lnSpc>
                <a:spcPct val="122700"/>
              </a:lnSpc>
              <a:buFontTx/>
              <a:buChar char="-"/>
            </a:pPr>
            <a:r>
              <a:rPr lang="en-US" sz="2531" spc="-4" dirty="0">
                <a:latin typeface="Arial" panose="020B0604020202020204" pitchFamily="34" charset="0"/>
                <a:cs typeface="Arial" panose="020B0604020202020204" pitchFamily="34" charset="0"/>
              </a:rPr>
              <a:t>A software package</a:t>
            </a:r>
          </a:p>
          <a:p>
            <a:pPr marL="410751" marR="3572" indent="-401822">
              <a:lnSpc>
                <a:spcPct val="122700"/>
              </a:lnSpc>
              <a:buFontTx/>
              <a:buChar char="-"/>
            </a:pPr>
            <a:r>
              <a:rPr lang="en-US" sz="2531" spc="-4" dirty="0">
                <a:latin typeface="Arial" panose="020B0604020202020204" pitchFamily="34" charset="0"/>
                <a:cs typeface="Arial" panose="020B0604020202020204" pitchFamily="34" charset="0"/>
              </a:rPr>
              <a:t>A toolkit for developing statistical and analytical tools</a:t>
            </a:r>
          </a:p>
          <a:p>
            <a:pPr marL="410751" marR="3572" indent="-401822">
              <a:lnSpc>
                <a:spcPct val="122700"/>
              </a:lnSpc>
              <a:buFontTx/>
              <a:buChar char="-"/>
            </a:pPr>
            <a:r>
              <a:rPr lang="en-US" sz="2531" spc="-4" dirty="0">
                <a:latin typeface="Arial" panose="020B0604020202020204" pitchFamily="34" charset="0"/>
                <a:cs typeface="Arial" panose="020B0604020202020204" pitchFamily="34" charset="0"/>
              </a:rPr>
              <a:t>An extensive library of statistical and mathematical software and algorithms</a:t>
            </a:r>
          </a:p>
          <a:p>
            <a:pPr marL="410751" marR="3572" indent="-401822">
              <a:lnSpc>
                <a:spcPct val="122700"/>
              </a:lnSpc>
              <a:buFontTx/>
              <a:buChar char="-"/>
            </a:pPr>
            <a:r>
              <a:rPr lang="en-US" sz="2531" spc="-4" dirty="0">
                <a:latin typeface="Arial" panose="020B0604020202020204" pitchFamily="34" charset="0"/>
                <a:cs typeface="Arial" panose="020B0604020202020204" pitchFamily="34" charset="0"/>
              </a:rPr>
              <a:t>A complete </a:t>
            </a:r>
            <a:r>
              <a:rPr lang="en-US" sz="2531" spc="-4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</a:t>
            </a:r>
            <a:r>
              <a:rPr lang="en-US" sz="2531" spc="-4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pPr marL="410751" marR="3572" indent="-401822">
              <a:lnSpc>
                <a:spcPct val="122700"/>
              </a:lnSpc>
              <a:buFontTx/>
              <a:buChar char="-"/>
            </a:pPr>
            <a:r>
              <a:rPr lang="en-US" sz="2531" spc="-4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sz="25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4455" y="330493"/>
            <a:ext cx="3041028" cy="519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>
              <a:tabLst>
                <a:tab pos="1492098" algn="l"/>
              </a:tabLst>
            </a:pPr>
            <a:r>
              <a:rPr sz="3375" dirty="0">
                <a:latin typeface="Arial" panose="020B0604020202020204" pitchFamily="34" charset="0"/>
                <a:cs typeface="Arial" panose="020B0604020202020204" pitchFamily="34" charset="0"/>
              </a:rPr>
              <a:t>Wh</a:t>
            </a:r>
            <a:r>
              <a:rPr lang="en-US" sz="337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3375" spc="-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375" dirty="0">
                <a:latin typeface="Arial" panose="020B0604020202020204" pitchFamily="34" charset="0"/>
                <a:cs typeface="Arial" panose="020B0604020202020204" pitchFamily="34" charset="0"/>
              </a:rPr>
              <a:t>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0245" y="1951546"/>
            <a:ext cx="841150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0911" indent="-200911">
              <a:buFont typeface="Arial"/>
              <a:buChar char="•"/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Cross-platform (Windows, MacOS, and Linux)</a:t>
            </a:r>
          </a:p>
          <a:p>
            <a:pPr marL="200911" indent="-200911">
              <a:buFont typeface="Arial"/>
              <a:buChar char="•"/>
            </a:pP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911" indent="-200911">
              <a:buFont typeface="Arial"/>
              <a:buChar char="•"/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A vast number of statistical tools</a:t>
            </a:r>
          </a:p>
          <a:p>
            <a:pPr marL="200911" indent="-200911">
              <a:buFont typeface="Arial"/>
              <a:buChar char="•"/>
            </a:pP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911" indent="-200911">
              <a:buFont typeface="Arial"/>
              <a:buChar char="•"/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Ability to produce publication-quality graphics</a:t>
            </a:r>
          </a:p>
          <a:p>
            <a:pPr marL="200911" indent="-200911">
              <a:buFont typeface="Arial"/>
              <a:buChar char="•"/>
            </a:pP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911" indent="-200911">
              <a:buFont typeface="Arial"/>
              <a:buChar char="•"/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R scales for data science projects</a:t>
            </a:r>
          </a:p>
        </p:txBody>
      </p:sp>
    </p:spTree>
    <p:extLst>
      <p:ext uri="{BB962C8B-B14F-4D97-AF65-F5344CB8AC3E}">
        <p14:creationId xmlns:p14="http://schemas.microsoft.com/office/powerpoint/2010/main" val="43492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D9EE-3F0E-224B-B11E-1243D2CE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4424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At the End of the Workshop, You Will Be Able 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1991-2BCF-B24D-BAE9-18D2635C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Basics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Start R and RStudio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Interact with the R console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Know the difference between expressions and assignment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Recognize valid and invalid R names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Know how to access the R help system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Know how to assign values to variables, find what is in R memory, and remove values from R memory</a:t>
            </a:r>
          </a:p>
          <a:p>
            <a:pPr lvl="1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data types and R-object types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and write files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Load file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Save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write to files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Programing &amp; data manipulations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Install and load a library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Control structures and looping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Know how to write a function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Data visualization (default and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advancecd)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Ready for more advanced topics, e.g., data manipulation and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62163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29">
              <a:tabLst>
                <a:tab pos="1426913" algn="l"/>
              </a:tabLst>
            </a:pPr>
            <a:r>
              <a:rPr spc="-4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ett</a:t>
            </a:r>
            <a:r>
              <a:rPr spc="-4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D23ADE-AE85-1744-8360-C2B4920C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29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200" spc="-7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-7" dirty="0">
                <a:latin typeface="Arial" panose="020B0604020202020204" pitchFamily="34" charset="0"/>
                <a:cs typeface="Arial" panose="020B0604020202020204" pitchFamily="34" charset="0"/>
              </a:rPr>
              <a:t>website: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9450" lvl="1">
              <a:spcBef>
                <a:spcPts val="900"/>
              </a:spcBef>
            </a:pPr>
            <a:r>
              <a:rPr lang="en-US" u="heavy" spc="-1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http://cran.r-project.org/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29"/>
            <a:r>
              <a:rPr lang="en-US" sz="3200" spc="-7" dirty="0"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US" sz="3200" spc="-4" dirty="0">
                <a:latin typeface="Arial" panose="020B0604020202020204" pitchFamily="34" charset="0"/>
                <a:cs typeface="Arial" panose="020B0604020202020204" pitchFamily="34" charset="0"/>
              </a:rPr>
              <a:t>installer</a:t>
            </a:r>
            <a:r>
              <a:rPr lang="en-US" sz="32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14" dirty="0">
                <a:latin typeface="Arial" panose="020B0604020202020204" pitchFamily="34" charset="0"/>
                <a:cs typeface="Arial" panose="020B0604020202020204" pitchFamily="34" charset="0"/>
              </a:rPr>
              <a:t>file: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4808" lvl="1">
              <a:spcBef>
                <a:spcPts val="654"/>
              </a:spcBef>
            </a:pPr>
            <a:r>
              <a:rPr lang="en-US" u="heavy" spc="-7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https://cran.r-project.org/bin/windows/base/R-4.1.2-win.exe</a:t>
            </a:r>
            <a:endParaRPr lang="en-US" u="heavy" spc="-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7608">
              <a:spcBef>
                <a:spcPts val="654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Mac </a:t>
            </a:r>
            <a:r>
              <a:rPr lang="en-US" sz="3200" spc="-4" dirty="0">
                <a:latin typeface="Arial" panose="020B0604020202020204" pitchFamily="34" charset="0"/>
                <a:cs typeface="Arial" panose="020B0604020202020204" pitchFamily="34" charset="0"/>
              </a:rPr>
              <a:t>installer</a:t>
            </a:r>
            <a:r>
              <a:rPr lang="en-US" sz="3200" spc="-4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spc="14" dirty="0">
                <a:latin typeface="Arial" panose="020B0604020202020204" pitchFamily="34" charset="0"/>
                <a:cs typeface="Arial" panose="020B0604020202020204" pitchFamily="34" charset="0"/>
              </a:rPr>
              <a:t>file: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54986" lvl="1">
              <a:spcBef>
                <a:spcPts val="830"/>
              </a:spcBef>
            </a:pPr>
            <a:r>
              <a:rPr lang="en-US" u="heavy" spc="-7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https://cran.r-project.org/bin/macosx/base/R-4.1.2.pkg</a:t>
            </a:r>
            <a:r>
              <a:rPr lang="en-US" u="heavy" spc="-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object 6"/>
          <p:cNvSpPr/>
          <p:nvPr/>
        </p:nvSpPr>
        <p:spPr>
          <a:xfrm>
            <a:off x="7962248" y="1236910"/>
            <a:ext cx="1526930" cy="1160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25349" y="549144"/>
            <a:ext cx="3822290" cy="3505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929"/>
            <a:r>
              <a:rPr sz="2531" b="1" spc="-4" dirty="0"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sz="2109" spc="-4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sz="2109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109" spc="-11" dirty="0">
                <a:latin typeface="Arial" panose="020B0604020202020204" pitchFamily="34" charset="0"/>
                <a:cs typeface="Arial" panose="020B0604020202020204" pitchFamily="34" charset="0"/>
              </a:rPr>
              <a:t>front </a:t>
            </a:r>
            <a:r>
              <a:rPr sz="2109" dirty="0">
                <a:latin typeface="Arial" panose="020B0604020202020204" pitchFamily="34" charset="0"/>
                <a:cs typeface="Arial" panose="020B0604020202020204" pitchFamily="34" charset="0"/>
              </a:rPr>
              <a:t>end to</a:t>
            </a:r>
            <a:r>
              <a:rPr sz="2109" spc="-3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9" dirty="0">
                <a:latin typeface="Arial" panose="020B0604020202020204" pitchFamily="34" charset="0"/>
                <a:cs typeface="Arial" panose="020B0604020202020204" pitchFamily="34" charset="0"/>
              </a:rPr>
              <a:t>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14148" y="1172431"/>
            <a:ext cx="3577852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29" marR="3572" algn="ctr">
              <a:lnSpc>
                <a:spcPts val="2461"/>
              </a:lnSpc>
            </a:pPr>
            <a:r>
              <a:rPr sz="2109" spc="-46" dirty="0">
                <a:latin typeface="Arial" panose="020B0604020202020204" pitchFamily="34" charset="0"/>
                <a:cs typeface="Arial" panose="020B0604020202020204" pitchFamily="34" charset="0"/>
              </a:rPr>
              <a:t>It’s </a:t>
            </a:r>
            <a:r>
              <a:rPr sz="2109" spc="-4" dirty="0">
                <a:latin typeface="Arial" panose="020B0604020202020204" pitchFamily="34" charset="0"/>
                <a:cs typeface="Arial" panose="020B0604020202020204" pitchFamily="34" charset="0"/>
              </a:rPr>
              <a:t>intended </a:t>
            </a:r>
            <a:r>
              <a:rPr sz="2109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109" spc="-14" dirty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sz="2109" dirty="0">
                <a:latin typeface="Arial" panose="020B0604020202020204" pitchFamily="34" charset="0"/>
                <a:cs typeface="Arial" panose="020B0604020202020204" pitchFamily="34" charset="0"/>
              </a:rPr>
              <a:t>the  same user experience  </a:t>
            </a:r>
            <a:r>
              <a:rPr sz="2109" spc="-11" dirty="0">
                <a:latin typeface="Arial" panose="020B0604020202020204" pitchFamily="34" charset="0"/>
                <a:cs typeface="Arial" panose="020B0604020202020204" pitchFamily="34" charset="0"/>
              </a:rPr>
              <a:t>regardless </a:t>
            </a:r>
            <a:r>
              <a:rPr sz="2109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109" spc="-4" dirty="0">
                <a:latin typeface="Arial" panose="020B0604020202020204" pitchFamily="34" charset="0"/>
                <a:cs typeface="Arial" panose="020B0604020202020204" pitchFamily="34" charset="0"/>
              </a:rPr>
              <a:t>what kind </a:t>
            </a:r>
            <a:r>
              <a:rPr sz="2109" dirty="0">
                <a:latin typeface="Arial" panose="020B0604020202020204" pitchFamily="34" charset="0"/>
                <a:cs typeface="Arial" panose="020B0604020202020204" pitchFamily="34" charset="0"/>
              </a:rPr>
              <a:t>of  computer </a:t>
            </a:r>
            <a:r>
              <a:rPr sz="2109" spc="-46" dirty="0">
                <a:latin typeface="Arial" panose="020B0604020202020204" pitchFamily="34" charset="0"/>
                <a:cs typeface="Arial" panose="020B0604020202020204" pitchFamily="34" charset="0"/>
              </a:rPr>
              <a:t>you’re </a:t>
            </a:r>
            <a:r>
              <a:rPr sz="2109" spc="-4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endParaRPr sz="210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6020" y="5702747"/>
            <a:ext cx="3205980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51" marR="3572" indent="-41968">
              <a:lnSpc>
                <a:spcPts val="3234"/>
              </a:lnSpc>
              <a:tabLst>
                <a:tab pos="1216179" algn="l"/>
              </a:tabLst>
            </a:pPr>
            <a:r>
              <a:rPr sz="2812" dirty="0">
                <a:latin typeface="Arial" panose="020B0604020202020204" pitchFamily="34" charset="0"/>
                <a:cs typeface="Arial" panose="020B0604020202020204" pitchFamily="34" charset="0"/>
              </a:rPr>
              <a:t>Rstud</a:t>
            </a:r>
            <a:r>
              <a:rPr sz="2812" spc="-4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812" dirty="0">
                <a:latin typeface="Arial" panose="020B0604020202020204" pitchFamily="34" charset="0"/>
                <a:cs typeface="Arial" panose="020B0604020202020204" pitchFamily="34" charset="0"/>
              </a:rPr>
              <a:t>o	</a:t>
            </a:r>
            <a:r>
              <a:rPr sz="2812" spc="-6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812" dirty="0">
                <a:latin typeface="Arial" panose="020B0604020202020204" pitchFamily="34" charset="0"/>
                <a:cs typeface="Arial" panose="020B0604020202020204" pitchFamily="34" charset="0"/>
              </a:rPr>
              <a:t>ebpage:  </a:t>
            </a:r>
            <a:r>
              <a:rPr sz="2812" u="heavy" spc="-2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www.rstudio.org</a:t>
            </a:r>
            <a:endParaRPr sz="281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0797" y="5359842"/>
            <a:ext cx="4082082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83" marR="3572" indent="35717" algn="ctr">
              <a:lnSpc>
                <a:spcPts val="3234"/>
              </a:lnSpc>
              <a:tabLst>
                <a:tab pos="1251897" algn="l"/>
                <a:tab pos="2772123" algn="l"/>
              </a:tabLst>
            </a:pPr>
            <a:r>
              <a:rPr sz="2812" spc="-4" dirty="0">
                <a:latin typeface="Arial" panose="020B0604020202020204" pitchFamily="34" charset="0"/>
                <a:cs typeface="Arial" panose="020B0604020202020204" pitchFamily="34" charset="0"/>
              </a:rPr>
              <a:t>Rstudio	</a:t>
            </a:r>
            <a:r>
              <a:rPr sz="2812" spc="-7" dirty="0">
                <a:latin typeface="Arial" panose="020B0604020202020204" pitchFamily="34" charset="0"/>
                <a:cs typeface="Arial" panose="020B0604020202020204" pitchFamily="34" charset="0"/>
              </a:rPr>
              <a:t>download	</a:t>
            </a:r>
            <a:r>
              <a:rPr sz="2812" spc="-4" dirty="0">
                <a:latin typeface="Arial" panose="020B0604020202020204" pitchFamily="34" charset="0"/>
                <a:cs typeface="Arial" panose="020B0604020202020204" pitchFamily="34" charset="0"/>
              </a:rPr>
              <a:t>link:  </a:t>
            </a:r>
            <a:r>
              <a:rPr sz="2812" u="heavy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sz="2812" u="heavy" spc="-4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</a:t>
            </a:r>
            <a:r>
              <a:rPr sz="2812" u="heavy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//</a:t>
            </a:r>
            <a:r>
              <a:rPr sz="2812" u="heavy" spc="-4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</a:t>
            </a:r>
            <a:r>
              <a:rPr sz="2812" u="heavy" spc="-172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</a:t>
            </a:r>
            <a:r>
              <a:rPr sz="2812" u="heavy" spc="-4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.</a:t>
            </a:r>
            <a:r>
              <a:rPr sz="2812" u="heavy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rstud</a:t>
            </a:r>
            <a:r>
              <a:rPr sz="2812" u="heavy" spc="-4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</a:t>
            </a:r>
            <a:r>
              <a:rPr sz="2812" u="heavy" spc="-84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</a:t>
            </a:r>
            <a:r>
              <a:rPr sz="2812" u="heavy" spc="-4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.</a:t>
            </a:r>
            <a:r>
              <a:rPr sz="2812" u="heavy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com/</a:t>
            </a:r>
            <a:r>
              <a:rPr sz="2812" u="heavy" spc="-4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</a:t>
            </a:r>
            <a:r>
              <a:rPr sz="2812" u="heavy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de/</a:t>
            </a:r>
            <a:r>
              <a:rPr sz="2812" u="heavy" spc="-4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download/desktop</a:t>
            </a:r>
            <a:endParaRPr sz="281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7584691-1C26-D546-A5D6-97BCF0BA3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3" y="462115"/>
            <a:ext cx="7748830" cy="48430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8B0D-B980-0A41-81C9-CE9AF8D4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465" y="158650"/>
            <a:ext cx="4237704" cy="522387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divided into several panels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F5843E-5B12-874D-84E4-2A6207672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34" y="825909"/>
            <a:ext cx="7748830" cy="48430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66E808-0365-4C4F-B298-A5AB5F1E5BE2}"/>
              </a:ext>
            </a:extLst>
          </p:cNvPr>
          <p:cNvSpPr/>
          <p:nvPr/>
        </p:nvSpPr>
        <p:spPr>
          <a:xfrm>
            <a:off x="1524001" y="963561"/>
            <a:ext cx="5240594" cy="3156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5282DD-95BF-5241-B018-3853DC669453}"/>
              </a:ext>
            </a:extLst>
          </p:cNvPr>
          <p:cNvSpPr/>
          <p:nvPr/>
        </p:nvSpPr>
        <p:spPr>
          <a:xfrm>
            <a:off x="1524001" y="4247850"/>
            <a:ext cx="5240594" cy="1646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0FA597-5828-CC45-8F33-EFC4441A0BCF}"/>
              </a:ext>
            </a:extLst>
          </p:cNvPr>
          <p:cNvSpPr/>
          <p:nvPr/>
        </p:nvSpPr>
        <p:spPr>
          <a:xfrm>
            <a:off x="6764595" y="3311800"/>
            <a:ext cx="3647766" cy="3030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C3C5B8-2DA0-0B43-9E0F-FDD2B138DCB5}"/>
              </a:ext>
            </a:extLst>
          </p:cNvPr>
          <p:cNvSpPr/>
          <p:nvPr/>
        </p:nvSpPr>
        <p:spPr>
          <a:xfrm>
            <a:off x="6764595" y="600398"/>
            <a:ext cx="3647766" cy="2428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6AC93-DE0C-C44F-B92C-225C1F3D2024}"/>
              </a:ext>
            </a:extLst>
          </p:cNvPr>
          <p:cNvSpPr txBox="1"/>
          <p:nvPr/>
        </p:nvSpPr>
        <p:spPr>
          <a:xfrm>
            <a:off x="177319" y="11719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Scripts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719F4-0211-6B44-9D1A-4BA4D46A5408}"/>
              </a:ext>
            </a:extLst>
          </p:cNvPr>
          <p:cNvSpPr txBox="1"/>
          <p:nvPr/>
        </p:nvSpPr>
        <p:spPr>
          <a:xfrm>
            <a:off x="175284" y="470181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Console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A6152-3F08-A84C-B270-47DD2F34D989}"/>
              </a:ext>
            </a:extLst>
          </p:cNvPr>
          <p:cNvSpPr txBox="1"/>
          <p:nvPr/>
        </p:nvSpPr>
        <p:spPr>
          <a:xfrm>
            <a:off x="10451690" y="11719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Environment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9241A-FCA1-EC49-8208-67DA2EC23828}"/>
              </a:ext>
            </a:extLst>
          </p:cNvPr>
          <p:cNvSpPr txBox="1"/>
          <p:nvPr/>
        </p:nvSpPr>
        <p:spPr>
          <a:xfrm>
            <a:off x="10600944" y="470181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Help, etc.</a:t>
            </a:r>
          </a:p>
        </p:txBody>
      </p:sp>
    </p:spTree>
    <p:extLst>
      <p:ext uri="{BB962C8B-B14F-4D97-AF65-F5344CB8AC3E}">
        <p14:creationId xmlns:p14="http://schemas.microsoft.com/office/powerpoint/2010/main" val="95601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8B0D-B980-0A41-81C9-CE9AF8D4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465" y="158650"/>
            <a:ext cx="4237704" cy="52238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Console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an interactive R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F5843E-5B12-874D-84E4-2A6207672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14" r="38827"/>
          <a:stretch/>
        </p:blipFill>
        <p:spPr>
          <a:xfrm>
            <a:off x="1739297" y="2084592"/>
            <a:ext cx="9204915" cy="2989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B719F4-0211-6B44-9D1A-4BA4D46A5408}"/>
              </a:ext>
            </a:extLst>
          </p:cNvPr>
          <p:cNvSpPr txBox="1"/>
          <p:nvPr/>
        </p:nvSpPr>
        <p:spPr>
          <a:xfrm>
            <a:off x="529246" y="957258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exactly how you will interact with R in saying a terminal or inside a R program.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D27190-1602-8C49-A28E-2856A7F15844}"/>
              </a:ext>
            </a:extLst>
          </p:cNvPr>
          <p:cNvCxnSpPr/>
          <p:nvPr/>
        </p:nvCxnSpPr>
        <p:spPr>
          <a:xfrm>
            <a:off x="1533832" y="1435510"/>
            <a:ext cx="285136" cy="511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D5F4C7-0B78-404A-8E3B-0BE02ED3BFE8}"/>
              </a:ext>
            </a:extLst>
          </p:cNvPr>
          <p:cNvCxnSpPr>
            <a:cxnSpLocks/>
          </p:cNvCxnSpPr>
          <p:nvPr/>
        </p:nvCxnSpPr>
        <p:spPr>
          <a:xfrm flipV="1">
            <a:off x="1405000" y="5004619"/>
            <a:ext cx="413968" cy="443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5C1643-14E9-964A-8675-52D184F55F58}"/>
              </a:ext>
            </a:extLst>
          </p:cNvPr>
          <p:cNvSpPr/>
          <p:nvPr/>
        </p:nvSpPr>
        <p:spPr>
          <a:xfrm>
            <a:off x="1818968" y="4709652"/>
            <a:ext cx="245806" cy="275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2B8BB-FC7F-8744-A725-5427AE1567C1}"/>
              </a:ext>
            </a:extLst>
          </p:cNvPr>
          <p:cNvSpPr txBox="1"/>
          <p:nvPr/>
        </p:nvSpPr>
        <p:spPr>
          <a:xfrm>
            <a:off x="897956" y="5647249"/>
            <a:ext cx="664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“&gt;” is a default prompt showing that R is waiting for a command.</a:t>
            </a:r>
          </a:p>
        </p:txBody>
      </p:sp>
    </p:spTree>
    <p:extLst>
      <p:ext uri="{BB962C8B-B14F-4D97-AF65-F5344CB8AC3E}">
        <p14:creationId xmlns:p14="http://schemas.microsoft.com/office/powerpoint/2010/main" val="314866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B8877E-7060-A745-A995-D4B91C96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A792BD-ECE6-984E-A478-FEB35EFC1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will take a break every 15-30 mins.</a:t>
            </a:r>
          </a:p>
          <a:p>
            <a:r>
              <a:rPr lang="en-US" dirty="0"/>
              <a:t>- Let’s check if R and </a:t>
            </a:r>
            <a:r>
              <a:rPr lang="en-US" dirty="0" err="1"/>
              <a:t>Rstudio</a:t>
            </a:r>
            <a:r>
              <a:rPr lang="en-US" dirty="0"/>
              <a:t> are working. Any question so far?</a:t>
            </a:r>
          </a:p>
        </p:txBody>
      </p:sp>
    </p:spTree>
    <p:extLst>
      <p:ext uri="{BB962C8B-B14F-4D97-AF65-F5344CB8AC3E}">
        <p14:creationId xmlns:p14="http://schemas.microsoft.com/office/powerpoint/2010/main" val="35620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</TotalTime>
  <Words>429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 Introduction to R</vt:lpstr>
      <vt:lpstr>PowerPoint Presentation</vt:lpstr>
      <vt:lpstr>PowerPoint Presentation</vt:lpstr>
      <vt:lpstr>At the End of the Workshop, You Will Be Able to </vt:lpstr>
      <vt:lpstr>Getting R</vt:lpstr>
      <vt:lpstr>Rstudio is a front end to R.</vt:lpstr>
      <vt:lpstr>Rstudio is divided into several panels</vt:lpstr>
      <vt:lpstr>Console in Rstudio is an interactive R</vt:lpstr>
      <vt:lpstr>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</dc:title>
  <dc:creator>Binglan Li</dc:creator>
  <cp:lastModifiedBy>Binglan Li</cp:lastModifiedBy>
  <cp:revision>4</cp:revision>
  <dcterms:created xsi:type="dcterms:W3CDTF">2021-11-02T01:46:26Z</dcterms:created>
  <dcterms:modified xsi:type="dcterms:W3CDTF">2021-11-02T23:35:43Z</dcterms:modified>
</cp:coreProperties>
</file>