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3"/>
  </p:notesMasterIdLst>
  <p:sldIdLst>
    <p:sldId id="256" r:id="rId2"/>
    <p:sldId id="258" r:id="rId3"/>
    <p:sldId id="260" r:id="rId4"/>
    <p:sldId id="327" r:id="rId5"/>
    <p:sldId id="326" r:id="rId6"/>
    <p:sldId id="333" r:id="rId7"/>
    <p:sldId id="274" r:id="rId8"/>
    <p:sldId id="331" r:id="rId9"/>
    <p:sldId id="262" r:id="rId10"/>
    <p:sldId id="264" r:id="rId11"/>
    <p:sldId id="269" r:id="rId12"/>
    <p:sldId id="320" r:id="rId13"/>
    <p:sldId id="323" r:id="rId14"/>
    <p:sldId id="312" r:id="rId15"/>
    <p:sldId id="276" r:id="rId16"/>
    <p:sldId id="330" r:id="rId17"/>
    <p:sldId id="334" r:id="rId18"/>
    <p:sldId id="317" r:id="rId19"/>
    <p:sldId id="325" r:id="rId20"/>
    <p:sldId id="290" r:id="rId21"/>
    <p:sldId id="318" r:id="rId22"/>
  </p:sldIdLst>
  <p:sldSz cx="9144000" cy="5143500" type="screen16x9"/>
  <p:notesSz cx="6858000" cy="9144000"/>
  <p:embeddedFontLst>
    <p:embeddedFont>
      <p:font typeface="Nunito" pitchFamily="2" charset="0"/>
      <p:regular r:id="rId24"/>
      <p:bold r:id="rId25"/>
      <p:italic r:id="rId26"/>
      <p:boldItalic r:id="rId27"/>
    </p:embeddedFont>
    <p:embeddedFont>
      <p:font typeface="Oswald" panose="00000500000000000000" pitchFamily="2" charset="0"/>
      <p:regular r:id="rId28"/>
      <p:bold r:id="rId29"/>
    </p:embeddedFont>
    <p:embeddedFont>
      <p:font typeface="Oswald Medium" panose="00000600000000000000" pitchFamily="2" charset="0"/>
      <p:regular r:id="rId30"/>
      <p:bold r:id="rId31"/>
    </p:embeddedFont>
    <p:embeddedFont>
      <p:font typeface="Titillium Web" panose="000005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A5BA10-E249-4098-8836-F898A5D24426}">
  <a:tblStyle styleId="{C1A5BA10-E249-4098-8836-F898A5D244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15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a95368426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a95368426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df390a47b2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df390a47b2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df390a47b2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df390a47b2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7742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df390a47b2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df390a47b2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2548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df390a47b2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df390a47b2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238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dbfa01cdb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dbfa01cdb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df390a47b2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df390a47b2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8092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dbfa01cdb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dbfa01cdb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2118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df390a47b2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df390a47b2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1475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df390a47b2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df390a47b2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1561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b1c2217c3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b1c2217c3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0"/>
        <p:cNvGrpSpPr/>
        <p:nvPr/>
      </p:nvGrpSpPr>
      <p:grpSpPr>
        <a:xfrm>
          <a:off x="0" y="0"/>
          <a:ext cx="0" cy="0"/>
          <a:chOff x="0" y="0"/>
          <a:chExt cx="0" cy="0"/>
        </a:xfrm>
      </p:grpSpPr>
      <p:sp>
        <p:nvSpPr>
          <p:cNvPr id="3031" name="Google Shape;3031;ge0453290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2" name="Google Shape;3032;ge0453290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df390a47b2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df390a47b2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1341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df390a47b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df390a47b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df390a47b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df390a47b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4002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df390a47b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df390a47b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2093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4"/>
        <p:cNvGrpSpPr/>
        <p:nvPr/>
      </p:nvGrpSpPr>
      <p:grpSpPr>
        <a:xfrm>
          <a:off x="0" y="0"/>
          <a:ext cx="0" cy="0"/>
          <a:chOff x="0" y="0"/>
          <a:chExt cx="0" cy="0"/>
        </a:xfrm>
      </p:grpSpPr>
      <p:sp>
        <p:nvSpPr>
          <p:cNvPr id="2895" name="Google Shape;2895;gdf65e40cfe_0_17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6" name="Google Shape;2896;gdf65e40cfe_0_17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9543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dbfa01cdb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dbfa01cdb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df390a47b2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df390a47b2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2475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d96d257566_1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d96d257566_1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51" y="0"/>
            <a:ext cx="9144001" cy="5143500"/>
            <a:chOff x="-151" y="0"/>
            <a:chExt cx="9144001" cy="5143500"/>
          </a:xfrm>
        </p:grpSpPr>
        <p:sp>
          <p:nvSpPr>
            <p:cNvPr id="10" name="Google Shape;10;p2"/>
            <p:cNvSpPr/>
            <p:nvPr/>
          </p:nvSpPr>
          <p:spPr>
            <a:xfrm rot="10800000">
              <a:off x="7885950" y="75"/>
              <a:ext cx="1257900" cy="1257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10800000">
              <a:off x="64714" y="69335"/>
              <a:ext cx="4222474" cy="4182595"/>
              <a:chOff x="498850" y="3224050"/>
              <a:chExt cx="1482350" cy="1468350"/>
            </a:xfrm>
          </p:grpSpPr>
          <p:sp>
            <p:nvSpPr>
              <p:cNvPr id="12" name="Google Shape;12;p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7027390" y="3043364"/>
              <a:ext cx="2017775" cy="1998718"/>
              <a:chOff x="498850" y="3224050"/>
              <a:chExt cx="1482350" cy="1468350"/>
            </a:xfrm>
          </p:grpSpPr>
          <p:sp>
            <p:nvSpPr>
              <p:cNvPr id="16" name="Google Shape;16;p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rot="5400000">
              <a:off x="-150" y="0"/>
              <a:ext cx="1758600" cy="175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51" y="0"/>
              <a:ext cx="2888100" cy="2888100"/>
            </a:xfrm>
            <a:prstGeom prst="diagStripe">
              <a:avLst>
                <a:gd name="adj" fmla="val 557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0" y="0"/>
              <a:ext cx="3077400" cy="3077400"/>
            </a:xfrm>
            <a:prstGeom prst="diagStripe">
              <a:avLst>
                <a:gd name="adj" fmla="val 9164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657228" y="58028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592117" y="53294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373691" y="3895669"/>
              <a:ext cx="885900" cy="885900"/>
              <a:chOff x="713388" y="3717894"/>
              <a:chExt cx="885900" cy="885900"/>
            </a:xfrm>
          </p:grpSpPr>
          <p:grpSp>
            <p:nvGrpSpPr>
              <p:cNvPr id="26" name="Google Shape;26;p2"/>
              <p:cNvGrpSpPr/>
              <p:nvPr/>
            </p:nvGrpSpPr>
            <p:grpSpPr>
              <a:xfrm>
                <a:off x="1139136" y="3851384"/>
                <a:ext cx="454563" cy="703194"/>
                <a:chOff x="1139136" y="3851384"/>
                <a:chExt cx="454563" cy="703194"/>
              </a:xfrm>
            </p:grpSpPr>
            <p:sp>
              <p:nvSpPr>
                <p:cNvPr id="27" name="Google Shape;27;p2"/>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 name="Google Shape;33;p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34" name="Google Shape;34;p2"/>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nvGrpSpPr>
            <p:cNvPr id="35" name="Google Shape;35;p2"/>
            <p:cNvGrpSpPr/>
            <p:nvPr/>
          </p:nvGrpSpPr>
          <p:grpSpPr>
            <a:xfrm rot="-5400000">
              <a:off x="8430603" y="721212"/>
              <a:ext cx="475817" cy="475817"/>
              <a:chOff x="713388" y="3717894"/>
              <a:chExt cx="885900" cy="885900"/>
            </a:xfrm>
          </p:grpSpPr>
          <p:cxnSp>
            <p:nvCxnSpPr>
              <p:cNvPr id="36" name="Google Shape;36;p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37" name="Google Shape;37;p2"/>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
        <p:nvSpPr>
          <p:cNvPr id="38" name="Google Shape;38;p2"/>
          <p:cNvSpPr txBox="1">
            <a:spLocks noGrp="1"/>
          </p:cNvSpPr>
          <p:nvPr>
            <p:ph type="ctrTitle"/>
          </p:nvPr>
        </p:nvSpPr>
        <p:spPr>
          <a:xfrm>
            <a:off x="2147575" y="1686875"/>
            <a:ext cx="4257300" cy="18036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1"/>
              </a:buClr>
              <a:buSzPts val="5200"/>
              <a:buNone/>
              <a:defRPr sz="5500">
                <a:solidFill>
                  <a:schemeClr val="lt1"/>
                </a:solidFill>
                <a:latin typeface="Oswald Medium"/>
                <a:ea typeface="Oswald Medium"/>
                <a:cs typeface="Oswald Medium"/>
                <a:sym typeface="Oswald Medium"/>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39" name="Google Shape;39;p2"/>
          <p:cNvSpPr txBox="1">
            <a:spLocks noGrp="1"/>
          </p:cNvSpPr>
          <p:nvPr>
            <p:ph type="subTitle" idx="1"/>
          </p:nvPr>
        </p:nvSpPr>
        <p:spPr>
          <a:xfrm>
            <a:off x="2147575" y="3543602"/>
            <a:ext cx="4343400" cy="522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800"/>
              <a:buNone/>
              <a:defRPr sz="1800"/>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one column 2">
  <p:cSld name="CUSTOM_1_1_1">
    <p:spTree>
      <p:nvGrpSpPr>
        <p:cNvPr id="1" name="Shape 381"/>
        <p:cNvGrpSpPr/>
        <p:nvPr/>
      </p:nvGrpSpPr>
      <p:grpSpPr>
        <a:xfrm>
          <a:off x="0" y="0"/>
          <a:ext cx="0" cy="0"/>
          <a:chOff x="0" y="0"/>
          <a:chExt cx="0" cy="0"/>
        </a:xfrm>
      </p:grpSpPr>
      <p:grpSp>
        <p:nvGrpSpPr>
          <p:cNvPr id="382" name="Google Shape;382;p19"/>
          <p:cNvGrpSpPr/>
          <p:nvPr/>
        </p:nvGrpSpPr>
        <p:grpSpPr>
          <a:xfrm>
            <a:off x="75" y="-227"/>
            <a:ext cx="9144002" cy="5143727"/>
            <a:chOff x="75" y="-227"/>
            <a:chExt cx="9144002" cy="5143727"/>
          </a:xfrm>
        </p:grpSpPr>
        <p:grpSp>
          <p:nvGrpSpPr>
            <p:cNvPr id="383" name="Google Shape;383;p19"/>
            <p:cNvGrpSpPr/>
            <p:nvPr/>
          </p:nvGrpSpPr>
          <p:grpSpPr>
            <a:xfrm rot="10800000" flipH="1">
              <a:off x="7463462" y="-227"/>
              <a:ext cx="1680392" cy="1664522"/>
              <a:chOff x="498850" y="3224050"/>
              <a:chExt cx="1482350" cy="1468350"/>
            </a:xfrm>
          </p:grpSpPr>
          <p:sp>
            <p:nvSpPr>
              <p:cNvPr id="384" name="Google Shape;384;p19"/>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 name="Google Shape;387;p19"/>
            <p:cNvSpPr/>
            <p:nvPr/>
          </p:nvSpPr>
          <p:spPr>
            <a:xfrm>
              <a:off x="75" y="0"/>
              <a:ext cx="30222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50050" y="3816950"/>
              <a:ext cx="2865900" cy="1257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3787575" y="1570575"/>
              <a:ext cx="5356500" cy="69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 name="Google Shape;390;p19"/>
            <p:cNvGrpSpPr/>
            <p:nvPr/>
          </p:nvGrpSpPr>
          <p:grpSpPr>
            <a:xfrm flipH="1">
              <a:off x="112873" y="2967791"/>
              <a:ext cx="2196102" cy="2175214"/>
              <a:chOff x="498850" y="3224050"/>
              <a:chExt cx="1482350" cy="1468350"/>
            </a:xfrm>
          </p:grpSpPr>
          <p:sp>
            <p:nvSpPr>
              <p:cNvPr id="391" name="Google Shape;391;p19"/>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19"/>
            <p:cNvSpPr/>
            <p:nvPr/>
          </p:nvSpPr>
          <p:spPr>
            <a:xfrm>
              <a:off x="77" y="-75"/>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 name="Google Shape;395;p19"/>
          <p:cNvSpPr txBox="1">
            <a:spLocks noGrp="1"/>
          </p:cNvSpPr>
          <p:nvPr>
            <p:ph type="title"/>
          </p:nvPr>
        </p:nvSpPr>
        <p:spPr>
          <a:xfrm>
            <a:off x="4104725" y="1671843"/>
            <a:ext cx="4045200" cy="605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4200"/>
              <a:buNone/>
              <a:defRPr sz="40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396" name="Google Shape;396;p19"/>
          <p:cNvSpPr txBox="1">
            <a:spLocks noGrp="1"/>
          </p:cNvSpPr>
          <p:nvPr>
            <p:ph type="subTitle" idx="1"/>
          </p:nvPr>
        </p:nvSpPr>
        <p:spPr>
          <a:xfrm>
            <a:off x="4104725" y="2320250"/>
            <a:ext cx="4098600" cy="13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5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554"/>
        <p:cNvGrpSpPr/>
        <p:nvPr/>
      </p:nvGrpSpPr>
      <p:grpSpPr>
        <a:xfrm>
          <a:off x="0" y="0"/>
          <a:ext cx="0" cy="0"/>
          <a:chOff x="0" y="0"/>
          <a:chExt cx="0" cy="0"/>
        </a:xfrm>
      </p:grpSpPr>
      <p:sp>
        <p:nvSpPr>
          <p:cNvPr id="555" name="Google Shape;555;p27"/>
          <p:cNvSpPr/>
          <p:nvPr/>
        </p:nvSpPr>
        <p:spPr>
          <a:xfrm>
            <a:off x="0" y="3472577"/>
            <a:ext cx="1670700" cy="16707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6" name="Google Shape;556;p27"/>
          <p:cNvGrpSpPr/>
          <p:nvPr/>
        </p:nvGrpSpPr>
        <p:grpSpPr>
          <a:xfrm rot="5400000">
            <a:off x="101651" y="3949877"/>
            <a:ext cx="1107019" cy="1096564"/>
            <a:chOff x="498850" y="3224050"/>
            <a:chExt cx="1482350" cy="1468350"/>
          </a:xfrm>
        </p:grpSpPr>
        <p:sp>
          <p:nvSpPr>
            <p:cNvPr id="557" name="Google Shape;557;p27"/>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27"/>
          <p:cNvSpPr/>
          <p:nvPr/>
        </p:nvSpPr>
        <p:spPr>
          <a:xfrm rot="10800000">
            <a:off x="7863900" y="0"/>
            <a:ext cx="1280100" cy="1280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txBox="1">
            <a:spLocks noGrp="1"/>
          </p:cNvSpPr>
          <p:nvPr>
            <p:ph type="title"/>
          </p:nvPr>
        </p:nvSpPr>
        <p:spPr>
          <a:xfrm>
            <a:off x="3405675" y="160533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564" name="Google Shape;564;p27"/>
          <p:cNvSpPr txBox="1">
            <a:spLocks noGrp="1"/>
          </p:cNvSpPr>
          <p:nvPr>
            <p:ph type="title" idx="2"/>
          </p:nvPr>
        </p:nvSpPr>
        <p:spPr>
          <a:xfrm>
            <a:off x="3405612" y="2016925"/>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565" name="Google Shape;565;p27"/>
          <p:cNvSpPr txBox="1">
            <a:spLocks noGrp="1"/>
          </p:cNvSpPr>
          <p:nvPr>
            <p:ph type="title" idx="3"/>
          </p:nvPr>
        </p:nvSpPr>
        <p:spPr>
          <a:xfrm>
            <a:off x="783300" y="160533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566" name="Google Shape;566;p27"/>
          <p:cNvSpPr txBox="1">
            <a:spLocks noGrp="1"/>
          </p:cNvSpPr>
          <p:nvPr>
            <p:ph type="title" idx="4"/>
          </p:nvPr>
        </p:nvSpPr>
        <p:spPr>
          <a:xfrm>
            <a:off x="783300" y="2016925"/>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567" name="Google Shape;567;p27"/>
          <p:cNvSpPr txBox="1">
            <a:spLocks noGrp="1"/>
          </p:cNvSpPr>
          <p:nvPr>
            <p:ph type="title" idx="5"/>
          </p:nvPr>
        </p:nvSpPr>
        <p:spPr>
          <a:xfrm>
            <a:off x="6027838" y="160533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568" name="Google Shape;568;p27"/>
          <p:cNvSpPr txBox="1">
            <a:spLocks noGrp="1"/>
          </p:cNvSpPr>
          <p:nvPr>
            <p:ph type="title" idx="6"/>
          </p:nvPr>
        </p:nvSpPr>
        <p:spPr>
          <a:xfrm>
            <a:off x="6027850" y="2016925"/>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569" name="Google Shape;569;p27"/>
          <p:cNvSpPr txBox="1">
            <a:spLocks noGrp="1"/>
          </p:cNvSpPr>
          <p:nvPr>
            <p:ph type="title" idx="7"/>
          </p:nvPr>
        </p:nvSpPr>
        <p:spPr>
          <a:xfrm>
            <a:off x="3405675" y="318093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570" name="Google Shape;570;p27"/>
          <p:cNvSpPr txBox="1">
            <a:spLocks noGrp="1"/>
          </p:cNvSpPr>
          <p:nvPr>
            <p:ph type="title" idx="8"/>
          </p:nvPr>
        </p:nvSpPr>
        <p:spPr>
          <a:xfrm>
            <a:off x="3405612" y="3592525"/>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571" name="Google Shape;571;p27"/>
          <p:cNvSpPr txBox="1">
            <a:spLocks noGrp="1"/>
          </p:cNvSpPr>
          <p:nvPr>
            <p:ph type="title" idx="9"/>
          </p:nvPr>
        </p:nvSpPr>
        <p:spPr>
          <a:xfrm>
            <a:off x="783300" y="318093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572" name="Google Shape;572;p27"/>
          <p:cNvSpPr txBox="1">
            <a:spLocks noGrp="1"/>
          </p:cNvSpPr>
          <p:nvPr>
            <p:ph type="title" idx="13"/>
          </p:nvPr>
        </p:nvSpPr>
        <p:spPr>
          <a:xfrm>
            <a:off x="783300" y="3592525"/>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573" name="Google Shape;573;p27"/>
          <p:cNvSpPr txBox="1">
            <a:spLocks noGrp="1"/>
          </p:cNvSpPr>
          <p:nvPr>
            <p:ph type="title" idx="14"/>
          </p:nvPr>
        </p:nvSpPr>
        <p:spPr>
          <a:xfrm>
            <a:off x="6027838" y="318093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574" name="Google Shape;574;p27"/>
          <p:cNvSpPr txBox="1">
            <a:spLocks noGrp="1"/>
          </p:cNvSpPr>
          <p:nvPr>
            <p:ph type="title" idx="15"/>
          </p:nvPr>
        </p:nvSpPr>
        <p:spPr>
          <a:xfrm>
            <a:off x="6027850" y="3592525"/>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575" name="Google Shape;575;p27"/>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639"/>
        <p:cNvGrpSpPr/>
        <p:nvPr/>
      </p:nvGrpSpPr>
      <p:grpSpPr>
        <a:xfrm>
          <a:off x="0" y="0"/>
          <a:ext cx="0" cy="0"/>
          <a:chOff x="0" y="0"/>
          <a:chExt cx="0" cy="0"/>
        </a:xfrm>
      </p:grpSpPr>
      <p:sp>
        <p:nvSpPr>
          <p:cNvPr id="640" name="Google Shape;640;p31"/>
          <p:cNvSpPr/>
          <p:nvPr/>
        </p:nvSpPr>
        <p:spPr>
          <a:xfrm>
            <a:off x="990600" y="475350"/>
            <a:ext cx="5395800" cy="115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1" name="Google Shape;641;p31"/>
          <p:cNvGrpSpPr/>
          <p:nvPr/>
        </p:nvGrpSpPr>
        <p:grpSpPr>
          <a:xfrm>
            <a:off x="-151" y="0"/>
            <a:ext cx="9144001" cy="5143500"/>
            <a:chOff x="-151" y="0"/>
            <a:chExt cx="9144001" cy="5143500"/>
          </a:xfrm>
        </p:grpSpPr>
        <p:sp>
          <p:nvSpPr>
            <p:cNvPr id="642" name="Google Shape;642;p31"/>
            <p:cNvSpPr/>
            <p:nvPr/>
          </p:nvSpPr>
          <p:spPr>
            <a:xfrm rot="10800000">
              <a:off x="7885950" y="75"/>
              <a:ext cx="1257900" cy="1257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3" name="Google Shape;643;p31"/>
            <p:cNvGrpSpPr/>
            <p:nvPr/>
          </p:nvGrpSpPr>
          <p:grpSpPr>
            <a:xfrm rot="10800000">
              <a:off x="64714" y="69335"/>
              <a:ext cx="4222474" cy="4182595"/>
              <a:chOff x="498850" y="3224050"/>
              <a:chExt cx="1482350" cy="1468350"/>
            </a:xfrm>
          </p:grpSpPr>
          <p:sp>
            <p:nvSpPr>
              <p:cNvPr id="644" name="Google Shape;644;p31"/>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7" name="Google Shape;647;p31"/>
            <p:cNvGrpSpPr/>
            <p:nvPr/>
          </p:nvGrpSpPr>
          <p:grpSpPr>
            <a:xfrm>
              <a:off x="7027390" y="3043364"/>
              <a:ext cx="2017775" cy="1998718"/>
              <a:chOff x="498850" y="3224050"/>
              <a:chExt cx="1482350" cy="1468350"/>
            </a:xfrm>
          </p:grpSpPr>
          <p:sp>
            <p:nvSpPr>
              <p:cNvPr id="648" name="Google Shape;648;p31"/>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1"/>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1" name="Google Shape;651;p31"/>
            <p:cNvSpPr/>
            <p:nvPr/>
          </p:nvSpPr>
          <p:spPr>
            <a:xfrm rot="5400000">
              <a:off x="-150" y="0"/>
              <a:ext cx="1758600" cy="175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p:nvPr/>
          </p:nvSpPr>
          <p:spPr>
            <a:xfrm>
              <a:off x="-151" y="0"/>
              <a:ext cx="2888100" cy="2888100"/>
            </a:xfrm>
            <a:prstGeom prst="diagStripe">
              <a:avLst>
                <a:gd name="adj" fmla="val 557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a:off x="-150" y="0"/>
              <a:ext cx="3077400" cy="3077400"/>
            </a:xfrm>
            <a:prstGeom prst="diagStripe">
              <a:avLst>
                <a:gd name="adj" fmla="val 9164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a:off x="7657228" y="58028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a:off x="7592117" y="53294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1"/>
            <p:cNvGrpSpPr/>
            <p:nvPr/>
          </p:nvGrpSpPr>
          <p:grpSpPr>
            <a:xfrm>
              <a:off x="373691" y="3895669"/>
              <a:ext cx="885900" cy="885900"/>
              <a:chOff x="713388" y="3717894"/>
              <a:chExt cx="885900" cy="885900"/>
            </a:xfrm>
          </p:grpSpPr>
          <p:grpSp>
            <p:nvGrpSpPr>
              <p:cNvPr id="658" name="Google Shape;658;p31"/>
              <p:cNvGrpSpPr/>
              <p:nvPr/>
            </p:nvGrpSpPr>
            <p:grpSpPr>
              <a:xfrm>
                <a:off x="1139136" y="3851384"/>
                <a:ext cx="454563" cy="703194"/>
                <a:chOff x="1139136" y="3851384"/>
                <a:chExt cx="454563" cy="703194"/>
              </a:xfrm>
            </p:grpSpPr>
            <p:sp>
              <p:nvSpPr>
                <p:cNvPr id="659" name="Google Shape;659;p31"/>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65" name="Google Shape;665;p31"/>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666" name="Google Shape;666;p31"/>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nvGrpSpPr>
            <p:cNvPr id="667" name="Google Shape;667;p31"/>
            <p:cNvGrpSpPr/>
            <p:nvPr/>
          </p:nvGrpSpPr>
          <p:grpSpPr>
            <a:xfrm rot="-5400000">
              <a:off x="8430603" y="721212"/>
              <a:ext cx="475817" cy="475817"/>
              <a:chOff x="713388" y="3717894"/>
              <a:chExt cx="885900" cy="885900"/>
            </a:xfrm>
          </p:grpSpPr>
          <p:cxnSp>
            <p:nvCxnSpPr>
              <p:cNvPr id="668" name="Google Shape;668;p31"/>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669" name="Google Shape;669;p31"/>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
        <p:nvSpPr>
          <p:cNvPr id="670" name="Google Shape;670;p31"/>
          <p:cNvSpPr txBox="1">
            <a:spLocks noGrp="1"/>
          </p:cNvSpPr>
          <p:nvPr>
            <p:ph type="ctrTitle"/>
          </p:nvPr>
        </p:nvSpPr>
        <p:spPr>
          <a:xfrm>
            <a:off x="2288000" y="584079"/>
            <a:ext cx="4568100" cy="118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5200"/>
              <a:buNone/>
              <a:defRPr sz="7500">
                <a:solidFill>
                  <a:schemeClr val="lt1"/>
                </a:solidFill>
              </a:defRPr>
            </a:lvl1pPr>
            <a:lvl2pPr lvl="1" algn="ctr" rtl="0">
              <a:spcBef>
                <a:spcPts val="0"/>
              </a:spcBef>
              <a:spcAft>
                <a:spcPts val="0"/>
              </a:spcAft>
              <a:buClr>
                <a:schemeClr val="dk2"/>
              </a:buClr>
              <a:buSzPts val="5200"/>
              <a:buNone/>
              <a:defRPr sz="5200">
                <a:solidFill>
                  <a:schemeClr val="dk2"/>
                </a:solidFill>
              </a:defRPr>
            </a:lvl2pPr>
            <a:lvl3pPr lvl="2" algn="ctr" rtl="0">
              <a:spcBef>
                <a:spcPts val="0"/>
              </a:spcBef>
              <a:spcAft>
                <a:spcPts val="0"/>
              </a:spcAft>
              <a:buClr>
                <a:schemeClr val="dk2"/>
              </a:buClr>
              <a:buSzPts val="5200"/>
              <a:buNone/>
              <a:defRPr sz="5200">
                <a:solidFill>
                  <a:schemeClr val="dk2"/>
                </a:solidFill>
              </a:defRPr>
            </a:lvl3pPr>
            <a:lvl4pPr lvl="3" algn="ctr" rtl="0">
              <a:spcBef>
                <a:spcPts val="0"/>
              </a:spcBef>
              <a:spcAft>
                <a:spcPts val="0"/>
              </a:spcAft>
              <a:buClr>
                <a:schemeClr val="dk2"/>
              </a:buClr>
              <a:buSzPts val="5200"/>
              <a:buNone/>
              <a:defRPr sz="5200">
                <a:solidFill>
                  <a:schemeClr val="dk2"/>
                </a:solidFill>
              </a:defRPr>
            </a:lvl4pPr>
            <a:lvl5pPr lvl="4" algn="ctr" rtl="0">
              <a:spcBef>
                <a:spcPts val="0"/>
              </a:spcBef>
              <a:spcAft>
                <a:spcPts val="0"/>
              </a:spcAft>
              <a:buClr>
                <a:schemeClr val="dk2"/>
              </a:buClr>
              <a:buSzPts val="5200"/>
              <a:buNone/>
              <a:defRPr sz="5200">
                <a:solidFill>
                  <a:schemeClr val="dk2"/>
                </a:solidFill>
              </a:defRPr>
            </a:lvl5pPr>
            <a:lvl6pPr lvl="5" algn="ctr" rtl="0">
              <a:spcBef>
                <a:spcPts val="0"/>
              </a:spcBef>
              <a:spcAft>
                <a:spcPts val="0"/>
              </a:spcAft>
              <a:buClr>
                <a:schemeClr val="dk2"/>
              </a:buClr>
              <a:buSzPts val="5200"/>
              <a:buNone/>
              <a:defRPr sz="5200">
                <a:solidFill>
                  <a:schemeClr val="dk2"/>
                </a:solidFill>
              </a:defRPr>
            </a:lvl6pPr>
            <a:lvl7pPr lvl="6" algn="ctr" rtl="0">
              <a:spcBef>
                <a:spcPts val="0"/>
              </a:spcBef>
              <a:spcAft>
                <a:spcPts val="0"/>
              </a:spcAft>
              <a:buClr>
                <a:schemeClr val="dk2"/>
              </a:buClr>
              <a:buSzPts val="5200"/>
              <a:buNone/>
              <a:defRPr sz="5200">
                <a:solidFill>
                  <a:schemeClr val="dk2"/>
                </a:solidFill>
              </a:defRPr>
            </a:lvl7pPr>
            <a:lvl8pPr lvl="7" algn="ctr" rtl="0">
              <a:spcBef>
                <a:spcPts val="0"/>
              </a:spcBef>
              <a:spcAft>
                <a:spcPts val="0"/>
              </a:spcAft>
              <a:buClr>
                <a:schemeClr val="dk2"/>
              </a:buClr>
              <a:buSzPts val="5200"/>
              <a:buNone/>
              <a:defRPr sz="5200">
                <a:solidFill>
                  <a:schemeClr val="dk2"/>
                </a:solidFill>
              </a:defRPr>
            </a:lvl8pPr>
            <a:lvl9pPr lvl="8" algn="ctr" rtl="0">
              <a:spcBef>
                <a:spcPts val="0"/>
              </a:spcBef>
              <a:spcAft>
                <a:spcPts val="0"/>
              </a:spcAft>
              <a:buClr>
                <a:schemeClr val="dk2"/>
              </a:buClr>
              <a:buSzPts val="5200"/>
              <a:buNone/>
              <a:defRPr sz="5200">
                <a:solidFill>
                  <a:schemeClr val="dk2"/>
                </a:solidFill>
              </a:defRPr>
            </a:lvl9pPr>
          </a:lstStyle>
          <a:p>
            <a:endParaRPr/>
          </a:p>
        </p:txBody>
      </p:sp>
      <p:sp>
        <p:nvSpPr>
          <p:cNvPr id="671" name="Google Shape;671;p31"/>
          <p:cNvSpPr txBox="1">
            <a:spLocks noGrp="1"/>
          </p:cNvSpPr>
          <p:nvPr>
            <p:ph type="subTitle" idx="1"/>
          </p:nvPr>
        </p:nvSpPr>
        <p:spPr>
          <a:xfrm>
            <a:off x="2288000" y="1664108"/>
            <a:ext cx="4568100" cy="52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100"/>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672" name="Google Shape;672;p31"/>
          <p:cNvSpPr txBox="1">
            <a:spLocks noGrp="1"/>
          </p:cNvSpPr>
          <p:nvPr>
            <p:ph type="subTitle" idx="2"/>
          </p:nvPr>
        </p:nvSpPr>
        <p:spPr>
          <a:xfrm>
            <a:off x="2757325" y="2160701"/>
            <a:ext cx="3629400" cy="74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673" name="Google Shape;673;p31"/>
          <p:cNvSpPr txBox="1"/>
          <p:nvPr/>
        </p:nvSpPr>
        <p:spPr>
          <a:xfrm>
            <a:off x="2859375" y="3575600"/>
            <a:ext cx="3425100" cy="7386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de" sz="1200">
                <a:solidFill>
                  <a:schemeClr val="dk2"/>
                </a:solidFill>
                <a:latin typeface="Titillium Web"/>
                <a:ea typeface="Titillium Web"/>
                <a:cs typeface="Titillium Web"/>
                <a:sym typeface="Titillium Web"/>
              </a:rPr>
              <a:t>CREDITS: Diese Präsentationsvorlage wurde von </a:t>
            </a:r>
            <a:r>
              <a:rPr lang="de" sz="1200" b="1">
                <a:solidFill>
                  <a:schemeClr val="dk2"/>
                </a:solidFill>
                <a:uFill>
                  <a:noFill/>
                </a:uFill>
                <a:latin typeface="Titillium Web"/>
                <a:ea typeface="Titillium Web"/>
                <a:cs typeface="Titillium Web"/>
                <a:sym typeface="Titillium Web"/>
                <a:hlinkClick r:id="rId2">
                  <a:extLst>
                    <a:ext uri="{A12FA001-AC4F-418D-AE19-62706E023703}">
                      <ahyp:hlinkClr xmlns:ahyp="http://schemas.microsoft.com/office/drawing/2018/hyperlinkcolor" val="tx"/>
                    </a:ext>
                  </a:extLst>
                </a:hlinkClick>
              </a:rPr>
              <a:t>Slidesgo</a:t>
            </a:r>
            <a:r>
              <a:rPr lang="de" sz="1200">
                <a:solidFill>
                  <a:schemeClr val="dk2"/>
                </a:solidFill>
                <a:latin typeface="Titillium Web"/>
                <a:ea typeface="Titillium Web"/>
                <a:cs typeface="Titillium Web"/>
                <a:sym typeface="Titillium Web"/>
              </a:rPr>
              <a:t> erstellt, inklusive Icons von </a:t>
            </a:r>
            <a:r>
              <a:rPr lang="de" sz="1200" b="1">
                <a:solidFill>
                  <a:schemeClr val="dk2"/>
                </a:solidFill>
                <a:uFill>
                  <a:noFill/>
                </a:uFill>
                <a:latin typeface="Titillium Web"/>
                <a:ea typeface="Titillium Web"/>
                <a:cs typeface="Titillium Web"/>
                <a:sym typeface="Titillium Web"/>
                <a:hlinkClick r:id="rId3">
                  <a:extLst>
                    <a:ext uri="{A12FA001-AC4F-418D-AE19-62706E023703}">
                      <ahyp:hlinkClr xmlns:ahyp="http://schemas.microsoft.com/office/drawing/2018/hyperlinkcolor" val="tx"/>
                    </a:ext>
                  </a:extLst>
                </a:hlinkClick>
              </a:rPr>
              <a:t>Flaticon</a:t>
            </a:r>
            <a:r>
              <a:rPr lang="de" sz="1200">
                <a:solidFill>
                  <a:schemeClr val="dk2"/>
                </a:solidFill>
                <a:latin typeface="Titillium Web"/>
                <a:ea typeface="Titillium Web"/>
                <a:cs typeface="Titillium Web"/>
                <a:sym typeface="Titillium Web"/>
              </a:rPr>
              <a:t>, Infografiken &amp; Bilder von </a:t>
            </a:r>
            <a:r>
              <a:rPr lang="de" sz="1200" b="1">
                <a:solidFill>
                  <a:schemeClr val="dk2"/>
                </a:solidFill>
                <a:uFill>
                  <a:noFill/>
                </a:uFill>
                <a:latin typeface="Titillium Web"/>
                <a:ea typeface="Titillium Web"/>
                <a:cs typeface="Titillium Web"/>
                <a:sym typeface="Titillium Web"/>
                <a:hlinkClick r:id="rId4">
                  <a:extLst>
                    <a:ext uri="{A12FA001-AC4F-418D-AE19-62706E023703}">
                      <ahyp:hlinkClr xmlns:ahyp="http://schemas.microsoft.com/office/drawing/2018/hyperlinkcolor" val="tx"/>
                    </a:ext>
                  </a:extLst>
                </a:hlinkClick>
              </a:rPr>
              <a:t>Freepik</a:t>
            </a:r>
            <a:endParaRPr sz="1200" b="1">
              <a:solidFill>
                <a:schemeClr val="dk2"/>
              </a:solidFill>
              <a:latin typeface="Titillium Web"/>
              <a:ea typeface="Titillium Web"/>
              <a:cs typeface="Titillium Web"/>
              <a:sym typeface="Titillium Web"/>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674"/>
        <p:cNvGrpSpPr/>
        <p:nvPr/>
      </p:nvGrpSpPr>
      <p:grpSpPr>
        <a:xfrm>
          <a:off x="0" y="0"/>
          <a:ext cx="0" cy="0"/>
          <a:chOff x="0" y="0"/>
          <a:chExt cx="0" cy="0"/>
        </a:xfrm>
      </p:grpSpPr>
      <p:grpSp>
        <p:nvGrpSpPr>
          <p:cNvPr id="675" name="Google Shape;675;p32"/>
          <p:cNvGrpSpPr/>
          <p:nvPr/>
        </p:nvGrpSpPr>
        <p:grpSpPr>
          <a:xfrm>
            <a:off x="0" y="200"/>
            <a:ext cx="9143850" cy="5143484"/>
            <a:chOff x="0" y="200"/>
            <a:chExt cx="9143850" cy="5143484"/>
          </a:xfrm>
        </p:grpSpPr>
        <p:sp>
          <p:nvSpPr>
            <p:cNvPr id="676" name="Google Shape;676;p32"/>
            <p:cNvSpPr/>
            <p:nvPr/>
          </p:nvSpPr>
          <p:spPr>
            <a:xfrm>
              <a:off x="0" y="3912625"/>
              <a:ext cx="1230900" cy="1230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32"/>
            <p:cNvGrpSpPr/>
            <p:nvPr/>
          </p:nvGrpSpPr>
          <p:grpSpPr>
            <a:xfrm>
              <a:off x="7814240" y="3822846"/>
              <a:ext cx="1230943" cy="1219318"/>
              <a:chOff x="498850" y="3224050"/>
              <a:chExt cx="1482350" cy="1468350"/>
            </a:xfrm>
          </p:grpSpPr>
          <p:sp>
            <p:nvSpPr>
              <p:cNvPr id="678" name="Google Shape;678;p3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32"/>
            <p:cNvGrpSpPr/>
            <p:nvPr/>
          </p:nvGrpSpPr>
          <p:grpSpPr>
            <a:xfrm flipH="1">
              <a:off x="66" y="3944189"/>
              <a:ext cx="1210932" cy="1199495"/>
              <a:chOff x="498850" y="3224050"/>
              <a:chExt cx="1482350" cy="1468350"/>
            </a:xfrm>
          </p:grpSpPr>
          <p:sp>
            <p:nvSpPr>
              <p:cNvPr id="682" name="Google Shape;682;p3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5" name="Google Shape;685;p32"/>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6" name="Google Shape;686;p32"/>
            <p:cNvGrpSpPr/>
            <p:nvPr/>
          </p:nvGrpSpPr>
          <p:grpSpPr>
            <a:xfrm>
              <a:off x="8084342" y="424954"/>
              <a:ext cx="603122" cy="585781"/>
              <a:chOff x="546392" y="539692"/>
              <a:chExt cx="603122" cy="585781"/>
            </a:xfrm>
          </p:grpSpPr>
          <p:sp>
            <p:nvSpPr>
              <p:cNvPr id="687" name="Google Shape;687;p32"/>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2"/>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32"/>
            <p:cNvGrpSpPr/>
            <p:nvPr/>
          </p:nvGrpSpPr>
          <p:grpSpPr>
            <a:xfrm rot="5400000">
              <a:off x="703213" y="4460863"/>
              <a:ext cx="475817" cy="475817"/>
              <a:chOff x="713388" y="3717894"/>
              <a:chExt cx="885900" cy="885900"/>
            </a:xfrm>
          </p:grpSpPr>
          <p:cxnSp>
            <p:nvCxnSpPr>
              <p:cNvPr id="690" name="Google Shape;690;p3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691" name="Google Shape;691;p32"/>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692"/>
        <p:cNvGrpSpPr/>
        <p:nvPr/>
      </p:nvGrpSpPr>
      <p:grpSpPr>
        <a:xfrm>
          <a:off x="0" y="0"/>
          <a:ext cx="0" cy="0"/>
          <a:chOff x="0" y="0"/>
          <a:chExt cx="0" cy="0"/>
        </a:xfrm>
      </p:grpSpPr>
      <p:grpSp>
        <p:nvGrpSpPr>
          <p:cNvPr id="693" name="Google Shape;693;p33"/>
          <p:cNvGrpSpPr/>
          <p:nvPr/>
        </p:nvGrpSpPr>
        <p:grpSpPr>
          <a:xfrm>
            <a:off x="2" y="0"/>
            <a:ext cx="9144000" cy="5143500"/>
            <a:chOff x="2" y="0"/>
            <a:chExt cx="9144000" cy="5143500"/>
          </a:xfrm>
        </p:grpSpPr>
        <p:sp>
          <p:nvSpPr>
            <p:cNvPr id="694" name="Google Shape;694;p33"/>
            <p:cNvSpPr/>
            <p:nvPr/>
          </p:nvSpPr>
          <p:spPr>
            <a:xfrm rot="-5400000">
              <a:off x="7791001" y="3790275"/>
              <a:ext cx="1353000" cy="1353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33"/>
            <p:cNvGrpSpPr/>
            <p:nvPr/>
          </p:nvGrpSpPr>
          <p:grpSpPr>
            <a:xfrm rot="-5400000">
              <a:off x="7935331" y="96836"/>
              <a:ext cx="1107019" cy="1096564"/>
              <a:chOff x="498850" y="3224050"/>
              <a:chExt cx="1482350" cy="1468350"/>
            </a:xfrm>
          </p:grpSpPr>
          <p:sp>
            <p:nvSpPr>
              <p:cNvPr id="696" name="Google Shape;696;p3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699;p33"/>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rot="-5400000">
              <a:off x="8169672" y="4184176"/>
              <a:ext cx="959100" cy="959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33"/>
            <p:cNvGrpSpPr/>
            <p:nvPr/>
          </p:nvGrpSpPr>
          <p:grpSpPr>
            <a:xfrm>
              <a:off x="270392" y="4282054"/>
              <a:ext cx="603122" cy="585781"/>
              <a:chOff x="546392" y="539692"/>
              <a:chExt cx="603122" cy="585781"/>
            </a:xfrm>
          </p:grpSpPr>
          <p:sp>
            <p:nvSpPr>
              <p:cNvPr id="702" name="Google Shape;702;p33"/>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grpSp>
        <p:nvGrpSpPr>
          <p:cNvPr id="63" name="Google Shape;63;p5"/>
          <p:cNvGrpSpPr/>
          <p:nvPr/>
        </p:nvGrpSpPr>
        <p:grpSpPr>
          <a:xfrm>
            <a:off x="0" y="0"/>
            <a:ext cx="9144002" cy="5143500"/>
            <a:chOff x="0" y="0"/>
            <a:chExt cx="9144002" cy="5143500"/>
          </a:xfrm>
        </p:grpSpPr>
        <p:sp>
          <p:nvSpPr>
            <p:cNvPr id="64" name="Google Shape;64;p5"/>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2" y="3359675"/>
              <a:ext cx="1783800" cy="178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66;p5"/>
            <p:cNvGrpSpPr/>
            <p:nvPr/>
          </p:nvGrpSpPr>
          <p:grpSpPr>
            <a:xfrm>
              <a:off x="7346775" y="3359671"/>
              <a:ext cx="1698328" cy="1682289"/>
              <a:chOff x="498850" y="3224050"/>
              <a:chExt cx="1482350" cy="1468350"/>
            </a:xfrm>
          </p:grpSpPr>
          <p:sp>
            <p:nvSpPr>
              <p:cNvPr id="67" name="Google Shape;67;p5"/>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5"/>
            <p:cNvGrpSpPr/>
            <p:nvPr/>
          </p:nvGrpSpPr>
          <p:grpSpPr>
            <a:xfrm flipH="1">
              <a:off x="182" y="3949846"/>
              <a:ext cx="1205002" cy="1193622"/>
              <a:chOff x="498850" y="3224050"/>
              <a:chExt cx="1482350" cy="1468350"/>
            </a:xfrm>
          </p:grpSpPr>
          <p:sp>
            <p:nvSpPr>
              <p:cNvPr id="71" name="Google Shape;71;p5"/>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5"/>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5"/>
            <p:cNvGrpSpPr/>
            <p:nvPr/>
          </p:nvGrpSpPr>
          <p:grpSpPr>
            <a:xfrm flipH="1">
              <a:off x="8134008" y="244769"/>
              <a:ext cx="753281" cy="753281"/>
              <a:chOff x="713388" y="3717894"/>
              <a:chExt cx="885900" cy="885900"/>
            </a:xfrm>
          </p:grpSpPr>
          <p:grpSp>
            <p:nvGrpSpPr>
              <p:cNvPr id="76" name="Google Shape;76;p5"/>
              <p:cNvGrpSpPr/>
              <p:nvPr/>
            </p:nvGrpSpPr>
            <p:grpSpPr>
              <a:xfrm>
                <a:off x="1139136" y="3851384"/>
                <a:ext cx="454563" cy="703194"/>
                <a:chOff x="1139136" y="3851384"/>
                <a:chExt cx="454563" cy="703194"/>
              </a:xfrm>
            </p:grpSpPr>
            <p:sp>
              <p:nvSpPr>
                <p:cNvPr id="77" name="Google Shape;77;p5"/>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3" name="Google Shape;83;p5"/>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84" name="Google Shape;84;p5"/>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85" name="Google Shape;85;p5"/>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5"/>
          <p:cNvSpPr txBox="1">
            <a:spLocks noGrp="1"/>
          </p:cNvSpPr>
          <p:nvPr>
            <p:ph type="body" idx="1"/>
          </p:nvPr>
        </p:nvSpPr>
        <p:spPr>
          <a:xfrm>
            <a:off x="1243375" y="2991240"/>
            <a:ext cx="3140700" cy="10797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5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7" name="Google Shape;87;p5"/>
          <p:cNvSpPr txBox="1">
            <a:spLocks noGrp="1"/>
          </p:cNvSpPr>
          <p:nvPr>
            <p:ph type="body" idx="2"/>
          </p:nvPr>
        </p:nvSpPr>
        <p:spPr>
          <a:xfrm>
            <a:off x="4759900" y="2991240"/>
            <a:ext cx="3140700" cy="10797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5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8" name="Google Shape;88;p5"/>
          <p:cNvSpPr txBox="1">
            <a:spLocks noGrp="1"/>
          </p:cNvSpPr>
          <p:nvPr>
            <p:ph type="title"/>
          </p:nvPr>
        </p:nvSpPr>
        <p:spPr>
          <a:xfrm>
            <a:off x="1243375" y="2535840"/>
            <a:ext cx="31407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9" name="Google Shape;89;p5"/>
          <p:cNvSpPr txBox="1">
            <a:spLocks noGrp="1"/>
          </p:cNvSpPr>
          <p:nvPr>
            <p:ph type="title" idx="3"/>
          </p:nvPr>
        </p:nvSpPr>
        <p:spPr>
          <a:xfrm>
            <a:off x="4759900" y="2535840"/>
            <a:ext cx="31407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0" name="Google Shape;90;p5"/>
          <p:cNvSpPr txBox="1">
            <a:spLocks noGrp="1"/>
          </p:cNvSpPr>
          <p:nvPr>
            <p:ph type="title" idx="4"/>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grpSp>
        <p:nvGrpSpPr>
          <p:cNvPr id="92" name="Google Shape;92;p6"/>
          <p:cNvGrpSpPr/>
          <p:nvPr/>
        </p:nvGrpSpPr>
        <p:grpSpPr>
          <a:xfrm>
            <a:off x="0" y="200"/>
            <a:ext cx="9143850" cy="5143484"/>
            <a:chOff x="0" y="200"/>
            <a:chExt cx="9143850" cy="5143484"/>
          </a:xfrm>
        </p:grpSpPr>
        <p:grpSp>
          <p:nvGrpSpPr>
            <p:cNvPr id="93" name="Google Shape;93;p6"/>
            <p:cNvGrpSpPr/>
            <p:nvPr/>
          </p:nvGrpSpPr>
          <p:grpSpPr>
            <a:xfrm>
              <a:off x="7814240" y="3822846"/>
              <a:ext cx="1230943" cy="1219318"/>
              <a:chOff x="498850" y="3224050"/>
              <a:chExt cx="1482350" cy="1468350"/>
            </a:xfrm>
          </p:grpSpPr>
          <p:sp>
            <p:nvSpPr>
              <p:cNvPr id="94" name="Google Shape;94;p6"/>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6"/>
            <p:cNvSpPr/>
            <p:nvPr/>
          </p:nvSpPr>
          <p:spPr>
            <a:xfrm>
              <a:off x="0" y="3912625"/>
              <a:ext cx="1230900" cy="1230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6"/>
            <p:cNvGrpSpPr/>
            <p:nvPr/>
          </p:nvGrpSpPr>
          <p:grpSpPr>
            <a:xfrm flipH="1">
              <a:off x="66" y="3944189"/>
              <a:ext cx="1210932" cy="1199495"/>
              <a:chOff x="498850" y="3224050"/>
              <a:chExt cx="1482350" cy="1468350"/>
            </a:xfrm>
          </p:grpSpPr>
          <p:sp>
            <p:nvSpPr>
              <p:cNvPr id="99" name="Google Shape;99;p6"/>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6"/>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6"/>
            <p:cNvGrpSpPr/>
            <p:nvPr/>
          </p:nvGrpSpPr>
          <p:grpSpPr>
            <a:xfrm>
              <a:off x="8084342" y="424954"/>
              <a:ext cx="603122" cy="585781"/>
              <a:chOff x="546392" y="539692"/>
              <a:chExt cx="603122" cy="585781"/>
            </a:xfrm>
          </p:grpSpPr>
          <p:sp>
            <p:nvSpPr>
              <p:cNvPr id="104" name="Google Shape;104;p6"/>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6"/>
            <p:cNvGrpSpPr/>
            <p:nvPr/>
          </p:nvGrpSpPr>
          <p:grpSpPr>
            <a:xfrm rot="5400000">
              <a:off x="703213" y="4460863"/>
              <a:ext cx="475817" cy="475817"/>
              <a:chOff x="713388" y="3717894"/>
              <a:chExt cx="885900" cy="885900"/>
            </a:xfrm>
          </p:grpSpPr>
          <p:cxnSp>
            <p:nvCxnSpPr>
              <p:cNvPr id="107" name="Google Shape;107;p6"/>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108" name="Google Shape;108;p6"/>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grpSp>
        <p:nvGrpSpPr>
          <p:cNvPr id="109" name="Google Shape;109;p6"/>
          <p:cNvGrpSpPr/>
          <p:nvPr/>
        </p:nvGrpSpPr>
        <p:grpSpPr>
          <a:xfrm>
            <a:off x="0" y="0"/>
            <a:ext cx="9144002" cy="5143500"/>
            <a:chOff x="0" y="0"/>
            <a:chExt cx="9144002" cy="5143500"/>
          </a:xfrm>
        </p:grpSpPr>
        <p:sp>
          <p:nvSpPr>
            <p:cNvPr id="110" name="Google Shape;110;p6"/>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6"/>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3"/>
        <p:cNvGrpSpPr/>
        <p:nvPr/>
      </p:nvGrpSpPr>
      <p:grpSpPr>
        <a:xfrm>
          <a:off x="0" y="0"/>
          <a:ext cx="0" cy="0"/>
          <a:chOff x="0" y="0"/>
          <a:chExt cx="0" cy="0"/>
        </a:xfrm>
      </p:grpSpPr>
      <p:grpSp>
        <p:nvGrpSpPr>
          <p:cNvPr id="114" name="Google Shape;114;p7"/>
          <p:cNvGrpSpPr/>
          <p:nvPr/>
        </p:nvGrpSpPr>
        <p:grpSpPr>
          <a:xfrm>
            <a:off x="-150" y="-1650"/>
            <a:ext cx="9153450" cy="5146825"/>
            <a:chOff x="-150" y="-1650"/>
            <a:chExt cx="9153450" cy="5146825"/>
          </a:xfrm>
        </p:grpSpPr>
        <p:sp>
          <p:nvSpPr>
            <p:cNvPr id="115" name="Google Shape;115;p7"/>
            <p:cNvSpPr/>
            <p:nvPr/>
          </p:nvSpPr>
          <p:spPr>
            <a:xfrm rot="-5400000">
              <a:off x="5857200" y="1849050"/>
              <a:ext cx="5146800" cy="1445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rot="-5400000">
              <a:off x="6778420" y="2778000"/>
              <a:ext cx="2365500" cy="23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rot="10800000">
              <a:off x="5656650" y="1656300"/>
              <a:ext cx="3487200" cy="3487200"/>
            </a:xfrm>
            <a:prstGeom prst="diagStripe">
              <a:avLst>
                <a:gd name="adj" fmla="val 6797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rot="10800000">
              <a:off x="5337450" y="1337100"/>
              <a:ext cx="3806400" cy="3806400"/>
            </a:xfrm>
            <a:prstGeom prst="diagStripe">
              <a:avLst>
                <a:gd name="adj" fmla="val 9164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7"/>
            <p:cNvGrpSpPr/>
            <p:nvPr/>
          </p:nvGrpSpPr>
          <p:grpSpPr>
            <a:xfrm rot="-5400000">
              <a:off x="7701353" y="90019"/>
              <a:ext cx="1380809" cy="1367621"/>
              <a:chOff x="498850" y="3224050"/>
              <a:chExt cx="1482350" cy="1468350"/>
            </a:xfrm>
          </p:grpSpPr>
          <p:sp>
            <p:nvSpPr>
              <p:cNvPr id="122" name="Google Shape;122;p7"/>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7"/>
            <p:cNvSpPr/>
            <p:nvPr/>
          </p:nvSpPr>
          <p:spPr>
            <a:xfrm>
              <a:off x="0" y="4000075"/>
              <a:ext cx="1145100" cy="1145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27" name="Google Shape;127;p7"/>
          <p:cNvSpPr txBox="1">
            <a:spLocks noGrp="1"/>
          </p:cNvSpPr>
          <p:nvPr>
            <p:ph type="body" idx="1"/>
          </p:nvPr>
        </p:nvSpPr>
        <p:spPr>
          <a:xfrm>
            <a:off x="1115575" y="1468050"/>
            <a:ext cx="5016000" cy="2319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accent3"/>
              </a:buClr>
              <a:buSzPts val="1100"/>
              <a:buChar char="●"/>
              <a:defRPr sz="1400"/>
            </a:lvl1pPr>
            <a:lvl2pPr marL="914400" lvl="1" indent="-304800">
              <a:spcBef>
                <a:spcPts val="160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8"/>
        <p:cNvGrpSpPr/>
        <p:nvPr/>
      </p:nvGrpSpPr>
      <p:grpSpPr>
        <a:xfrm>
          <a:off x="0" y="0"/>
          <a:ext cx="0" cy="0"/>
          <a:chOff x="0" y="0"/>
          <a:chExt cx="0" cy="0"/>
        </a:xfrm>
      </p:grpSpPr>
      <p:grpSp>
        <p:nvGrpSpPr>
          <p:cNvPr id="129" name="Google Shape;129;p8"/>
          <p:cNvGrpSpPr/>
          <p:nvPr/>
        </p:nvGrpSpPr>
        <p:grpSpPr>
          <a:xfrm>
            <a:off x="-150" y="-75"/>
            <a:ext cx="9144224" cy="5143650"/>
            <a:chOff x="-150" y="-75"/>
            <a:chExt cx="9144224" cy="5143650"/>
          </a:xfrm>
        </p:grpSpPr>
        <p:sp>
          <p:nvSpPr>
            <p:cNvPr id="130" name="Google Shape;130;p8"/>
            <p:cNvSpPr/>
            <p:nvPr/>
          </p:nvSpPr>
          <p:spPr>
            <a:xfrm>
              <a:off x="-150" y="1589350"/>
              <a:ext cx="9144000" cy="196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 name="Google Shape;131;p8"/>
            <p:cNvGrpSpPr/>
            <p:nvPr/>
          </p:nvGrpSpPr>
          <p:grpSpPr>
            <a:xfrm rot="10800000" flipH="1">
              <a:off x="7043139" y="-75"/>
              <a:ext cx="2100935" cy="2081092"/>
              <a:chOff x="498850" y="3224050"/>
              <a:chExt cx="1482350" cy="1468350"/>
            </a:xfrm>
          </p:grpSpPr>
          <p:sp>
            <p:nvSpPr>
              <p:cNvPr id="132" name="Google Shape;132;p8"/>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8"/>
            <p:cNvSpPr/>
            <p:nvPr/>
          </p:nvSpPr>
          <p:spPr>
            <a:xfrm>
              <a:off x="75" y="2638275"/>
              <a:ext cx="2505300" cy="25053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8"/>
            <p:cNvGrpSpPr/>
            <p:nvPr/>
          </p:nvGrpSpPr>
          <p:grpSpPr>
            <a:xfrm flipH="1">
              <a:off x="414" y="3062050"/>
              <a:ext cx="2100935" cy="2081092"/>
              <a:chOff x="498850" y="3224050"/>
              <a:chExt cx="1482350" cy="1468350"/>
            </a:xfrm>
          </p:grpSpPr>
          <p:sp>
            <p:nvSpPr>
              <p:cNvPr id="137" name="Google Shape;137;p8"/>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8"/>
            <p:cNvGrpSpPr/>
            <p:nvPr/>
          </p:nvGrpSpPr>
          <p:grpSpPr>
            <a:xfrm>
              <a:off x="470267" y="463417"/>
              <a:ext cx="603122" cy="585781"/>
              <a:chOff x="546392" y="539692"/>
              <a:chExt cx="603122" cy="585781"/>
            </a:xfrm>
          </p:grpSpPr>
          <p:sp>
            <p:nvSpPr>
              <p:cNvPr id="141" name="Google Shape;141;p8"/>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8"/>
            <p:cNvGrpSpPr/>
            <p:nvPr/>
          </p:nvGrpSpPr>
          <p:grpSpPr>
            <a:xfrm flipH="1">
              <a:off x="6901216" y="269469"/>
              <a:ext cx="885900" cy="885900"/>
              <a:chOff x="713388" y="3717894"/>
              <a:chExt cx="885900" cy="885900"/>
            </a:xfrm>
          </p:grpSpPr>
          <p:grpSp>
            <p:nvGrpSpPr>
              <p:cNvPr id="144" name="Google Shape;144;p8"/>
              <p:cNvGrpSpPr/>
              <p:nvPr/>
            </p:nvGrpSpPr>
            <p:grpSpPr>
              <a:xfrm>
                <a:off x="1139136" y="3851384"/>
                <a:ext cx="454563" cy="703194"/>
                <a:chOff x="1139136" y="3851384"/>
                <a:chExt cx="454563" cy="703194"/>
              </a:xfrm>
            </p:grpSpPr>
            <p:sp>
              <p:nvSpPr>
                <p:cNvPr id="145" name="Google Shape;145;p8"/>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 name="Google Shape;151;p8"/>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152" name="Google Shape;152;p8"/>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nvGrpSpPr>
            <p:cNvPr id="153" name="Google Shape;153;p8"/>
            <p:cNvGrpSpPr/>
            <p:nvPr/>
          </p:nvGrpSpPr>
          <p:grpSpPr>
            <a:xfrm rot="5400000">
              <a:off x="1969413" y="4384663"/>
              <a:ext cx="475817" cy="475817"/>
              <a:chOff x="713388" y="3717894"/>
              <a:chExt cx="885900" cy="885900"/>
            </a:xfrm>
          </p:grpSpPr>
          <p:cxnSp>
            <p:nvCxnSpPr>
              <p:cNvPr id="154" name="Google Shape;154;p8"/>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155" name="Google Shape;155;p8"/>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156" name="Google Shape;156;p8"/>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txBox="1">
            <a:spLocks noGrp="1"/>
          </p:cNvSpPr>
          <p:nvPr>
            <p:ph type="title"/>
          </p:nvPr>
        </p:nvSpPr>
        <p:spPr>
          <a:xfrm>
            <a:off x="1165950" y="1503675"/>
            <a:ext cx="6812100" cy="2203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83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9"/>
        <p:cNvGrpSpPr/>
        <p:nvPr/>
      </p:nvGrpSpPr>
      <p:grpSpPr>
        <a:xfrm>
          <a:off x="0" y="0"/>
          <a:ext cx="0" cy="0"/>
          <a:chOff x="0" y="0"/>
          <a:chExt cx="0" cy="0"/>
        </a:xfrm>
      </p:grpSpPr>
      <p:grpSp>
        <p:nvGrpSpPr>
          <p:cNvPr id="180" name="Google Shape;180;p10"/>
          <p:cNvGrpSpPr/>
          <p:nvPr/>
        </p:nvGrpSpPr>
        <p:grpSpPr>
          <a:xfrm>
            <a:off x="0" y="-1650"/>
            <a:ext cx="9144002" cy="5146800"/>
            <a:chOff x="0" y="-1650"/>
            <a:chExt cx="9144002" cy="5146800"/>
          </a:xfrm>
        </p:grpSpPr>
        <p:sp>
          <p:nvSpPr>
            <p:cNvPr id="181" name="Google Shape;181;p10"/>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rot="-5400000">
              <a:off x="-2406600" y="2404950"/>
              <a:ext cx="5146800" cy="33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0" y="411850"/>
              <a:ext cx="3701400" cy="9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0"/>
            <p:cNvGrpSpPr/>
            <p:nvPr/>
          </p:nvGrpSpPr>
          <p:grpSpPr>
            <a:xfrm>
              <a:off x="7201645" y="3210653"/>
              <a:ext cx="1840782" cy="1823397"/>
              <a:chOff x="498850" y="3224050"/>
              <a:chExt cx="1482350" cy="1468350"/>
            </a:xfrm>
          </p:grpSpPr>
          <p:sp>
            <p:nvSpPr>
              <p:cNvPr id="185" name="Google Shape;185;p10"/>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8" name="Google Shape;188;p10"/>
          <p:cNvSpPr txBox="1">
            <a:spLocks noGrp="1"/>
          </p:cNvSpPr>
          <p:nvPr>
            <p:ph type="title"/>
          </p:nvPr>
        </p:nvSpPr>
        <p:spPr>
          <a:xfrm>
            <a:off x="598377" y="411850"/>
            <a:ext cx="3215100" cy="9666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1"/>
              </a:buClr>
              <a:buSzPts val="2800"/>
              <a:buNone/>
              <a:defRPr sz="2700">
                <a:solidFill>
                  <a:schemeClr val="lt1"/>
                </a:solidFill>
              </a:defRPr>
            </a:lvl1pPr>
            <a:lvl2pPr lvl="1">
              <a:spcBef>
                <a:spcPts val="0"/>
              </a:spcBef>
              <a:spcAft>
                <a:spcPts val="0"/>
              </a:spcAft>
              <a:buClr>
                <a:schemeClr val="lt1"/>
              </a:buClr>
              <a:buSzPts val="2800"/>
              <a:buNone/>
              <a:defRPr>
                <a:solidFill>
                  <a:schemeClr val="lt1"/>
                </a:solidFill>
                <a:latin typeface="Nunito"/>
                <a:ea typeface="Nunito"/>
                <a:cs typeface="Nunito"/>
                <a:sym typeface="Nunito"/>
              </a:defRPr>
            </a:lvl2pPr>
            <a:lvl3pPr lvl="2">
              <a:spcBef>
                <a:spcPts val="0"/>
              </a:spcBef>
              <a:spcAft>
                <a:spcPts val="0"/>
              </a:spcAft>
              <a:buClr>
                <a:schemeClr val="lt1"/>
              </a:buClr>
              <a:buSzPts val="2800"/>
              <a:buNone/>
              <a:defRPr>
                <a:solidFill>
                  <a:schemeClr val="lt1"/>
                </a:solidFill>
                <a:latin typeface="Nunito"/>
                <a:ea typeface="Nunito"/>
                <a:cs typeface="Nunito"/>
                <a:sym typeface="Nunito"/>
              </a:defRPr>
            </a:lvl3pPr>
            <a:lvl4pPr lvl="3">
              <a:spcBef>
                <a:spcPts val="0"/>
              </a:spcBef>
              <a:spcAft>
                <a:spcPts val="0"/>
              </a:spcAft>
              <a:buClr>
                <a:schemeClr val="lt1"/>
              </a:buClr>
              <a:buSzPts val="2800"/>
              <a:buNone/>
              <a:defRPr>
                <a:solidFill>
                  <a:schemeClr val="lt1"/>
                </a:solidFill>
                <a:latin typeface="Nunito"/>
                <a:ea typeface="Nunito"/>
                <a:cs typeface="Nunito"/>
                <a:sym typeface="Nunito"/>
              </a:defRPr>
            </a:lvl4pPr>
            <a:lvl5pPr lvl="4">
              <a:spcBef>
                <a:spcPts val="0"/>
              </a:spcBef>
              <a:spcAft>
                <a:spcPts val="0"/>
              </a:spcAft>
              <a:buClr>
                <a:schemeClr val="lt1"/>
              </a:buClr>
              <a:buSzPts val="2800"/>
              <a:buNone/>
              <a:defRPr>
                <a:solidFill>
                  <a:schemeClr val="lt1"/>
                </a:solidFill>
                <a:latin typeface="Nunito"/>
                <a:ea typeface="Nunito"/>
                <a:cs typeface="Nunito"/>
                <a:sym typeface="Nunito"/>
              </a:defRPr>
            </a:lvl5pPr>
            <a:lvl6pPr lvl="5">
              <a:spcBef>
                <a:spcPts val="0"/>
              </a:spcBef>
              <a:spcAft>
                <a:spcPts val="0"/>
              </a:spcAft>
              <a:buClr>
                <a:schemeClr val="lt1"/>
              </a:buClr>
              <a:buSzPts val="2800"/>
              <a:buNone/>
              <a:defRPr>
                <a:solidFill>
                  <a:schemeClr val="lt1"/>
                </a:solidFill>
                <a:latin typeface="Nunito"/>
                <a:ea typeface="Nunito"/>
                <a:cs typeface="Nunito"/>
                <a:sym typeface="Nunito"/>
              </a:defRPr>
            </a:lvl6pPr>
            <a:lvl7pPr lvl="6">
              <a:spcBef>
                <a:spcPts val="0"/>
              </a:spcBef>
              <a:spcAft>
                <a:spcPts val="0"/>
              </a:spcAft>
              <a:buClr>
                <a:schemeClr val="lt1"/>
              </a:buClr>
              <a:buSzPts val="2800"/>
              <a:buNone/>
              <a:defRPr>
                <a:solidFill>
                  <a:schemeClr val="lt1"/>
                </a:solidFill>
                <a:latin typeface="Nunito"/>
                <a:ea typeface="Nunito"/>
                <a:cs typeface="Nunito"/>
                <a:sym typeface="Nunito"/>
              </a:defRPr>
            </a:lvl7pPr>
            <a:lvl8pPr lvl="7">
              <a:spcBef>
                <a:spcPts val="0"/>
              </a:spcBef>
              <a:spcAft>
                <a:spcPts val="0"/>
              </a:spcAft>
              <a:buClr>
                <a:schemeClr val="lt1"/>
              </a:buClr>
              <a:buSzPts val="2800"/>
              <a:buNone/>
              <a:defRPr>
                <a:solidFill>
                  <a:schemeClr val="lt1"/>
                </a:solidFill>
                <a:latin typeface="Nunito"/>
                <a:ea typeface="Nunito"/>
                <a:cs typeface="Nunito"/>
                <a:sym typeface="Nunito"/>
              </a:defRPr>
            </a:lvl8pPr>
            <a:lvl9pPr lvl="8">
              <a:spcBef>
                <a:spcPts val="0"/>
              </a:spcBef>
              <a:spcAft>
                <a:spcPts val="0"/>
              </a:spcAft>
              <a:buClr>
                <a:schemeClr val="lt1"/>
              </a:buClr>
              <a:buSzPts val="2800"/>
              <a:buNone/>
              <a:defRPr>
                <a:solidFill>
                  <a:schemeClr val="lt1"/>
                </a:solidFill>
                <a:latin typeface="Nunito"/>
                <a:ea typeface="Nunito"/>
                <a:cs typeface="Nunito"/>
                <a:sym typeface="Nunit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24"/>
        <p:cNvGrpSpPr/>
        <p:nvPr/>
      </p:nvGrpSpPr>
      <p:grpSpPr>
        <a:xfrm>
          <a:off x="0" y="0"/>
          <a:ext cx="0" cy="0"/>
          <a:chOff x="0" y="0"/>
          <a:chExt cx="0" cy="0"/>
        </a:xfrm>
      </p:grpSpPr>
      <p:grpSp>
        <p:nvGrpSpPr>
          <p:cNvPr id="225" name="Google Shape;225;p13"/>
          <p:cNvGrpSpPr/>
          <p:nvPr/>
        </p:nvGrpSpPr>
        <p:grpSpPr>
          <a:xfrm>
            <a:off x="0" y="0"/>
            <a:ext cx="9144002" cy="5143500"/>
            <a:chOff x="0" y="0"/>
            <a:chExt cx="9144002" cy="5143500"/>
          </a:xfrm>
        </p:grpSpPr>
        <p:sp>
          <p:nvSpPr>
            <p:cNvPr id="226" name="Google Shape;226;p13"/>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2" y="3359675"/>
              <a:ext cx="1783800" cy="178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13"/>
            <p:cNvGrpSpPr/>
            <p:nvPr/>
          </p:nvGrpSpPr>
          <p:grpSpPr>
            <a:xfrm>
              <a:off x="7346775" y="3359671"/>
              <a:ext cx="1698328" cy="1682289"/>
              <a:chOff x="498850" y="3224050"/>
              <a:chExt cx="1482350" cy="1468350"/>
            </a:xfrm>
          </p:grpSpPr>
          <p:sp>
            <p:nvSpPr>
              <p:cNvPr id="229" name="Google Shape;229;p1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13"/>
            <p:cNvGrpSpPr/>
            <p:nvPr/>
          </p:nvGrpSpPr>
          <p:grpSpPr>
            <a:xfrm flipH="1">
              <a:off x="182" y="3949846"/>
              <a:ext cx="1205002" cy="1193622"/>
              <a:chOff x="498850" y="3224050"/>
              <a:chExt cx="1482350" cy="1468350"/>
            </a:xfrm>
          </p:grpSpPr>
          <p:sp>
            <p:nvSpPr>
              <p:cNvPr id="233" name="Google Shape;233;p1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3"/>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13"/>
            <p:cNvGrpSpPr/>
            <p:nvPr/>
          </p:nvGrpSpPr>
          <p:grpSpPr>
            <a:xfrm flipH="1">
              <a:off x="8134008" y="244769"/>
              <a:ext cx="753281" cy="753281"/>
              <a:chOff x="713388" y="3717894"/>
              <a:chExt cx="885900" cy="885900"/>
            </a:xfrm>
          </p:grpSpPr>
          <p:grpSp>
            <p:nvGrpSpPr>
              <p:cNvPr id="238" name="Google Shape;238;p13"/>
              <p:cNvGrpSpPr/>
              <p:nvPr/>
            </p:nvGrpSpPr>
            <p:grpSpPr>
              <a:xfrm>
                <a:off x="1139136" y="3851384"/>
                <a:ext cx="454563" cy="703194"/>
                <a:chOff x="1139136" y="3851384"/>
                <a:chExt cx="454563" cy="703194"/>
              </a:xfrm>
            </p:grpSpPr>
            <p:sp>
              <p:nvSpPr>
                <p:cNvPr id="239" name="Google Shape;239;p13"/>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5" name="Google Shape;245;p13"/>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246" name="Google Shape;246;p13"/>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247" name="Google Shape;247;p13"/>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13"/>
          <p:cNvSpPr txBox="1">
            <a:spLocks noGrp="1"/>
          </p:cNvSpPr>
          <p:nvPr>
            <p:ph type="title" hasCustomPrompt="1"/>
          </p:nvPr>
        </p:nvSpPr>
        <p:spPr>
          <a:xfrm>
            <a:off x="947727" y="15297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49" name="Google Shape;249;p13"/>
          <p:cNvSpPr txBox="1">
            <a:spLocks noGrp="1"/>
          </p:cNvSpPr>
          <p:nvPr>
            <p:ph type="title" idx="2"/>
          </p:nvPr>
        </p:nvSpPr>
        <p:spPr>
          <a:xfrm>
            <a:off x="1851102" y="15297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0" name="Google Shape;250;p13"/>
          <p:cNvSpPr txBox="1">
            <a:spLocks noGrp="1"/>
          </p:cNvSpPr>
          <p:nvPr>
            <p:ph type="title" idx="3"/>
          </p:nvPr>
        </p:nvSpPr>
        <p:spPr>
          <a:xfrm>
            <a:off x="1851102" y="19224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1" name="Google Shape;251;p13"/>
          <p:cNvSpPr txBox="1">
            <a:spLocks noGrp="1"/>
          </p:cNvSpPr>
          <p:nvPr>
            <p:ph type="title" idx="4" hasCustomPrompt="1"/>
          </p:nvPr>
        </p:nvSpPr>
        <p:spPr>
          <a:xfrm>
            <a:off x="4593402" y="15297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2" name="Google Shape;252;p13"/>
          <p:cNvSpPr txBox="1">
            <a:spLocks noGrp="1"/>
          </p:cNvSpPr>
          <p:nvPr>
            <p:ph type="title" idx="5"/>
          </p:nvPr>
        </p:nvSpPr>
        <p:spPr>
          <a:xfrm>
            <a:off x="5496777" y="15297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3" name="Google Shape;253;p13"/>
          <p:cNvSpPr txBox="1">
            <a:spLocks noGrp="1"/>
          </p:cNvSpPr>
          <p:nvPr>
            <p:ph type="title" idx="6"/>
          </p:nvPr>
        </p:nvSpPr>
        <p:spPr>
          <a:xfrm>
            <a:off x="5496777" y="19224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4" name="Google Shape;254;p13"/>
          <p:cNvSpPr txBox="1">
            <a:spLocks noGrp="1"/>
          </p:cNvSpPr>
          <p:nvPr>
            <p:ph type="title" idx="7" hasCustomPrompt="1"/>
          </p:nvPr>
        </p:nvSpPr>
        <p:spPr>
          <a:xfrm>
            <a:off x="947727" y="30432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5" name="Google Shape;255;p13"/>
          <p:cNvSpPr txBox="1">
            <a:spLocks noGrp="1"/>
          </p:cNvSpPr>
          <p:nvPr>
            <p:ph type="title" idx="8"/>
          </p:nvPr>
        </p:nvSpPr>
        <p:spPr>
          <a:xfrm>
            <a:off x="1851102" y="30432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6" name="Google Shape;256;p13"/>
          <p:cNvSpPr txBox="1">
            <a:spLocks noGrp="1"/>
          </p:cNvSpPr>
          <p:nvPr>
            <p:ph type="title" idx="9"/>
          </p:nvPr>
        </p:nvSpPr>
        <p:spPr>
          <a:xfrm>
            <a:off x="1851102" y="34359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7" name="Google Shape;257;p13"/>
          <p:cNvSpPr txBox="1">
            <a:spLocks noGrp="1"/>
          </p:cNvSpPr>
          <p:nvPr>
            <p:ph type="title" idx="13" hasCustomPrompt="1"/>
          </p:nvPr>
        </p:nvSpPr>
        <p:spPr>
          <a:xfrm>
            <a:off x="4593402" y="30432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8" name="Google Shape;258;p13"/>
          <p:cNvSpPr txBox="1">
            <a:spLocks noGrp="1"/>
          </p:cNvSpPr>
          <p:nvPr>
            <p:ph type="title" idx="14"/>
          </p:nvPr>
        </p:nvSpPr>
        <p:spPr>
          <a:xfrm>
            <a:off x="5496777" y="30432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9" name="Google Shape;259;p13"/>
          <p:cNvSpPr txBox="1">
            <a:spLocks noGrp="1"/>
          </p:cNvSpPr>
          <p:nvPr>
            <p:ph type="title" idx="15"/>
          </p:nvPr>
        </p:nvSpPr>
        <p:spPr>
          <a:xfrm>
            <a:off x="5496777" y="34359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60" name="Google Shape;260;p13"/>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341"/>
        <p:cNvGrpSpPr/>
        <p:nvPr/>
      </p:nvGrpSpPr>
      <p:grpSpPr>
        <a:xfrm>
          <a:off x="0" y="0"/>
          <a:ext cx="0" cy="0"/>
          <a:chOff x="0" y="0"/>
          <a:chExt cx="0" cy="0"/>
        </a:xfrm>
      </p:grpSpPr>
      <p:sp>
        <p:nvSpPr>
          <p:cNvPr id="342" name="Google Shape;342;p17"/>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44" name="Google Shape;344;p17"/>
          <p:cNvSpPr/>
          <p:nvPr/>
        </p:nvSpPr>
        <p:spPr>
          <a:xfrm rot="10800000">
            <a:off x="7473300" y="0"/>
            <a:ext cx="1670700" cy="16707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 name="Google Shape;345;p17"/>
          <p:cNvGrpSpPr/>
          <p:nvPr/>
        </p:nvGrpSpPr>
        <p:grpSpPr>
          <a:xfrm rot="-5400000">
            <a:off x="7935331" y="96836"/>
            <a:ext cx="1107019" cy="1096564"/>
            <a:chOff x="498850" y="3224050"/>
            <a:chExt cx="1482350" cy="1468350"/>
          </a:xfrm>
        </p:grpSpPr>
        <p:sp>
          <p:nvSpPr>
            <p:cNvPr id="346" name="Google Shape;346;p17"/>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17"/>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0" y="3863177"/>
            <a:ext cx="1280100" cy="1280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8775" y="425354"/>
            <a:ext cx="76263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58775" y="1434450"/>
            <a:ext cx="7626300" cy="31344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1pPr>
            <a:lvl2pPr marL="914400" lvl="1"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2pPr>
            <a:lvl3pPr marL="1371600" lvl="2"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3pPr>
            <a:lvl4pPr marL="1828800" lvl="3"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4pPr>
            <a:lvl5pPr marL="2286000" lvl="4"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5pPr>
            <a:lvl6pPr marL="2743200" lvl="5"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6pPr>
            <a:lvl7pPr marL="3200400" lvl="6"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7pPr>
            <a:lvl8pPr marL="3657600" lvl="7"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8pPr>
            <a:lvl9pPr marL="4114800" lvl="8"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6" r:id="rId6"/>
    <p:sldLayoutId id="2147483658" r:id="rId7"/>
    <p:sldLayoutId id="2147483659" r:id="rId8"/>
    <p:sldLayoutId id="2147483663" r:id="rId9"/>
    <p:sldLayoutId id="2147483665" r:id="rId10"/>
    <p:sldLayoutId id="2147483673" r:id="rId11"/>
    <p:sldLayoutId id="2147483677" r:id="rId12"/>
    <p:sldLayoutId id="2147483678" r:id="rId13"/>
    <p:sldLayoutId id="214748367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36"/>
          <p:cNvSpPr/>
          <p:nvPr/>
        </p:nvSpPr>
        <p:spPr>
          <a:xfrm>
            <a:off x="0" y="1569100"/>
            <a:ext cx="6736200" cy="19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txBox="1">
            <a:spLocks noGrp="1"/>
          </p:cNvSpPr>
          <p:nvPr>
            <p:ph type="ctrTitle"/>
          </p:nvPr>
        </p:nvSpPr>
        <p:spPr>
          <a:xfrm>
            <a:off x="1526241" y="1686875"/>
            <a:ext cx="4878634" cy="180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Wine Tasting Note Generator</a:t>
            </a:r>
            <a:endParaRPr dirty="0">
              <a:solidFill>
                <a:schemeClr val="lt1"/>
              </a:solidFill>
            </a:endParaRPr>
          </a:p>
        </p:txBody>
      </p:sp>
      <p:sp>
        <p:nvSpPr>
          <p:cNvPr id="714" name="Google Shape;714;p36"/>
          <p:cNvSpPr txBox="1">
            <a:spLocks noGrp="1"/>
          </p:cNvSpPr>
          <p:nvPr>
            <p:ph type="subTitle" idx="1"/>
          </p:nvPr>
        </p:nvSpPr>
        <p:spPr>
          <a:xfrm>
            <a:off x="2147575" y="3543602"/>
            <a:ext cx="4343400" cy="5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 NLP Language Generation Model</a:t>
            </a:r>
          </a:p>
        </p:txBody>
      </p:sp>
      <p:sp>
        <p:nvSpPr>
          <p:cNvPr id="715" name="Google Shape;715;p36"/>
          <p:cNvSpPr/>
          <p:nvPr/>
        </p:nvSpPr>
        <p:spPr>
          <a:xfrm>
            <a:off x="7215876" y="2185211"/>
            <a:ext cx="811035" cy="810978"/>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7290739" y="2110350"/>
            <a:ext cx="811035" cy="810978"/>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7" name="Google Shape;717;p36"/>
          <p:cNvGrpSpPr/>
          <p:nvPr/>
        </p:nvGrpSpPr>
        <p:grpSpPr>
          <a:xfrm>
            <a:off x="5791358" y="1320258"/>
            <a:ext cx="818325" cy="128700"/>
            <a:chOff x="3124650" y="1141300"/>
            <a:chExt cx="818325" cy="128700"/>
          </a:xfrm>
        </p:grpSpPr>
        <p:sp>
          <p:nvSpPr>
            <p:cNvPr id="718" name="Google Shape;718;p36"/>
            <p:cNvSpPr/>
            <p:nvPr/>
          </p:nvSpPr>
          <p:spPr>
            <a:xfrm>
              <a:off x="3124650"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3295406"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3466163"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3636919"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3807675"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3" name="Google Shape;723;p36"/>
          <p:cNvCxnSpPr/>
          <p:nvPr/>
        </p:nvCxnSpPr>
        <p:spPr>
          <a:xfrm>
            <a:off x="2237100" y="4075128"/>
            <a:ext cx="1741500" cy="0"/>
          </a:xfrm>
          <a:prstGeom prst="straightConnector1">
            <a:avLst/>
          </a:prstGeom>
          <a:noFill/>
          <a:ln w="19050" cap="flat" cmpd="sng">
            <a:solidFill>
              <a:schemeClr val="accent3"/>
            </a:solidFill>
            <a:prstDash val="solid"/>
            <a:round/>
            <a:headEnd type="none" w="med" len="med"/>
            <a:tailEnd type="none" w="med" len="med"/>
          </a:ln>
        </p:spPr>
      </p:cxnSp>
      <p:grpSp>
        <p:nvGrpSpPr>
          <p:cNvPr id="724" name="Google Shape;724;p36"/>
          <p:cNvGrpSpPr/>
          <p:nvPr/>
        </p:nvGrpSpPr>
        <p:grpSpPr>
          <a:xfrm>
            <a:off x="7505459" y="2266762"/>
            <a:ext cx="381620" cy="498154"/>
            <a:chOff x="5349175" y="2971000"/>
            <a:chExt cx="304225" cy="397125"/>
          </a:xfrm>
        </p:grpSpPr>
        <p:sp>
          <p:nvSpPr>
            <p:cNvPr id="725" name="Google Shape;725;p36"/>
            <p:cNvSpPr/>
            <p:nvPr/>
          </p:nvSpPr>
          <p:spPr>
            <a:xfrm>
              <a:off x="5349175" y="2971000"/>
              <a:ext cx="304225" cy="397125"/>
            </a:xfrm>
            <a:custGeom>
              <a:avLst/>
              <a:gdLst/>
              <a:ahLst/>
              <a:cxnLst/>
              <a:rect l="l" t="t" r="r" b="b"/>
              <a:pathLst>
                <a:path w="12169" h="15885" extrusionOk="0">
                  <a:moveTo>
                    <a:pt x="8799" y="621"/>
                  </a:moveTo>
                  <a:lnTo>
                    <a:pt x="10490" y="5121"/>
                  </a:lnTo>
                  <a:cubicBezTo>
                    <a:pt x="10537" y="5240"/>
                    <a:pt x="10573" y="5348"/>
                    <a:pt x="10609" y="5467"/>
                  </a:cubicBezTo>
                  <a:cubicBezTo>
                    <a:pt x="10275" y="5669"/>
                    <a:pt x="9930" y="5800"/>
                    <a:pt x="9549" y="5871"/>
                  </a:cubicBezTo>
                  <a:cubicBezTo>
                    <a:pt x="9293" y="5926"/>
                    <a:pt x="9031" y="5952"/>
                    <a:pt x="8762" y="5952"/>
                  </a:cubicBezTo>
                  <a:cubicBezTo>
                    <a:pt x="7968" y="5952"/>
                    <a:pt x="7120" y="5718"/>
                    <a:pt x="6239" y="5264"/>
                  </a:cubicBezTo>
                  <a:cubicBezTo>
                    <a:pt x="5158" y="4704"/>
                    <a:pt x="4224" y="4530"/>
                    <a:pt x="3483" y="4530"/>
                  </a:cubicBezTo>
                  <a:cubicBezTo>
                    <a:pt x="3091" y="4530"/>
                    <a:pt x="2753" y="4579"/>
                    <a:pt x="2477" y="4645"/>
                  </a:cubicBezTo>
                  <a:cubicBezTo>
                    <a:pt x="2251" y="4705"/>
                    <a:pt x="2012" y="4776"/>
                    <a:pt x="1798" y="4871"/>
                  </a:cubicBezTo>
                  <a:lnTo>
                    <a:pt x="3394" y="621"/>
                  </a:lnTo>
                  <a:close/>
                  <a:moveTo>
                    <a:pt x="3506" y="5159"/>
                  </a:moveTo>
                  <a:cubicBezTo>
                    <a:pt x="4172" y="5159"/>
                    <a:pt x="4993" y="5324"/>
                    <a:pt x="5953" y="5824"/>
                  </a:cubicBezTo>
                  <a:cubicBezTo>
                    <a:pt x="7061" y="6407"/>
                    <a:pt x="8025" y="6586"/>
                    <a:pt x="8775" y="6586"/>
                  </a:cubicBezTo>
                  <a:cubicBezTo>
                    <a:pt x="9097" y="6586"/>
                    <a:pt x="9406" y="6550"/>
                    <a:pt x="9716" y="6491"/>
                  </a:cubicBezTo>
                  <a:cubicBezTo>
                    <a:pt x="10073" y="6407"/>
                    <a:pt x="10418" y="6288"/>
                    <a:pt x="10740" y="6122"/>
                  </a:cubicBezTo>
                  <a:lnTo>
                    <a:pt x="10740" y="6122"/>
                  </a:lnTo>
                  <a:cubicBezTo>
                    <a:pt x="10835" y="6943"/>
                    <a:pt x="10704" y="7788"/>
                    <a:pt x="10347" y="8538"/>
                  </a:cubicBezTo>
                  <a:cubicBezTo>
                    <a:pt x="9728" y="9836"/>
                    <a:pt x="8513" y="10753"/>
                    <a:pt x="7084" y="10979"/>
                  </a:cubicBezTo>
                  <a:cubicBezTo>
                    <a:pt x="6757" y="11027"/>
                    <a:pt x="6427" y="11051"/>
                    <a:pt x="6096" y="11051"/>
                  </a:cubicBezTo>
                  <a:cubicBezTo>
                    <a:pt x="5766" y="11051"/>
                    <a:pt x="5435" y="11027"/>
                    <a:pt x="5108" y="10979"/>
                  </a:cubicBezTo>
                  <a:cubicBezTo>
                    <a:pt x="2643" y="10586"/>
                    <a:pt x="1012" y="8205"/>
                    <a:pt x="1524" y="5764"/>
                  </a:cubicBezTo>
                  <a:cubicBezTo>
                    <a:pt x="1660" y="5658"/>
                    <a:pt x="2348" y="5159"/>
                    <a:pt x="3506" y="5159"/>
                  </a:cubicBezTo>
                  <a:close/>
                  <a:moveTo>
                    <a:pt x="6406" y="11658"/>
                  </a:moveTo>
                  <a:lnTo>
                    <a:pt x="6406" y="13753"/>
                  </a:lnTo>
                  <a:cubicBezTo>
                    <a:pt x="6406" y="14182"/>
                    <a:pt x="6656" y="14575"/>
                    <a:pt x="7061" y="14742"/>
                  </a:cubicBezTo>
                  <a:lnTo>
                    <a:pt x="8323" y="15277"/>
                  </a:lnTo>
                  <a:lnTo>
                    <a:pt x="3858" y="15277"/>
                  </a:lnTo>
                  <a:lnTo>
                    <a:pt x="5132" y="14742"/>
                  </a:lnTo>
                  <a:cubicBezTo>
                    <a:pt x="5525" y="14575"/>
                    <a:pt x="5787" y="14182"/>
                    <a:pt x="5787" y="13753"/>
                  </a:cubicBezTo>
                  <a:lnTo>
                    <a:pt x="5787" y="11658"/>
                  </a:lnTo>
                  <a:cubicBezTo>
                    <a:pt x="5894" y="11658"/>
                    <a:pt x="5989" y="11670"/>
                    <a:pt x="6096" y="11670"/>
                  </a:cubicBezTo>
                  <a:cubicBezTo>
                    <a:pt x="6203" y="11670"/>
                    <a:pt x="6299" y="11670"/>
                    <a:pt x="6406" y="11658"/>
                  </a:cubicBezTo>
                  <a:close/>
                  <a:moveTo>
                    <a:pt x="3152" y="1"/>
                  </a:moveTo>
                  <a:cubicBezTo>
                    <a:pt x="3022" y="1"/>
                    <a:pt x="2915" y="81"/>
                    <a:pt x="2882" y="204"/>
                  </a:cubicBezTo>
                  <a:lnTo>
                    <a:pt x="1108" y="4907"/>
                  </a:lnTo>
                  <a:cubicBezTo>
                    <a:pt x="0" y="7860"/>
                    <a:pt x="1881" y="11086"/>
                    <a:pt x="5001" y="11586"/>
                  </a:cubicBezTo>
                  <a:lnTo>
                    <a:pt x="5156" y="11598"/>
                  </a:lnTo>
                  <a:lnTo>
                    <a:pt x="5156" y="13753"/>
                  </a:lnTo>
                  <a:cubicBezTo>
                    <a:pt x="5144" y="13932"/>
                    <a:pt x="5037" y="14087"/>
                    <a:pt x="4882" y="14158"/>
                  </a:cubicBezTo>
                  <a:lnTo>
                    <a:pt x="3453" y="14754"/>
                  </a:lnTo>
                  <a:cubicBezTo>
                    <a:pt x="2858" y="15004"/>
                    <a:pt x="3036" y="15885"/>
                    <a:pt x="3679" y="15885"/>
                  </a:cubicBezTo>
                  <a:lnTo>
                    <a:pt x="8489" y="15885"/>
                  </a:lnTo>
                  <a:cubicBezTo>
                    <a:pt x="9120" y="15885"/>
                    <a:pt x="9299" y="15004"/>
                    <a:pt x="8716" y="14754"/>
                  </a:cubicBezTo>
                  <a:lnTo>
                    <a:pt x="7287" y="14158"/>
                  </a:lnTo>
                  <a:cubicBezTo>
                    <a:pt x="7120" y="14087"/>
                    <a:pt x="7013" y="13932"/>
                    <a:pt x="7013" y="13753"/>
                  </a:cubicBezTo>
                  <a:lnTo>
                    <a:pt x="7013" y="11598"/>
                  </a:lnTo>
                  <a:lnTo>
                    <a:pt x="7168" y="11586"/>
                  </a:lnTo>
                  <a:cubicBezTo>
                    <a:pt x="10287" y="11086"/>
                    <a:pt x="12168" y="7860"/>
                    <a:pt x="11061" y="4907"/>
                  </a:cubicBezTo>
                  <a:lnTo>
                    <a:pt x="9311" y="204"/>
                  </a:lnTo>
                  <a:cubicBezTo>
                    <a:pt x="9266" y="81"/>
                    <a:pt x="9159" y="1"/>
                    <a:pt x="9038" y="1"/>
                  </a:cubicBezTo>
                  <a:cubicBezTo>
                    <a:pt x="9030" y="1"/>
                    <a:pt x="9022" y="1"/>
                    <a:pt x="9013" y="2"/>
                  </a:cubicBezTo>
                  <a:lnTo>
                    <a:pt x="3179" y="2"/>
                  </a:lnTo>
                  <a:cubicBezTo>
                    <a:pt x="3170" y="1"/>
                    <a:pt x="3161" y="1"/>
                    <a:pt x="3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5402700" y="3134825"/>
              <a:ext cx="88975" cy="91925"/>
            </a:xfrm>
            <a:custGeom>
              <a:avLst/>
              <a:gdLst/>
              <a:ahLst/>
              <a:cxnLst/>
              <a:rect l="l" t="t" r="r" b="b"/>
              <a:pathLst>
                <a:path w="3559" h="3677" extrusionOk="0">
                  <a:moveTo>
                    <a:pt x="344" y="1"/>
                  </a:moveTo>
                  <a:cubicBezTo>
                    <a:pt x="172" y="1"/>
                    <a:pt x="1" y="124"/>
                    <a:pt x="38" y="354"/>
                  </a:cubicBezTo>
                  <a:cubicBezTo>
                    <a:pt x="145" y="2033"/>
                    <a:pt x="1407" y="3414"/>
                    <a:pt x="3074" y="3676"/>
                  </a:cubicBezTo>
                  <a:lnTo>
                    <a:pt x="3134" y="3676"/>
                  </a:lnTo>
                  <a:cubicBezTo>
                    <a:pt x="3138" y="3676"/>
                    <a:pt x="3142" y="3676"/>
                    <a:pt x="3145" y="3676"/>
                  </a:cubicBezTo>
                  <a:cubicBezTo>
                    <a:pt x="3516" y="3676"/>
                    <a:pt x="3558" y="3116"/>
                    <a:pt x="3181" y="3069"/>
                  </a:cubicBezTo>
                  <a:cubicBezTo>
                    <a:pt x="1800" y="2855"/>
                    <a:pt x="752" y="1712"/>
                    <a:pt x="657" y="319"/>
                  </a:cubicBezTo>
                  <a:cubicBezTo>
                    <a:pt x="657" y="103"/>
                    <a:pt x="500"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5508700" y="3211250"/>
              <a:ext cx="21250" cy="15550"/>
            </a:xfrm>
            <a:custGeom>
              <a:avLst/>
              <a:gdLst/>
              <a:ahLst/>
              <a:cxnLst/>
              <a:rect l="l" t="t" r="r" b="b"/>
              <a:pathLst>
                <a:path w="850" h="622" extrusionOk="0">
                  <a:moveTo>
                    <a:pt x="430" y="0"/>
                  </a:moveTo>
                  <a:cubicBezTo>
                    <a:pt x="84" y="0"/>
                    <a:pt x="1" y="464"/>
                    <a:pt x="311" y="595"/>
                  </a:cubicBezTo>
                  <a:cubicBezTo>
                    <a:pt x="353" y="613"/>
                    <a:pt x="395" y="621"/>
                    <a:pt x="434" y="621"/>
                  </a:cubicBezTo>
                  <a:cubicBezTo>
                    <a:pt x="683" y="621"/>
                    <a:pt x="849" y="301"/>
                    <a:pt x="644" y="95"/>
                  </a:cubicBezTo>
                  <a:cubicBezTo>
                    <a:pt x="584" y="36"/>
                    <a:pt x="513"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44"/>
          <p:cNvSpPr txBox="1">
            <a:spLocks noGrp="1"/>
          </p:cNvSpPr>
          <p:nvPr>
            <p:ph type="title" idx="4"/>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Wine Note Length &amp; Tasting Note Variation</a:t>
            </a:r>
            <a:endParaRPr dirty="0"/>
          </a:p>
        </p:txBody>
      </p:sp>
      <p:sp>
        <p:nvSpPr>
          <p:cNvPr id="815" name="Google Shape;815;p44"/>
          <p:cNvSpPr txBox="1">
            <a:spLocks noGrp="1"/>
          </p:cNvSpPr>
          <p:nvPr>
            <p:ph type="body" idx="1"/>
          </p:nvPr>
        </p:nvSpPr>
        <p:spPr>
          <a:xfrm>
            <a:off x="1775912" y="1664996"/>
            <a:ext cx="6696167" cy="107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1200" dirty="0"/>
              <a:t>Wine note lengths ranged from under 10 words to over 800 words</a:t>
            </a:r>
          </a:p>
          <a:p>
            <a:pPr marL="285750" lvl="0" indent="-285750" algn="l" rtl="0">
              <a:spcBef>
                <a:spcPts val="0"/>
              </a:spcBef>
              <a:spcAft>
                <a:spcPts val="0"/>
              </a:spcAft>
              <a:buFontTx/>
              <a:buChar char="-"/>
            </a:pPr>
            <a:r>
              <a:rPr lang="en-SG" sz="1200" dirty="0"/>
              <a:t>Short tasting notes were sometimes scores with a “Recommended” Tag for the note</a:t>
            </a:r>
          </a:p>
          <a:p>
            <a:pPr marL="285750" lvl="0" indent="-285750" algn="l" rtl="0">
              <a:spcBef>
                <a:spcPts val="0"/>
              </a:spcBef>
              <a:spcAft>
                <a:spcPts val="0"/>
              </a:spcAft>
              <a:buFontTx/>
              <a:buChar char="-"/>
            </a:pPr>
            <a:r>
              <a:rPr lang="en-US" sz="1200" dirty="0"/>
              <a:t>Shorter </a:t>
            </a:r>
            <a:r>
              <a:rPr lang="en-US" sz="1200" b="1" dirty="0"/>
              <a:t>notes under 25 words were cut </a:t>
            </a:r>
            <a:r>
              <a:rPr lang="en-US" sz="1200" dirty="0"/>
              <a:t>to provide the model with notes of longer length, as well as to later be able to compare generated notes with ground truths based on an initial seed text</a:t>
            </a:r>
          </a:p>
          <a:p>
            <a:pPr marL="285750" lvl="0" indent="-285750" algn="l" rtl="0">
              <a:spcBef>
                <a:spcPts val="0"/>
              </a:spcBef>
              <a:spcAft>
                <a:spcPts val="0"/>
              </a:spcAft>
              <a:buFontTx/>
              <a:buChar char="-"/>
            </a:pPr>
            <a:r>
              <a:rPr lang="en-US" sz="1200" dirty="0"/>
              <a:t>Long notes had many personal anecdotes and </a:t>
            </a:r>
            <a:r>
              <a:rPr lang="en-US" sz="1200" b="1" dirty="0"/>
              <a:t>notes above 75 were cut</a:t>
            </a:r>
          </a:p>
        </p:txBody>
      </p:sp>
      <p:sp>
        <p:nvSpPr>
          <p:cNvPr id="816" name="Google Shape;816;p44"/>
          <p:cNvSpPr txBox="1">
            <a:spLocks noGrp="1"/>
          </p:cNvSpPr>
          <p:nvPr>
            <p:ph type="body" idx="2"/>
          </p:nvPr>
        </p:nvSpPr>
        <p:spPr>
          <a:xfrm>
            <a:off x="1775911" y="3433299"/>
            <a:ext cx="7152936" cy="1079700"/>
          </a:xfrm>
          <a:prstGeom prst="rect">
            <a:avLst/>
          </a:prstGeom>
          <a:noFill/>
          <a:ln>
            <a:noFill/>
          </a:ln>
        </p:spPr>
        <p:txBody>
          <a:bodyPr spcFirstLastPara="1" wrap="square" lIns="91425" tIns="91425" rIns="91425" bIns="91425" anchor="t" anchorCtr="0">
            <a:noAutofit/>
          </a:bodyPr>
          <a:lstStyle/>
          <a:p>
            <a:pPr marL="0" indent="0" algn="l">
              <a:buNone/>
            </a:pPr>
            <a:r>
              <a:rPr lang="de" sz="1200" dirty="0"/>
              <a:t>Wine notes that were similar but not duplicate fell into 2 categories:</a:t>
            </a:r>
          </a:p>
          <a:p>
            <a:pPr marL="285750" indent="-285750" algn="l">
              <a:buFontTx/>
              <a:buChar char="-"/>
            </a:pPr>
            <a:r>
              <a:rPr lang="de" sz="1200" dirty="0"/>
              <a:t>Wine was named based on region with the same year</a:t>
            </a:r>
          </a:p>
          <a:p>
            <a:pPr marL="285750" indent="-285750" algn="l">
              <a:buFontTx/>
              <a:buChar char="-"/>
            </a:pPr>
            <a:r>
              <a:rPr lang="de" sz="1200" dirty="0"/>
              <a:t>Similar tasting notes for wines of different vintages from the same winery</a:t>
            </a:r>
          </a:p>
          <a:p>
            <a:pPr marL="171450" indent="-171450" algn="l">
              <a:buFontTx/>
              <a:buChar char="-"/>
            </a:pPr>
            <a:endParaRPr lang="de" sz="1200" dirty="0"/>
          </a:p>
          <a:p>
            <a:pPr marL="0" indent="0" algn="l">
              <a:buNone/>
            </a:pPr>
            <a:r>
              <a:rPr lang="de" sz="1200" dirty="0"/>
              <a:t>Both were ultimately kept as there was enough variation</a:t>
            </a:r>
          </a:p>
          <a:p>
            <a:pPr marL="0" indent="0" algn="l">
              <a:buNone/>
            </a:pPr>
            <a:endParaRPr lang="de" sz="1200" dirty="0"/>
          </a:p>
          <a:p>
            <a:pPr marL="0" indent="0" algn="l">
              <a:buNone/>
            </a:pPr>
            <a:r>
              <a:rPr lang="de" sz="1200" dirty="0"/>
              <a:t>48,000 rows of data remaining</a:t>
            </a:r>
            <a:endParaRPr sz="1200" dirty="0"/>
          </a:p>
        </p:txBody>
      </p:sp>
      <p:sp>
        <p:nvSpPr>
          <p:cNvPr id="817" name="Google Shape;817;p44"/>
          <p:cNvSpPr txBox="1">
            <a:spLocks noGrp="1"/>
          </p:cNvSpPr>
          <p:nvPr>
            <p:ph type="title"/>
          </p:nvPr>
        </p:nvSpPr>
        <p:spPr>
          <a:xfrm>
            <a:off x="1775912" y="1179498"/>
            <a:ext cx="3140700" cy="53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dirty="0"/>
              <a:t>Wine Note Lengths</a:t>
            </a:r>
            <a:endParaRPr dirty="0"/>
          </a:p>
        </p:txBody>
      </p:sp>
      <p:sp>
        <p:nvSpPr>
          <p:cNvPr id="818" name="Google Shape;818;p44"/>
          <p:cNvSpPr txBox="1">
            <a:spLocks noGrp="1"/>
          </p:cNvSpPr>
          <p:nvPr>
            <p:ph type="title" idx="3"/>
          </p:nvPr>
        </p:nvSpPr>
        <p:spPr>
          <a:xfrm>
            <a:off x="1775912" y="2919994"/>
            <a:ext cx="3140700" cy="53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dirty="0"/>
              <a:t>Similar Wine Notes</a:t>
            </a:r>
            <a:endParaRPr dirty="0"/>
          </a:p>
        </p:txBody>
      </p:sp>
      <p:sp>
        <p:nvSpPr>
          <p:cNvPr id="819" name="Google Shape;819;p44"/>
          <p:cNvSpPr/>
          <p:nvPr/>
        </p:nvSpPr>
        <p:spPr>
          <a:xfrm>
            <a:off x="625089" y="3059777"/>
            <a:ext cx="742512" cy="742454"/>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4"/>
          <p:cNvSpPr/>
          <p:nvPr/>
        </p:nvSpPr>
        <p:spPr>
          <a:xfrm>
            <a:off x="693627" y="2991240"/>
            <a:ext cx="742512" cy="742454"/>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4"/>
          <p:cNvSpPr/>
          <p:nvPr/>
        </p:nvSpPr>
        <p:spPr>
          <a:xfrm>
            <a:off x="603383" y="1330584"/>
            <a:ext cx="742512" cy="742454"/>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4"/>
          <p:cNvSpPr/>
          <p:nvPr/>
        </p:nvSpPr>
        <p:spPr>
          <a:xfrm>
            <a:off x="671920" y="1262049"/>
            <a:ext cx="742512" cy="742454"/>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3" name="Google Shape;823;p44"/>
          <p:cNvGrpSpPr/>
          <p:nvPr/>
        </p:nvGrpSpPr>
        <p:grpSpPr>
          <a:xfrm>
            <a:off x="844908" y="1430883"/>
            <a:ext cx="396500" cy="397100"/>
            <a:chOff x="1796050" y="2312625"/>
            <a:chExt cx="396500" cy="397100"/>
          </a:xfrm>
        </p:grpSpPr>
        <p:sp>
          <p:nvSpPr>
            <p:cNvPr id="824" name="Google Shape;824;p44"/>
            <p:cNvSpPr/>
            <p:nvPr/>
          </p:nvSpPr>
          <p:spPr>
            <a:xfrm>
              <a:off x="1796050" y="2312625"/>
              <a:ext cx="396500" cy="397100"/>
            </a:xfrm>
            <a:custGeom>
              <a:avLst/>
              <a:gdLst/>
              <a:ahLst/>
              <a:cxnLst/>
              <a:rect l="l" t="t" r="r" b="b"/>
              <a:pathLst>
                <a:path w="15860" h="15884" extrusionOk="0">
                  <a:moveTo>
                    <a:pt x="7620" y="619"/>
                  </a:moveTo>
                  <a:lnTo>
                    <a:pt x="7620" y="1429"/>
                  </a:lnTo>
                  <a:cubicBezTo>
                    <a:pt x="6275" y="1500"/>
                    <a:pt x="4989" y="2036"/>
                    <a:pt x="3989" y="2941"/>
                  </a:cubicBezTo>
                  <a:lnTo>
                    <a:pt x="3417" y="2369"/>
                  </a:lnTo>
                  <a:cubicBezTo>
                    <a:pt x="4572" y="1310"/>
                    <a:pt x="6061" y="691"/>
                    <a:pt x="7620" y="619"/>
                  </a:cubicBezTo>
                  <a:close/>
                  <a:moveTo>
                    <a:pt x="8239" y="631"/>
                  </a:moveTo>
                  <a:cubicBezTo>
                    <a:pt x="9799" y="703"/>
                    <a:pt x="11287" y="1310"/>
                    <a:pt x="12442" y="2369"/>
                  </a:cubicBezTo>
                  <a:lnTo>
                    <a:pt x="11871" y="2941"/>
                  </a:lnTo>
                  <a:cubicBezTo>
                    <a:pt x="10871" y="2036"/>
                    <a:pt x="9585" y="1500"/>
                    <a:pt x="8239" y="1429"/>
                  </a:cubicBezTo>
                  <a:lnTo>
                    <a:pt x="8239" y="631"/>
                  </a:lnTo>
                  <a:close/>
                  <a:moveTo>
                    <a:pt x="2977" y="2810"/>
                  </a:moveTo>
                  <a:lnTo>
                    <a:pt x="3548" y="3382"/>
                  </a:lnTo>
                  <a:cubicBezTo>
                    <a:pt x="2644" y="4382"/>
                    <a:pt x="2120" y="5668"/>
                    <a:pt x="2048" y="7013"/>
                  </a:cubicBezTo>
                  <a:lnTo>
                    <a:pt x="1239" y="7013"/>
                  </a:lnTo>
                  <a:cubicBezTo>
                    <a:pt x="1310" y="5453"/>
                    <a:pt x="1917" y="3965"/>
                    <a:pt x="2977" y="2810"/>
                  </a:cubicBezTo>
                  <a:close/>
                  <a:moveTo>
                    <a:pt x="12883" y="2810"/>
                  </a:moveTo>
                  <a:cubicBezTo>
                    <a:pt x="13943" y="3965"/>
                    <a:pt x="14562" y="5453"/>
                    <a:pt x="14633" y="7013"/>
                  </a:cubicBezTo>
                  <a:lnTo>
                    <a:pt x="13823" y="7013"/>
                  </a:lnTo>
                  <a:cubicBezTo>
                    <a:pt x="13752" y="5668"/>
                    <a:pt x="13216" y="4382"/>
                    <a:pt x="12311" y="3382"/>
                  </a:cubicBezTo>
                  <a:lnTo>
                    <a:pt x="12883" y="2810"/>
                  </a:lnTo>
                  <a:close/>
                  <a:moveTo>
                    <a:pt x="2036" y="7632"/>
                  </a:moveTo>
                  <a:cubicBezTo>
                    <a:pt x="2120" y="9049"/>
                    <a:pt x="2703" y="10394"/>
                    <a:pt x="3691" y="11418"/>
                  </a:cubicBezTo>
                  <a:cubicBezTo>
                    <a:pt x="3441" y="11549"/>
                    <a:pt x="3263" y="11775"/>
                    <a:pt x="3167" y="12037"/>
                  </a:cubicBezTo>
                  <a:cubicBezTo>
                    <a:pt x="2001" y="10859"/>
                    <a:pt x="1310" y="9287"/>
                    <a:pt x="1239" y="7632"/>
                  </a:cubicBezTo>
                  <a:close/>
                  <a:moveTo>
                    <a:pt x="14633" y="7632"/>
                  </a:moveTo>
                  <a:cubicBezTo>
                    <a:pt x="14550" y="9287"/>
                    <a:pt x="13859" y="10859"/>
                    <a:pt x="12692" y="12037"/>
                  </a:cubicBezTo>
                  <a:cubicBezTo>
                    <a:pt x="12597" y="11775"/>
                    <a:pt x="12407" y="11549"/>
                    <a:pt x="12169" y="11418"/>
                  </a:cubicBezTo>
                  <a:cubicBezTo>
                    <a:pt x="13157" y="10394"/>
                    <a:pt x="13740" y="9049"/>
                    <a:pt x="13812" y="7632"/>
                  </a:cubicBezTo>
                  <a:close/>
                  <a:moveTo>
                    <a:pt x="7928" y="2045"/>
                  </a:moveTo>
                  <a:cubicBezTo>
                    <a:pt x="9542" y="2045"/>
                    <a:pt x="11148" y="2778"/>
                    <a:pt x="12192" y="4215"/>
                  </a:cubicBezTo>
                  <a:lnTo>
                    <a:pt x="10502" y="4215"/>
                  </a:lnTo>
                  <a:cubicBezTo>
                    <a:pt x="10121" y="4251"/>
                    <a:pt x="10121" y="4810"/>
                    <a:pt x="10502" y="4846"/>
                  </a:cubicBezTo>
                  <a:lnTo>
                    <a:pt x="12585" y="4846"/>
                  </a:lnTo>
                  <a:cubicBezTo>
                    <a:pt x="12990" y="5608"/>
                    <a:pt x="13204" y="6453"/>
                    <a:pt x="13204" y="7322"/>
                  </a:cubicBezTo>
                  <a:cubicBezTo>
                    <a:pt x="13204" y="7430"/>
                    <a:pt x="13204" y="7537"/>
                    <a:pt x="13192" y="7644"/>
                  </a:cubicBezTo>
                  <a:lnTo>
                    <a:pt x="10906" y="7644"/>
                  </a:lnTo>
                  <a:cubicBezTo>
                    <a:pt x="10525" y="7668"/>
                    <a:pt x="10525" y="8239"/>
                    <a:pt x="10906" y="8263"/>
                  </a:cubicBezTo>
                  <a:lnTo>
                    <a:pt x="13121" y="8263"/>
                  </a:lnTo>
                  <a:cubicBezTo>
                    <a:pt x="12907" y="9418"/>
                    <a:pt x="12323" y="10478"/>
                    <a:pt x="11442" y="11263"/>
                  </a:cubicBezTo>
                  <a:lnTo>
                    <a:pt x="11430" y="11275"/>
                  </a:lnTo>
                  <a:cubicBezTo>
                    <a:pt x="11037" y="11335"/>
                    <a:pt x="10704" y="11573"/>
                    <a:pt x="10537" y="11918"/>
                  </a:cubicBezTo>
                  <a:cubicBezTo>
                    <a:pt x="9728" y="12374"/>
                    <a:pt x="8829" y="12603"/>
                    <a:pt x="7930" y="12603"/>
                  </a:cubicBezTo>
                  <a:cubicBezTo>
                    <a:pt x="7043" y="12603"/>
                    <a:pt x="6157" y="12380"/>
                    <a:pt x="5358" y="11930"/>
                  </a:cubicBezTo>
                  <a:cubicBezTo>
                    <a:pt x="5346" y="11930"/>
                    <a:pt x="5334" y="11918"/>
                    <a:pt x="5322" y="11918"/>
                  </a:cubicBezTo>
                  <a:cubicBezTo>
                    <a:pt x="5156" y="11573"/>
                    <a:pt x="4822" y="11323"/>
                    <a:pt x="4429" y="11275"/>
                  </a:cubicBezTo>
                  <a:lnTo>
                    <a:pt x="4418" y="11263"/>
                  </a:lnTo>
                  <a:cubicBezTo>
                    <a:pt x="2941" y="9942"/>
                    <a:pt x="2322" y="7906"/>
                    <a:pt x="2822" y="5989"/>
                  </a:cubicBezTo>
                  <a:lnTo>
                    <a:pt x="5584" y="5989"/>
                  </a:lnTo>
                  <a:cubicBezTo>
                    <a:pt x="5965" y="5965"/>
                    <a:pt x="5965" y="5394"/>
                    <a:pt x="5584" y="5370"/>
                  </a:cubicBezTo>
                  <a:lnTo>
                    <a:pt x="3036" y="5370"/>
                  </a:lnTo>
                  <a:cubicBezTo>
                    <a:pt x="3167" y="5025"/>
                    <a:pt x="3334" y="4703"/>
                    <a:pt x="3548" y="4394"/>
                  </a:cubicBezTo>
                  <a:lnTo>
                    <a:pt x="4560" y="4394"/>
                  </a:lnTo>
                  <a:cubicBezTo>
                    <a:pt x="4941" y="4370"/>
                    <a:pt x="4941" y="3798"/>
                    <a:pt x="4560" y="3774"/>
                  </a:cubicBezTo>
                  <a:lnTo>
                    <a:pt x="4025" y="3774"/>
                  </a:lnTo>
                  <a:cubicBezTo>
                    <a:pt x="5079" y="2614"/>
                    <a:pt x="6506" y="2045"/>
                    <a:pt x="7928" y="2045"/>
                  </a:cubicBezTo>
                  <a:close/>
                  <a:moveTo>
                    <a:pt x="5453" y="12668"/>
                  </a:moveTo>
                  <a:cubicBezTo>
                    <a:pt x="6132" y="12978"/>
                    <a:pt x="6870" y="13168"/>
                    <a:pt x="7620" y="13204"/>
                  </a:cubicBezTo>
                  <a:lnTo>
                    <a:pt x="7620" y="14014"/>
                  </a:lnTo>
                  <a:cubicBezTo>
                    <a:pt x="6870" y="13978"/>
                    <a:pt x="6144" y="13823"/>
                    <a:pt x="5453" y="13549"/>
                  </a:cubicBezTo>
                  <a:lnTo>
                    <a:pt x="5453" y="12668"/>
                  </a:lnTo>
                  <a:close/>
                  <a:moveTo>
                    <a:pt x="10406" y="12668"/>
                  </a:moveTo>
                  <a:lnTo>
                    <a:pt x="10406" y="13549"/>
                  </a:lnTo>
                  <a:cubicBezTo>
                    <a:pt x="9716" y="13823"/>
                    <a:pt x="8978" y="13978"/>
                    <a:pt x="8239" y="14014"/>
                  </a:cubicBezTo>
                  <a:lnTo>
                    <a:pt x="8239" y="13204"/>
                  </a:lnTo>
                  <a:cubicBezTo>
                    <a:pt x="8990" y="13157"/>
                    <a:pt x="9728" y="12978"/>
                    <a:pt x="10406" y="12668"/>
                  </a:cubicBezTo>
                  <a:close/>
                  <a:moveTo>
                    <a:pt x="11585" y="11903"/>
                  </a:moveTo>
                  <a:cubicBezTo>
                    <a:pt x="11856" y="11903"/>
                    <a:pt x="12127" y="12079"/>
                    <a:pt x="12145" y="12430"/>
                  </a:cubicBezTo>
                  <a:lnTo>
                    <a:pt x="12145" y="14014"/>
                  </a:lnTo>
                  <a:lnTo>
                    <a:pt x="11026" y="14014"/>
                  </a:lnTo>
                  <a:lnTo>
                    <a:pt x="11026" y="13752"/>
                  </a:lnTo>
                  <a:lnTo>
                    <a:pt x="11026" y="12430"/>
                  </a:lnTo>
                  <a:cubicBezTo>
                    <a:pt x="11043" y="12079"/>
                    <a:pt x="11314" y="11903"/>
                    <a:pt x="11585" y="11903"/>
                  </a:cubicBezTo>
                  <a:close/>
                  <a:moveTo>
                    <a:pt x="4270" y="11906"/>
                  </a:moveTo>
                  <a:cubicBezTo>
                    <a:pt x="4540" y="11906"/>
                    <a:pt x="4810" y="12085"/>
                    <a:pt x="4834" y="12442"/>
                  </a:cubicBezTo>
                  <a:lnTo>
                    <a:pt x="4834" y="14026"/>
                  </a:lnTo>
                  <a:lnTo>
                    <a:pt x="3715" y="14026"/>
                  </a:lnTo>
                  <a:lnTo>
                    <a:pt x="3715" y="12442"/>
                  </a:lnTo>
                  <a:cubicBezTo>
                    <a:pt x="3733" y="12085"/>
                    <a:pt x="4001" y="11906"/>
                    <a:pt x="4270" y="11906"/>
                  </a:cubicBezTo>
                  <a:close/>
                  <a:moveTo>
                    <a:pt x="13478" y="14645"/>
                  </a:moveTo>
                  <a:cubicBezTo>
                    <a:pt x="13883" y="14645"/>
                    <a:pt x="14228" y="14895"/>
                    <a:pt x="14359" y="15264"/>
                  </a:cubicBezTo>
                  <a:lnTo>
                    <a:pt x="1501" y="15264"/>
                  </a:lnTo>
                  <a:cubicBezTo>
                    <a:pt x="1631" y="14895"/>
                    <a:pt x="1977" y="14645"/>
                    <a:pt x="2382" y="14645"/>
                  </a:cubicBezTo>
                  <a:close/>
                  <a:moveTo>
                    <a:pt x="7930" y="0"/>
                  </a:moveTo>
                  <a:cubicBezTo>
                    <a:pt x="4882" y="0"/>
                    <a:pt x="2155" y="1881"/>
                    <a:pt x="1072" y="4739"/>
                  </a:cubicBezTo>
                  <a:cubicBezTo>
                    <a:pt x="0" y="7584"/>
                    <a:pt x="810" y="10811"/>
                    <a:pt x="3096" y="12823"/>
                  </a:cubicBezTo>
                  <a:lnTo>
                    <a:pt x="3096" y="14026"/>
                  </a:lnTo>
                  <a:lnTo>
                    <a:pt x="2382" y="14026"/>
                  </a:lnTo>
                  <a:cubicBezTo>
                    <a:pt x="1524" y="14026"/>
                    <a:pt x="822" y="14716"/>
                    <a:pt x="822" y="15574"/>
                  </a:cubicBezTo>
                  <a:cubicBezTo>
                    <a:pt x="822" y="15752"/>
                    <a:pt x="965" y="15883"/>
                    <a:pt x="1131" y="15883"/>
                  </a:cubicBezTo>
                  <a:lnTo>
                    <a:pt x="14728" y="15883"/>
                  </a:lnTo>
                  <a:cubicBezTo>
                    <a:pt x="14895" y="15883"/>
                    <a:pt x="15038" y="15752"/>
                    <a:pt x="15038" y="15574"/>
                  </a:cubicBezTo>
                  <a:cubicBezTo>
                    <a:pt x="15038" y="14716"/>
                    <a:pt x="14335" y="14026"/>
                    <a:pt x="13478" y="14026"/>
                  </a:cubicBezTo>
                  <a:lnTo>
                    <a:pt x="12764" y="14026"/>
                  </a:lnTo>
                  <a:lnTo>
                    <a:pt x="12764" y="12823"/>
                  </a:lnTo>
                  <a:cubicBezTo>
                    <a:pt x="15050" y="10811"/>
                    <a:pt x="15859" y="7584"/>
                    <a:pt x="14788" y="4739"/>
                  </a:cubicBezTo>
                  <a:cubicBezTo>
                    <a:pt x="13704" y="1881"/>
                    <a:pt x="10978" y="0"/>
                    <a:pt x="7930"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4"/>
            <p:cNvSpPr/>
            <p:nvPr/>
          </p:nvSpPr>
          <p:spPr>
            <a:xfrm>
              <a:off x="1907075" y="2487850"/>
              <a:ext cx="115800" cy="93875"/>
            </a:xfrm>
            <a:custGeom>
              <a:avLst/>
              <a:gdLst/>
              <a:ahLst/>
              <a:cxnLst/>
              <a:rect l="l" t="t" r="r" b="b"/>
              <a:pathLst>
                <a:path w="4632" h="3755" extrusionOk="0">
                  <a:moveTo>
                    <a:pt x="1043" y="728"/>
                  </a:moveTo>
                  <a:cubicBezTo>
                    <a:pt x="1057" y="728"/>
                    <a:pt x="1070" y="729"/>
                    <a:pt x="1084" y="730"/>
                  </a:cubicBezTo>
                  <a:lnTo>
                    <a:pt x="2382" y="885"/>
                  </a:lnTo>
                  <a:cubicBezTo>
                    <a:pt x="2346" y="1040"/>
                    <a:pt x="2346" y="1218"/>
                    <a:pt x="2382" y="1385"/>
                  </a:cubicBezTo>
                  <a:lnTo>
                    <a:pt x="1084" y="1528"/>
                  </a:lnTo>
                  <a:cubicBezTo>
                    <a:pt x="1070" y="1529"/>
                    <a:pt x="1055" y="1530"/>
                    <a:pt x="1041" y="1530"/>
                  </a:cubicBezTo>
                  <a:cubicBezTo>
                    <a:pt x="823" y="1530"/>
                    <a:pt x="635" y="1361"/>
                    <a:pt x="631" y="1129"/>
                  </a:cubicBezTo>
                  <a:lnTo>
                    <a:pt x="631" y="1129"/>
                  </a:lnTo>
                  <a:cubicBezTo>
                    <a:pt x="635" y="907"/>
                    <a:pt x="824" y="728"/>
                    <a:pt x="1043" y="728"/>
                  </a:cubicBezTo>
                  <a:close/>
                  <a:moveTo>
                    <a:pt x="3489" y="623"/>
                  </a:moveTo>
                  <a:cubicBezTo>
                    <a:pt x="3775" y="623"/>
                    <a:pt x="4001" y="849"/>
                    <a:pt x="4001" y="1135"/>
                  </a:cubicBezTo>
                  <a:cubicBezTo>
                    <a:pt x="4001" y="1441"/>
                    <a:pt x="3751" y="1643"/>
                    <a:pt x="3489" y="1643"/>
                  </a:cubicBezTo>
                  <a:cubicBezTo>
                    <a:pt x="3364" y="1643"/>
                    <a:pt x="3236" y="1596"/>
                    <a:pt x="3132" y="1492"/>
                  </a:cubicBezTo>
                  <a:cubicBezTo>
                    <a:pt x="2810" y="1171"/>
                    <a:pt x="3036" y="623"/>
                    <a:pt x="3489" y="623"/>
                  </a:cubicBezTo>
                  <a:close/>
                  <a:moveTo>
                    <a:pt x="3798" y="2218"/>
                  </a:moveTo>
                  <a:lnTo>
                    <a:pt x="3798" y="3135"/>
                  </a:lnTo>
                  <a:lnTo>
                    <a:pt x="3179" y="3135"/>
                  </a:lnTo>
                  <a:lnTo>
                    <a:pt x="3179" y="2218"/>
                  </a:lnTo>
                  <a:cubicBezTo>
                    <a:pt x="3281" y="2248"/>
                    <a:pt x="3385" y="2263"/>
                    <a:pt x="3489" y="2263"/>
                  </a:cubicBezTo>
                  <a:cubicBezTo>
                    <a:pt x="3593" y="2263"/>
                    <a:pt x="3697" y="2248"/>
                    <a:pt x="3798" y="2218"/>
                  </a:cubicBezTo>
                  <a:close/>
                  <a:moveTo>
                    <a:pt x="3489" y="0"/>
                  </a:moveTo>
                  <a:cubicBezTo>
                    <a:pt x="3224" y="0"/>
                    <a:pt x="2953" y="94"/>
                    <a:pt x="2727" y="302"/>
                  </a:cubicBezTo>
                  <a:lnTo>
                    <a:pt x="1167" y="111"/>
                  </a:lnTo>
                  <a:cubicBezTo>
                    <a:pt x="1132" y="107"/>
                    <a:pt x="1096" y="106"/>
                    <a:pt x="1061" y="106"/>
                  </a:cubicBezTo>
                  <a:cubicBezTo>
                    <a:pt x="522" y="106"/>
                    <a:pt x="58" y="528"/>
                    <a:pt x="24" y="1075"/>
                  </a:cubicBezTo>
                  <a:cubicBezTo>
                    <a:pt x="0" y="1659"/>
                    <a:pt x="453" y="2159"/>
                    <a:pt x="1048" y="2159"/>
                  </a:cubicBezTo>
                  <a:lnTo>
                    <a:pt x="1155" y="2159"/>
                  </a:lnTo>
                  <a:lnTo>
                    <a:pt x="2560" y="1992"/>
                  </a:lnTo>
                  <a:lnTo>
                    <a:pt x="2560" y="3445"/>
                  </a:lnTo>
                  <a:cubicBezTo>
                    <a:pt x="2560" y="3623"/>
                    <a:pt x="2691" y="3754"/>
                    <a:pt x="2870" y="3754"/>
                  </a:cubicBezTo>
                  <a:lnTo>
                    <a:pt x="4108" y="3754"/>
                  </a:lnTo>
                  <a:cubicBezTo>
                    <a:pt x="4287" y="3754"/>
                    <a:pt x="4418" y="3623"/>
                    <a:pt x="4418" y="3445"/>
                  </a:cubicBezTo>
                  <a:lnTo>
                    <a:pt x="4418" y="1849"/>
                  </a:lnTo>
                  <a:cubicBezTo>
                    <a:pt x="4418" y="1826"/>
                    <a:pt x="4418" y="1802"/>
                    <a:pt x="4418" y="1790"/>
                  </a:cubicBezTo>
                  <a:cubicBezTo>
                    <a:pt x="4560" y="1599"/>
                    <a:pt x="4632" y="1373"/>
                    <a:pt x="4632" y="1135"/>
                  </a:cubicBezTo>
                  <a:cubicBezTo>
                    <a:pt x="4632" y="455"/>
                    <a:pt x="4074" y="0"/>
                    <a:pt x="3489"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4"/>
            <p:cNvSpPr/>
            <p:nvPr/>
          </p:nvSpPr>
          <p:spPr>
            <a:xfrm>
              <a:off x="2005300" y="2461400"/>
              <a:ext cx="90825" cy="15575"/>
            </a:xfrm>
            <a:custGeom>
              <a:avLst/>
              <a:gdLst/>
              <a:ahLst/>
              <a:cxnLst/>
              <a:rect l="l" t="t" r="r" b="b"/>
              <a:pathLst>
                <a:path w="3633" h="623" extrusionOk="0">
                  <a:moveTo>
                    <a:pt x="3236" y="1"/>
                  </a:moveTo>
                  <a:cubicBezTo>
                    <a:pt x="3225" y="1"/>
                    <a:pt x="3214" y="1"/>
                    <a:pt x="3203" y="2"/>
                  </a:cubicBezTo>
                  <a:lnTo>
                    <a:pt x="381" y="2"/>
                  </a:lnTo>
                  <a:cubicBezTo>
                    <a:pt x="0" y="26"/>
                    <a:pt x="0" y="598"/>
                    <a:pt x="381" y="621"/>
                  </a:cubicBezTo>
                  <a:lnTo>
                    <a:pt x="3203" y="621"/>
                  </a:lnTo>
                  <a:cubicBezTo>
                    <a:pt x="3214" y="622"/>
                    <a:pt x="3225" y="623"/>
                    <a:pt x="3236" y="623"/>
                  </a:cubicBezTo>
                  <a:cubicBezTo>
                    <a:pt x="3633" y="623"/>
                    <a:pt x="3633" y="1"/>
                    <a:pt x="3236"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4"/>
            <p:cNvSpPr/>
            <p:nvPr/>
          </p:nvSpPr>
          <p:spPr>
            <a:xfrm>
              <a:off x="2016025" y="2417950"/>
              <a:ext cx="19650" cy="15550"/>
            </a:xfrm>
            <a:custGeom>
              <a:avLst/>
              <a:gdLst/>
              <a:ahLst/>
              <a:cxnLst/>
              <a:rect l="l" t="t" r="r" b="b"/>
              <a:pathLst>
                <a:path w="786" h="622" extrusionOk="0">
                  <a:moveTo>
                    <a:pt x="412" y="0"/>
                  </a:moveTo>
                  <a:cubicBezTo>
                    <a:pt x="332" y="0"/>
                    <a:pt x="252" y="31"/>
                    <a:pt x="191" y="97"/>
                  </a:cubicBezTo>
                  <a:cubicBezTo>
                    <a:pt x="0" y="288"/>
                    <a:pt x="143" y="621"/>
                    <a:pt x="417" y="621"/>
                  </a:cubicBezTo>
                  <a:cubicBezTo>
                    <a:pt x="643" y="621"/>
                    <a:pt x="786" y="395"/>
                    <a:pt x="703" y="192"/>
                  </a:cubicBezTo>
                  <a:cubicBezTo>
                    <a:pt x="652" y="71"/>
                    <a:pt x="533" y="0"/>
                    <a:pt x="412"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44"/>
          <p:cNvGrpSpPr/>
          <p:nvPr/>
        </p:nvGrpSpPr>
        <p:grpSpPr>
          <a:xfrm>
            <a:off x="865887" y="3160149"/>
            <a:ext cx="397975" cy="396975"/>
            <a:chOff x="3911500" y="2970850"/>
            <a:chExt cx="397975" cy="396975"/>
          </a:xfrm>
        </p:grpSpPr>
        <p:sp>
          <p:nvSpPr>
            <p:cNvPr id="829" name="Google Shape;829;p44"/>
            <p:cNvSpPr/>
            <p:nvPr/>
          </p:nvSpPr>
          <p:spPr>
            <a:xfrm>
              <a:off x="3911500" y="2970850"/>
              <a:ext cx="397975" cy="396975"/>
            </a:xfrm>
            <a:custGeom>
              <a:avLst/>
              <a:gdLst/>
              <a:ahLst/>
              <a:cxnLst/>
              <a:rect l="l" t="t" r="r" b="b"/>
              <a:pathLst>
                <a:path w="15919" h="15879" extrusionOk="0">
                  <a:moveTo>
                    <a:pt x="6822" y="622"/>
                  </a:moveTo>
                  <a:cubicBezTo>
                    <a:pt x="7155" y="622"/>
                    <a:pt x="7477" y="812"/>
                    <a:pt x="7632" y="1139"/>
                  </a:cubicBezTo>
                  <a:cubicBezTo>
                    <a:pt x="7811" y="1532"/>
                    <a:pt x="7763" y="1996"/>
                    <a:pt x="7513" y="2341"/>
                  </a:cubicBezTo>
                  <a:lnTo>
                    <a:pt x="6537" y="3032"/>
                  </a:lnTo>
                  <a:cubicBezTo>
                    <a:pt x="6537" y="2841"/>
                    <a:pt x="6501" y="2639"/>
                    <a:pt x="6429" y="2460"/>
                  </a:cubicBezTo>
                  <a:lnTo>
                    <a:pt x="6429" y="2460"/>
                  </a:lnTo>
                  <a:cubicBezTo>
                    <a:pt x="6461" y="2462"/>
                    <a:pt x="6493" y="2463"/>
                    <a:pt x="6525" y="2463"/>
                  </a:cubicBezTo>
                  <a:cubicBezTo>
                    <a:pt x="6692" y="2463"/>
                    <a:pt x="6851" y="2435"/>
                    <a:pt x="7001" y="2365"/>
                  </a:cubicBezTo>
                  <a:cubicBezTo>
                    <a:pt x="7156" y="2282"/>
                    <a:pt x="7215" y="2103"/>
                    <a:pt x="7144" y="1948"/>
                  </a:cubicBezTo>
                  <a:cubicBezTo>
                    <a:pt x="7091" y="1835"/>
                    <a:pt x="6981" y="1766"/>
                    <a:pt x="6864" y="1766"/>
                  </a:cubicBezTo>
                  <a:cubicBezTo>
                    <a:pt x="6823" y="1766"/>
                    <a:pt x="6780" y="1775"/>
                    <a:pt x="6739" y="1794"/>
                  </a:cubicBezTo>
                  <a:cubicBezTo>
                    <a:pt x="6673" y="1823"/>
                    <a:pt x="6604" y="1838"/>
                    <a:pt x="6536" y="1838"/>
                  </a:cubicBezTo>
                  <a:cubicBezTo>
                    <a:pt x="6361" y="1838"/>
                    <a:pt x="6197" y="1743"/>
                    <a:pt x="6120" y="1579"/>
                  </a:cubicBezTo>
                  <a:cubicBezTo>
                    <a:pt x="5965" y="1246"/>
                    <a:pt x="6108" y="865"/>
                    <a:pt x="6441" y="710"/>
                  </a:cubicBezTo>
                  <a:cubicBezTo>
                    <a:pt x="6564" y="651"/>
                    <a:pt x="6694" y="622"/>
                    <a:pt x="6822" y="622"/>
                  </a:cubicBezTo>
                  <a:close/>
                  <a:moveTo>
                    <a:pt x="4818" y="1958"/>
                  </a:moveTo>
                  <a:cubicBezTo>
                    <a:pt x="5373" y="1958"/>
                    <a:pt x="5906" y="2392"/>
                    <a:pt x="5906" y="3044"/>
                  </a:cubicBezTo>
                  <a:cubicBezTo>
                    <a:pt x="5906" y="3696"/>
                    <a:pt x="5373" y="4130"/>
                    <a:pt x="4818" y="4130"/>
                  </a:cubicBezTo>
                  <a:cubicBezTo>
                    <a:pt x="4552" y="4130"/>
                    <a:pt x="4280" y="4030"/>
                    <a:pt x="4060" y="3806"/>
                  </a:cubicBezTo>
                  <a:cubicBezTo>
                    <a:pt x="3631" y="3389"/>
                    <a:pt x="3631" y="2699"/>
                    <a:pt x="4060" y="2282"/>
                  </a:cubicBezTo>
                  <a:cubicBezTo>
                    <a:pt x="4280" y="2058"/>
                    <a:pt x="4552" y="1958"/>
                    <a:pt x="4818" y="1958"/>
                  </a:cubicBezTo>
                  <a:close/>
                  <a:moveTo>
                    <a:pt x="9461" y="2000"/>
                  </a:moveTo>
                  <a:cubicBezTo>
                    <a:pt x="9573" y="2000"/>
                    <a:pt x="9687" y="2015"/>
                    <a:pt x="9799" y="2044"/>
                  </a:cubicBezTo>
                  <a:cubicBezTo>
                    <a:pt x="9430" y="2139"/>
                    <a:pt x="9108" y="2341"/>
                    <a:pt x="8858" y="2627"/>
                  </a:cubicBezTo>
                  <a:cubicBezTo>
                    <a:pt x="8382" y="3199"/>
                    <a:pt x="8311" y="4056"/>
                    <a:pt x="8632" y="5175"/>
                  </a:cubicBezTo>
                  <a:cubicBezTo>
                    <a:pt x="8644" y="5211"/>
                    <a:pt x="8656" y="5258"/>
                    <a:pt x="8692" y="5294"/>
                  </a:cubicBezTo>
                  <a:cubicBezTo>
                    <a:pt x="8620" y="5294"/>
                    <a:pt x="8549" y="5306"/>
                    <a:pt x="8477" y="5318"/>
                  </a:cubicBezTo>
                  <a:cubicBezTo>
                    <a:pt x="8644" y="4413"/>
                    <a:pt x="8061" y="3544"/>
                    <a:pt x="7156" y="3353"/>
                  </a:cubicBezTo>
                  <a:lnTo>
                    <a:pt x="8739" y="2234"/>
                  </a:lnTo>
                  <a:cubicBezTo>
                    <a:pt x="8955" y="2077"/>
                    <a:pt x="9205" y="2000"/>
                    <a:pt x="9461" y="2000"/>
                  </a:cubicBezTo>
                  <a:close/>
                  <a:moveTo>
                    <a:pt x="9430" y="5306"/>
                  </a:moveTo>
                  <a:lnTo>
                    <a:pt x="9430" y="5413"/>
                  </a:lnTo>
                  <a:cubicBezTo>
                    <a:pt x="9370" y="5389"/>
                    <a:pt x="9311" y="5366"/>
                    <a:pt x="9239" y="5354"/>
                  </a:cubicBezTo>
                  <a:cubicBezTo>
                    <a:pt x="9311" y="5342"/>
                    <a:pt x="9370" y="5318"/>
                    <a:pt x="9430" y="5306"/>
                  </a:cubicBezTo>
                  <a:close/>
                  <a:moveTo>
                    <a:pt x="6810" y="3937"/>
                  </a:moveTo>
                  <a:cubicBezTo>
                    <a:pt x="7775" y="3937"/>
                    <a:pt x="8263" y="5104"/>
                    <a:pt x="7572" y="5782"/>
                  </a:cubicBezTo>
                  <a:cubicBezTo>
                    <a:pt x="7355" y="6000"/>
                    <a:pt x="7076" y="6103"/>
                    <a:pt x="6802" y="6103"/>
                  </a:cubicBezTo>
                  <a:cubicBezTo>
                    <a:pt x="6386" y="6103"/>
                    <a:pt x="5978" y="5867"/>
                    <a:pt x="5798" y="5437"/>
                  </a:cubicBezTo>
                  <a:cubicBezTo>
                    <a:pt x="5513" y="4723"/>
                    <a:pt x="6037" y="3937"/>
                    <a:pt x="6810" y="3937"/>
                  </a:cubicBezTo>
                  <a:close/>
                  <a:moveTo>
                    <a:pt x="12402" y="625"/>
                  </a:moveTo>
                  <a:cubicBezTo>
                    <a:pt x="12631" y="625"/>
                    <a:pt x="12887" y="657"/>
                    <a:pt x="13168" y="722"/>
                  </a:cubicBezTo>
                  <a:cubicBezTo>
                    <a:pt x="13145" y="877"/>
                    <a:pt x="13085" y="1032"/>
                    <a:pt x="13014" y="1163"/>
                  </a:cubicBezTo>
                  <a:cubicBezTo>
                    <a:pt x="12803" y="1363"/>
                    <a:pt x="12965" y="1693"/>
                    <a:pt x="13227" y="1693"/>
                  </a:cubicBezTo>
                  <a:cubicBezTo>
                    <a:pt x="13261" y="1693"/>
                    <a:pt x="13298" y="1687"/>
                    <a:pt x="13335" y="1675"/>
                  </a:cubicBezTo>
                  <a:cubicBezTo>
                    <a:pt x="13348" y="1670"/>
                    <a:pt x="13493" y="1624"/>
                    <a:pt x="13710" y="1624"/>
                  </a:cubicBezTo>
                  <a:cubicBezTo>
                    <a:pt x="14084" y="1624"/>
                    <a:pt x="14671" y="1761"/>
                    <a:pt x="15169" y="2484"/>
                  </a:cubicBezTo>
                  <a:cubicBezTo>
                    <a:pt x="14721" y="2769"/>
                    <a:pt x="14332" y="2832"/>
                    <a:pt x="14076" y="2832"/>
                  </a:cubicBezTo>
                  <a:cubicBezTo>
                    <a:pt x="13904" y="2832"/>
                    <a:pt x="13792" y="2803"/>
                    <a:pt x="13764" y="2794"/>
                  </a:cubicBezTo>
                  <a:cubicBezTo>
                    <a:pt x="13741" y="2789"/>
                    <a:pt x="13719" y="2787"/>
                    <a:pt x="13698" y="2787"/>
                  </a:cubicBezTo>
                  <a:cubicBezTo>
                    <a:pt x="13377" y="2787"/>
                    <a:pt x="13262" y="3266"/>
                    <a:pt x="13597" y="3389"/>
                  </a:cubicBezTo>
                  <a:cubicBezTo>
                    <a:pt x="13740" y="3437"/>
                    <a:pt x="15038" y="3889"/>
                    <a:pt x="14490" y="6068"/>
                  </a:cubicBezTo>
                  <a:cubicBezTo>
                    <a:pt x="14120" y="6160"/>
                    <a:pt x="13799" y="6198"/>
                    <a:pt x="13522" y="6198"/>
                  </a:cubicBezTo>
                  <a:cubicBezTo>
                    <a:pt x="12177" y="6198"/>
                    <a:pt x="11851" y="5294"/>
                    <a:pt x="11811" y="5175"/>
                  </a:cubicBezTo>
                  <a:cubicBezTo>
                    <a:pt x="11764" y="5014"/>
                    <a:pt x="11642" y="4946"/>
                    <a:pt x="11519" y="4946"/>
                  </a:cubicBezTo>
                  <a:cubicBezTo>
                    <a:pt x="11332" y="4946"/>
                    <a:pt x="11144" y="5105"/>
                    <a:pt x="11216" y="5342"/>
                  </a:cubicBezTo>
                  <a:cubicBezTo>
                    <a:pt x="11240" y="5413"/>
                    <a:pt x="11371" y="5997"/>
                    <a:pt x="10894" y="6735"/>
                  </a:cubicBezTo>
                  <a:cubicBezTo>
                    <a:pt x="9763" y="5961"/>
                    <a:pt x="10073" y="4949"/>
                    <a:pt x="10097" y="4913"/>
                  </a:cubicBezTo>
                  <a:cubicBezTo>
                    <a:pt x="10144" y="4770"/>
                    <a:pt x="10073" y="4604"/>
                    <a:pt x="9942" y="4532"/>
                  </a:cubicBezTo>
                  <a:cubicBezTo>
                    <a:pt x="9895" y="4509"/>
                    <a:pt x="9843" y="4496"/>
                    <a:pt x="9791" y="4496"/>
                  </a:cubicBezTo>
                  <a:cubicBezTo>
                    <a:pt x="9711" y="4496"/>
                    <a:pt x="9631" y="4526"/>
                    <a:pt x="9573" y="4592"/>
                  </a:cubicBezTo>
                  <a:cubicBezTo>
                    <a:pt x="9442" y="4663"/>
                    <a:pt x="9287" y="4723"/>
                    <a:pt x="9132" y="4734"/>
                  </a:cubicBezTo>
                  <a:cubicBezTo>
                    <a:pt x="8954" y="3961"/>
                    <a:pt x="9013" y="3401"/>
                    <a:pt x="9311" y="3032"/>
                  </a:cubicBezTo>
                  <a:cubicBezTo>
                    <a:pt x="9668" y="2603"/>
                    <a:pt x="10299" y="2568"/>
                    <a:pt x="10537" y="2568"/>
                  </a:cubicBezTo>
                  <a:lnTo>
                    <a:pt x="10775" y="2806"/>
                  </a:lnTo>
                  <a:lnTo>
                    <a:pt x="10692" y="4199"/>
                  </a:lnTo>
                  <a:cubicBezTo>
                    <a:pt x="10680" y="4365"/>
                    <a:pt x="10811" y="4520"/>
                    <a:pt x="10990" y="4520"/>
                  </a:cubicBezTo>
                  <a:lnTo>
                    <a:pt x="11001" y="4520"/>
                  </a:lnTo>
                  <a:cubicBezTo>
                    <a:pt x="11168" y="4520"/>
                    <a:pt x="11311" y="4401"/>
                    <a:pt x="11311" y="4234"/>
                  </a:cubicBezTo>
                  <a:lnTo>
                    <a:pt x="11371" y="3389"/>
                  </a:lnTo>
                  <a:lnTo>
                    <a:pt x="12978" y="5008"/>
                  </a:lnTo>
                  <a:cubicBezTo>
                    <a:pt x="13046" y="5074"/>
                    <a:pt x="13121" y="5101"/>
                    <a:pt x="13194" y="5101"/>
                  </a:cubicBezTo>
                  <a:cubicBezTo>
                    <a:pt x="13438" y="5101"/>
                    <a:pt x="13648" y="4788"/>
                    <a:pt x="13418" y="4568"/>
                  </a:cubicBezTo>
                  <a:lnTo>
                    <a:pt x="11811" y="2949"/>
                  </a:lnTo>
                  <a:lnTo>
                    <a:pt x="12644" y="2901"/>
                  </a:lnTo>
                  <a:cubicBezTo>
                    <a:pt x="13053" y="2878"/>
                    <a:pt x="13027" y="2281"/>
                    <a:pt x="12632" y="2281"/>
                  </a:cubicBezTo>
                  <a:cubicBezTo>
                    <a:pt x="12624" y="2281"/>
                    <a:pt x="12617" y="2281"/>
                    <a:pt x="12609" y="2282"/>
                  </a:cubicBezTo>
                  <a:lnTo>
                    <a:pt x="11228" y="2365"/>
                  </a:lnTo>
                  <a:lnTo>
                    <a:pt x="10990" y="2127"/>
                  </a:lnTo>
                  <a:cubicBezTo>
                    <a:pt x="10990" y="1877"/>
                    <a:pt x="11025" y="1258"/>
                    <a:pt x="11454" y="913"/>
                  </a:cubicBezTo>
                  <a:cubicBezTo>
                    <a:pt x="11681" y="723"/>
                    <a:pt x="12000" y="625"/>
                    <a:pt x="12402" y="625"/>
                  </a:cubicBezTo>
                  <a:close/>
                  <a:moveTo>
                    <a:pt x="4096" y="4663"/>
                  </a:moveTo>
                  <a:cubicBezTo>
                    <a:pt x="5072" y="4663"/>
                    <a:pt x="5548" y="5830"/>
                    <a:pt x="4870" y="6509"/>
                  </a:cubicBezTo>
                  <a:cubicBezTo>
                    <a:pt x="4667" y="6723"/>
                    <a:pt x="4393" y="6830"/>
                    <a:pt x="4108" y="6830"/>
                  </a:cubicBezTo>
                  <a:cubicBezTo>
                    <a:pt x="3810" y="6830"/>
                    <a:pt x="3536" y="6711"/>
                    <a:pt x="3346" y="6509"/>
                  </a:cubicBezTo>
                  <a:lnTo>
                    <a:pt x="3334" y="6509"/>
                  </a:lnTo>
                  <a:cubicBezTo>
                    <a:pt x="2643" y="5830"/>
                    <a:pt x="3131" y="4663"/>
                    <a:pt x="4096" y="4663"/>
                  </a:cubicBezTo>
                  <a:close/>
                  <a:moveTo>
                    <a:pt x="6133" y="6638"/>
                  </a:moveTo>
                  <a:cubicBezTo>
                    <a:pt x="6341" y="6638"/>
                    <a:pt x="6538" y="6708"/>
                    <a:pt x="6703" y="6830"/>
                  </a:cubicBezTo>
                  <a:lnTo>
                    <a:pt x="5465" y="6830"/>
                  </a:lnTo>
                  <a:cubicBezTo>
                    <a:pt x="5644" y="6699"/>
                    <a:pt x="5858" y="6639"/>
                    <a:pt x="6084" y="6639"/>
                  </a:cubicBezTo>
                  <a:cubicBezTo>
                    <a:pt x="6100" y="6639"/>
                    <a:pt x="6117" y="6638"/>
                    <a:pt x="6133" y="6638"/>
                  </a:cubicBezTo>
                  <a:close/>
                  <a:moveTo>
                    <a:pt x="8773" y="5903"/>
                  </a:moveTo>
                  <a:cubicBezTo>
                    <a:pt x="9277" y="5903"/>
                    <a:pt x="9765" y="6255"/>
                    <a:pt x="9858" y="6830"/>
                  </a:cubicBezTo>
                  <a:lnTo>
                    <a:pt x="7703" y="6830"/>
                  </a:lnTo>
                  <a:cubicBezTo>
                    <a:pt x="7739" y="6604"/>
                    <a:pt x="7846" y="6389"/>
                    <a:pt x="8013" y="6223"/>
                  </a:cubicBezTo>
                  <a:cubicBezTo>
                    <a:pt x="8232" y="6003"/>
                    <a:pt x="8505" y="5903"/>
                    <a:pt x="8773" y="5903"/>
                  </a:cubicBezTo>
                  <a:close/>
                  <a:moveTo>
                    <a:pt x="3155" y="10926"/>
                  </a:moveTo>
                  <a:lnTo>
                    <a:pt x="3155" y="11795"/>
                  </a:lnTo>
                  <a:lnTo>
                    <a:pt x="2298" y="11795"/>
                  </a:lnTo>
                  <a:lnTo>
                    <a:pt x="2298" y="10926"/>
                  </a:lnTo>
                  <a:close/>
                  <a:moveTo>
                    <a:pt x="14954" y="7449"/>
                  </a:moveTo>
                  <a:cubicBezTo>
                    <a:pt x="15121" y="7449"/>
                    <a:pt x="15264" y="7592"/>
                    <a:pt x="15264" y="7759"/>
                  </a:cubicBezTo>
                  <a:lnTo>
                    <a:pt x="15264" y="9997"/>
                  </a:lnTo>
                  <a:cubicBezTo>
                    <a:pt x="15264" y="10164"/>
                    <a:pt x="15121" y="10307"/>
                    <a:pt x="14954" y="10307"/>
                  </a:cubicBezTo>
                  <a:lnTo>
                    <a:pt x="9227" y="10307"/>
                  </a:lnTo>
                  <a:cubicBezTo>
                    <a:pt x="8846" y="10330"/>
                    <a:pt x="8846" y="10902"/>
                    <a:pt x="9227" y="10926"/>
                  </a:cubicBezTo>
                  <a:lnTo>
                    <a:pt x="12097" y="10926"/>
                  </a:lnTo>
                  <a:lnTo>
                    <a:pt x="12097" y="11795"/>
                  </a:lnTo>
                  <a:lnTo>
                    <a:pt x="3786" y="11795"/>
                  </a:lnTo>
                  <a:lnTo>
                    <a:pt x="3786" y="10926"/>
                  </a:lnTo>
                  <a:lnTo>
                    <a:pt x="6525" y="10926"/>
                  </a:lnTo>
                  <a:cubicBezTo>
                    <a:pt x="6906" y="10902"/>
                    <a:pt x="6906" y="10330"/>
                    <a:pt x="6525" y="10307"/>
                  </a:cubicBezTo>
                  <a:lnTo>
                    <a:pt x="929" y="10307"/>
                  </a:lnTo>
                  <a:cubicBezTo>
                    <a:pt x="762" y="10307"/>
                    <a:pt x="619" y="10164"/>
                    <a:pt x="619" y="9997"/>
                  </a:cubicBezTo>
                  <a:lnTo>
                    <a:pt x="619" y="7759"/>
                  </a:lnTo>
                  <a:cubicBezTo>
                    <a:pt x="619" y="7592"/>
                    <a:pt x="750" y="7449"/>
                    <a:pt x="929" y="7449"/>
                  </a:cubicBezTo>
                  <a:lnTo>
                    <a:pt x="10918" y="7449"/>
                  </a:lnTo>
                  <a:cubicBezTo>
                    <a:pt x="10930" y="7455"/>
                    <a:pt x="10942" y="7458"/>
                    <a:pt x="10954" y="7458"/>
                  </a:cubicBezTo>
                  <a:cubicBezTo>
                    <a:pt x="10966" y="7458"/>
                    <a:pt x="10978" y="7455"/>
                    <a:pt x="10990" y="7449"/>
                  </a:cubicBezTo>
                  <a:cubicBezTo>
                    <a:pt x="10995" y="7455"/>
                    <a:pt x="11004" y="7458"/>
                    <a:pt x="11015" y="7458"/>
                  </a:cubicBezTo>
                  <a:cubicBezTo>
                    <a:pt x="11025" y="7458"/>
                    <a:pt x="11037" y="7455"/>
                    <a:pt x="11049" y="7449"/>
                  </a:cubicBezTo>
                  <a:close/>
                  <a:moveTo>
                    <a:pt x="13585" y="10926"/>
                  </a:moveTo>
                  <a:lnTo>
                    <a:pt x="13585" y="11795"/>
                  </a:lnTo>
                  <a:lnTo>
                    <a:pt x="12716" y="11795"/>
                  </a:lnTo>
                  <a:lnTo>
                    <a:pt x="12716" y="10926"/>
                  </a:lnTo>
                  <a:close/>
                  <a:moveTo>
                    <a:pt x="14954" y="12414"/>
                  </a:moveTo>
                  <a:cubicBezTo>
                    <a:pt x="15133" y="12414"/>
                    <a:pt x="15264" y="12557"/>
                    <a:pt x="15264" y="12724"/>
                  </a:cubicBezTo>
                  <a:lnTo>
                    <a:pt x="15264" y="14962"/>
                  </a:lnTo>
                  <a:cubicBezTo>
                    <a:pt x="15264" y="15129"/>
                    <a:pt x="15121" y="15272"/>
                    <a:pt x="14954" y="15272"/>
                  </a:cubicBezTo>
                  <a:lnTo>
                    <a:pt x="929" y="15272"/>
                  </a:lnTo>
                  <a:cubicBezTo>
                    <a:pt x="762" y="15272"/>
                    <a:pt x="619" y="15129"/>
                    <a:pt x="619" y="14962"/>
                  </a:cubicBezTo>
                  <a:lnTo>
                    <a:pt x="619" y="12724"/>
                  </a:lnTo>
                  <a:cubicBezTo>
                    <a:pt x="619" y="12557"/>
                    <a:pt x="762" y="12414"/>
                    <a:pt x="929" y="12414"/>
                  </a:cubicBezTo>
                  <a:close/>
                  <a:moveTo>
                    <a:pt x="6810" y="0"/>
                  </a:moveTo>
                  <a:cubicBezTo>
                    <a:pt x="6598" y="0"/>
                    <a:pt x="6383" y="45"/>
                    <a:pt x="6179" y="139"/>
                  </a:cubicBezTo>
                  <a:cubicBezTo>
                    <a:pt x="5679" y="377"/>
                    <a:pt x="5382" y="913"/>
                    <a:pt x="5453" y="1448"/>
                  </a:cubicBezTo>
                  <a:cubicBezTo>
                    <a:pt x="5236" y="1365"/>
                    <a:pt x="5022" y="1327"/>
                    <a:pt x="4818" y="1327"/>
                  </a:cubicBezTo>
                  <a:cubicBezTo>
                    <a:pt x="3482" y="1327"/>
                    <a:pt x="2553" y="2960"/>
                    <a:pt x="3524" y="4127"/>
                  </a:cubicBezTo>
                  <a:cubicBezTo>
                    <a:pt x="3286" y="4223"/>
                    <a:pt x="3084" y="4354"/>
                    <a:pt x="2905" y="4532"/>
                  </a:cubicBezTo>
                  <a:cubicBezTo>
                    <a:pt x="2286" y="5151"/>
                    <a:pt x="2238" y="6139"/>
                    <a:pt x="2798" y="6818"/>
                  </a:cubicBezTo>
                  <a:lnTo>
                    <a:pt x="929" y="6818"/>
                  </a:lnTo>
                  <a:cubicBezTo>
                    <a:pt x="417" y="6830"/>
                    <a:pt x="0" y="7235"/>
                    <a:pt x="0" y="7759"/>
                  </a:cubicBezTo>
                  <a:lnTo>
                    <a:pt x="0" y="9985"/>
                  </a:lnTo>
                  <a:cubicBezTo>
                    <a:pt x="0" y="10497"/>
                    <a:pt x="417" y="10914"/>
                    <a:pt x="929" y="10914"/>
                  </a:cubicBezTo>
                  <a:lnTo>
                    <a:pt x="1679" y="10914"/>
                  </a:lnTo>
                  <a:lnTo>
                    <a:pt x="1679" y="11783"/>
                  </a:lnTo>
                  <a:lnTo>
                    <a:pt x="929" y="11783"/>
                  </a:lnTo>
                  <a:cubicBezTo>
                    <a:pt x="417" y="11783"/>
                    <a:pt x="0" y="12200"/>
                    <a:pt x="0" y="12712"/>
                  </a:cubicBezTo>
                  <a:lnTo>
                    <a:pt x="0" y="14950"/>
                  </a:lnTo>
                  <a:cubicBezTo>
                    <a:pt x="0" y="15462"/>
                    <a:pt x="417" y="15879"/>
                    <a:pt x="929" y="15879"/>
                  </a:cubicBezTo>
                  <a:lnTo>
                    <a:pt x="14954" y="15879"/>
                  </a:lnTo>
                  <a:cubicBezTo>
                    <a:pt x="15466" y="15879"/>
                    <a:pt x="15883" y="15462"/>
                    <a:pt x="15883" y="14950"/>
                  </a:cubicBezTo>
                  <a:lnTo>
                    <a:pt x="15883" y="12712"/>
                  </a:lnTo>
                  <a:cubicBezTo>
                    <a:pt x="15883" y="12200"/>
                    <a:pt x="15466" y="11783"/>
                    <a:pt x="14954" y="11783"/>
                  </a:cubicBezTo>
                  <a:lnTo>
                    <a:pt x="14216" y="11783"/>
                  </a:lnTo>
                  <a:lnTo>
                    <a:pt x="14216" y="10914"/>
                  </a:lnTo>
                  <a:lnTo>
                    <a:pt x="14954" y="10926"/>
                  </a:lnTo>
                  <a:cubicBezTo>
                    <a:pt x="15466" y="10926"/>
                    <a:pt x="15883" y="10509"/>
                    <a:pt x="15883" y="9997"/>
                  </a:cubicBezTo>
                  <a:lnTo>
                    <a:pt x="15883" y="7771"/>
                  </a:lnTo>
                  <a:cubicBezTo>
                    <a:pt x="15883" y="7247"/>
                    <a:pt x="15466" y="6830"/>
                    <a:pt x="14954" y="6830"/>
                  </a:cubicBezTo>
                  <a:lnTo>
                    <a:pt x="11573" y="6830"/>
                  </a:lnTo>
                  <a:cubicBezTo>
                    <a:pt x="11668" y="6639"/>
                    <a:pt x="11752" y="6437"/>
                    <a:pt x="11799" y="6223"/>
                  </a:cubicBezTo>
                  <a:cubicBezTo>
                    <a:pt x="11859" y="6282"/>
                    <a:pt x="11930" y="6330"/>
                    <a:pt x="11990" y="6378"/>
                  </a:cubicBezTo>
                  <a:cubicBezTo>
                    <a:pt x="12402" y="6669"/>
                    <a:pt x="12909" y="6816"/>
                    <a:pt x="13503" y="6816"/>
                  </a:cubicBezTo>
                  <a:cubicBezTo>
                    <a:pt x="13904" y="6816"/>
                    <a:pt x="14344" y="6750"/>
                    <a:pt x="14823" y="6616"/>
                  </a:cubicBezTo>
                  <a:cubicBezTo>
                    <a:pt x="14930" y="6592"/>
                    <a:pt x="15014" y="6509"/>
                    <a:pt x="15038" y="6401"/>
                  </a:cubicBezTo>
                  <a:cubicBezTo>
                    <a:pt x="15371" y="5211"/>
                    <a:pt x="15300" y="4258"/>
                    <a:pt x="14800" y="3568"/>
                  </a:cubicBezTo>
                  <a:cubicBezTo>
                    <a:pt x="14752" y="3496"/>
                    <a:pt x="14704" y="3437"/>
                    <a:pt x="14657" y="3377"/>
                  </a:cubicBezTo>
                  <a:cubicBezTo>
                    <a:pt x="15061" y="3270"/>
                    <a:pt x="15442" y="3068"/>
                    <a:pt x="15776" y="2806"/>
                  </a:cubicBezTo>
                  <a:cubicBezTo>
                    <a:pt x="15895" y="2710"/>
                    <a:pt x="15919" y="2544"/>
                    <a:pt x="15847" y="2413"/>
                  </a:cubicBezTo>
                  <a:cubicBezTo>
                    <a:pt x="15311" y="1436"/>
                    <a:pt x="14609" y="1127"/>
                    <a:pt x="14109" y="1044"/>
                  </a:cubicBezTo>
                  <a:cubicBezTo>
                    <a:pt x="13990" y="1020"/>
                    <a:pt x="13859" y="1008"/>
                    <a:pt x="13740" y="1008"/>
                  </a:cubicBezTo>
                  <a:cubicBezTo>
                    <a:pt x="13776" y="853"/>
                    <a:pt x="13799" y="686"/>
                    <a:pt x="13823" y="532"/>
                  </a:cubicBezTo>
                  <a:cubicBezTo>
                    <a:pt x="13835" y="389"/>
                    <a:pt x="13752" y="246"/>
                    <a:pt x="13597" y="198"/>
                  </a:cubicBezTo>
                  <a:cubicBezTo>
                    <a:pt x="13147" y="69"/>
                    <a:pt x="12740" y="5"/>
                    <a:pt x="12377" y="5"/>
                  </a:cubicBezTo>
                  <a:cubicBezTo>
                    <a:pt x="11837" y="5"/>
                    <a:pt x="11396" y="147"/>
                    <a:pt x="11061" y="424"/>
                  </a:cubicBezTo>
                  <a:cubicBezTo>
                    <a:pt x="10704" y="746"/>
                    <a:pt x="10478" y="1175"/>
                    <a:pt x="10418" y="1639"/>
                  </a:cubicBezTo>
                  <a:cubicBezTo>
                    <a:pt x="10120" y="1462"/>
                    <a:pt x="9792" y="1375"/>
                    <a:pt x="9464" y="1375"/>
                  </a:cubicBezTo>
                  <a:cubicBezTo>
                    <a:pt x="9085" y="1375"/>
                    <a:pt x="8708" y="1492"/>
                    <a:pt x="8382" y="1722"/>
                  </a:cubicBezTo>
                  <a:lnTo>
                    <a:pt x="8358" y="1746"/>
                  </a:lnTo>
                  <a:cubicBezTo>
                    <a:pt x="8370" y="1448"/>
                    <a:pt x="8311" y="1151"/>
                    <a:pt x="8192" y="877"/>
                  </a:cubicBezTo>
                  <a:cubicBezTo>
                    <a:pt x="7931" y="322"/>
                    <a:pt x="7380" y="0"/>
                    <a:pt x="6810"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4"/>
            <p:cNvSpPr/>
            <p:nvPr/>
          </p:nvSpPr>
          <p:spPr>
            <a:xfrm>
              <a:off x="4232650" y="3185050"/>
              <a:ext cx="15500" cy="15500"/>
            </a:xfrm>
            <a:custGeom>
              <a:avLst/>
              <a:gdLst/>
              <a:ahLst/>
              <a:cxnLst/>
              <a:rect l="l" t="t" r="r" b="b"/>
              <a:pathLst>
                <a:path w="620" h="620" extrusionOk="0">
                  <a:moveTo>
                    <a:pt x="310" y="0"/>
                  </a:moveTo>
                  <a:cubicBezTo>
                    <a:pt x="144" y="0"/>
                    <a:pt x="1" y="143"/>
                    <a:pt x="1" y="310"/>
                  </a:cubicBezTo>
                  <a:cubicBezTo>
                    <a:pt x="1" y="393"/>
                    <a:pt x="37" y="477"/>
                    <a:pt x="96" y="536"/>
                  </a:cubicBezTo>
                  <a:cubicBezTo>
                    <a:pt x="156" y="584"/>
                    <a:pt x="227" y="619"/>
                    <a:pt x="310" y="619"/>
                  </a:cubicBezTo>
                  <a:cubicBezTo>
                    <a:pt x="394" y="619"/>
                    <a:pt x="477" y="596"/>
                    <a:pt x="537" y="536"/>
                  </a:cubicBezTo>
                  <a:cubicBezTo>
                    <a:pt x="584" y="477"/>
                    <a:pt x="620" y="393"/>
                    <a:pt x="620" y="310"/>
                  </a:cubicBezTo>
                  <a:cubicBezTo>
                    <a:pt x="620" y="143"/>
                    <a:pt x="477" y="0"/>
                    <a:pt x="310"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4"/>
            <p:cNvSpPr/>
            <p:nvPr/>
          </p:nvSpPr>
          <p:spPr>
            <a:xfrm>
              <a:off x="3968650" y="3185050"/>
              <a:ext cx="15500" cy="15500"/>
            </a:xfrm>
            <a:custGeom>
              <a:avLst/>
              <a:gdLst/>
              <a:ahLst/>
              <a:cxnLst/>
              <a:rect l="l" t="t" r="r" b="b"/>
              <a:pathLst>
                <a:path w="620" h="620" extrusionOk="0">
                  <a:moveTo>
                    <a:pt x="310" y="0"/>
                  </a:moveTo>
                  <a:cubicBezTo>
                    <a:pt x="143" y="0"/>
                    <a:pt x="0" y="143"/>
                    <a:pt x="0" y="310"/>
                  </a:cubicBezTo>
                  <a:cubicBezTo>
                    <a:pt x="0" y="393"/>
                    <a:pt x="36" y="477"/>
                    <a:pt x="95" y="536"/>
                  </a:cubicBezTo>
                  <a:cubicBezTo>
                    <a:pt x="155" y="596"/>
                    <a:pt x="226" y="619"/>
                    <a:pt x="310" y="619"/>
                  </a:cubicBezTo>
                  <a:cubicBezTo>
                    <a:pt x="393" y="619"/>
                    <a:pt x="476" y="584"/>
                    <a:pt x="536" y="536"/>
                  </a:cubicBezTo>
                  <a:cubicBezTo>
                    <a:pt x="595" y="477"/>
                    <a:pt x="619" y="393"/>
                    <a:pt x="619" y="310"/>
                  </a:cubicBezTo>
                  <a:cubicBezTo>
                    <a:pt x="619" y="143"/>
                    <a:pt x="488" y="0"/>
                    <a:pt x="310"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4"/>
            <p:cNvSpPr/>
            <p:nvPr/>
          </p:nvSpPr>
          <p:spPr>
            <a:xfrm>
              <a:off x="4232650" y="3310650"/>
              <a:ext cx="15500" cy="15500"/>
            </a:xfrm>
            <a:custGeom>
              <a:avLst/>
              <a:gdLst/>
              <a:ahLst/>
              <a:cxnLst/>
              <a:rect l="l" t="t" r="r" b="b"/>
              <a:pathLst>
                <a:path w="620" h="620" extrusionOk="0">
                  <a:moveTo>
                    <a:pt x="310" y="1"/>
                  </a:moveTo>
                  <a:cubicBezTo>
                    <a:pt x="144" y="1"/>
                    <a:pt x="1" y="144"/>
                    <a:pt x="1" y="310"/>
                  </a:cubicBezTo>
                  <a:cubicBezTo>
                    <a:pt x="1" y="394"/>
                    <a:pt x="37" y="477"/>
                    <a:pt x="96" y="537"/>
                  </a:cubicBezTo>
                  <a:cubicBezTo>
                    <a:pt x="156" y="596"/>
                    <a:pt x="227" y="620"/>
                    <a:pt x="310" y="620"/>
                  </a:cubicBezTo>
                  <a:cubicBezTo>
                    <a:pt x="394" y="620"/>
                    <a:pt x="477" y="596"/>
                    <a:pt x="537" y="537"/>
                  </a:cubicBezTo>
                  <a:cubicBezTo>
                    <a:pt x="584" y="477"/>
                    <a:pt x="620" y="394"/>
                    <a:pt x="620" y="310"/>
                  </a:cubicBezTo>
                  <a:cubicBezTo>
                    <a:pt x="620" y="144"/>
                    <a:pt x="477" y="1"/>
                    <a:pt x="310"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4"/>
            <p:cNvSpPr/>
            <p:nvPr/>
          </p:nvSpPr>
          <p:spPr>
            <a:xfrm>
              <a:off x="3968650" y="3310650"/>
              <a:ext cx="15500" cy="15500"/>
            </a:xfrm>
            <a:custGeom>
              <a:avLst/>
              <a:gdLst/>
              <a:ahLst/>
              <a:cxnLst/>
              <a:rect l="l" t="t" r="r" b="b"/>
              <a:pathLst>
                <a:path w="620" h="620" extrusionOk="0">
                  <a:moveTo>
                    <a:pt x="310" y="1"/>
                  </a:moveTo>
                  <a:cubicBezTo>
                    <a:pt x="143" y="1"/>
                    <a:pt x="0" y="144"/>
                    <a:pt x="0" y="310"/>
                  </a:cubicBezTo>
                  <a:cubicBezTo>
                    <a:pt x="0" y="394"/>
                    <a:pt x="36" y="477"/>
                    <a:pt x="95" y="537"/>
                  </a:cubicBezTo>
                  <a:cubicBezTo>
                    <a:pt x="155" y="596"/>
                    <a:pt x="226" y="620"/>
                    <a:pt x="310" y="620"/>
                  </a:cubicBezTo>
                  <a:cubicBezTo>
                    <a:pt x="393" y="620"/>
                    <a:pt x="476" y="596"/>
                    <a:pt x="536" y="537"/>
                  </a:cubicBezTo>
                  <a:cubicBezTo>
                    <a:pt x="595" y="477"/>
                    <a:pt x="619" y="394"/>
                    <a:pt x="619" y="310"/>
                  </a:cubicBezTo>
                  <a:cubicBezTo>
                    <a:pt x="619" y="144"/>
                    <a:pt x="488" y="1"/>
                    <a:pt x="310"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4"/>
            <p:cNvSpPr/>
            <p:nvPr/>
          </p:nvSpPr>
          <p:spPr>
            <a:xfrm>
              <a:off x="4102275" y="3228500"/>
              <a:ext cx="15525" cy="15500"/>
            </a:xfrm>
            <a:custGeom>
              <a:avLst/>
              <a:gdLst/>
              <a:ahLst/>
              <a:cxnLst/>
              <a:rect l="l" t="t" r="r" b="b"/>
              <a:pathLst>
                <a:path w="621" h="620" extrusionOk="0">
                  <a:moveTo>
                    <a:pt x="311" y="1"/>
                  </a:moveTo>
                  <a:cubicBezTo>
                    <a:pt x="227" y="1"/>
                    <a:pt x="156" y="36"/>
                    <a:pt x="96" y="96"/>
                  </a:cubicBezTo>
                  <a:cubicBezTo>
                    <a:pt x="37" y="155"/>
                    <a:pt x="1" y="227"/>
                    <a:pt x="1" y="310"/>
                  </a:cubicBezTo>
                  <a:cubicBezTo>
                    <a:pt x="1" y="489"/>
                    <a:pt x="144" y="620"/>
                    <a:pt x="311" y="620"/>
                  </a:cubicBezTo>
                  <a:cubicBezTo>
                    <a:pt x="489" y="620"/>
                    <a:pt x="620" y="477"/>
                    <a:pt x="620" y="310"/>
                  </a:cubicBezTo>
                  <a:cubicBezTo>
                    <a:pt x="620" y="227"/>
                    <a:pt x="596" y="155"/>
                    <a:pt x="537" y="96"/>
                  </a:cubicBezTo>
                  <a:cubicBezTo>
                    <a:pt x="477" y="36"/>
                    <a:pt x="394" y="1"/>
                    <a:pt x="311"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49"/>
          <p:cNvSpPr txBox="1">
            <a:spLocks noGrp="1"/>
          </p:cNvSpPr>
          <p:nvPr>
            <p:ph type="title"/>
          </p:nvPr>
        </p:nvSpPr>
        <p:spPr>
          <a:xfrm>
            <a:off x="1165950" y="1503675"/>
            <a:ext cx="6812100" cy="220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dirty="0"/>
              <a:t>MODELS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52"/>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MODEL 1</a:t>
            </a:r>
            <a:endParaRPr dirty="0"/>
          </a:p>
        </p:txBody>
      </p:sp>
      <p:sp>
        <p:nvSpPr>
          <p:cNvPr id="985" name="Google Shape;985;p52"/>
          <p:cNvSpPr txBox="1">
            <a:spLocks noGrp="1"/>
          </p:cNvSpPr>
          <p:nvPr>
            <p:ph type="title" idx="4"/>
          </p:nvPr>
        </p:nvSpPr>
        <p:spPr>
          <a:xfrm>
            <a:off x="1045568" y="1208550"/>
            <a:ext cx="4499531" cy="2991667"/>
          </a:xfrm>
          <a:prstGeom prst="rect">
            <a:avLst/>
          </a:prstGeom>
        </p:spPr>
        <p:txBody>
          <a:bodyPr spcFirstLastPara="1" wrap="square" lIns="91425" tIns="91425" rIns="91425" bIns="91425" anchor="t" anchorCtr="0">
            <a:noAutofit/>
          </a:bodyPr>
          <a:lstStyle/>
          <a:p>
            <a:pPr algn="l"/>
            <a:r>
              <a:rPr lang="en-SG" sz="1200" dirty="0"/>
              <a:t>“Most Basic Model”</a:t>
            </a:r>
            <a:br>
              <a:rPr lang="de" sz="1200" dirty="0"/>
            </a:br>
            <a:br>
              <a:rPr lang="de" sz="1200" dirty="0"/>
            </a:br>
            <a:r>
              <a:rPr lang="de" sz="1200" dirty="0"/>
              <a:t>Dataset: Trained on Wine Spectator Data only </a:t>
            </a:r>
            <a:br>
              <a:rPr lang="de" sz="1200" dirty="0"/>
            </a:br>
            <a:r>
              <a:rPr lang="de" sz="1200" dirty="0"/>
              <a:t>~About 2200 rows of data</a:t>
            </a:r>
            <a:br>
              <a:rPr lang="de" sz="1200" dirty="0"/>
            </a:br>
            <a:br>
              <a:rPr lang="de" sz="1200" dirty="0"/>
            </a:br>
            <a:r>
              <a:rPr lang="de" sz="1200" dirty="0"/>
              <a:t>Topology: </a:t>
            </a:r>
            <a:br>
              <a:rPr lang="de" sz="1200" dirty="0"/>
            </a:br>
            <a:r>
              <a:rPr lang="de" sz="1200" dirty="0"/>
              <a:t>2 LSTM layers stacked on each other</a:t>
            </a:r>
            <a:br>
              <a:rPr lang="de" sz="1200" dirty="0"/>
            </a:br>
            <a:br>
              <a:rPr lang="de" sz="1200" dirty="0"/>
            </a:br>
            <a:r>
              <a:rPr lang="de" sz="1200" dirty="0"/>
              <a:t>Generated text: </a:t>
            </a:r>
            <a:br>
              <a:rPr lang="de" sz="1200" dirty="0"/>
            </a:br>
            <a:r>
              <a:rPr lang="en-US" sz="1100" dirty="0">
                <a:solidFill>
                  <a:srgbClr val="00B050"/>
                </a:solidFill>
                <a:latin typeface="+mj-lt"/>
              </a:rPr>
              <a:t>Aromatic</a:t>
            </a:r>
            <a:r>
              <a:rPr lang="en-US" sz="1100" dirty="0">
                <a:solidFill>
                  <a:schemeClr val="tx1"/>
                </a:solidFill>
                <a:latin typeface="+mj-lt"/>
              </a:rPr>
              <a:t> and beautiful harmonious with black tea notes that are in good harmony supported by light tannins and prominent acidity offers a beautiful mouthfeel that coats the palate and invites you back for another sip drink now through 2027 500 cases imported</a:t>
            </a:r>
            <a:br>
              <a:rPr lang="en-US" sz="1100" b="0" i="0" u="none" strike="noStrike" cap="none" dirty="0">
                <a:solidFill>
                  <a:schemeClr val="tx1"/>
                </a:solidFill>
                <a:latin typeface="+mj-lt"/>
                <a:ea typeface="Titillium Web"/>
                <a:cs typeface="Arial"/>
                <a:sym typeface="Titillium Web"/>
              </a:rPr>
            </a:br>
            <a:endParaRPr sz="1100" dirty="0">
              <a:solidFill>
                <a:schemeClr val="tx1"/>
              </a:solidFill>
              <a:latin typeface="+mj-lt"/>
            </a:endParaRPr>
          </a:p>
        </p:txBody>
      </p:sp>
      <p:grpSp>
        <p:nvGrpSpPr>
          <p:cNvPr id="25" name="Group 24">
            <a:extLst>
              <a:ext uri="{FF2B5EF4-FFF2-40B4-BE49-F238E27FC236}">
                <a16:creationId xmlns:a16="http://schemas.microsoft.com/office/drawing/2014/main" id="{AAC31B86-ABC3-41E3-9895-AC947207B776}"/>
              </a:ext>
            </a:extLst>
          </p:cNvPr>
          <p:cNvGrpSpPr/>
          <p:nvPr/>
        </p:nvGrpSpPr>
        <p:grpSpPr>
          <a:xfrm>
            <a:off x="5995283" y="1733842"/>
            <a:ext cx="2234522" cy="2223470"/>
            <a:chOff x="2886654" y="1615143"/>
            <a:chExt cx="1301956" cy="1302722"/>
          </a:xfrm>
          <a:effectLst>
            <a:outerShdw blurRad="50800" dist="50800" dir="5400000" algn="ctr" rotWithShape="0">
              <a:schemeClr val="bg1">
                <a:lumMod val="50000"/>
              </a:schemeClr>
            </a:outerShdw>
          </a:effectLst>
        </p:grpSpPr>
        <p:pic>
          <p:nvPicPr>
            <p:cNvPr id="20" name="Picture 19">
              <a:extLst>
                <a:ext uri="{FF2B5EF4-FFF2-40B4-BE49-F238E27FC236}">
                  <a16:creationId xmlns:a16="http://schemas.microsoft.com/office/drawing/2014/main" id="{69886230-C09B-4E54-98F2-09DA76306D92}"/>
                </a:ext>
              </a:extLst>
            </p:cNvPr>
            <p:cNvPicPr>
              <a:picLocks noChangeAspect="1"/>
            </p:cNvPicPr>
            <p:nvPr/>
          </p:nvPicPr>
          <p:blipFill>
            <a:blip r:embed="rId3"/>
            <a:stretch>
              <a:fillRect/>
            </a:stretch>
          </p:blipFill>
          <p:spPr>
            <a:xfrm>
              <a:off x="2891429" y="1615143"/>
              <a:ext cx="1297181" cy="860330"/>
            </a:xfrm>
            <a:prstGeom prst="rect">
              <a:avLst/>
            </a:prstGeom>
          </p:spPr>
        </p:pic>
        <p:pic>
          <p:nvPicPr>
            <p:cNvPr id="22" name="Picture 21">
              <a:extLst>
                <a:ext uri="{FF2B5EF4-FFF2-40B4-BE49-F238E27FC236}">
                  <a16:creationId xmlns:a16="http://schemas.microsoft.com/office/drawing/2014/main" id="{62F15F67-1FC8-4DDF-9623-934A4DA44E2A}"/>
                </a:ext>
              </a:extLst>
            </p:cNvPr>
            <p:cNvPicPr>
              <a:picLocks noChangeAspect="1"/>
            </p:cNvPicPr>
            <p:nvPr/>
          </p:nvPicPr>
          <p:blipFill>
            <a:blip r:embed="rId4"/>
            <a:stretch>
              <a:fillRect/>
            </a:stretch>
          </p:blipFill>
          <p:spPr>
            <a:xfrm>
              <a:off x="2891429" y="2476083"/>
              <a:ext cx="1297181" cy="291754"/>
            </a:xfrm>
            <a:prstGeom prst="rect">
              <a:avLst/>
            </a:prstGeom>
          </p:spPr>
        </p:pic>
        <p:pic>
          <p:nvPicPr>
            <p:cNvPr id="24" name="Picture 23">
              <a:extLst>
                <a:ext uri="{FF2B5EF4-FFF2-40B4-BE49-F238E27FC236}">
                  <a16:creationId xmlns:a16="http://schemas.microsoft.com/office/drawing/2014/main" id="{29588892-02AC-480E-9A84-5028857F3B5A}"/>
                </a:ext>
              </a:extLst>
            </p:cNvPr>
            <p:cNvPicPr>
              <a:picLocks noChangeAspect="1"/>
            </p:cNvPicPr>
            <p:nvPr/>
          </p:nvPicPr>
          <p:blipFill>
            <a:blip r:embed="rId5"/>
            <a:stretch>
              <a:fillRect/>
            </a:stretch>
          </p:blipFill>
          <p:spPr>
            <a:xfrm>
              <a:off x="2886654" y="2724190"/>
              <a:ext cx="1297181" cy="193675"/>
            </a:xfrm>
            <a:prstGeom prst="rect">
              <a:avLst/>
            </a:prstGeom>
          </p:spPr>
        </p:pic>
      </p:grpSp>
    </p:spTree>
    <p:extLst>
      <p:ext uri="{BB962C8B-B14F-4D97-AF65-F5344CB8AC3E}">
        <p14:creationId xmlns:p14="http://schemas.microsoft.com/office/powerpoint/2010/main" val="26501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52"/>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MODEL 2</a:t>
            </a:r>
            <a:endParaRPr dirty="0"/>
          </a:p>
        </p:txBody>
      </p:sp>
      <p:sp>
        <p:nvSpPr>
          <p:cNvPr id="29" name="Google Shape;985;p52">
            <a:extLst>
              <a:ext uri="{FF2B5EF4-FFF2-40B4-BE49-F238E27FC236}">
                <a16:creationId xmlns:a16="http://schemas.microsoft.com/office/drawing/2014/main" id="{5FD519A0-B0EB-4670-95A7-9A45A0C09DCF}"/>
              </a:ext>
            </a:extLst>
          </p:cNvPr>
          <p:cNvSpPr txBox="1">
            <a:spLocks/>
          </p:cNvSpPr>
          <p:nvPr/>
        </p:nvSpPr>
        <p:spPr>
          <a:xfrm>
            <a:off x="1392385" y="1075915"/>
            <a:ext cx="4499531" cy="39016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400"/>
              <a:buFont typeface="Nunito"/>
              <a:buNone/>
              <a:defRPr sz="1500" b="0" i="0" u="none" strike="noStrike" cap="none">
                <a:solidFill>
                  <a:schemeClr val="dk2"/>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R="0" lvl="2"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R="0" lvl="3"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R="0" lvl="4"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R="0" lvl="5"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R="0" lvl="6"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R="0" lvl="7"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R="0" lvl="8"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algn="l"/>
            <a:r>
              <a:rPr lang="en-US" sz="1050" dirty="0"/>
              <a:t>Transformer Encoder Block</a:t>
            </a:r>
          </a:p>
          <a:p>
            <a:pPr algn="l"/>
            <a:endParaRPr lang="en-US" sz="1050" dirty="0"/>
          </a:p>
          <a:p>
            <a:pPr algn="l"/>
            <a:r>
              <a:rPr lang="en-US" sz="1050" dirty="0"/>
              <a:t>Dataset: Trained on the Entire Data Set</a:t>
            </a:r>
            <a:br>
              <a:rPr lang="en-US" sz="1050" dirty="0"/>
            </a:br>
            <a:r>
              <a:rPr lang="en-US" sz="1050" dirty="0"/>
              <a:t>~About 48,000 rows of data</a:t>
            </a:r>
            <a:br>
              <a:rPr lang="en-US" sz="1050" dirty="0"/>
            </a:br>
            <a:br>
              <a:rPr lang="en-US" sz="1050" dirty="0"/>
            </a:br>
            <a:r>
              <a:rPr lang="en-US" sz="1050" dirty="0"/>
              <a:t>Topology: </a:t>
            </a:r>
          </a:p>
          <a:p>
            <a:pPr algn="l"/>
            <a:r>
              <a:rPr lang="en-US" sz="1050" dirty="0"/>
              <a:t>Token Embedding</a:t>
            </a:r>
          </a:p>
          <a:p>
            <a:pPr algn="l"/>
            <a:r>
              <a:rPr lang="en-US" sz="1050" dirty="0"/>
              <a:t>Positioning Embedding</a:t>
            </a:r>
          </a:p>
          <a:p>
            <a:pPr algn="l"/>
            <a:endParaRPr lang="en-US" sz="1050" dirty="0"/>
          </a:p>
          <a:p>
            <a:pPr algn="l"/>
            <a:r>
              <a:rPr lang="en-US" sz="1050" dirty="0"/>
              <a:t>4x Encoder Layers:</a:t>
            </a:r>
          </a:p>
          <a:p>
            <a:pPr algn="l"/>
            <a:r>
              <a:rPr lang="en-US" sz="1050" dirty="0"/>
              <a:t>Multi Head Attention</a:t>
            </a:r>
          </a:p>
          <a:p>
            <a:pPr algn="l"/>
            <a:r>
              <a:rPr lang="en-US" sz="1050" dirty="0"/>
              <a:t>Dropout</a:t>
            </a:r>
          </a:p>
          <a:p>
            <a:pPr algn="l"/>
            <a:r>
              <a:rPr lang="en-US" sz="1050" dirty="0" err="1"/>
              <a:t>Normalisation</a:t>
            </a:r>
            <a:r>
              <a:rPr lang="en-US" sz="1050" dirty="0"/>
              <a:t> </a:t>
            </a:r>
          </a:p>
          <a:p>
            <a:pPr algn="l"/>
            <a:r>
              <a:rPr lang="en-US" sz="1050" dirty="0"/>
              <a:t>Feed Forward layer</a:t>
            </a:r>
          </a:p>
          <a:p>
            <a:pPr algn="l"/>
            <a:r>
              <a:rPr lang="en-US" sz="1050" dirty="0"/>
              <a:t>Dropout</a:t>
            </a:r>
          </a:p>
          <a:p>
            <a:pPr algn="l"/>
            <a:r>
              <a:rPr lang="en-US" sz="1050" dirty="0" err="1"/>
              <a:t>Normalisation</a:t>
            </a:r>
            <a:endParaRPr lang="en-US" sz="1050" dirty="0"/>
          </a:p>
          <a:p>
            <a:pPr algn="l"/>
            <a:endParaRPr lang="en-US" sz="1050" dirty="0"/>
          </a:p>
          <a:p>
            <a:pPr algn="l"/>
            <a:r>
              <a:rPr lang="en-US" sz="1050" dirty="0"/>
              <a:t>Generated text: </a:t>
            </a:r>
          </a:p>
          <a:p>
            <a:pPr algn="l"/>
            <a:r>
              <a:rPr lang="en-US" sz="1050" b="0" i="0" u="none" strike="noStrike" cap="none" dirty="0">
                <a:solidFill>
                  <a:srgbClr val="00B050"/>
                </a:solidFill>
                <a:latin typeface="Arial"/>
                <a:cs typeface="Arial"/>
                <a:sym typeface="Arial"/>
              </a:rPr>
              <a:t>Aromatic</a:t>
            </a:r>
            <a:r>
              <a:rPr lang="en-US" sz="1050" b="0" i="0" u="none" strike="noStrike" cap="none" dirty="0">
                <a:solidFill>
                  <a:srgbClr val="000000"/>
                </a:solidFill>
                <a:latin typeface="Arial"/>
                <a:cs typeface="Arial"/>
                <a:sym typeface="Arial"/>
              </a:rPr>
              <a:t> and beautiful but the </a:t>
            </a:r>
            <a:r>
              <a:rPr lang="en-US" sz="1050" b="0" i="0" u="none" strike="noStrike" cap="none" dirty="0" err="1">
                <a:solidFill>
                  <a:srgbClr val="000000"/>
                </a:solidFill>
                <a:latin typeface="Arial"/>
                <a:cs typeface="Arial"/>
                <a:sym typeface="Arial"/>
              </a:rPr>
              <a:t>the</a:t>
            </a:r>
            <a:r>
              <a:rPr lang="en-US" sz="1050" b="0" i="0" u="none" strike="noStrike" cap="none" dirty="0">
                <a:solidFill>
                  <a:srgbClr val="000000"/>
                </a:solidFill>
                <a:latin typeface="Arial"/>
                <a:cs typeface="Arial"/>
                <a:sym typeface="Arial"/>
              </a:rPr>
              <a:t> </a:t>
            </a:r>
            <a:r>
              <a:rPr lang="en-US" sz="1050" b="0" i="0" u="none" strike="noStrike" cap="none" dirty="0" err="1">
                <a:solidFill>
                  <a:srgbClr val="000000"/>
                </a:solidFill>
                <a:latin typeface="Arial"/>
                <a:cs typeface="Arial"/>
                <a:sym typeface="Arial"/>
              </a:rPr>
              <a:t>the</a:t>
            </a:r>
            <a:r>
              <a:rPr lang="en-US" sz="1050" b="0" i="0" u="none" strike="noStrike" cap="none" dirty="0">
                <a:solidFill>
                  <a:srgbClr val="000000"/>
                </a:solidFill>
                <a:latin typeface="Arial"/>
                <a:cs typeface="Arial"/>
                <a:sym typeface="Arial"/>
              </a:rPr>
              <a:t> on good the and finishes dark and nose of a berry of offering with a to an by this palate</a:t>
            </a:r>
            <a:endParaRPr lang="en-US" sz="1050" b="0" i="0" u="none" strike="noStrike" cap="none" dirty="0">
              <a:solidFill>
                <a:srgbClr val="000000"/>
              </a:solidFill>
              <a:latin typeface="Arial"/>
              <a:ea typeface="Titillium Web"/>
              <a:cs typeface="Arial"/>
              <a:sym typeface="Titillium Web"/>
            </a:endParaRPr>
          </a:p>
          <a:p>
            <a:pPr algn="l"/>
            <a:endParaRPr lang="en-US" sz="1050" dirty="0"/>
          </a:p>
          <a:p>
            <a:pPr algn="l"/>
            <a:endParaRPr lang="en-US" sz="1050" dirty="0"/>
          </a:p>
        </p:txBody>
      </p:sp>
      <p:pic>
        <p:nvPicPr>
          <p:cNvPr id="7" name="Picture 6">
            <a:extLst>
              <a:ext uri="{FF2B5EF4-FFF2-40B4-BE49-F238E27FC236}">
                <a16:creationId xmlns:a16="http://schemas.microsoft.com/office/drawing/2014/main" id="{53339173-6F7A-4624-80D1-E6344DC6E6B3}"/>
              </a:ext>
            </a:extLst>
          </p:cNvPr>
          <p:cNvPicPr>
            <a:picLocks noChangeAspect="1"/>
          </p:cNvPicPr>
          <p:nvPr/>
        </p:nvPicPr>
        <p:blipFill>
          <a:blip r:embed="rId3"/>
          <a:stretch>
            <a:fillRect/>
          </a:stretch>
        </p:blipFill>
        <p:spPr>
          <a:xfrm>
            <a:off x="6134023" y="1855610"/>
            <a:ext cx="2262760" cy="1432279"/>
          </a:xfrm>
          <a:prstGeom prst="rect">
            <a:avLst/>
          </a:prstGeom>
          <a:effectLst>
            <a:outerShdw blurRad="50800" dist="50800" dir="5400000" algn="ctr" rotWithShape="0">
              <a:schemeClr val="bg1">
                <a:lumMod val="50000"/>
              </a:schemeClr>
            </a:outerShdw>
          </a:effectLst>
        </p:spPr>
      </p:pic>
    </p:spTree>
    <p:extLst>
      <p:ext uri="{BB962C8B-B14F-4D97-AF65-F5344CB8AC3E}">
        <p14:creationId xmlns:p14="http://schemas.microsoft.com/office/powerpoint/2010/main" val="3986317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52"/>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MODEL 3</a:t>
            </a:r>
            <a:endParaRPr dirty="0"/>
          </a:p>
        </p:txBody>
      </p:sp>
      <p:pic>
        <p:nvPicPr>
          <p:cNvPr id="20" name="Picture 19" descr="Diagram&#10;&#10;Description automatically generated">
            <a:extLst>
              <a:ext uri="{FF2B5EF4-FFF2-40B4-BE49-F238E27FC236}">
                <a16:creationId xmlns:a16="http://schemas.microsoft.com/office/drawing/2014/main" id="{BF5F98F9-4A36-43DC-B2F4-4E7471508901}"/>
              </a:ext>
            </a:extLst>
          </p:cNvPr>
          <p:cNvPicPr>
            <a:picLocks noChangeAspect="1"/>
          </p:cNvPicPr>
          <p:nvPr/>
        </p:nvPicPr>
        <p:blipFill>
          <a:blip r:embed="rId3"/>
          <a:stretch>
            <a:fillRect/>
          </a:stretch>
        </p:blipFill>
        <p:spPr>
          <a:xfrm>
            <a:off x="5620467" y="1319392"/>
            <a:ext cx="3230582" cy="3271218"/>
          </a:xfrm>
          <a:prstGeom prst="rect">
            <a:avLst/>
          </a:prstGeom>
          <a:effectLst>
            <a:outerShdw blurRad="50800" dist="50800" dir="5400000" algn="ctr" rotWithShape="0">
              <a:schemeClr val="bg1">
                <a:lumMod val="50000"/>
              </a:schemeClr>
            </a:outerShdw>
          </a:effectLst>
        </p:spPr>
      </p:pic>
      <p:sp>
        <p:nvSpPr>
          <p:cNvPr id="24" name="Google Shape;985;p52">
            <a:extLst>
              <a:ext uri="{FF2B5EF4-FFF2-40B4-BE49-F238E27FC236}">
                <a16:creationId xmlns:a16="http://schemas.microsoft.com/office/drawing/2014/main" id="{EB212716-744F-403C-9B5D-3D772D6EDA84}"/>
              </a:ext>
            </a:extLst>
          </p:cNvPr>
          <p:cNvSpPr txBox="1">
            <a:spLocks/>
          </p:cNvSpPr>
          <p:nvPr/>
        </p:nvSpPr>
        <p:spPr>
          <a:xfrm>
            <a:off x="1344705" y="1426595"/>
            <a:ext cx="4007224" cy="30568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400"/>
              <a:buFont typeface="Nunito"/>
              <a:buNone/>
              <a:defRPr sz="1500" b="0" i="0" u="none" strike="noStrike" cap="none">
                <a:solidFill>
                  <a:schemeClr val="dk2"/>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R="0" lvl="2"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R="0" lvl="3"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R="0" lvl="4"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R="0" lvl="5"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R="0" lvl="6"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R="0" lvl="7"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R="0" lvl="8"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algn="l"/>
            <a:r>
              <a:rPr lang="en-US" sz="1100" dirty="0"/>
              <a:t>Pre-trained DistilGPT2 Model</a:t>
            </a:r>
          </a:p>
          <a:p>
            <a:pPr algn="l"/>
            <a:endParaRPr lang="en-US" sz="1100" dirty="0"/>
          </a:p>
          <a:p>
            <a:pPr algn="l"/>
            <a:r>
              <a:rPr lang="en-US" sz="1100" dirty="0"/>
              <a:t>Dataset: Trained on the Entire Data Set</a:t>
            </a:r>
            <a:br>
              <a:rPr lang="en-US" sz="1100" dirty="0"/>
            </a:br>
            <a:r>
              <a:rPr lang="en-US" sz="1100" dirty="0"/>
              <a:t>~About 48,000 rows of data</a:t>
            </a:r>
            <a:br>
              <a:rPr lang="en-US" sz="1100" dirty="0"/>
            </a:br>
            <a:endParaRPr lang="en-US" sz="1100" dirty="0"/>
          </a:p>
          <a:p>
            <a:pPr algn="l"/>
            <a:r>
              <a:rPr lang="en-US" sz="1100" dirty="0"/>
              <a:t>Parameters:</a:t>
            </a:r>
          </a:p>
          <a:p>
            <a:pPr algn="l"/>
            <a:r>
              <a:rPr lang="en-US" sz="1100" dirty="0"/>
              <a:t>Beam paths: 5</a:t>
            </a:r>
          </a:p>
          <a:p>
            <a:pPr algn="l"/>
            <a:r>
              <a:rPr lang="en-US" sz="1100" dirty="0"/>
              <a:t>Temperature: 0.7</a:t>
            </a:r>
          </a:p>
          <a:p>
            <a:pPr algn="l"/>
            <a:r>
              <a:rPr lang="en-US" sz="1100" dirty="0" err="1"/>
              <a:t>Top_k</a:t>
            </a:r>
            <a:r>
              <a:rPr lang="en-US" sz="1100" dirty="0"/>
              <a:t>: 50</a:t>
            </a:r>
          </a:p>
          <a:p>
            <a:pPr algn="l"/>
            <a:r>
              <a:rPr lang="en-US" sz="1100" dirty="0" err="1"/>
              <a:t>Top_p</a:t>
            </a:r>
            <a:r>
              <a:rPr lang="en-US" sz="1100" dirty="0"/>
              <a:t>: 1</a:t>
            </a:r>
          </a:p>
          <a:p>
            <a:pPr algn="l"/>
            <a:endParaRPr lang="en-US" sz="1100" dirty="0"/>
          </a:p>
          <a:p>
            <a:pPr algn="l"/>
            <a:r>
              <a:rPr lang="en-US" sz="1100" dirty="0"/>
              <a:t>Generated text: </a:t>
            </a:r>
          </a:p>
          <a:p>
            <a:pPr marL="0" lvl="0" indent="0" algn="l" rtl="0">
              <a:spcBef>
                <a:spcPts val="0"/>
              </a:spcBef>
              <a:spcAft>
                <a:spcPts val="0"/>
              </a:spcAft>
              <a:buNone/>
            </a:pPr>
            <a:r>
              <a:rPr lang="en-US" sz="1100" b="0" i="0" u="none" strike="noStrike" cap="none" dirty="0">
                <a:solidFill>
                  <a:srgbClr val="00B050"/>
                </a:solidFill>
                <a:latin typeface="Arial"/>
                <a:cs typeface="Arial"/>
                <a:sym typeface="Arial"/>
              </a:rPr>
              <a:t>Aromatic</a:t>
            </a:r>
            <a:r>
              <a:rPr lang="en-US" sz="1100" b="0" i="0" u="none" strike="noStrike" cap="none" dirty="0">
                <a:solidFill>
                  <a:srgbClr val="000000"/>
                </a:solidFill>
                <a:latin typeface="Arial"/>
                <a:cs typeface="Arial"/>
                <a:sym typeface="Arial"/>
              </a:rPr>
              <a:t> nose combines blackberry, licorice, violet, menthol and wild herbs. Juicy, spicy and intense, with a restrained sweetness to the flavors of dark berries, licorice and bitter chocolate. Finishes with substantial tongue-clean</a:t>
            </a:r>
            <a:endParaRPr lang="en-US" sz="1100" b="0" i="0" u="none" strike="noStrike" cap="none" dirty="0">
              <a:solidFill>
                <a:srgbClr val="000000"/>
              </a:solidFill>
              <a:latin typeface="Arial"/>
              <a:ea typeface="Titillium Web"/>
              <a:cs typeface="Arial"/>
              <a:sym typeface="Titillium Web"/>
            </a:endParaRPr>
          </a:p>
          <a:p>
            <a:pPr algn="l"/>
            <a:endParaRPr lang="en-US" sz="1100" dirty="0"/>
          </a:p>
        </p:txBody>
      </p:sp>
    </p:spTree>
    <p:extLst>
      <p:ext uri="{BB962C8B-B14F-4D97-AF65-F5344CB8AC3E}">
        <p14:creationId xmlns:p14="http://schemas.microsoft.com/office/powerpoint/2010/main" val="4110391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1124" name="Google Shape;1124;p56"/>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Model Performance </a:t>
            </a:r>
            <a:r>
              <a:rPr lang="en-SG" dirty="0"/>
              <a:t>– ‘Aromatic’ Seed</a:t>
            </a:r>
          </a:p>
        </p:txBody>
      </p:sp>
      <p:graphicFrame>
        <p:nvGraphicFramePr>
          <p:cNvPr id="1125" name="Google Shape;1125;p56"/>
          <p:cNvGraphicFramePr/>
          <p:nvPr>
            <p:extLst>
              <p:ext uri="{D42A27DB-BD31-4B8C-83A1-F6EECF244321}">
                <p14:modId xmlns:p14="http://schemas.microsoft.com/office/powerpoint/2010/main" val="2682624613"/>
              </p:ext>
            </p:extLst>
          </p:nvPr>
        </p:nvGraphicFramePr>
        <p:xfrm>
          <a:off x="911344" y="1129350"/>
          <a:ext cx="7713831" cy="3409032"/>
        </p:xfrm>
        <a:graphic>
          <a:graphicData uri="http://schemas.openxmlformats.org/drawingml/2006/table">
            <a:tbl>
              <a:tblPr>
                <a:noFill/>
                <a:tableStyleId>{C1A5BA10-E249-4098-8836-F898A5D24426}</a:tableStyleId>
              </a:tblPr>
              <a:tblGrid>
                <a:gridCol w="1772873">
                  <a:extLst>
                    <a:ext uri="{9D8B030D-6E8A-4147-A177-3AD203B41FA5}">
                      <a16:colId xmlns:a16="http://schemas.microsoft.com/office/drawing/2014/main" val="20000"/>
                    </a:ext>
                  </a:extLst>
                </a:gridCol>
                <a:gridCol w="5940958">
                  <a:extLst>
                    <a:ext uri="{9D8B030D-6E8A-4147-A177-3AD203B41FA5}">
                      <a16:colId xmlns:a16="http://schemas.microsoft.com/office/drawing/2014/main" val="20002"/>
                    </a:ext>
                  </a:extLst>
                </a:gridCol>
              </a:tblGrid>
              <a:tr h="678517">
                <a:tc>
                  <a:txBody>
                    <a:bodyPr/>
                    <a:lstStyle/>
                    <a:p>
                      <a:pPr marL="0" lvl="0" indent="0" algn="ctr" rtl="0">
                        <a:spcBef>
                          <a:spcPts val="0"/>
                        </a:spcBef>
                        <a:spcAft>
                          <a:spcPts val="0"/>
                        </a:spcAft>
                        <a:buNone/>
                      </a:pPr>
                      <a:r>
                        <a:rPr lang="de" sz="1800" dirty="0">
                          <a:solidFill>
                            <a:schemeClr val="dk1"/>
                          </a:solidFill>
                          <a:latin typeface="Oswald"/>
                          <a:ea typeface="Oswald"/>
                          <a:cs typeface="Oswald"/>
                          <a:sym typeface="Oswald"/>
                        </a:rPr>
                        <a:t>Model</a:t>
                      </a:r>
                      <a:endParaRPr sz="1800" dirty="0">
                        <a:solidFill>
                          <a:schemeClr val="dk1"/>
                        </a:solidFill>
                        <a:latin typeface="Oswald"/>
                        <a:ea typeface="Oswald"/>
                        <a:cs typeface="Oswald"/>
                        <a:sym typeface="Oswald"/>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de" sz="1800" dirty="0">
                          <a:solidFill>
                            <a:schemeClr val="dk1"/>
                          </a:solidFill>
                          <a:latin typeface="Oswald"/>
                          <a:ea typeface="Oswald"/>
                          <a:cs typeface="Oswald"/>
                          <a:sym typeface="Oswald"/>
                        </a:rPr>
                        <a:t>Generated Text</a:t>
                      </a:r>
                      <a:endParaRPr sz="1800" dirty="0">
                        <a:solidFill>
                          <a:schemeClr val="dk1"/>
                        </a:solidFill>
                        <a:latin typeface="Oswald"/>
                        <a:ea typeface="Oswald"/>
                        <a:cs typeface="Oswald"/>
                        <a:sym typeface="Oswald"/>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0"/>
                  </a:ext>
                </a:extLst>
              </a:tr>
              <a:tr h="990470">
                <a:tc>
                  <a:txBody>
                    <a:bodyPr/>
                    <a:lstStyle/>
                    <a:p>
                      <a:pPr marL="0" lvl="0" indent="0" algn="ctr" rtl="0">
                        <a:spcBef>
                          <a:spcPts val="0"/>
                        </a:spcBef>
                        <a:spcAft>
                          <a:spcPts val="0"/>
                        </a:spcAft>
                        <a:buNone/>
                      </a:pPr>
                      <a:r>
                        <a:rPr lang="de" sz="1500" dirty="0">
                          <a:solidFill>
                            <a:schemeClr val="dk2"/>
                          </a:solidFill>
                          <a:latin typeface="Titillium Web"/>
                          <a:ea typeface="Titillium Web"/>
                          <a:cs typeface="Titillium Web"/>
                          <a:sym typeface="Titillium Web"/>
                        </a:rPr>
                        <a:t>Model 1</a:t>
                      </a:r>
                      <a:endParaRPr sz="1500" dirty="0">
                        <a:solidFill>
                          <a:schemeClr val="dk2"/>
                        </a:solidFill>
                        <a:latin typeface="Titillium Web"/>
                        <a:ea typeface="Titillium Web"/>
                        <a:cs typeface="Titillium Web"/>
                        <a:sym typeface="Titillium Web"/>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3"/>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a:solidFill>
                            <a:srgbClr val="00B050"/>
                          </a:solidFill>
                        </a:rPr>
                        <a:t>Aromatic</a:t>
                      </a:r>
                      <a:r>
                        <a:rPr lang="en-US" sz="1050" dirty="0"/>
                        <a:t> and beautiful </a:t>
                      </a:r>
                      <a:r>
                        <a:rPr lang="en-US" sz="1050" dirty="0">
                          <a:solidFill>
                            <a:srgbClr val="FF0000"/>
                          </a:solidFill>
                        </a:rPr>
                        <a:t>harmonious</a:t>
                      </a:r>
                      <a:r>
                        <a:rPr lang="en-US" sz="1050" dirty="0"/>
                        <a:t> with black tea notes that are in </a:t>
                      </a:r>
                      <a:r>
                        <a:rPr lang="en-US" sz="1050" dirty="0">
                          <a:solidFill>
                            <a:srgbClr val="FF0000"/>
                          </a:solidFill>
                        </a:rPr>
                        <a:t>good harmony </a:t>
                      </a:r>
                      <a:r>
                        <a:rPr lang="en-US" sz="1050" dirty="0"/>
                        <a:t>supported by light tannins and prominent acidity offers a beautiful mouthfeel that coats the palate and invites you back for another sip drink now through 2027 500 cases imported</a:t>
                      </a:r>
                      <a:endParaRPr sz="1050" b="0" i="0" u="none" strike="noStrike" cap="none" dirty="0">
                        <a:solidFill>
                          <a:srgbClr val="000000"/>
                        </a:solidFill>
                        <a:latin typeface="Arial"/>
                        <a:ea typeface="Titillium Web"/>
                        <a:cs typeface="Arial"/>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756175">
                <a:tc>
                  <a:txBody>
                    <a:bodyPr/>
                    <a:lstStyle/>
                    <a:p>
                      <a:pPr marL="0" lvl="0" indent="0" algn="ctr" rtl="0">
                        <a:spcBef>
                          <a:spcPts val="0"/>
                        </a:spcBef>
                        <a:spcAft>
                          <a:spcPts val="0"/>
                        </a:spcAft>
                        <a:buNone/>
                      </a:pPr>
                      <a:r>
                        <a:rPr lang="de" sz="1500" dirty="0">
                          <a:solidFill>
                            <a:schemeClr val="dk2"/>
                          </a:solidFill>
                          <a:latin typeface="Titillium Web"/>
                          <a:ea typeface="Titillium Web"/>
                          <a:cs typeface="Titillium Web"/>
                          <a:sym typeface="Titillium Web"/>
                        </a:rPr>
                        <a:t>Model 2</a:t>
                      </a:r>
                      <a:endParaRPr sz="1500" dirty="0">
                        <a:solidFill>
                          <a:schemeClr val="dk2"/>
                        </a:solidFill>
                        <a:latin typeface="Titillium Web"/>
                        <a:ea typeface="Titillium Web"/>
                        <a:cs typeface="Titillium Web"/>
                        <a:sym typeface="Titillium Web"/>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ctr"/>
                      <a:r>
                        <a:rPr lang="en-US" sz="1050" b="0" i="0" u="none" strike="noStrike" cap="none" dirty="0">
                          <a:solidFill>
                            <a:srgbClr val="00B050"/>
                          </a:solidFill>
                          <a:latin typeface="Arial"/>
                          <a:cs typeface="Arial"/>
                          <a:sym typeface="Arial"/>
                        </a:rPr>
                        <a:t>Aromatic</a:t>
                      </a:r>
                      <a:r>
                        <a:rPr lang="en-US" sz="1050" b="0" i="0" u="none" strike="noStrike" cap="none" dirty="0">
                          <a:solidFill>
                            <a:srgbClr val="000000"/>
                          </a:solidFill>
                          <a:latin typeface="Arial"/>
                          <a:cs typeface="Arial"/>
                          <a:sym typeface="Arial"/>
                        </a:rPr>
                        <a:t> and beautiful but </a:t>
                      </a:r>
                      <a:r>
                        <a:rPr lang="en-US" sz="1050" b="0" i="0" u="none" strike="noStrike" cap="none" dirty="0">
                          <a:solidFill>
                            <a:srgbClr val="FF0000"/>
                          </a:solidFill>
                          <a:latin typeface="Arial"/>
                          <a:cs typeface="Arial"/>
                          <a:sym typeface="Arial"/>
                        </a:rPr>
                        <a:t>the </a:t>
                      </a:r>
                      <a:r>
                        <a:rPr lang="en-US" sz="1050" b="0" i="0" u="none" strike="noStrike" cap="none" dirty="0" err="1">
                          <a:solidFill>
                            <a:srgbClr val="FF0000"/>
                          </a:solidFill>
                          <a:latin typeface="Arial"/>
                          <a:cs typeface="Arial"/>
                          <a:sym typeface="Arial"/>
                        </a:rPr>
                        <a:t>the</a:t>
                      </a:r>
                      <a:r>
                        <a:rPr lang="en-US" sz="1050" b="0" i="0" u="none" strike="noStrike" cap="none" dirty="0">
                          <a:solidFill>
                            <a:srgbClr val="FF0000"/>
                          </a:solidFill>
                          <a:latin typeface="Arial"/>
                          <a:cs typeface="Arial"/>
                          <a:sym typeface="Arial"/>
                        </a:rPr>
                        <a:t> </a:t>
                      </a:r>
                      <a:r>
                        <a:rPr lang="en-US" sz="1050" b="0" i="0" u="none" strike="noStrike" cap="none" dirty="0" err="1">
                          <a:solidFill>
                            <a:srgbClr val="FF0000"/>
                          </a:solidFill>
                          <a:latin typeface="Arial"/>
                          <a:cs typeface="Arial"/>
                          <a:sym typeface="Arial"/>
                        </a:rPr>
                        <a:t>the</a:t>
                      </a:r>
                      <a:r>
                        <a:rPr lang="en-US" sz="1050" b="0" i="0" u="none" strike="noStrike" cap="none" dirty="0">
                          <a:solidFill>
                            <a:srgbClr val="FF0000"/>
                          </a:solidFill>
                          <a:latin typeface="Arial"/>
                          <a:cs typeface="Arial"/>
                          <a:sym typeface="Arial"/>
                        </a:rPr>
                        <a:t> on good the</a:t>
                      </a:r>
                      <a:r>
                        <a:rPr lang="en-US" sz="1050" b="0" i="0" u="none" strike="noStrike" cap="none" dirty="0">
                          <a:solidFill>
                            <a:srgbClr val="000000"/>
                          </a:solidFill>
                          <a:latin typeface="Arial"/>
                          <a:cs typeface="Arial"/>
                          <a:sym typeface="Arial"/>
                        </a:rPr>
                        <a:t> and finishes dark and nose of a berry of </a:t>
                      </a:r>
                      <a:r>
                        <a:rPr lang="en-US" sz="1050" b="0" i="0" u="none" strike="noStrike" cap="none" dirty="0">
                          <a:solidFill>
                            <a:srgbClr val="FF0000"/>
                          </a:solidFill>
                          <a:latin typeface="Arial"/>
                          <a:cs typeface="Arial"/>
                          <a:sym typeface="Arial"/>
                        </a:rPr>
                        <a:t>offering with a to an </a:t>
                      </a:r>
                      <a:r>
                        <a:rPr lang="en-US" sz="1050" b="0" i="0" u="none" strike="noStrike" cap="none" dirty="0">
                          <a:solidFill>
                            <a:srgbClr val="000000"/>
                          </a:solidFill>
                          <a:latin typeface="Arial"/>
                          <a:cs typeface="Arial"/>
                          <a:sym typeface="Arial"/>
                        </a:rPr>
                        <a:t>by this palate</a:t>
                      </a:r>
                      <a:endParaRPr lang="en-US" sz="1050" b="0" i="0" u="none" strike="noStrike" cap="none" dirty="0">
                        <a:solidFill>
                          <a:srgbClr val="000000"/>
                        </a:solidFill>
                        <a:latin typeface="Arial"/>
                        <a:ea typeface="Titillium Web"/>
                        <a:cs typeface="Arial"/>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98387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500" dirty="0">
                          <a:solidFill>
                            <a:schemeClr val="dk2"/>
                          </a:solidFill>
                          <a:latin typeface="Titillium Web"/>
                          <a:ea typeface="Titillium Web"/>
                          <a:cs typeface="Titillium Web"/>
                          <a:sym typeface="Titillium Web"/>
                        </a:rPr>
                        <a:t>Model 3</a:t>
                      </a: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050" b="0" i="0" u="none" strike="noStrike" cap="none" dirty="0">
                          <a:solidFill>
                            <a:srgbClr val="00B050"/>
                          </a:solidFill>
                          <a:latin typeface="Arial"/>
                          <a:cs typeface="Arial"/>
                          <a:sym typeface="Arial"/>
                        </a:rPr>
                        <a:t>Aromatic</a:t>
                      </a:r>
                      <a:r>
                        <a:rPr lang="en-US" sz="1050" b="0" i="0" u="none" strike="noStrike" cap="none" dirty="0">
                          <a:solidFill>
                            <a:srgbClr val="000000"/>
                          </a:solidFill>
                          <a:latin typeface="Arial"/>
                          <a:cs typeface="Arial"/>
                          <a:sym typeface="Arial"/>
                        </a:rPr>
                        <a:t> nose combines blackberry, licorice, violet, menthol and wild herbs. Juicy, spicy and intense, with a restrained sweetness to the flavors of dark berries, licorice and bitter chocolate. Finishes with substantial </a:t>
                      </a:r>
                      <a:r>
                        <a:rPr lang="en-US" sz="1050" b="0" i="0" u="none" strike="noStrike" cap="none" dirty="0">
                          <a:solidFill>
                            <a:srgbClr val="FF0000"/>
                          </a:solidFill>
                          <a:latin typeface="Arial"/>
                          <a:cs typeface="Arial"/>
                          <a:sym typeface="Arial"/>
                        </a:rPr>
                        <a:t>tongue-clean</a:t>
                      </a:r>
                      <a:endParaRPr sz="1050" b="0" i="0" u="none" strike="noStrike" cap="none" dirty="0">
                        <a:solidFill>
                          <a:srgbClr val="FF0000"/>
                        </a:solidFill>
                        <a:latin typeface="Arial"/>
                        <a:ea typeface="Titillium Web"/>
                        <a:cs typeface="Arial"/>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48"/>
          <p:cNvSpPr txBox="1">
            <a:spLocks noGrp="1"/>
          </p:cNvSpPr>
          <p:nvPr>
            <p:ph type="title"/>
          </p:nvPr>
        </p:nvSpPr>
        <p:spPr>
          <a:xfrm>
            <a:off x="598377" y="411850"/>
            <a:ext cx="3215100" cy="96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Model Performance – </a:t>
            </a:r>
            <a:br>
              <a:rPr lang="de" dirty="0"/>
            </a:br>
            <a:r>
              <a:rPr lang="de" dirty="0"/>
              <a:t>2 are generated</a:t>
            </a:r>
            <a:endParaRPr dirty="0"/>
          </a:p>
        </p:txBody>
      </p:sp>
      <p:sp>
        <p:nvSpPr>
          <p:cNvPr id="6" name="TextBox 5">
            <a:extLst>
              <a:ext uri="{FF2B5EF4-FFF2-40B4-BE49-F238E27FC236}">
                <a16:creationId xmlns:a16="http://schemas.microsoft.com/office/drawing/2014/main" id="{D7FB6F89-BC31-4E90-A061-19B2230799E9}"/>
              </a:ext>
            </a:extLst>
          </p:cNvPr>
          <p:cNvSpPr txBox="1"/>
          <p:nvPr/>
        </p:nvSpPr>
        <p:spPr>
          <a:xfrm>
            <a:off x="336177" y="1462539"/>
            <a:ext cx="6683188" cy="600164"/>
          </a:xfrm>
          <a:prstGeom prst="rect">
            <a:avLst/>
          </a:prstGeom>
          <a:noFill/>
        </p:spPr>
        <p:txBody>
          <a:bodyPr wrap="square">
            <a:spAutoFit/>
          </a:bodyPr>
          <a:lstStyle/>
          <a:p>
            <a:r>
              <a:rPr lang="en-SG" sz="1100" dirty="0"/>
              <a:t>Predominantly dark fruit and berries with a distinct blackcurrant and slightly herbaceous nose. Hint of anise and other spices. On the palate quite silky with soft mild tannins and medium acidity. Short, slightly bitter finish.</a:t>
            </a:r>
          </a:p>
        </p:txBody>
      </p:sp>
      <p:sp>
        <p:nvSpPr>
          <p:cNvPr id="7" name="TextBox 6">
            <a:extLst>
              <a:ext uri="{FF2B5EF4-FFF2-40B4-BE49-F238E27FC236}">
                <a16:creationId xmlns:a16="http://schemas.microsoft.com/office/drawing/2014/main" id="{BDAFBCA0-0B22-43D1-83E1-A298F904260C}"/>
              </a:ext>
            </a:extLst>
          </p:cNvPr>
          <p:cNvSpPr txBox="1"/>
          <p:nvPr/>
        </p:nvSpPr>
        <p:spPr>
          <a:xfrm>
            <a:off x="336177" y="2857871"/>
            <a:ext cx="6683188" cy="600164"/>
          </a:xfrm>
          <a:prstGeom prst="rect">
            <a:avLst/>
          </a:prstGeom>
          <a:noFill/>
        </p:spPr>
        <p:txBody>
          <a:bodyPr wrap="square">
            <a:spAutoFit/>
          </a:bodyPr>
          <a:lstStyle/>
          <a:p>
            <a:r>
              <a:rPr lang="en-SG" sz="1100" dirty="0"/>
              <a:t>A riper more floral and perfumed (violets) nose, with the blackcurrant making an appearance again, but not much in the way of spice. Feels even softer than the St. </a:t>
            </a:r>
            <a:r>
              <a:rPr lang="en-SG" sz="1100" dirty="0" err="1"/>
              <a:t>Estephe</a:t>
            </a:r>
            <a:r>
              <a:rPr lang="en-SG" sz="1100" dirty="0"/>
              <a:t> on the palate. Again, mild tannins with a short and slightly bitter finish.</a:t>
            </a:r>
          </a:p>
        </p:txBody>
      </p:sp>
      <p:sp>
        <p:nvSpPr>
          <p:cNvPr id="9" name="TextBox 8">
            <a:extLst>
              <a:ext uri="{FF2B5EF4-FFF2-40B4-BE49-F238E27FC236}">
                <a16:creationId xmlns:a16="http://schemas.microsoft.com/office/drawing/2014/main" id="{18B02109-5F49-42ED-BED1-33A78BED1C78}"/>
              </a:ext>
            </a:extLst>
          </p:cNvPr>
          <p:cNvSpPr txBox="1"/>
          <p:nvPr/>
        </p:nvSpPr>
        <p:spPr>
          <a:xfrm>
            <a:off x="336177" y="3547957"/>
            <a:ext cx="6683188" cy="600164"/>
          </a:xfrm>
          <a:prstGeom prst="rect">
            <a:avLst/>
          </a:prstGeom>
          <a:noFill/>
        </p:spPr>
        <p:txBody>
          <a:bodyPr wrap="square">
            <a:spAutoFit/>
          </a:bodyPr>
          <a:lstStyle/>
          <a:p>
            <a:r>
              <a:rPr lang="en-SG" sz="1100" dirty="0"/>
              <a:t>Primary, lots of wood. A bit musty with air oddly enough but goes away. almost salty (but not green nor stemmy). Quite nice though, lots of freshness. Power, ripeness but very slick. Soft. Plummy finish with a touch of chocolate. Lovely sage brush. Really quite nice.</a:t>
            </a:r>
          </a:p>
        </p:txBody>
      </p:sp>
      <p:cxnSp>
        <p:nvCxnSpPr>
          <p:cNvPr id="14" name="Google Shape;770;p40">
            <a:extLst>
              <a:ext uri="{FF2B5EF4-FFF2-40B4-BE49-F238E27FC236}">
                <a16:creationId xmlns:a16="http://schemas.microsoft.com/office/drawing/2014/main" id="{BF397ECF-A7E8-4F57-8D6F-D001A9819835}"/>
              </a:ext>
            </a:extLst>
          </p:cNvPr>
          <p:cNvCxnSpPr>
            <a:cxnSpLocks/>
          </p:cNvCxnSpPr>
          <p:nvPr/>
        </p:nvCxnSpPr>
        <p:spPr>
          <a:xfrm>
            <a:off x="3478075" y="2060596"/>
            <a:ext cx="1741500" cy="0"/>
          </a:xfrm>
          <a:prstGeom prst="straightConnector1">
            <a:avLst/>
          </a:prstGeom>
          <a:noFill/>
          <a:ln w="19050" cap="flat" cmpd="sng">
            <a:solidFill>
              <a:schemeClr val="accent3"/>
            </a:solidFill>
            <a:prstDash val="solid"/>
            <a:round/>
            <a:headEnd type="none" w="med" len="med"/>
            <a:tailEnd type="none" w="med" len="med"/>
          </a:ln>
        </p:spPr>
      </p:cxnSp>
      <p:cxnSp>
        <p:nvCxnSpPr>
          <p:cNvPr id="15" name="Google Shape;770;p40">
            <a:extLst>
              <a:ext uri="{FF2B5EF4-FFF2-40B4-BE49-F238E27FC236}">
                <a16:creationId xmlns:a16="http://schemas.microsoft.com/office/drawing/2014/main" id="{B1F3F03D-A9FF-41CC-ACF0-350A771B1FC9}"/>
              </a:ext>
            </a:extLst>
          </p:cNvPr>
          <p:cNvCxnSpPr>
            <a:cxnSpLocks/>
          </p:cNvCxnSpPr>
          <p:nvPr/>
        </p:nvCxnSpPr>
        <p:spPr>
          <a:xfrm>
            <a:off x="3478075" y="2859978"/>
            <a:ext cx="1741500" cy="0"/>
          </a:xfrm>
          <a:prstGeom prst="straightConnector1">
            <a:avLst/>
          </a:prstGeom>
          <a:noFill/>
          <a:ln w="19050" cap="flat" cmpd="sng">
            <a:solidFill>
              <a:schemeClr val="accent3"/>
            </a:solidFill>
            <a:prstDash val="solid"/>
            <a:round/>
            <a:headEnd type="none" w="med" len="med"/>
            <a:tailEnd type="none" w="med" len="med"/>
          </a:ln>
        </p:spPr>
      </p:cxnSp>
      <p:cxnSp>
        <p:nvCxnSpPr>
          <p:cNvPr id="16" name="Google Shape;770;p40">
            <a:extLst>
              <a:ext uri="{FF2B5EF4-FFF2-40B4-BE49-F238E27FC236}">
                <a16:creationId xmlns:a16="http://schemas.microsoft.com/office/drawing/2014/main" id="{7F68835F-D610-47F3-B951-7F2F04203CAC}"/>
              </a:ext>
            </a:extLst>
          </p:cNvPr>
          <p:cNvCxnSpPr>
            <a:cxnSpLocks/>
          </p:cNvCxnSpPr>
          <p:nvPr/>
        </p:nvCxnSpPr>
        <p:spPr>
          <a:xfrm>
            <a:off x="3478075" y="3502996"/>
            <a:ext cx="1741500" cy="0"/>
          </a:xfrm>
          <a:prstGeom prst="straightConnector1">
            <a:avLst/>
          </a:prstGeom>
          <a:noFill/>
          <a:ln w="19050" cap="flat" cmpd="sng">
            <a:solidFill>
              <a:schemeClr val="accent3"/>
            </a:solidFill>
            <a:prstDash val="solid"/>
            <a:round/>
            <a:headEnd type="none" w="med" len="med"/>
            <a:tailEnd type="none" w="med" len="med"/>
          </a:ln>
        </p:spPr>
      </p:cxnSp>
      <p:cxnSp>
        <p:nvCxnSpPr>
          <p:cNvPr id="17" name="Google Shape;770;p40">
            <a:extLst>
              <a:ext uri="{FF2B5EF4-FFF2-40B4-BE49-F238E27FC236}">
                <a16:creationId xmlns:a16="http://schemas.microsoft.com/office/drawing/2014/main" id="{CDC13695-1258-4D1C-B337-8016BF0FC7A9}"/>
              </a:ext>
            </a:extLst>
          </p:cNvPr>
          <p:cNvCxnSpPr>
            <a:cxnSpLocks/>
          </p:cNvCxnSpPr>
          <p:nvPr/>
        </p:nvCxnSpPr>
        <p:spPr>
          <a:xfrm>
            <a:off x="3478075" y="4179634"/>
            <a:ext cx="1741500" cy="0"/>
          </a:xfrm>
          <a:prstGeom prst="straightConnector1">
            <a:avLst/>
          </a:prstGeom>
          <a:noFill/>
          <a:ln w="19050" cap="flat" cmpd="sng">
            <a:solidFill>
              <a:schemeClr val="accent3"/>
            </a:solidFill>
            <a:prstDash val="solid"/>
            <a:round/>
            <a:headEnd type="none" w="med" len="med"/>
            <a:tailEnd type="none" w="med" len="med"/>
          </a:ln>
        </p:spPr>
      </p:cxnSp>
      <p:cxnSp>
        <p:nvCxnSpPr>
          <p:cNvPr id="18" name="Google Shape;770;p40">
            <a:extLst>
              <a:ext uri="{FF2B5EF4-FFF2-40B4-BE49-F238E27FC236}">
                <a16:creationId xmlns:a16="http://schemas.microsoft.com/office/drawing/2014/main" id="{72F9E50D-7B86-4D58-A426-50A8608C2864}"/>
              </a:ext>
            </a:extLst>
          </p:cNvPr>
          <p:cNvCxnSpPr>
            <a:cxnSpLocks/>
          </p:cNvCxnSpPr>
          <p:nvPr/>
        </p:nvCxnSpPr>
        <p:spPr>
          <a:xfrm>
            <a:off x="3478075" y="4925069"/>
            <a:ext cx="1741500" cy="0"/>
          </a:xfrm>
          <a:prstGeom prst="straightConnector1">
            <a:avLst/>
          </a:prstGeom>
          <a:noFill/>
          <a:ln w="19050" cap="flat" cmpd="sng">
            <a:solidFill>
              <a:schemeClr val="accent3"/>
            </a:solidFill>
            <a:prstDash val="solid"/>
            <a:round/>
            <a:headEnd type="none" w="med" len="med"/>
            <a:tailEnd type="none" w="med" len="med"/>
          </a:ln>
        </p:spPr>
      </p:cxnSp>
      <p:sp>
        <p:nvSpPr>
          <p:cNvPr id="13" name="TextBox 12">
            <a:extLst>
              <a:ext uri="{FF2B5EF4-FFF2-40B4-BE49-F238E27FC236}">
                <a16:creationId xmlns:a16="http://schemas.microsoft.com/office/drawing/2014/main" id="{366937F8-8D83-48B7-ADCF-CB0F23EF862A}"/>
              </a:ext>
            </a:extLst>
          </p:cNvPr>
          <p:cNvSpPr txBox="1"/>
          <p:nvPr/>
        </p:nvSpPr>
        <p:spPr>
          <a:xfrm>
            <a:off x="336176" y="2162629"/>
            <a:ext cx="6743700" cy="600164"/>
          </a:xfrm>
          <a:prstGeom prst="rect">
            <a:avLst/>
          </a:prstGeom>
          <a:noFill/>
        </p:spPr>
        <p:txBody>
          <a:bodyPr wrap="square">
            <a:spAutoFit/>
          </a:bodyPr>
          <a:lstStyle/>
          <a:p>
            <a:r>
              <a:rPr lang="en-US" sz="1100" dirty="0"/>
              <a:t>Ruby-red. A fragrant bouquet evokes red berry preserves, violet and vanilla, along with smoke and mineral overtones. Juicy and precise on the palate, offering sweet raspberry and cherry flavors and a hint of candied rose. Closes on a spicy note, with very good clarity and length.</a:t>
            </a:r>
            <a:endParaRPr lang="en-SG" sz="1100" dirty="0"/>
          </a:p>
        </p:txBody>
      </p:sp>
      <p:sp>
        <p:nvSpPr>
          <p:cNvPr id="19" name="Rectangle 18">
            <a:extLst>
              <a:ext uri="{FF2B5EF4-FFF2-40B4-BE49-F238E27FC236}">
                <a16:creationId xmlns:a16="http://schemas.microsoft.com/office/drawing/2014/main" id="{BE4A225E-99FD-4E53-9419-BBFE9A129DDF}"/>
              </a:ext>
            </a:extLst>
          </p:cNvPr>
          <p:cNvSpPr/>
          <p:nvPr/>
        </p:nvSpPr>
        <p:spPr>
          <a:xfrm>
            <a:off x="336176" y="2152625"/>
            <a:ext cx="6683188" cy="6153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 name="TextBox 10">
            <a:extLst>
              <a:ext uri="{FF2B5EF4-FFF2-40B4-BE49-F238E27FC236}">
                <a16:creationId xmlns:a16="http://schemas.microsoft.com/office/drawing/2014/main" id="{26F116CF-F57E-4F51-A6CA-2335AC0002DB}"/>
              </a:ext>
            </a:extLst>
          </p:cNvPr>
          <p:cNvSpPr txBox="1"/>
          <p:nvPr/>
        </p:nvSpPr>
        <p:spPr>
          <a:xfrm>
            <a:off x="336177" y="4238043"/>
            <a:ext cx="6683188" cy="600164"/>
          </a:xfrm>
          <a:prstGeom prst="rect">
            <a:avLst/>
          </a:prstGeom>
          <a:noFill/>
        </p:spPr>
        <p:txBody>
          <a:bodyPr wrap="square">
            <a:spAutoFit/>
          </a:bodyPr>
          <a:lstStyle/>
          <a:p>
            <a:r>
              <a:rPr lang="en-US" sz="1100" dirty="0"/>
              <a:t>The 2015 Cabernet Sauvignon (Rutherford) is a powerful, imposing wine. Super-ripe black cherry, gravel, licorice, spice and menthol infuse the 2015 with tons of depth and intensity. The tannins are a bit rough around the edges, but there is plenty to look forward to here. </a:t>
            </a:r>
            <a:endParaRPr lang="en-SG" sz="1100" dirty="0"/>
          </a:p>
        </p:txBody>
      </p:sp>
      <p:sp>
        <p:nvSpPr>
          <p:cNvPr id="20" name="Rectangle 19">
            <a:extLst>
              <a:ext uri="{FF2B5EF4-FFF2-40B4-BE49-F238E27FC236}">
                <a16:creationId xmlns:a16="http://schemas.microsoft.com/office/drawing/2014/main" id="{8F368D86-D685-4FD9-AAA0-896FD636511C}"/>
              </a:ext>
            </a:extLst>
          </p:cNvPr>
          <p:cNvSpPr/>
          <p:nvPr/>
        </p:nvSpPr>
        <p:spPr>
          <a:xfrm>
            <a:off x="336176" y="4262556"/>
            <a:ext cx="6683188" cy="5839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2" name="Picture 21" descr="A person wearing sunglasses&#10;&#10;Description automatically generated with low confidence">
            <a:extLst>
              <a:ext uri="{FF2B5EF4-FFF2-40B4-BE49-F238E27FC236}">
                <a16:creationId xmlns:a16="http://schemas.microsoft.com/office/drawing/2014/main" id="{75A3DF1E-62C4-4C72-A30E-83778DA21429}"/>
              </a:ext>
            </a:extLst>
          </p:cNvPr>
          <p:cNvPicPr>
            <a:picLocks noChangeAspect="1"/>
          </p:cNvPicPr>
          <p:nvPr/>
        </p:nvPicPr>
        <p:blipFill>
          <a:blip r:embed="rId3"/>
          <a:stretch>
            <a:fillRect/>
          </a:stretch>
        </p:blipFill>
        <p:spPr>
          <a:xfrm>
            <a:off x="7239513" y="1517771"/>
            <a:ext cx="272049" cy="272049"/>
          </a:xfrm>
          <a:prstGeom prst="rect">
            <a:avLst/>
          </a:prstGeom>
        </p:spPr>
      </p:pic>
      <p:pic>
        <p:nvPicPr>
          <p:cNvPr id="24" name="Picture 23" descr="A person wearing sunglasses&#10;&#10;Description automatically generated with low confidence">
            <a:extLst>
              <a:ext uri="{FF2B5EF4-FFF2-40B4-BE49-F238E27FC236}">
                <a16:creationId xmlns:a16="http://schemas.microsoft.com/office/drawing/2014/main" id="{CE82322F-119C-4C36-800E-9D246F6046B5}"/>
              </a:ext>
            </a:extLst>
          </p:cNvPr>
          <p:cNvPicPr>
            <a:picLocks noChangeAspect="1"/>
          </p:cNvPicPr>
          <p:nvPr/>
        </p:nvPicPr>
        <p:blipFill>
          <a:blip r:embed="rId3"/>
          <a:stretch>
            <a:fillRect/>
          </a:stretch>
        </p:blipFill>
        <p:spPr>
          <a:xfrm>
            <a:off x="7239512" y="2885904"/>
            <a:ext cx="272049" cy="272049"/>
          </a:xfrm>
          <a:prstGeom prst="rect">
            <a:avLst/>
          </a:prstGeom>
        </p:spPr>
      </p:pic>
      <p:pic>
        <p:nvPicPr>
          <p:cNvPr id="25" name="Picture 24" descr="A person smiling and holding a glass of wine&#10;&#10;Description automatically generated with medium confidence">
            <a:extLst>
              <a:ext uri="{FF2B5EF4-FFF2-40B4-BE49-F238E27FC236}">
                <a16:creationId xmlns:a16="http://schemas.microsoft.com/office/drawing/2014/main" id="{A6FDA789-14C6-4D57-AE0D-B21BD9B393E9}"/>
              </a:ext>
            </a:extLst>
          </p:cNvPr>
          <p:cNvPicPr>
            <a:picLocks noChangeAspect="1"/>
          </p:cNvPicPr>
          <p:nvPr/>
        </p:nvPicPr>
        <p:blipFill>
          <a:blip r:embed="rId4"/>
          <a:stretch>
            <a:fillRect/>
          </a:stretch>
        </p:blipFill>
        <p:spPr>
          <a:xfrm>
            <a:off x="7224576" y="3601227"/>
            <a:ext cx="296983" cy="296983"/>
          </a:xfrm>
          <a:prstGeom prst="rect">
            <a:avLst/>
          </a:prstGeom>
        </p:spPr>
      </p:pic>
      <p:pic>
        <p:nvPicPr>
          <p:cNvPr id="1026" name="Picture 2" descr="Blessing ur day with this photo of Bender drinking as a little baby:  futurama">
            <a:extLst>
              <a:ext uri="{FF2B5EF4-FFF2-40B4-BE49-F238E27FC236}">
                <a16:creationId xmlns:a16="http://schemas.microsoft.com/office/drawing/2014/main" id="{377F8299-CFD9-47B7-8259-24B3969EFD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448" y="2263647"/>
            <a:ext cx="376181" cy="39328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Blessing ur day with this photo of Bender drinking as a little baby:  futurama">
            <a:extLst>
              <a:ext uri="{FF2B5EF4-FFF2-40B4-BE49-F238E27FC236}">
                <a16:creationId xmlns:a16="http://schemas.microsoft.com/office/drawing/2014/main" id="{A0E3BB90-33D4-48D5-BFD2-CFF65C44D3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449" y="4341485"/>
            <a:ext cx="376181" cy="39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00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1124" name="Google Shape;1124;p56"/>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Model Performance </a:t>
            </a:r>
            <a:r>
              <a:rPr lang="en-SG" dirty="0"/>
              <a:t>– ‘Start Seed’</a:t>
            </a:r>
          </a:p>
        </p:txBody>
      </p:sp>
      <p:graphicFrame>
        <p:nvGraphicFramePr>
          <p:cNvPr id="1125" name="Google Shape;1125;p56"/>
          <p:cNvGraphicFramePr/>
          <p:nvPr>
            <p:extLst>
              <p:ext uri="{D42A27DB-BD31-4B8C-83A1-F6EECF244321}">
                <p14:modId xmlns:p14="http://schemas.microsoft.com/office/powerpoint/2010/main" val="187989257"/>
              </p:ext>
            </p:extLst>
          </p:nvPr>
        </p:nvGraphicFramePr>
        <p:xfrm>
          <a:off x="1492624" y="1290916"/>
          <a:ext cx="6100284" cy="3502959"/>
        </p:xfrm>
        <a:graphic>
          <a:graphicData uri="http://schemas.openxmlformats.org/drawingml/2006/table">
            <a:tbl>
              <a:tblPr>
                <a:noFill/>
                <a:tableStyleId>{C1A5BA10-E249-4098-8836-F898A5D24426}</a:tableStyleId>
              </a:tblPr>
              <a:tblGrid>
                <a:gridCol w="3050142">
                  <a:extLst>
                    <a:ext uri="{9D8B030D-6E8A-4147-A177-3AD203B41FA5}">
                      <a16:colId xmlns:a16="http://schemas.microsoft.com/office/drawing/2014/main" val="20002"/>
                    </a:ext>
                  </a:extLst>
                </a:gridCol>
                <a:gridCol w="3050142">
                  <a:extLst>
                    <a:ext uri="{9D8B030D-6E8A-4147-A177-3AD203B41FA5}">
                      <a16:colId xmlns:a16="http://schemas.microsoft.com/office/drawing/2014/main" val="2698033476"/>
                    </a:ext>
                  </a:extLst>
                </a:gridCol>
              </a:tblGrid>
              <a:tr h="716979">
                <a:tc>
                  <a:txBody>
                    <a:bodyPr/>
                    <a:lstStyle/>
                    <a:p>
                      <a:pPr marL="0" lvl="0" indent="0" algn="ctr" rtl="0">
                        <a:spcBef>
                          <a:spcPts val="0"/>
                        </a:spcBef>
                        <a:spcAft>
                          <a:spcPts val="0"/>
                        </a:spcAft>
                        <a:buNone/>
                      </a:pPr>
                      <a:r>
                        <a:rPr lang="de" sz="1800" dirty="0">
                          <a:solidFill>
                            <a:schemeClr val="dk1"/>
                          </a:solidFill>
                          <a:latin typeface="Oswald"/>
                          <a:ea typeface="Oswald"/>
                          <a:cs typeface="Oswald"/>
                          <a:sym typeface="Oswald"/>
                        </a:rPr>
                        <a:t>Generated Text</a:t>
                      </a:r>
                      <a:endParaRPr sz="1800" dirty="0">
                        <a:solidFill>
                          <a:schemeClr val="dk1"/>
                        </a:solidFill>
                        <a:latin typeface="Oswald"/>
                        <a:ea typeface="Oswald"/>
                        <a:cs typeface="Oswald"/>
                        <a:sym typeface="Oswald"/>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solidFill>
                            <a:schemeClr val="dk1"/>
                          </a:solidFill>
                          <a:latin typeface="Oswald"/>
                          <a:ea typeface="Oswald"/>
                          <a:cs typeface="Oswald"/>
                          <a:sym typeface="Oswald"/>
                        </a:rPr>
                        <a:t>Ground Truth</a:t>
                      </a:r>
                      <a:endParaRPr sz="1800" dirty="0">
                        <a:solidFill>
                          <a:schemeClr val="dk1"/>
                        </a:solidFill>
                        <a:latin typeface="Oswald"/>
                        <a:ea typeface="Oswald"/>
                        <a:cs typeface="Oswald"/>
                        <a:sym typeface="Oswald"/>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0"/>
                  </a:ext>
                </a:extLst>
              </a:tr>
              <a:tr h="1334213">
                <a:tc>
                  <a:txBody>
                    <a:bodyPr/>
                    <a:lstStyle/>
                    <a:p>
                      <a:pPr marL="0" lvl="0" indent="0" algn="ctr" rtl="0">
                        <a:spcBef>
                          <a:spcPts val="0"/>
                        </a:spcBef>
                        <a:spcAft>
                          <a:spcPts val="0"/>
                        </a:spcAft>
                        <a:buNone/>
                      </a:pPr>
                      <a:r>
                        <a:rPr lang="en-US" sz="1050" dirty="0">
                          <a:solidFill>
                            <a:srgbClr val="00B050"/>
                          </a:solidFill>
                        </a:rPr>
                        <a:t>Elegant aromas of cherry, apple blossom and hazelnut. Sweet and almost creamy on the palate, </a:t>
                      </a:r>
                      <a:r>
                        <a:rPr lang="en-US" sz="1050" dirty="0"/>
                        <a:t>with a creamy texture to the flavors of apple, pear and hazelnut. Finishes with a fine dusting of tannins. </a:t>
                      </a:r>
                      <a:endParaRPr sz="1050" b="0" i="0" u="none" strike="noStrike" cap="none" dirty="0">
                        <a:solidFill>
                          <a:srgbClr val="000000"/>
                        </a:solidFill>
                        <a:latin typeface="Arial"/>
                        <a:ea typeface="Titillium Web"/>
                        <a:cs typeface="Arial"/>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a:solidFill>
                            <a:srgbClr val="00B050"/>
                          </a:solidFill>
                        </a:rPr>
                        <a:t>Elegant aromas of cherry, apple blossom and hazelnut. Sweet and almost creamy on the palate, </a:t>
                      </a:r>
                      <a:r>
                        <a:rPr lang="en-US" sz="1050" b="0" i="0" u="none" strike="noStrike" cap="none" dirty="0">
                          <a:solidFill>
                            <a:srgbClr val="000000"/>
                          </a:solidFill>
                          <a:latin typeface="Arial"/>
                          <a:ea typeface="Titillium Web"/>
                          <a:cs typeface="Arial"/>
                          <a:sym typeface="Titillium Web"/>
                        </a:rPr>
                        <a:t>tinged with herbs, nuts and vanilla. Fine balance and an underlying sense of slate give this Riesling its charm.</a:t>
                      </a:r>
                      <a:endParaRPr sz="1050" b="0" i="0" u="none" strike="noStrike" cap="none" dirty="0">
                        <a:solidFill>
                          <a:srgbClr val="000000"/>
                        </a:solidFill>
                        <a:latin typeface="Arial"/>
                        <a:ea typeface="Titillium Web"/>
                        <a:cs typeface="Arial"/>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1451767">
                <a:tc>
                  <a:txBody>
                    <a:bodyPr/>
                    <a:lstStyle/>
                    <a:p>
                      <a:pPr marL="0" lvl="0" indent="0" algn="ctr" rtl="0">
                        <a:spcBef>
                          <a:spcPts val="0"/>
                        </a:spcBef>
                        <a:spcAft>
                          <a:spcPts val="0"/>
                        </a:spcAft>
                        <a:buNone/>
                      </a:pPr>
                      <a:r>
                        <a:rPr lang="en-US" sz="1050" dirty="0">
                          <a:solidFill>
                            <a:srgbClr val="00B050"/>
                          </a:solidFill>
                        </a:rPr>
                        <a:t>The 2020 Sainte-Marie </a:t>
                      </a:r>
                      <a:r>
                        <a:rPr lang="en-US" sz="1050" dirty="0" err="1">
                          <a:solidFill>
                            <a:srgbClr val="00B050"/>
                          </a:solidFill>
                        </a:rPr>
                        <a:t>Vieilles</a:t>
                      </a:r>
                      <a:r>
                        <a:rPr lang="en-US" sz="1050" dirty="0">
                          <a:solidFill>
                            <a:srgbClr val="00B050"/>
                          </a:solidFill>
                        </a:rPr>
                        <a:t> </a:t>
                      </a:r>
                      <a:r>
                        <a:rPr lang="en-US" sz="1050" dirty="0" err="1">
                          <a:solidFill>
                            <a:srgbClr val="00B050"/>
                          </a:solidFill>
                        </a:rPr>
                        <a:t>Vignes</a:t>
                      </a:r>
                      <a:r>
                        <a:rPr lang="en-US" sz="1050" dirty="0">
                          <a:solidFill>
                            <a:srgbClr val="00B050"/>
                          </a:solidFill>
                        </a:rPr>
                        <a:t> (Entre-Deux-</a:t>
                      </a:r>
                      <a:r>
                        <a:rPr lang="en-US" sz="1050" dirty="0" err="1">
                          <a:solidFill>
                            <a:srgbClr val="00B050"/>
                          </a:solidFill>
                        </a:rPr>
                        <a:t>Mers</a:t>
                      </a:r>
                      <a:r>
                        <a:rPr lang="en-US" sz="1050" dirty="0">
                          <a:solidFill>
                            <a:srgbClr val="00B050"/>
                          </a:solidFill>
                        </a:rPr>
                        <a:t>) has a clean, quite precise nose of apple orchard </a:t>
                      </a:r>
                      <a:r>
                        <a:rPr lang="en-US" sz="1050" dirty="0"/>
                        <a:t>fruit and light flinty aromas. The palate is well balanced with a fine bead of acidity, </a:t>
                      </a:r>
                      <a:r>
                        <a:rPr lang="en-US" sz="1050" dirty="0">
                          <a:solidFill>
                            <a:srgbClr val="FF0000"/>
                          </a:solidFill>
                        </a:rPr>
                        <a:t>a fine bead of acidity </a:t>
                      </a:r>
                      <a:r>
                        <a:rPr lang="en-US" sz="1050" dirty="0"/>
                        <a:t>and a harmonious, lightly spiced finish. Excellent. </a:t>
                      </a:r>
                      <a:endParaRPr sz="1050" dirty="0">
                        <a:solidFill>
                          <a:schemeClr val="dk2"/>
                        </a:solidFill>
                        <a:latin typeface="Titillium Web"/>
                        <a:ea typeface="Titillium Web"/>
                        <a:cs typeface="Titillium Web"/>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a:solidFill>
                            <a:srgbClr val="00B050"/>
                          </a:solidFill>
                        </a:rPr>
                        <a:t>The 2020 Sainte-Marie </a:t>
                      </a:r>
                      <a:r>
                        <a:rPr lang="en-US" sz="1050" dirty="0" err="1">
                          <a:solidFill>
                            <a:srgbClr val="00B050"/>
                          </a:solidFill>
                        </a:rPr>
                        <a:t>Vieilles</a:t>
                      </a:r>
                      <a:r>
                        <a:rPr lang="en-US" sz="1050" dirty="0">
                          <a:solidFill>
                            <a:srgbClr val="00B050"/>
                          </a:solidFill>
                        </a:rPr>
                        <a:t> </a:t>
                      </a:r>
                      <a:r>
                        <a:rPr lang="en-US" sz="1050" dirty="0" err="1">
                          <a:solidFill>
                            <a:srgbClr val="00B050"/>
                          </a:solidFill>
                        </a:rPr>
                        <a:t>Vignes</a:t>
                      </a:r>
                      <a:r>
                        <a:rPr lang="en-US" sz="1050" dirty="0">
                          <a:solidFill>
                            <a:srgbClr val="00B050"/>
                          </a:solidFill>
                        </a:rPr>
                        <a:t> (Entre-Deux-</a:t>
                      </a:r>
                      <a:r>
                        <a:rPr lang="en-US" sz="1050" dirty="0" err="1">
                          <a:solidFill>
                            <a:srgbClr val="00B050"/>
                          </a:solidFill>
                        </a:rPr>
                        <a:t>Mers</a:t>
                      </a:r>
                      <a:r>
                        <a:rPr lang="en-US" sz="1050" dirty="0">
                          <a:solidFill>
                            <a:srgbClr val="00B050"/>
                          </a:solidFill>
                        </a:rPr>
                        <a:t>) has a clean, quite precise nose of apple orchard </a:t>
                      </a:r>
                      <a:r>
                        <a:rPr lang="en-US" sz="1050" b="0" i="0" u="none" strike="noStrike" cap="none" dirty="0">
                          <a:solidFill>
                            <a:srgbClr val="000000"/>
                          </a:solidFill>
                          <a:latin typeface="Arial"/>
                          <a:ea typeface="Titillium Web"/>
                          <a:cs typeface="Arial"/>
                          <a:sym typeface="Titillium Web"/>
                        </a:rPr>
                        <a:t>and light grass clipping scents. The palate is citrus-fresh on the entry with veins of orange pith and light touches of lemongrass, and a soft landing on the finish.</a:t>
                      </a:r>
                      <a:endParaRPr sz="1050" b="0" i="0" u="none" strike="noStrike" cap="none" dirty="0">
                        <a:solidFill>
                          <a:srgbClr val="000000"/>
                        </a:solidFill>
                        <a:latin typeface="Arial"/>
                        <a:ea typeface="Titillium Web"/>
                        <a:cs typeface="Arial"/>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3" name="Picture 2">
            <a:extLst>
              <a:ext uri="{FF2B5EF4-FFF2-40B4-BE49-F238E27FC236}">
                <a16:creationId xmlns:a16="http://schemas.microsoft.com/office/drawing/2014/main" id="{D8FB42C2-FC86-4E4F-8AE3-DDC1CCE0E02D}"/>
              </a:ext>
            </a:extLst>
          </p:cNvPr>
          <p:cNvPicPr>
            <a:picLocks noChangeAspect="1"/>
          </p:cNvPicPr>
          <p:nvPr/>
        </p:nvPicPr>
        <p:blipFill>
          <a:blip r:embed="rId3"/>
          <a:stretch>
            <a:fillRect/>
          </a:stretch>
        </p:blipFill>
        <p:spPr>
          <a:xfrm>
            <a:off x="129410" y="1192225"/>
            <a:ext cx="1468745" cy="1436441"/>
          </a:xfrm>
          <a:prstGeom prst="rect">
            <a:avLst/>
          </a:prstGeom>
          <a:effectLst>
            <a:outerShdw blurRad="50800" dist="50800" dir="5400000" algn="ctr" rotWithShape="0">
              <a:schemeClr val="bg1">
                <a:lumMod val="50000"/>
              </a:schemeClr>
            </a:outerShdw>
          </a:effectLst>
        </p:spPr>
      </p:pic>
      <p:pic>
        <p:nvPicPr>
          <p:cNvPr id="6" name="Picture 5">
            <a:extLst>
              <a:ext uri="{FF2B5EF4-FFF2-40B4-BE49-F238E27FC236}">
                <a16:creationId xmlns:a16="http://schemas.microsoft.com/office/drawing/2014/main" id="{9B08EE42-F2FC-4D1B-9C56-67D37F370ED5}"/>
              </a:ext>
            </a:extLst>
          </p:cNvPr>
          <p:cNvPicPr>
            <a:picLocks noChangeAspect="1"/>
          </p:cNvPicPr>
          <p:nvPr/>
        </p:nvPicPr>
        <p:blipFill>
          <a:blip r:embed="rId4"/>
          <a:stretch>
            <a:fillRect/>
          </a:stretch>
        </p:blipFill>
        <p:spPr>
          <a:xfrm>
            <a:off x="7545845" y="1241455"/>
            <a:ext cx="1468745" cy="1436442"/>
          </a:xfrm>
          <a:prstGeom prst="rect">
            <a:avLst/>
          </a:prstGeom>
          <a:effectLst>
            <a:outerShdw blurRad="50800" dist="50800" dir="5400000" algn="ctr" rotWithShape="0">
              <a:schemeClr val="bg1">
                <a:lumMod val="50000"/>
              </a:schemeClr>
            </a:outerShdw>
          </a:effectLst>
        </p:spPr>
      </p:pic>
      <p:pic>
        <p:nvPicPr>
          <p:cNvPr id="8" name="Picture 7">
            <a:extLst>
              <a:ext uri="{FF2B5EF4-FFF2-40B4-BE49-F238E27FC236}">
                <a16:creationId xmlns:a16="http://schemas.microsoft.com/office/drawing/2014/main" id="{2C0AF354-BBCA-4D71-917B-B9F1C24B505A}"/>
              </a:ext>
            </a:extLst>
          </p:cNvPr>
          <p:cNvPicPr>
            <a:picLocks noChangeAspect="1"/>
          </p:cNvPicPr>
          <p:nvPr/>
        </p:nvPicPr>
        <p:blipFill>
          <a:blip r:embed="rId5"/>
          <a:stretch>
            <a:fillRect/>
          </a:stretch>
        </p:blipFill>
        <p:spPr>
          <a:xfrm>
            <a:off x="129409" y="3222216"/>
            <a:ext cx="1475469" cy="1443017"/>
          </a:xfrm>
          <a:prstGeom prst="rect">
            <a:avLst/>
          </a:prstGeom>
          <a:effectLst>
            <a:outerShdw blurRad="50800" dist="50800" dir="5400000" algn="ctr" rotWithShape="0">
              <a:schemeClr val="bg1">
                <a:lumMod val="50000"/>
              </a:schemeClr>
            </a:outerShdw>
          </a:effectLst>
        </p:spPr>
      </p:pic>
      <p:pic>
        <p:nvPicPr>
          <p:cNvPr id="10" name="Picture 9">
            <a:extLst>
              <a:ext uri="{FF2B5EF4-FFF2-40B4-BE49-F238E27FC236}">
                <a16:creationId xmlns:a16="http://schemas.microsoft.com/office/drawing/2014/main" id="{D42E1AE0-D27C-40B9-89FF-784D868B173A}"/>
              </a:ext>
            </a:extLst>
          </p:cNvPr>
          <p:cNvPicPr>
            <a:picLocks noChangeAspect="1"/>
          </p:cNvPicPr>
          <p:nvPr/>
        </p:nvPicPr>
        <p:blipFill>
          <a:blip r:embed="rId6"/>
          <a:stretch>
            <a:fillRect/>
          </a:stretch>
        </p:blipFill>
        <p:spPr>
          <a:xfrm>
            <a:off x="7545845" y="3228791"/>
            <a:ext cx="1468746" cy="1436442"/>
          </a:xfrm>
          <a:prstGeom prst="rect">
            <a:avLst/>
          </a:prstGeom>
          <a:effectLst>
            <a:outerShdw blurRad="50800" dist="50800" dir="5400000" algn="ctr" rotWithShape="0">
              <a:schemeClr val="bg1">
                <a:lumMod val="50000"/>
              </a:schemeClr>
            </a:outerShdw>
          </a:effectLst>
        </p:spPr>
      </p:pic>
    </p:spTree>
    <p:extLst>
      <p:ext uri="{BB962C8B-B14F-4D97-AF65-F5344CB8AC3E}">
        <p14:creationId xmlns:p14="http://schemas.microsoft.com/office/powerpoint/2010/main" val="4243056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48"/>
          <p:cNvSpPr txBox="1">
            <a:spLocks noGrp="1"/>
          </p:cNvSpPr>
          <p:nvPr>
            <p:ph type="title"/>
          </p:nvPr>
        </p:nvSpPr>
        <p:spPr>
          <a:xfrm>
            <a:off x="598377" y="411850"/>
            <a:ext cx="3215100" cy="96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Conclusions</a:t>
            </a:r>
            <a:endParaRPr dirty="0"/>
          </a:p>
        </p:txBody>
      </p:sp>
      <p:sp>
        <p:nvSpPr>
          <p:cNvPr id="3" name="Google Shape;2934;p62">
            <a:extLst>
              <a:ext uri="{FF2B5EF4-FFF2-40B4-BE49-F238E27FC236}">
                <a16:creationId xmlns:a16="http://schemas.microsoft.com/office/drawing/2014/main" id="{FD97B937-3988-4E26-9415-0B1157FC8221}"/>
              </a:ext>
            </a:extLst>
          </p:cNvPr>
          <p:cNvSpPr txBox="1"/>
          <p:nvPr/>
        </p:nvSpPr>
        <p:spPr>
          <a:xfrm>
            <a:off x="827276" y="1589711"/>
            <a:ext cx="7045977" cy="3197034"/>
          </a:xfrm>
          <a:prstGeom prst="rect">
            <a:avLst/>
          </a:prstGeom>
          <a:noFill/>
          <a:ln>
            <a:noFill/>
          </a:ln>
        </p:spPr>
        <p:txBody>
          <a:bodyPr spcFirstLastPara="1" wrap="square" lIns="91425" tIns="91425" rIns="91425" bIns="91425" anchor="t" anchorCtr="0">
            <a:noAutofit/>
          </a:bodyPr>
          <a:lstStyle/>
          <a:p>
            <a:pPr marL="244800" lvl="0" indent="-217650" algn="l" rtl="0">
              <a:spcBef>
                <a:spcPts val="0"/>
              </a:spcBef>
              <a:spcAft>
                <a:spcPts val="0"/>
              </a:spcAft>
              <a:buClr>
                <a:schemeClr val="accent3"/>
              </a:buClr>
              <a:buSzPts val="1500"/>
              <a:buFont typeface="Titillium Web"/>
              <a:buChar char="●"/>
            </a:pPr>
            <a:r>
              <a:rPr lang="en-US" sz="1100" dirty="0">
                <a:solidFill>
                  <a:srgbClr val="666056"/>
                </a:solidFill>
                <a:latin typeface="Titillium Web"/>
                <a:ea typeface="Titillium Web"/>
                <a:cs typeface="Titillium Web"/>
                <a:sym typeface="Titillium Web"/>
              </a:rPr>
              <a:t>The DistilGPT2 model performed remarkably well, providing grammatically correct sentences with good punctuation, although occasionally it would end off in gibberish</a:t>
            </a:r>
          </a:p>
          <a:p>
            <a:pPr marL="244800" lvl="0" indent="-217650" algn="l" rtl="0">
              <a:spcBef>
                <a:spcPts val="0"/>
              </a:spcBef>
              <a:spcAft>
                <a:spcPts val="0"/>
              </a:spcAft>
              <a:buClr>
                <a:schemeClr val="accent3"/>
              </a:buClr>
              <a:buSzPts val="1500"/>
              <a:buFont typeface="Titillium Web"/>
              <a:buChar char="●"/>
            </a:pPr>
            <a:endParaRPr lang="en-US" sz="11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r>
              <a:rPr lang="en-US" sz="1100" dirty="0">
                <a:solidFill>
                  <a:srgbClr val="666056"/>
                </a:solidFill>
                <a:latin typeface="Titillium Web"/>
                <a:ea typeface="Titillium Web"/>
                <a:cs typeface="Titillium Web"/>
                <a:sym typeface="Titillium Web"/>
              </a:rPr>
              <a:t>The simpler models performed better with LSTMs versus Multi Head Attention in an encoder block</a:t>
            </a:r>
          </a:p>
          <a:p>
            <a:pPr marL="244800" lvl="0" indent="-217650" algn="l" rtl="0">
              <a:spcBef>
                <a:spcPts val="0"/>
              </a:spcBef>
              <a:spcAft>
                <a:spcPts val="0"/>
              </a:spcAft>
              <a:buClr>
                <a:schemeClr val="accent3"/>
              </a:buClr>
              <a:buSzPts val="1500"/>
              <a:buFont typeface="Titillium Web"/>
              <a:buChar char="●"/>
            </a:pPr>
            <a:endParaRPr lang="en-US" sz="11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r>
              <a:rPr lang="en-US" sz="1100" dirty="0">
                <a:solidFill>
                  <a:srgbClr val="666056"/>
                </a:solidFill>
                <a:latin typeface="Titillium Web"/>
                <a:ea typeface="Titillium Web"/>
                <a:cs typeface="Titillium Web"/>
                <a:sym typeface="Titillium Web"/>
              </a:rPr>
              <a:t>As the data grew, the model took too long to run due to the increasing parameters and size of the vocabulary – LSTM models took 3 hours per epoch on the full data set</a:t>
            </a:r>
          </a:p>
          <a:p>
            <a:pPr marL="244800" lvl="0" indent="-217650" algn="l" rtl="0">
              <a:spcBef>
                <a:spcPts val="0"/>
              </a:spcBef>
              <a:spcAft>
                <a:spcPts val="0"/>
              </a:spcAft>
              <a:buClr>
                <a:schemeClr val="accent3"/>
              </a:buClr>
              <a:buSzPts val="1500"/>
              <a:buFont typeface="Titillium Web"/>
              <a:buChar char="●"/>
            </a:pPr>
            <a:endParaRPr lang="en-US" sz="11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r>
              <a:rPr lang="en-US" sz="1100" dirty="0">
                <a:solidFill>
                  <a:srgbClr val="666056"/>
                </a:solidFill>
                <a:latin typeface="Titillium Web"/>
                <a:ea typeface="Titillium Web"/>
                <a:cs typeface="Titillium Web"/>
                <a:sym typeface="Titillium Web"/>
              </a:rPr>
              <a:t>LSTM models required the data to be split – The sentence “I am a dog” would become:</a:t>
            </a:r>
          </a:p>
          <a:p>
            <a:pPr marL="244800" lvl="0" indent="-217650" algn="l" rtl="0">
              <a:spcBef>
                <a:spcPts val="0"/>
              </a:spcBef>
              <a:spcAft>
                <a:spcPts val="0"/>
              </a:spcAft>
              <a:buClr>
                <a:schemeClr val="accent3"/>
              </a:buClr>
              <a:buSzPts val="1500"/>
              <a:buFont typeface="Titillium Web"/>
              <a:buChar char="●"/>
            </a:pPr>
            <a:endParaRPr lang="en-US" sz="11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endParaRPr lang="en-US" sz="11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endParaRPr lang="en-US" sz="11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endParaRPr lang="en-US" sz="11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endParaRPr lang="en-US" sz="11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endParaRPr lang="en-US" sz="11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endParaRPr lang="en-US" sz="11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r>
              <a:rPr lang="en-US" sz="1100" dirty="0">
                <a:solidFill>
                  <a:srgbClr val="666056"/>
                </a:solidFill>
                <a:latin typeface="Titillium Web"/>
                <a:ea typeface="Titillium Web"/>
                <a:cs typeface="Titillium Web"/>
                <a:sym typeface="Titillium Web"/>
              </a:rPr>
              <a:t>Multi Head Attention was able to examine the relationship of the word to the rest of the sentence, requiring data to only be streamed into 1 X and 1 Y, which allowed a much faster model run time </a:t>
            </a:r>
          </a:p>
          <a:p>
            <a:pPr marL="244800" lvl="0" indent="-217650" algn="ctr" rtl="0">
              <a:spcBef>
                <a:spcPts val="0"/>
              </a:spcBef>
              <a:spcAft>
                <a:spcPts val="0"/>
              </a:spcAft>
              <a:buClr>
                <a:schemeClr val="accent3"/>
              </a:buClr>
              <a:buSzPts val="1500"/>
              <a:buFont typeface="Titillium Web"/>
              <a:buChar char="●"/>
            </a:pPr>
            <a:endParaRPr lang="en-US" sz="1100" dirty="0">
              <a:solidFill>
                <a:srgbClr val="666056"/>
              </a:solidFill>
              <a:latin typeface="Titillium Web"/>
              <a:ea typeface="Titillium Web"/>
              <a:cs typeface="Titillium Web"/>
              <a:sym typeface="Titillium Web"/>
            </a:endParaRPr>
          </a:p>
        </p:txBody>
      </p:sp>
      <p:graphicFrame>
        <p:nvGraphicFramePr>
          <p:cNvPr id="2" name="Table 3">
            <a:extLst>
              <a:ext uri="{FF2B5EF4-FFF2-40B4-BE49-F238E27FC236}">
                <a16:creationId xmlns:a16="http://schemas.microsoft.com/office/drawing/2014/main" id="{3FBFF5DA-8E80-44C6-A5E2-4108BBE14B29}"/>
              </a:ext>
            </a:extLst>
          </p:cNvPr>
          <p:cNvGraphicFramePr>
            <a:graphicFrameLocks noGrp="1"/>
          </p:cNvGraphicFramePr>
          <p:nvPr>
            <p:extLst>
              <p:ext uri="{D42A27DB-BD31-4B8C-83A1-F6EECF244321}">
                <p14:modId xmlns:p14="http://schemas.microsoft.com/office/powerpoint/2010/main" val="1348809270"/>
              </p:ext>
            </p:extLst>
          </p:nvPr>
        </p:nvGraphicFramePr>
        <p:xfrm>
          <a:off x="1524000" y="3256057"/>
          <a:ext cx="6096000" cy="1040280"/>
        </p:xfrm>
        <a:graphic>
          <a:graphicData uri="http://schemas.openxmlformats.org/drawingml/2006/table">
            <a:tbl>
              <a:tblPr firstRow="1" bandRow="1">
                <a:tableStyleId>{C1A5BA10-E249-4098-8836-F898A5D24426}</a:tableStyleId>
              </a:tblPr>
              <a:tblGrid>
                <a:gridCol w="3048000">
                  <a:extLst>
                    <a:ext uri="{9D8B030D-6E8A-4147-A177-3AD203B41FA5}">
                      <a16:colId xmlns:a16="http://schemas.microsoft.com/office/drawing/2014/main" val="4154956389"/>
                    </a:ext>
                  </a:extLst>
                </a:gridCol>
                <a:gridCol w="3048000">
                  <a:extLst>
                    <a:ext uri="{9D8B030D-6E8A-4147-A177-3AD203B41FA5}">
                      <a16:colId xmlns:a16="http://schemas.microsoft.com/office/drawing/2014/main" val="2781404872"/>
                    </a:ext>
                  </a:extLst>
                </a:gridCol>
              </a:tblGrid>
              <a:tr h="260070">
                <a:tc>
                  <a:txBody>
                    <a:bodyPr/>
                    <a:lstStyle/>
                    <a:p>
                      <a:pPr algn="ctr"/>
                      <a:r>
                        <a:rPr lang="en-US" sz="1000" dirty="0"/>
                        <a:t>Words prior</a:t>
                      </a:r>
                      <a:endParaRPr lang="en-SG" sz="1000" dirty="0"/>
                    </a:p>
                  </a:txBody>
                  <a:tcPr/>
                </a:tc>
                <a:tc>
                  <a:txBody>
                    <a:bodyPr/>
                    <a:lstStyle/>
                    <a:p>
                      <a:pPr algn="ctr"/>
                      <a:r>
                        <a:rPr lang="en-US" sz="1000" dirty="0"/>
                        <a:t>Word Predicted</a:t>
                      </a:r>
                      <a:endParaRPr lang="en-SG" sz="1000" dirty="0"/>
                    </a:p>
                  </a:txBody>
                  <a:tcPr/>
                </a:tc>
                <a:extLst>
                  <a:ext uri="{0D108BD9-81ED-4DB2-BD59-A6C34878D82A}">
                    <a16:rowId xmlns:a16="http://schemas.microsoft.com/office/drawing/2014/main" val="2462168677"/>
                  </a:ext>
                </a:extLst>
              </a:tr>
              <a:tr h="260070">
                <a:tc>
                  <a:txBody>
                    <a:bodyPr/>
                    <a:lstStyle/>
                    <a:p>
                      <a:pPr algn="ctr"/>
                      <a:r>
                        <a:rPr lang="en-US" sz="1000" dirty="0"/>
                        <a:t>I</a:t>
                      </a:r>
                      <a:endParaRPr lang="en-SG" sz="1000" dirty="0"/>
                    </a:p>
                  </a:txBody>
                  <a:tcPr/>
                </a:tc>
                <a:tc>
                  <a:txBody>
                    <a:bodyPr/>
                    <a:lstStyle/>
                    <a:p>
                      <a:pPr algn="ctr"/>
                      <a:r>
                        <a:rPr lang="en-US" sz="1000" dirty="0"/>
                        <a:t>Am</a:t>
                      </a:r>
                      <a:endParaRPr lang="en-SG" sz="1000" dirty="0"/>
                    </a:p>
                  </a:txBody>
                  <a:tcPr/>
                </a:tc>
                <a:extLst>
                  <a:ext uri="{0D108BD9-81ED-4DB2-BD59-A6C34878D82A}">
                    <a16:rowId xmlns:a16="http://schemas.microsoft.com/office/drawing/2014/main" val="1302294365"/>
                  </a:ext>
                </a:extLst>
              </a:tr>
              <a:tr h="260070">
                <a:tc>
                  <a:txBody>
                    <a:bodyPr/>
                    <a:lstStyle/>
                    <a:p>
                      <a:pPr algn="ctr"/>
                      <a:r>
                        <a:rPr lang="en-US" sz="1000" dirty="0"/>
                        <a:t>I am</a:t>
                      </a:r>
                      <a:endParaRPr lang="en-SG" sz="1000" dirty="0"/>
                    </a:p>
                  </a:txBody>
                  <a:tcPr/>
                </a:tc>
                <a:tc>
                  <a:txBody>
                    <a:bodyPr/>
                    <a:lstStyle/>
                    <a:p>
                      <a:pPr algn="ctr"/>
                      <a:r>
                        <a:rPr lang="en-US" sz="1000" dirty="0"/>
                        <a:t>A</a:t>
                      </a:r>
                      <a:endParaRPr lang="en-SG" sz="1000" dirty="0"/>
                    </a:p>
                  </a:txBody>
                  <a:tcPr/>
                </a:tc>
                <a:extLst>
                  <a:ext uri="{0D108BD9-81ED-4DB2-BD59-A6C34878D82A}">
                    <a16:rowId xmlns:a16="http://schemas.microsoft.com/office/drawing/2014/main" val="2558298394"/>
                  </a:ext>
                </a:extLst>
              </a:tr>
              <a:tr h="260070">
                <a:tc>
                  <a:txBody>
                    <a:bodyPr/>
                    <a:lstStyle/>
                    <a:p>
                      <a:pPr algn="ctr"/>
                      <a:r>
                        <a:rPr lang="en-US" sz="1000" dirty="0"/>
                        <a:t>I am a</a:t>
                      </a:r>
                      <a:endParaRPr lang="en-SG" sz="1000" dirty="0"/>
                    </a:p>
                  </a:txBody>
                  <a:tcPr/>
                </a:tc>
                <a:tc>
                  <a:txBody>
                    <a:bodyPr/>
                    <a:lstStyle/>
                    <a:p>
                      <a:pPr algn="ctr"/>
                      <a:r>
                        <a:rPr lang="en-US" sz="1000" dirty="0"/>
                        <a:t>dog</a:t>
                      </a:r>
                      <a:endParaRPr lang="en-SG" sz="1000" dirty="0"/>
                    </a:p>
                  </a:txBody>
                  <a:tcPr/>
                </a:tc>
                <a:extLst>
                  <a:ext uri="{0D108BD9-81ED-4DB2-BD59-A6C34878D82A}">
                    <a16:rowId xmlns:a16="http://schemas.microsoft.com/office/drawing/2014/main" val="1200968801"/>
                  </a:ext>
                </a:extLst>
              </a:tr>
            </a:tbl>
          </a:graphicData>
        </a:graphic>
      </p:graphicFrame>
    </p:spTree>
    <p:extLst>
      <p:ext uri="{BB962C8B-B14F-4D97-AF65-F5344CB8AC3E}">
        <p14:creationId xmlns:p14="http://schemas.microsoft.com/office/powerpoint/2010/main" val="1714046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48"/>
          <p:cNvSpPr txBox="1">
            <a:spLocks noGrp="1"/>
          </p:cNvSpPr>
          <p:nvPr>
            <p:ph type="title"/>
          </p:nvPr>
        </p:nvSpPr>
        <p:spPr>
          <a:xfrm>
            <a:off x="598377" y="411850"/>
            <a:ext cx="3215100" cy="96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Improving the Model</a:t>
            </a:r>
            <a:endParaRPr dirty="0"/>
          </a:p>
        </p:txBody>
      </p:sp>
      <p:sp>
        <p:nvSpPr>
          <p:cNvPr id="3" name="Google Shape;2934;p62">
            <a:extLst>
              <a:ext uri="{FF2B5EF4-FFF2-40B4-BE49-F238E27FC236}">
                <a16:creationId xmlns:a16="http://schemas.microsoft.com/office/drawing/2014/main" id="{FD97B937-3988-4E26-9415-0B1157FC8221}"/>
              </a:ext>
            </a:extLst>
          </p:cNvPr>
          <p:cNvSpPr txBox="1"/>
          <p:nvPr/>
        </p:nvSpPr>
        <p:spPr>
          <a:xfrm>
            <a:off x="827276" y="1589710"/>
            <a:ext cx="7610141" cy="2894883"/>
          </a:xfrm>
          <a:prstGeom prst="rect">
            <a:avLst/>
          </a:prstGeom>
          <a:noFill/>
          <a:ln>
            <a:noFill/>
          </a:ln>
        </p:spPr>
        <p:txBody>
          <a:bodyPr spcFirstLastPara="1" wrap="square" lIns="91425" tIns="91425" rIns="91425" bIns="91425" anchor="t" anchorCtr="0">
            <a:noAutofit/>
          </a:bodyPr>
          <a:lstStyle/>
          <a:p>
            <a:pPr marL="244800" lvl="0" indent="-217650">
              <a:buClr>
                <a:schemeClr val="accent3"/>
              </a:buClr>
              <a:buSzPts val="1500"/>
              <a:buFont typeface="Titillium Web"/>
              <a:buChar char="●"/>
            </a:pPr>
            <a:r>
              <a:rPr lang="en-US" sz="1500" dirty="0">
                <a:solidFill>
                  <a:srgbClr val="666056"/>
                </a:solidFill>
                <a:latin typeface="Titillium Web"/>
                <a:ea typeface="Titillium Web"/>
                <a:cs typeface="Titillium Web"/>
                <a:sym typeface="Titillium Web"/>
              </a:rPr>
              <a:t>To improve the </a:t>
            </a:r>
            <a:r>
              <a:rPr lang="en-US" sz="1600" dirty="0">
                <a:solidFill>
                  <a:srgbClr val="666056"/>
                </a:solidFill>
                <a:latin typeface="Titillium Web"/>
                <a:ea typeface="Titillium Web"/>
                <a:cs typeface="Titillium Web"/>
                <a:sym typeface="Titillium Web"/>
              </a:rPr>
              <a:t>Multi Head Attention </a:t>
            </a:r>
            <a:r>
              <a:rPr lang="en-US" sz="1500" dirty="0">
                <a:solidFill>
                  <a:srgbClr val="666056"/>
                </a:solidFill>
                <a:latin typeface="Titillium Web"/>
                <a:ea typeface="Titillium Web"/>
                <a:cs typeface="Titillium Web"/>
                <a:sym typeface="Titillium Web"/>
              </a:rPr>
              <a:t>model, the introduction of a </a:t>
            </a:r>
            <a:r>
              <a:rPr lang="en-US" sz="1500" b="1" dirty="0">
                <a:solidFill>
                  <a:srgbClr val="666056"/>
                </a:solidFill>
                <a:latin typeface="Titillium Web"/>
                <a:ea typeface="Titillium Web"/>
                <a:cs typeface="Titillium Web"/>
                <a:sym typeface="Titillium Web"/>
              </a:rPr>
              <a:t>1d convolutional layer </a:t>
            </a:r>
            <a:r>
              <a:rPr lang="en-US" sz="1500" dirty="0">
                <a:solidFill>
                  <a:srgbClr val="666056"/>
                </a:solidFill>
                <a:latin typeface="Titillium Web"/>
                <a:ea typeface="Titillium Web"/>
                <a:cs typeface="Titillium Web"/>
                <a:sym typeface="Titillium Web"/>
              </a:rPr>
              <a:t>could be used, with the kernel size to dictate the window of words used </a:t>
            </a:r>
          </a:p>
          <a:p>
            <a:pPr marL="244800" lvl="0" indent="-217650">
              <a:buClr>
                <a:schemeClr val="accent3"/>
              </a:buClr>
              <a:buSzPts val="1500"/>
              <a:buFont typeface="Titillium Web"/>
              <a:buChar char="●"/>
            </a:pPr>
            <a:endParaRPr lang="en-US" sz="1500" dirty="0">
              <a:solidFill>
                <a:srgbClr val="666056"/>
              </a:solidFill>
              <a:latin typeface="Titillium Web"/>
              <a:ea typeface="Titillium Web"/>
              <a:cs typeface="Titillium Web"/>
              <a:sym typeface="Titillium Web"/>
            </a:endParaRPr>
          </a:p>
          <a:p>
            <a:pPr marL="244800" lvl="0" indent="-217650">
              <a:buClr>
                <a:schemeClr val="accent3"/>
              </a:buClr>
              <a:buSzPts val="1500"/>
              <a:buFont typeface="Titillium Web"/>
              <a:buChar char="●"/>
            </a:pPr>
            <a:r>
              <a:rPr lang="en-US" sz="1500" dirty="0">
                <a:solidFill>
                  <a:srgbClr val="666056"/>
                </a:solidFill>
                <a:latin typeface="Titillium Web"/>
                <a:ea typeface="Titillium Web"/>
                <a:cs typeface="Titillium Web"/>
                <a:sym typeface="Titillium Web"/>
              </a:rPr>
              <a:t>Using </a:t>
            </a:r>
            <a:r>
              <a:rPr lang="en-US" sz="1500" b="1" dirty="0">
                <a:solidFill>
                  <a:srgbClr val="666056"/>
                </a:solidFill>
                <a:latin typeface="Titillium Web"/>
                <a:ea typeface="Titillium Web"/>
                <a:cs typeface="Titillium Web"/>
                <a:sym typeface="Titillium Web"/>
              </a:rPr>
              <a:t>pooling layers to reduce parameters </a:t>
            </a:r>
            <a:r>
              <a:rPr lang="en-US" sz="1500" dirty="0">
                <a:solidFill>
                  <a:srgbClr val="666056"/>
                </a:solidFill>
                <a:latin typeface="Titillium Web"/>
                <a:ea typeface="Titillium Web"/>
                <a:cs typeface="Titillium Web"/>
                <a:sym typeface="Titillium Web"/>
              </a:rPr>
              <a:t>may be another possible approach to reduce the complexity of the overall model</a:t>
            </a:r>
          </a:p>
          <a:p>
            <a:pPr marL="244800" lvl="0" indent="-217650">
              <a:buClr>
                <a:schemeClr val="accent3"/>
              </a:buClr>
              <a:buSzPts val="1500"/>
              <a:buFont typeface="Titillium Web"/>
              <a:buChar char="●"/>
            </a:pPr>
            <a:endParaRPr lang="en-US" sz="1500" dirty="0">
              <a:solidFill>
                <a:srgbClr val="666056"/>
              </a:solidFill>
              <a:latin typeface="Titillium Web"/>
              <a:ea typeface="Titillium Web"/>
              <a:cs typeface="Titillium Web"/>
              <a:sym typeface="Titillium Web"/>
            </a:endParaRPr>
          </a:p>
          <a:p>
            <a:pPr marL="244800" lvl="0" indent="-217650">
              <a:buClr>
                <a:schemeClr val="accent3"/>
              </a:buClr>
              <a:buSzPts val="1500"/>
              <a:buFont typeface="Titillium Web"/>
              <a:buChar char="●"/>
            </a:pPr>
            <a:r>
              <a:rPr lang="en-US" sz="1500" dirty="0">
                <a:solidFill>
                  <a:srgbClr val="666056"/>
                </a:solidFill>
                <a:latin typeface="Titillium Web"/>
                <a:ea typeface="Titillium Web"/>
                <a:cs typeface="Titillium Web"/>
                <a:sym typeface="Titillium Web"/>
              </a:rPr>
              <a:t>Train the model on a wider variety of tasting notes using a crowd sourced platform like </a:t>
            </a:r>
            <a:r>
              <a:rPr lang="en-US" sz="1500" dirty="0" err="1">
                <a:solidFill>
                  <a:srgbClr val="666056"/>
                </a:solidFill>
                <a:latin typeface="Titillium Web"/>
                <a:ea typeface="Titillium Web"/>
                <a:cs typeface="Titillium Web"/>
                <a:sym typeface="Titillium Web"/>
              </a:rPr>
              <a:t>Vivino</a:t>
            </a:r>
            <a:endParaRPr lang="en-US" sz="1500" dirty="0">
              <a:solidFill>
                <a:srgbClr val="666056"/>
              </a:solidFill>
              <a:latin typeface="Titillium Web"/>
              <a:ea typeface="Titillium Web"/>
              <a:cs typeface="Titillium Web"/>
              <a:sym typeface="Titillium Web"/>
            </a:endParaRPr>
          </a:p>
          <a:p>
            <a:pPr marL="244800" lvl="0" indent="-217650">
              <a:buClr>
                <a:schemeClr val="accent3"/>
              </a:buClr>
              <a:buSzPts val="1500"/>
              <a:buFont typeface="Titillium Web"/>
              <a:buChar char="●"/>
            </a:pPr>
            <a:endParaRPr lang="en-US" sz="1500" dirty="0">
              <a:solidFill>
                <a:srgbClr val="666056"/>
              </a:solidFill>
              <a:latin typeface="Titillium Web"/>
              <a:ea typeface="Titillium Web"/>
              <a:cs typeface="Titillium Web"/>
              <a:sym typeface="Titillium Web"/>
            </a:endParaRPr>
          </a:p>
          <a:p>
            <a:pPr marL="244800" lvl="0" indent="-217650">
              <a:buClr>
                <a:schemeClr val="accent3"/>
              </a:buClr>
              <a:buSzPts val="1500"/>
              <a:buFont typeface="Titillium Web"/>
              <a:buChar char="●"/>
            </a:pPr>
            <a:r>
              <a:rPr lang="en-US" sz="1500" dirty="0">
                <a:solidFill>
                  <a:srgbClr val="666056"/>
                </a:solidFill>
                <a:latin typeface="Titillium Web"/>
                <a:ea typeface="Titillium Web"/>
                <a:cs typeface="Titillium Web"/>
                <a:sym typeface="Titillium Web"/>
              </a:rPr>
              <a:t>Controlled Text Generation allowing the input of region and vintage to help guide the type of text generated</a:t>
            </a:r>
          </a:p>
        </p:txBody>
      </p:sp>
    </p:spTree>
    <p:extLst>
      <p:ext uri="{BB962C8B-B14F-4D97-AF65-F5344CB8AC3E}">
        <p14:creationId xmlns:p14="http://schemas.microsoft.com/office/powerpoint/2010/main" val="305414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38"/>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Table of Contents</a:t>
            </a:r>
            <a:endParaRPr dirty="0"/>
          </a:p>
        </p:txBody>
      </p:sp>
      <p:sp>
        <p:nvSpPr>
          <p:cNvPr id="739" name="Google Shape;739;p38"/>
          <p:cNvSpPr txBox="1">
            <a:spLocks noGrp="1"/>
          </p:cNvSpPr>
          <p:nvPr>
            <p:ph type="title"/>
          </p:nvPr>
        </p:nvSpPr>
        <p:spPr>
          <a:xfrm>
            <a:off x="981345" y="1085959"/>
            <a:ext cx="82710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sz="2800" dirty="0"/>
              <a:t>01</a:t>
            </a:r>
            <a:endParaRPr sz="2800" dirty="0"/>
          </a:p>
        </p:txBody>
      </p:sp>
      <p:sp>
        <p:nvSpPr>
          <p:cNvPr id="740" name="Google Shape;740;p38"/>
          <p:cNvSpPr txBox="1">
            <a:spLocks noGrp="1"/>
          </p:cNvSpPr>
          <p:nvPr>
            <p:ph type="title" idx="2"/>
          </p:nvPr>
        </p:nvSpPr>
        <p:spPr>
          <a:xfrm>
            <a:off x="1884720" y="1085959"/>
            <a:ext cx="27573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sz="1600" dirty="0"/>
              <a:t>Problem Statement</a:t>
            </a:r>
          </a:p>
        </p:txBody>
      </p:sp>
      <p:cxnSp>
        <p:nvCxnSpPr>
          <p:cNvPr id="751" name="Google Shape;751;p38"/>
          <p:cNvCxnSpPr>
            <a:cxnSpLocks/>
          </p:cNvCxnSpPr>
          <p:nvPr/>
        </p:nvCxnSpPr>
        <p:spPr>
          <a:xfrm flipV="1">
            <a:off x="1637819" y="1446259"/>
            <a:ext cx="208763" cy="196991"/>
          </a:xfrm>
          <a:prstGeom prst="straightConnector1">
            <a:avLst/>
          </a:prstGeom>
          <a:noFill/>
          <a:ln w="19050" cap="flat" cmpd="sng">
            <a:solidFill>
              <a:schemeClr val="accent4"/>
            </a:solidFill>
            <a:prstDash val="solid"/>
            <a:round/>
            <a:headEnd type="none" w="med" len="med"/>
            <a:tailEnd type="none" w="med" len="med"/>
          </a:ln>
        </p:spPr>
      </p:cxnSp>
      <p:sp>
        <p:nvSpPr>
          <p:cNvPr id="46" name="Google Shape;739;p38">
            <a:extLst>
              <a:ext uri="{FF2B5EF4-FFF2-40B4-BE49-F238E27FC236}">
                <a16:creationId xmlns:a16="http://schemas.microsoft.com/office/drawing/2014/main" id="{A862745C-9172-4951-811B-E4607B2BD833}"/>
              </a:ext>
            </a:extLst>
          </p:cNvPr>
          <p:cNvSpPr txBox="1">
            <a:spLocks/>
          </p:cNvSpPr>
          <p:nvPr/>
        </p:nvSpPr>
        <p:spPr>
          <a:xfrm>
            <a:off x="996008" y="1845210"/>
            <a:ext cx="8271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02</a:t>
            </a:r>
          </a:p>
        </p:txBody>
      </p:sp>
      <p:sp>
        <p:nvSpPr>
          <p:cNvPr id="47" name="Google Shape;740;p38">
            <a:extLst>
              <a:ext uri="{FF2B5EF4-FFF2-40B4-BE49-F238E27FC236}">
                <a16:creationId xmlns:a16="http://schemas.microsoft.com/office/drawing/2014/main" id="{C8A8C2E3-D0C1-4386-8518-CB09A1306CAB}"/>
              </a:ext>
            </a:extLst>
          </p:cNvPr>
          <p:cNvSpPr txBox="1">
            <a:spLocks/>
          </p:cNvSpPr>
          <p:nvPr/>
        </p:nvSpPr>
        <p:spPr>
          <a:xfrm>
            <a:off x="1899383" y="1845210"/>
            <a:ext cx="27573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US" sz="1600" dirty="0"/>
              <a:t>Flask Deployment</a:t>
            </a:r>
            <a:endParaRPr lang="en-SG" sz="1600" dirty="0"/>
          </a:p>
        </p:txBody>
      </p:sp>
      <p:cxnSp>
        <p:nvCxnSpPr>
          <p:cNvPr id="48" name="Google Shape;751;p38">
            <a:extLst>
              <a:ext uri="{FF2B5EF4-FFF2-40B4-BE49-F238E27FC236}">
                <a16:creationId xmlns:a16="http://schemas.microsoft.com/office/drawing/2014/main" id="{F1051C40-9D05-4FFB-8B8D-75C62EAEEDC6}"/>
              </a:ext>
            </a:extLst>
          </p:cNvPr>
          <p:cNvCxnSpPr>
            <a:cxnSpLocks/>
          </p:cNvCxnSpPr>
          <p:nvPr/>
        </p:nvCxnSpPr>
        <p:spPr>
          <a:xfrm flipV="1">
            <a:off x="1652482" y="2205510"/>
            <a:ext cx="208763" cy="196991"/>
          </a:xfrm>
          <a:prstGeom prst="straightConnector1">
            <a:avLst/>
          </a:prstGeom>
          <a:noFill/>
          <a:ln w="19050" cap="flat" cmpd="sng">
            <a:solidFill>
              <a:schemeClr val="accent4"/>
            </a:solidFill>
            <a:prstDash val="solid"/>
            <a:round/>
            <a:headEnd type="none" w="med" len="med"/>
            <a:tailEnd type="none" w="med" len="med"/>
          </a:ln>
        </p:spPr>
      </p:cxnSp>
      <p:sp>
        <p:nvSpPr>
          <p:cNvPr id="49" name="Google Shape;739;p38">
            <a:extLst>
              <a:ext uri="{FF2B5EF4-FFF2-40B4-BE49-F238E27FC236}">
                <a16:creationId xmlns:a16="http://schemas.microsoft.com/office/drawing/2014/main" id="{9A01740B-C7A2-47B8-B29E-54BCF5801223}"/>
              </a:ext>
            </a:extLst>
          </p:cNvPr>
          <p:cNvSpPr txBox="1">
            <a:spLocks/>
          </p:cNvSpPr>
          <p:nvPr/>
        </p:nvSpPr>
        <p:spPr>
          <a:xfrm>
            <a:off x="981345" y="2630151"/>
            <a:ext cx="8271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03</a:t>
            </a:r>
          </a:p>
        </p:txBody>
      </p:sp>
      <p:sp>
        <p:nvSpPr>
          <p:cNvPr id="50" name="Google Shape;740;p38">
            <a:extLst>
              <a:ext uri="{FF2B5EF4-FFF2-40B4-BE49-F238E27FC236}">
                <a16:creationId xmlns:a16="http://schemas.microsoft.com/office/drawing/2014/main" id="{78133001-37BE-4964-BECD-AE9078B52E95}"/>
              </a:ext>
            </a:extLst>
          </p:cNvPr>
          <p:cNvSpPr txBox="1">
            <a:spLocks/>
          </p:cNvSpPr>
          <p:nvPr/>
        </p:nvSpPr>
        <p:spPr>
          <a:xfrm>
            <a:off x="1884720" y="2630151"/>
            <a:ext cx="27573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pPr marL="0" lvl="0" indent="0" algn="l" rtl="0">
              <a:spcBef>
                <a:spcPts val="0"/>
              </a:spcBef>
              <a:spcAft>
                <a:spcPts val="0"/>
              </a:spcAft>
              <a:buNone/>
            </a:pPr>
            <a:r>
              <a:rPr lang="en-SG" sz="1600"/>
              <a:t>What Makes a Tasting Note?</a:t>
            </a:r>
            <a:endParaRPr lang="en-SG" sz="1600" dirty="0"/>
          </a:p>
        </p:txBody>
      </p:sp>
      <p:cxnSp>
        <p:nvCxnSpPr>
          <p:cNvPr id="51" name="Google Shape;751;p38">
            <a:extLst>
              <a:ext uri="{FF2B5EF4-FFF2-40B4-BE49-F238E27FC236}">
                <a16:creationId xmlns:a16="http://schemas.microsoft.com/office/drawing/2014/main" id="{948F714B-0171-4A47-9C9B-B49131E2D258}"/>
              </a:ext>
            </a:extLst>
          </p:cNvPr>
          <p:cNvCxnSpPr>
            <a:cxnSpLocks/>
          </p:cNvCxnSpPr>
          <p:nvPr/>
        </p:nvCxnSpPr>
        <p:spPr>
          <a:xfrm flipV="1">
            <a:off x="1637819" y="2990451"/>
            <a:ext cx="208763" cy="196991"/>
          </a:xfrm>
          <a:prstGeom prst="straightConnector1">
            <a:avLst/>
          </a:prstGeom>
          <a:noFill/>
          <a:ln w="19050" cap="flat" cmpd="sng">
            <a:solidFill>
              <a:schemeClr val="accent4"/>
            </a:solidFill>
            <a:prstDash val="solid"/>
            <a:round/>
            <a:headEnd type="none" w="med" len="med"/>
            <a:tailEnd type="none" w="med" len="med"/>
          </a:ln>
        </p:spPr>
      </p:cxnSp>
      <p:sp>
        <p:nvSpPr>
          <p:cNvPr id="52" name="Google Shape;739;p38">
            <a:extLst>
              <a:ext uri="{FF2B5EF4-FFF2-40B4-BE49-F238E27FC236}">
                <a16:creationId xmlns:a16="http://schemas.microsoft.com/office/drawing/2014/main" id="{78ECD67A-624E-4221-B2D0-FB867D0A8BDE}"/>
              </a:ext>
            </a:extLst>
          </p:cNvPr>
          <p:cNvSpPr txBox="1">
            <a:spLocks/>
          </p:cNvSpPr>
          <p:nvPr/>
        </p:nvSpPr>
        <p:spPr>
          <a:xfrm>
            <a:off x="981345" y="3401860"/>
            <a:ext cx="8271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04</a:t>
            </a:r>
          </a:p>
        </p:txBody>
      </p:sp>
      <p:sp>
        <p:nvSpPr>
          <p:cNvPr id="53" name="Google Shape;740;p38">
            <a:extLst>
              <a:ext uri="{FF2B5EF4-FFF2-40B4-BE49-F238E27FC236}">
                <a16:creationId xmlns:a16="http://schemas.microsoft.com/office/drawing/2014/main" id="{51879B36-390F-4649-B1AA-621CFE55D775}"/>
              </a:ext>
            </a:extLst>
          </p:cNvPr>
          <p:cNvSpPr txBox="1">
            <a:spLocks/>
          </p:cNvSpPr>
          <p:nvPr/>
        </p:nvSpPr>
        <p:spPr>
          <a:xfrm>
            <a:off x="1884720" y="3401860"/>
            <a:ext cx="27573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SG" sz="1600" dirty="0"/>
              <a:t>Dataset Sources</a:t>
            </a:r>
          </a:p>
        </p:txBody>
      </p:sp>
      <p:cxnSp>
        <p:nvCxnSpPr>
          <p:cNvPr id="54" name="Google Shape;751;p38">
            <a:extLst>
              <a:ext uri="{FF2B5EF4-FFF2-40B4-BE49-F238E27FC236}">
                <a16:creationId xmlns:a16="http://schemas.microsoft.com/office/drawing/2014/main" id="{02D0B9A4-521D-4C62-B8B0-FE43B2A55CF9}"/>
              </a:ext>
            </a:extLst>
          </p:cNvPr>
          <p:cNvCxnSpPr>
            <a:cxnSpLocks/>
          </p:cNvCxnSpPr>
          <p:nvPr/>
        </p:nvCxnSpPr>
        <p:spPr>
          <a:xfrm flipV="1">
            <a:off x="1637819" y="3762160"/>
            <a:ext cx="208763" cy="196991"/>
          </a:xfrm>
          <a:prstGeom prst="straightConnector1">
            <a:avLst/>
          </a:prstGeom>
          <a:noFill/>
          <a:ln w="19050" cap="flat" cmpd="sng">
            <a:solidFill>
              <a:schemeClr val="accent4"/>
            </a:solidFill>
            <a:prstDash val="solid"/>
            <a:round/>
            <a:headEnd type="none" w="med" len="med"/>
            <a:tailEnd type="none" w="med" len="med"/>
          </a:ln>
        </p:spPr>
      </p:cxnSp>
      <p:sp>
        <p:nvSpPr>
          <p:cNvPr id="55" name="Google Shape;739;p38">
            <a:extLst>
              <a:ext uri="{FF2B5EF4-FFF2-40B4-BE49-F238E27FC236}">
                <a16:creationId xmlns:a16="http://schemas.microsoft.com/office/drawing/2014/main" id="{08D6FA1A-D78B-466D-A047-B3CCDFFB17F7}"/>
              </a:ext>
            </a:extLst>
          </p:cNvPr>
          <p:cNvSpPr txBox="1">
            <a:spLocks/>
          </p:cNvSpPr>
          <p:nvPr/>
        </p:nvSpPr>
        <p:spPr>
          <a:xfrm>
            <a:off x="4114454" y="1085959"/>
            <a:ext cx="8271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05</a:t>
            </a:r>
          </a:p>
        </p:txBody>
      </p:sp>
      <p:sp>
        <p:nvSpPr>
          <p:cNvPr id="56" name="Google Shape;740;p38">
            <a:extLst>
              <a:ext uri="{FF2B5EF4-FFF2-40B4-BE49-F238E27FC236}">
                <a16:creationId xmlns:a16="http://schemas.microsoft.com/office/drawing/2014/main" id="{CB6F7550-67FC-4C65-A521-37E50BE72807}"/>
              </a:ext>
            </a:extLst>
          </p:cNvPr>
          <p:cNvSpPr txBox="1">
            <a:spLocks/>
          </p:cNvSpPr>
          <p:nvPr/>
        </p:nvSpPr>
        <p:spPr>
          <a:xfrm>
            <a:off x="5017829" y="1085959"/>
            <a:ext cx="27573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SG" sz="1600" dirty="0"/>
              <a:t>Exploratory Data Analysis</a:t>
            </a:r>
          </a:p>
        </p:txBody>
      </p:sp>
      <p:cxnSp>
        <p:nvCxnSpPr>
          <p:cNvPr id="57" name="Google Shape;751;p38">
            <a:extLst>
              <a:ext uri="{FF2B5EF4-FFF2-40B4-BE49-F238E27FC236}">
                <a16:creationId xmlns:a16="http://schemas.microsoft.com/office/drawing/2014/main" id="{42E75403-F65C-4939-AF1E-3456B400CCF7}"/>
              </a:ext>
            </a:extLst>
          </p:cNvPr>
          <p:cNvCxnSpPr>
            <a:cxnSpLocks/>
          </p:cNvCxnSpPr>
          <p:nvPr/>
        </p:nvCxnSpPr>
        <p:spPr>
          <a:xfrm flipV="1">
            <a:off x="4756265" y="1477954"/>
            <a:ext cx="208763" cy="196991"/>
          </a:xfrm>
          <a:prstGeom prst="straightConnector1">
            <a:avLst/>
          </a:prstGeom>
          <a:noFill/>
          <a:ln w="19050" cap="flat" cmpd="sng">
            <a:solidFill>
              <a:schemeClr val="accent4"/>
            </a:solidFill>
            <a:prstDash val="solid"/>
            <a:round/>
            <a:headEnd type="none" w="med" len="med"/>
            <a:tailEnd type="none" w="med" len="med"/>
          </a:ln>
        </p:spPr>
      </p:cxnSp>
      <p:sp>
        <p:nvSpPr>
          <p:cNvPr id="58" name="Google Shape;739;p38">
            <a:extLst>
              <a:ext uri="{FF2B5EF4-FFF2-40B4-BE49-F238E27FC236}">
                <a16:creationId xmlns:a16="http://schemas.microsoft.com/office/drawing/2014/main" id="{3AC54EE6-9864-46FE-B381-77655F605E4C}"/>
              </a:ext>
            </a:extLst>
          </p:cNvPr>
          <p:cNvSpPr txBox="1">
            <a:spLocks/>
          </p:cNvSpPr>
          <p:nvPr/>
        </p:nvSpPr>
        <p:spPr>
          <a:xfrm>
            <a:off x="4114454" y="1818919"/>
            <a:ext cx="8271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06</a:t>
            </a:r>
          </a:p>
        </p:txBody>
      </p:sp>
      <p:sp>
        <p:nvSpPr>
          <p:cNvPr id="59" name="Google Shape;740;p38">
            <a:extLst>
              <a:ext uri="{FF2B5EF4-FFF2-40B4-BE49-F238E27FC236}">
                <a16:creationId xmlns:a16="http://schemas.microsoft.com/office/drawing/2014/main" id="{200B85FC-3F1E-4287-BE88-460B3AE816C1}"/>
              </a:ext>
            </a:extLst>
          </p:cNvPr>
          <p:cNvSpPr txBox="1">
            <a:spLocks/>
          </p:cNvSpPr>
          <p:nvPr/>
        </p:nvSpPr>
        <p:spPr>
          <a:xfrm>
            <a:off x="5017829" y="1818919"/>
            <a:ext cx="27573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US" sz="1600" dirty="0"/>
              <a:t>Models Created</a:t>
            </a:r>
            <a:endParaRPr lang="en-SG" sz="1600" dirty="0"/>
          </a:p>
        </p:txBody>
      </p:sp>
      <p:cxnSp>
        <p:nvCxnSpPr>
          <p:cNvPr id="60" name="Google Shape;751;p38">
            <a:extLst>
              <a:ext uri="{FF2B5EF4-FFF2-40B4-BE49-F238E27FC236}">
                <a16:creationId xmlns:a16="http://schemas.microsoft.com/office/drawing/2014/main" id="{06B317CF-DCB2-4D05-8846-63F0B6C52CD2}"/>
              </a:ext>
            </a:extLst>
          </p:cNvPr>
          <p:cNvCxnSpPr>
            <a:cxnSpLocks/>
          </p:cNvCxnSpPr>
          <p:nvPr/>
        </p:nvCxnSpPr>
        <p:spPr>
          <a:xfrm flipV="1">
            <a:off x="4770928" y="2179219"/>
            <a:ext cx="208763" cy="196991"/>
          </a:xfrm>
          <a:prstGeom prst="straightConnector1">
            <a:avLst/>
          </a:prstGeom>
          <a:noFill/>
          <a:ln w="19050" cap="flat" cmpd="sng">
            <a:solidFill>
              <a:schemeClr val="accent4"/>
            </a:solidFill>
            <a:prstDash val="solid"/>
            <a:round/>
            <a:headEnd type="none" w="med" len="med"/>
            <a:tailEnd type="none" w="med" len="med"/>
          </a:ln>
        </p:spPr>
      </p:cxnSp>
      <p:sp>
        <p:nvSpPr>
          <p:cNvPr id="65" name="Google Shape;739;p38">
            <a:extLst>
              <a:ext uri="{FF2B5EF4-FFF2-40B4-BE49-F238E27FC236}">
                <a16:creationId xmlns:a16="http://schemas.microsoft.com/office/drawing/2014/main" id="{2C18780E-A8F0-4CC0-96AB-4E370C59620C}"/>
              </a:ext>
            </a:extLst>
          </p:cNvPr>
          <p:cNvSpPr txBox="1">
            <a:spLocks/>
          </p:cNvSpPr>
          <p:nvPr/>
        </p:nvSpPr>
        <p:spPr>
          <a:xfrm>
            <a:off x="4076316" y="2573243"/>
            <a:ext cx="8271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07</a:t>
            </a:r>
          </a:p>
        </p:txBody>
      </p:sp>
      <p:sp>
        <p:nvSpPr>
          <p:cNvPr id="66" name="Google Shape;740;p38">
            <a:extLst>
              <a:ext uri="{FF2B5EF4-FFF2-40B4-BE49-F238E27FC236}">
                <a16:creationId xmlns:a16="http://schemas.microsoft.com/office/drawing/2014/main" id="{F738D32B-3BEE-4BF7-AAD1-2D885D391FE5}"/>
              </a:ext>
            </a:extLst>
          </p:cNvPr>
          <p:cNvSpPr txBox="1">
            <a:spLocks/>
          </p:cNvSpPr>
          <p:nvPr/>
        </p:nvSpPr>
        <p:spPr>
          <a:xfrm>
            <a:off x="5017829" y="2724651"/>
            <a:ext cx="27573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US" sz="1600" dirty="0"/>
              <a:t>Final Model Evaluations</a:t>
            </a:r>
            <a:endParaRPr lang="en-SG" sz="1600" dirty="0"/>
          </a:p>
          <a:p>
            <a:endParaRPr lang="en-SG" sz="1600" dirty="0"/>
          </a:p>
        </p:txBody>
      </p:sp>
      <p:cxnSp>
        <p:nvCxnSpPr>
          <p:cNvPr id="67" name="Google Shape;751;p38">
            <a:extLst>
              <a:ext uri="{FF2B5EF4-FFF2-40B4-BE49-F238E27FC236}">
                <a16:creationId xmlns:a16="http://schemas.microsoft.com/office/drawing/2014/main" id="{3B70BC55-DB3C-4CFE-836A-C1FE1F044A38}"/>
              </a:ext>
            </a:extLst>
          </p:cNvPr>
          <p:cNvCxnSpPr>
            <a:cxnSpLocks/>
          </p:cNvCxnSpPr>
          <p:nvPr/>
        </p:nvCxnSpPr>
        <p:spPr>
          <a:xfrm flipV="1">
            <a:off x="4732790" y="2933543"/>
            <a:ext cx="208763" cy="196991"/>
          </a:xfrm>
          <a:prstGeom prst="straightConnector1">
            <a:avLst/>
          </a:prstGeom>
          <a:noFill/>
          <a:ln w="19050" cap="flat" cmpd="sng">
            <a:solidFill>
              <a:schemeClr val="accent4"/>
            </a:solidFill>
            <a:prstDash val="solid"/>
            <a:round/>
            <a:headEnd type="none" w="med" len="med"/>
            <a:tailEnd type="none" w="med" len="med"/>
          </a:ln>
        </p:spPr>
      </p:cxnSp>
      <p:sp>
        <p:nvSpPr>
          <p:cNvPr id="24" name="Google Shape;739;p38">
            <a:extLst>
              <a:ext uri="{FF2B5EF4-FFF2-40B4-BE49-F238E27FC236}">
                <a16:creationId xmlns:a16="http://schemas.microsoft.com/office/drawing/2014/main" id="{B6ABD0DF-2FF2-481F-9B52-58AEEF7DB0FB}"/>
              </a:ext>
            </a:extLst>
          </p:cNvPr>
          <p:cNvSpPr txBox="1">
            <a:spLocks/>
          </p:cNvSpPr>
          <p:nvPr/>
        </p:nvSpPr>
        <p:spPr>
          <a:xfrm>
            <a:off x="4114454" y="3352454"/>
            <a:ext cx="8271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08</a:t>
            </a:r>
          </a:p>
        </p:txBody>
      </p:sp>
      <p:sp>
        <p:nvSpPr>
          <p:cNvPr id="25" name="Google Shape;740;p38">
            <a:extLst>
              <a:ext uri="{FF2B5EF4-FFF2-40B4-BE49-F238E27FC236}">
                <a16:creationId xmlns:a16="http://schemas.microsoft.com/office/drawing/2014/main" id="{A5949AEA-10A0-41F3-BDF3-8CD846F35773}"/>
              </a:ext>
            </a:extLst>
          </p:cNvPr>
          <p:cNvSpPr txBox="1">
            <a:spLocks/>
          </p:cNvSpPr>
          <p:nvPr/>
        </p:nvSpPr>
        <p:spPr>
          <a:xfrm>
            <a:off x="5017829" y="3352454"/>
            <a:ext cx="27573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US" sz="1600" dirty="0"/>
              <a:t>Conclusions</a:t>
            </a:r>
            <a:endParaRPr lang="en-SG" sz="1600" dirty="0"/>
          </a:p>
        </p:txBody>
      </p:sp>
      <p:cxnSp>
        <p:nvCxnSpPr>
          <p:cNvPr id="26" name="Google Shape;751;p38">
            <a:extLst>
              <a:ext uri="{FF2B5EF4-FFF2-40B4-BE49-F238E27FC236}">
                <a16:creationId xmlns:a16="http://schemas.microsoft.com/office/drawing/2014/main" id="{9F0281C8-6B7F-461B-A733-A77DF2CED286}"/>
              </a:ext>
            </a:extLst>
          </p:cNvPr>
          <p:cNvCxnSpPr>
            <a:cxnSpLocks/>
          </p:cNvCxnSpPr>
          <p:nvPr/>
        </p:nvCxnSpPr>
        <p:spPr>
          <a:xfrm flipV="1">
            <a:off x="4770928" y="3712754"/>
            <a:ext cx="208763" cy="196991"/>
          </a:xfrm>
          <a:prstGeom prst="straightConnector1">
            <a:avLst/>
          </a:prstGeom>
          <a:noFill/>
          <a:ln w="19050" cap="flat" cmpd="sng">
            <a:solidFill>
              <a:schemeClr val="accent4"/>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33"/>
        <p:cNvGrpSpPr/>
        <p:nvPr/>
      </p:nvGrpSpPr>
      <p:grpSpPr>
        <a:xfrm>
          <a:off x="0" y="0"/>
          <a:ext cx="0" cy="0"/>
          <a:chOff x="0" y="0"/>
          <a:chExt cx="0" cy="0"/>
        </a:xfrm>
      </p:grpSpPr>
      <p:grpSp>
        <p:nvGrpSpPr>
          <p:cNvPr id="3034" name="Google Shape;3034;p70"/>
          <p:cNvGrpSpPr/>
          <p:nvPr/>
        </p:nvGrpSpPr>
        <p:grpSpPr>
          <a:xfrm>
            <a:off x="3727571" y="2888748"/>
            <a:ext cx="1624360" cy="708383"/>
            <a:chOff x="3727571" y="2902195"/>
            <a:chExt cx="1624360" cy="708383"/>
          </a:xfrm>
        </p:grpSpPr>
        <p:sp>
          <p:nvSpPr>
            <p:cNvPr id="3035" name="Google Shape;3035;p70"/>
            <p:cNvSpPr/>
            <p:nvPr/>
          </p:nvSpPr>
          <p:spPr>
            <a:xfrm>
              <a:off x="3727571" y="2962070"/>
              <a:ext cx="648564" cy="648507"/>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70"/>
            <p:cNvSpPr/>
            <p:nvPr/>
          </p:nvSpPr>
          <p:spPr>
            <a:xfrm>
              <a:off x="3782085" y="2902195"/>
              <a:ext cx="1569846" cy="648507"/>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7" name="Google Shape;3037;p70"/>
          <p:cNvSpPr txBox="1">
            <a:spLocks noGrp="1"/>
          </p:cNvSpPr>
          <p:nvPr>
            <p:ph type="ctrTitle"/>
          </p:nvPr>
        </p:nvSpPr>
        <p:spPr>
          <a:xfrm>
            <a:off x="2288000" y="584079"/>
            <a:ext cx="4568100" cy="118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a:t>DANKE!</a:t>
            </a:r>
            <a:endParaRPr/>
          </a:p>
        </p:txBody>
      </p:sp>
      <p:sp>
        <p:nvSpPr>
          <p:cNvPr id="3038" name="Google Shape;3038;p70"/>
          <p:cNvSpPr txBox="1">
            <a:spLocks noGrp="1"/>
          </p:cNvSpPr>
          <p:nvPr>
            <p:ph type="subTitle" idx="1"/>
          </p:nvPr>
        </p:nvSpPr>
        <p:spPr>
          <a:xfrm>
            <a:off x="2288000" y="1614803"/>
            <a:ext cx="4568100" cy="52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a:t>Habt ihr noch Fragen?</a:t>
            </a:r>
            <a:endParaRPr/>
          </a:p>
        </p:txBody>
      </p:sp>
      <p:sp>
        <p:nvSpPr>
          <p:cNvPr id="3039" name="Google Shape;3039;p70"/>
          <p:cNvSpPr txBox="1">
            <a:spLocks noGrp="1"/>
          </p:cNvSpPr>
          <p:nvPr>
            <p:ph type="subTitle" idx="2"/>
          </p:nvPr>
        </p:nvSpPr>
        <p:spPr>
          <a:xfrm>
            <a:off x="2757325" y="2064330"/>
            <a:ext cx="3629400" cy="74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a:solidFill>
                  <a:schemeClr val="dk2"/>
                </a:solidFill>
              </a:rPr>
              <a:t>youremail@freepik.com </a:t>
            </a:r>
            <a:endParaRPr>
              <a:solidFill>
                <a:schemeClr val="dk2"/>
              </a:solidFill>
            </a:endParaRPr>
          </a:p>
          <a:p>
            <a:pPr marL="0" lvl="0" indent="0" algn="ctr" rtl="0">
              <a:spcBef>
                <a:spcPts val="0"/>
              </a:spcBef>
              <a:spcAft>
                <a:spcPts val="0"/>
              </a:spcAft>
              <a:buNone/>
            </a:pPr>
            <a:r>
              <a:rPr lang="de">
                <a:solidFill>
                  <a:schemeClr val="dk2"/>
                </a:solidFill>
              </a:rPr>
              <a:t>+39  620 421 838 </a:t>
            </a:r>
            <a:endParaRPr>
              <a:solidFill>
                <a:schemeClr val="dk2"/>
              </a:solidFill>
            </a:endParaRPr>
          </a:p>
          <a:p>
            <a:pPr marL="0" lvl="0" indent="0" algn="ctr" rtl="0">
              <a:spcBef>
                <a:spcPts val="0"/>
              </a:spcBef>
              <a:spcAft>
                <a:spcPts val="0"/>
              </a:spcAft>
              <a:buNone/>
            </a:pPr>
            <a:r>
              <a:rPr lang="de">
                <a:solidFill>
                  <a:schemeClr val="dk2"/>
                </a:solidFill>
              </a:rPr>
              <a:t>yourcompany.com</a:t>
            </a:r>
            <a:endParaRPr>
              <a:solidFill>
                <a:schemeClr val="dk2"/>
              </a:solidFill>
            </a:endParaRPr>
          </a:p>
        </p:txBody>
      </p:sp>
      <p:sp>
        <p:nvSpPr>
          <p:cNvPr id="3040" name="Google Shape;3040;p70"/>
          <p:cNvSpPr txBox="1"/>
          <p:nvPr/>
        </p:nvSpPr>
        <p:spPr>
          <a:xfrm>
            <a:off x="2287950" y="4250346"/>
            <a:ext cx="4568100" cy="3735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de" sz="1000">
                <a:solidFill>
                  <a:schemeClr val="dk2"/>
                </a:solidFill>
                <a:latin typeface="Titillium Web"/>
                <a:ea typeface="Titillium Web"/>
                <a:cs typeface="Titillium Web"/>
                <a:sym typeface="Titillium Web"/>
              </a:rPr>
              <a:t>Bitte lösche diese Folie nicht, es sei denn du bist ein Premium Nutzer</a:t>
            </a:r>
            <a:endParaRPr sz="1000">
              <a:solidFill>
                <a:schemeClr val="dk2"/>
              </a:solidFill>
              <a:latin typeface="Titillium Web"/>
              <a:ea typeface="Titillium Web"/>
              <a:cs typeface="Titillium Web"/>
              <a:sym typeface="Titillium Web"/>
            </a:endParaRPr>
          </a:p>
        </p:txBody>
      </p:sp>
      <p:sp>
        <p:nvSpPr>
          <p:cNvPr id="3041" name="Google Shape;3041;p70"/>
          <p:cNvSpPr/>
          <p:nvPr/>
        </p:nvSpPr>
        <p:spPr>
          <a:xfrm>
            <a:off x="3922849" y="3049725"/>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nvGrpSpPr>
          <p:cNvPr id="3042" name="Google Shape;3042;p70"/>
          <p:cNvGrpSpPr/>
          <p:nvPr/>
        </p:nvGrpSpPr>
        <p:grpSpPr>
          <a:xfrm>
            <a:off x="4399214" y="3049916"/>
            <a:ext cx="346056" cy="345674"/>
            <a:chOff x="3303268" y="3817349"/>
            <a:chExt cx="346056" cy="345674"/>
          </a:xfrm>
        </p:grpSpPr>
        <p:sp>
          <p:nvSpPr>
            <p:cNvPr id="3043" name="Google Shape;3043;p70"/>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44" name="Google Shape;3044;p70"/>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45" name="Google Shape;3045;p70"/>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46" name="Google Shape;3046;p70"/>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grpSp>
        <p:nvGrpSpPr>
          <p:cNvPr id="3047" name="Google Shape;3047;p70"/>
          <p:cNvGrpSpPr/>
          <p:nvPr/>
        </p:nvGrpSpPr>
        <p:grpSpPr>
          <a:xfrm>
            <a:off x="4875198" y="3049916"/>
            <a:ext cx="346056" cy="345674"/>
            <a:chOff x="3752358" y="3817349"/>
            <a:chExt cx="346056" cy="345674"/>
          </a:xfrm>
        </p:grpSpPr>
        <p:sp>
          <p:nvSpPr>
            <p:cNvPr id="3048" name="Google Shape;3048;p70"/>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49" name="Google Shape;3049;p70"/>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50" name="Google Shape;3050;p70"/>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51" name="Google Shape;3051;p70"/>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48"/>
          <p:cNvSpPr txBox="1">
            <a:spLocks noGrp="1"/>
          </p:cNvSpPr>
          <p:nvPr>
            <p:ph type="title"/>
          </p:nvPr>
        </p:nvSpPr>
        <p:spPr>
          <a:xfrm>
            <a:off x="598377" y="411850"/>
            <a:ext cx="3215100" cy="96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2400" dirty="0"/>
              <a:t>Appendix: Transformer Encoding Block</a:t>
            </a:r>
            <a:endParaRPr sz="2400" dirty="0"/>
          </a:p>
        </p:txBody>
      </p:sp>
      <p:pic>
        <p:nvPicPr>
          <p:cNvPr id="3" name="Picture 2">
            <a:extLst>
              <a:ext uri="{FF2B5EF4-FFF2-40B4-BE49-F238E27FC236}">
                <a16:creationId xmlns:a16="http://schemas.microsoft.com/office/drawing/2014/main" id="{C77DC883-16CC-4510-9FD4-2C3FF08AA636}"/>
              </a:ext>
            </a:extLst>
          </p:cNvPr>
          <p:cNvPicPr>
            <a:picLocks noChangeAspect="1"/>
          </p:cNvPicPr>
          <p:nvPr/>
        </p:nvPicPr>
        <p:blipFill>
          <a:blip r:embed="rId3"/>
          <a:stretch>
            <a:fillRect/>
          </a:stretch>
        </p:blipFill>
        <p:spPr>
          <a:xfrm>
            <a:off x="2766075" y="1468020"/>
            <a:ext cx="3672437" cy="3449251"/>
          </a:xfrm>
          <a:prstGeom prst="rect">
            <a:avLst/>
          </a:prstGeom>
          <a:effectLst>
            <a:outerShdw blurRad="50800" dist="50800" dir="5400000" algn="ctr" rotWithShape="0">
              <a:schemeClr val="bg1">
                <a:lumMod val="50000"/>
              </a:schemeClr>
            </a:outerShdw>
          </a:effectLst>
        </p:spPr>
      </p:pic>
      <p:pic>
        <p:nvPicPr>
          <p:cNvPr id="5" name="Picture 4">
            <a:extLst>
              <a:ext uri="{FF2B5EF4-FFF2-40B4-BE49-F238E27FC236}">
                <a16:creationId xmlns:a16="http://schemas.microsoft.com/office/drawing/2014/main" id="{4B5EBA14-59E9-4150-9BCB-1DB62739532B}"/>
              </a:ext>
            </a:extLst>
          </p:cNvPr>
          <p:cNvPicPr>
            <a:picLocks noChangeAspect="1"/>
          </p:cNvPicPr>
          <p:nvPr/>
        </p:nvPicPr>
        <p:blipFill>
          <a:blip r:embed="rId4"/>
          <a:stretch>
            <a:fillRect/>
          </a:stretch>
        </p:blipFill>
        <p:spPr>
          <a:xfrm>
            <a:off x="436724" y="3495201"/>
            <a:ext cx="2087472" cy="1236449"/>
          </a:xfrm>
          <a:prstGeom prst="rect">
            <a:avLst/>
          </a:prstGeom>
          <a:effectLst>
            <a:outerShdw blurRad="50800" dist="50800" dir="5400000" algn="ctr" rotWithShape="0">
              <a:schemeClr val="bg1">
                <a:lumMod val="50000"/>
              </a:schemeClr>
            </a:outerShdw>
          </a:effectLst>
        </p:spPr>
      </p:pic>
      <p:sp>
        <p:nvSpPr>
          <p:cNvPr id="7" name="Google Shape;2933;p62">
            <a:extLst>
              <a:ext uri="{FF2B5EF4-FFF2-40B4-BE49-F238E27FC236}">
                <a16:creationId xmlns:a16="http://schemas.microsoft.com/office/drawing/2014/main" id="{80D3EBDB-08BE-4282-9EC6-D48E37EAD65D}"/>
              </a:ext>
            </a:extLst>
          </p:cNvPr>
          <p:cNvSpPr txBox="1"/>
          <p:nvPr/>
        </p:nvSpPr>
        <p:spPr>
          <a:xfrm>
            <a:off x="598377" y="1566763"/>
            <a:ext cx="1978551" cy="115769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2100" dirty="0">
                <a:solidFill>
                  <a:srgbClr val="020304"/>
                </a:solidFill>
                <a:latin typeface="Oswald"/>
                <a:ea typeface="Oswald"/>
                <a:cs typeface="Oswald"/>
                <a:sym typeface="Oswald"/>
              </a:rPr>
              <a:t>Input</a:t>
            </a:r>
            <a:r>
              <a:rPr lang="en-SG" sz="2100" dirty="0">
                <a:solidFill>
                  <a:srgbClr val="020304"/>
                </a:solidFill>
                <a:latin typeface="Oswald"/>
                <a:ea typeface="Oswald"/>
                <a:cs typeface="Oswald"/>
                <a:sym typeface="Oswald"/>
              </a:rPr>
              <a:t>: ‘Thinking Machines’</a:t>
            </a:r>
          </a:p>
        </p:txBody>
      </p:sp>
      <p:cxnSp>
        <p:nvCxnSpPr>
          <p:cNvPr id="8" name="Straight Arrow Connector 7">
            <a:extLst>
              <a:ext uri="{FF2B5EF4-FFF2-40B4-BE49-F238E27FC236}">
                <a16:creationId xmlns:a16="http://schemas.microsoft.com/office/drawing/2014/main" id="{19DAB864-635E-4475-9275-40C3EE1FD642}"/>
              </a:ext>
            </a:extLst>
          </p:cNvPr>
          <p:cNvCxnSpPr>
            <a:cxnSpLocks/>
          </p:cNvCxnSpPr>
          <p:nvPr/>
        </p:nvCxnSpPr>
        <p:spPr>
          <a:xfrm flipH="1">
            <a:off x="1031557" y="3495201"/>
            <a:ext cx="2459788" cy="9506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C844000B-B798-4C66-A04E-D29970CC3022}"/>
              </a:ext>
            </a:extLst>
          </p:cNvPr>
          <p:cNvPicPr>
            <a:picLocks noChangeAspect="1"/>
          </p:cNvPicPr>
          <p:nvPr/>
        </p:nvPicPr>
        <p:blipFill>
          <a:blip r:embed="rId5"/>
          <a:stretch>
            <a:fillRect/>
          </a:stretch>
        </p:blipFill>
        <p:spPr>
          <a:xfrm>
            <a:off x="6567055" y="1615254"/>
            <a:ext cx="2356465" cy="1452331"/>
          </a:xfrm>
          <a:prstGeom prst="rect">
            <a:avLst/>
          </a:prstGeom>
          <a:effectLst>
            <a:outerShdw blurRad="50800" dist="50800" dir="5400000" algn="ctr" rotWithShape="0">
              <a:schemeClr val="bg1">
                <a:lumMod val="50000"/>
              </a:schemeClr>
            </a:outerShdw>
          </a:effectLst>
        </p:spPr>
      </p:pic>
      <p:cxnSp>
        <p:nvCxnSpPr>
          <p:cNvPr id="17" name="Straight Arrow Connector 16">
            <a:extLst>
              <a:ext uri="{FF2B5EF4-FFF2-40B4-BE49-F238E27FC236}">
                <a16:creationId xmlns:a16="http://schemas.microsoft.com/office/drawing/2014/main" id="{74DAF68D-AC43-4C4A-8654-13353076D1C1}"/>
              </a:ext>
            </a:extLst>
          </p:cNvPr>
          <p:cNvCxnSpPr>
            <a:cxnSpLocks/>
          </p:cNvCxnSpPr>
          <p:nvPr/>
        </p:nvCxnSpPr>
        <p:spPr>
          <a:xfrm flipV="1">
            <a:off x="6026727" y="3192645"/>
            <a:ext cx="775855" cy="5242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Google Shape;2933;p62">
            <a:extLst>
              <a:ext uri="{FF2B5EF4-FFF2-40B4-BE49-F238E27FC236}">
                <a16:creationId xmlns:a16="http://schemas.microsoft.com/office/drawing/2014/main" id="{E21067AA-BDA0-4A52-8ACB-9F0AF7493EF9}"/>
              </a:ext>
            </a:extLst>
          </p:cNvPr>
          <p:cNvSpPr txBox="1"/>
          <p:nvPr/>
        </p:nvSpPr>
        <p:spPr>
          <a:xfrm>
            <a:off x="959333" y="3156223"/>
            <a:ext cx="1246594" cy="36585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rgbClr val="020304"/>
                </a:solidFill>
                <a:latin typeface="Oswald"/>
                <a:ea typeface="Oswald"/>
                <a:cs typeface="Oswald"/>
                <a:sym typeface="Oswald"/>
              </a:rPr>
              <a:t>Query, Key, Value</a:t>
            </a:r>
            <a:endParaRPr lang="en-SG" sz="1200" dirty="0">
              <a:solidFill>
                <a:srgbClr val="020304"/>
              </a:solidFill>
              <a:latin typeface="Oswald"/>
              <a:ea typeface="Oswald"/>
              <a:cs typeface="Oswald"/>
              <a:sym typeface="Oswald"/>
            </a:endParaRPr>
          </a:p>
        </p:txBody>
      </p:sp>
      <p:sp>
        <p:nvSpPr>
          <p:cNvPr id="20" name="Google Shape;2933;p62">
            <a:extLst>
              <a:ext uri="{FF2B5EF4-FFF2-40B4-BE49-F238E27FC236}">
                <a16:creationId xmlns:a16="http://schemas.microsoft.com/office/drawing/2014/main" id="{B4B494D4-3BFB-419C-99A1-5876CCC01EF6}"/>
              </a:ext>
            </a:extLst>
          </p:cNvPr>
          <p:cNvSpPr txBox="1"/>
          <p:nvPr/>
        </p:nvSpPr>
        <p:spPr>
          <a:xfrm>
            <a:off x="6959041" y="1307264"/>
            <a:ext cx="1572491" cy="36585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rgbClr val="020304"/>
                </a:solidFill>
                <a:latin typeface="Oswald"/>
                <a:ea typeface="Oswald"/>
                <a:cs typeface="Oswald"/>
                <a:sym typeface="Oswald"/>
              </a:rPr>
              <a:t>Multi-Head Attention</a:t>
            </a:r>
            <a:endParaRPr lang="en-SG" sz="1200" dirty="0">
              <a:solidFill>
                <a:srgbClr val="020304"/>
              </a:solidFill>
              <a:latin typeface="Oswald"/>
              <a:ea typeface="Oswald"/>
              <a:cs typeface="Oswald"/>
              <a:sym typeface="Oswald"/>
            </a:endParaRPr>
          </a:p>
        </p:txBody>
      </p:sp>
    </p:spTree>
    <p:extLst>
      <p:ext uri="{BB962C8B-B14F-4D97-AF65-F5344CB8AC3E}">
        <p14:creationId xmlns:p14="http://schemas.microsoft.com/office/powerpoint/2010/main" val="1049233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40"/>
          <p:cNvSpPr txBox="1">
            <a:spLocks noGrp="1"/>
          </p:cNvSpPr>
          <p:nvPr>
            <p:ph type="body" idx="1"/>
          </p:nvPr>
        </p:nvSpPr>
        <p:spPr>
          <a:xfrm>
            <a:off x="1084499" y="1667488"/>
            <a:ext cx="5504560" cy="7811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Create a Machine Learning Model capable of creating believable wine tasting notes given an initial seed</a:t>
            </a:r>
          </a:p>
          <a:p>
            <a:pPr marL="0" lvl="0" indent="0" algn="l" rtl="0">
              <a:spcBef>
                <a:spcPts val="0"/>
              </a:spcBef>
              <a:spcAft>
                <a:spcPts val="0"/>
              </a:spcAft>
              <a:buNone/>
            </a:pPr>
            <a:endParaRPr lang="en-US" dirty="0"/>
          </a:p>
        </p:txBody>
      </p:sp>
      <p:sp>
        <p:nvSpPr>
          <p:cNvPr id="769" name="Google Shape;769;p40"/>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sz="3200" dirty="0"/>
              <a:t>Problem Statement</a:t>
            </a:r>
          </a:p>
        </p:txBody>
      </p:sp>
      <p:cxnSp>
        <p:nvCxnSpPr>
          <p:cNvPr id="770" name="Google Shape;770;p40"/>
          <p:cNvCxnSpPr/>
          <p:nvPr/>
        </p:nvCxnSpPr>
        <p:spPr>
          <a:xfrm>
            <a:off x="1165182" y="2571750"/>
            <a:ext cx="17415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9" name="Google Shape;769;p40"/>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sz="3200" dirty="0"/>
              <a:t>UC Davis Wine Aroma Wheel</a:t>
            </a:r>
          </a:p>
        </p:txBody>
      </p:sp>
      <p:cxnSp>
        <p:nvCxnSpPr>
          <p:cNvPr id="770" name="Google Shape;770;p40"/>
          <p:cNvCxnSpPr/>
          <p:nvPr/>
        </p:nvCxnSpPr>
        <p:spPr>
          <a:xfrm>
            <a:off x="1138287" y="4225819"/>
            <a:ext cx="1741500" cy="0"/>
          </a:xfrm>
          <a:prstGeom prst="straightConnector1">
            <a:avLst/>
          </a:prstGeom>
          <a:noFill/>
          <a:ln w="19050" cap="flat" cmpd="sng">
            <a:solidFill>
              <a:schemeClr val="accent3"/>
            </a:solidFill>
            <a:prstDash val="solid"/>
            <a:round/>
            <a:headEnd type="none" w="med" len="med"/>
            <a:tailEnd type="none" w="med" len="med"/>
          </a:ln>
        </p:spPr>
      </p:cxnSp>
      <p:sp>
        <p:nvSpPr>
          <p:cNvPr id="3" name="Text Placeholder 2">
            <a:extLst>
              <a:ext uri="{FF2B5EF4-FFF2-40B4-BE49-F238E27FC236}">
                <a16:creationId xmlns:a16="http://schemas.microsoft.com/office/drawing/2014/main" id="{695C1129-154E-4400-A57B-37D3A12695D1}"/>
              </a:ext>
            </a:extLst>
          </p:cNvPr>
          <p:cNvSpPr>
            <a:spLocks noGrp="1"/>
          </p:cNvSpPr>
          <p:nvPr>
            <p:ph type="body" idx="1"/>
          </p:nvPr>
        </p:nvSpPr>
        <p:spPr>
          <a:xfrm>
            <a:off x="1138287" y="1455208"/>
            <a:ext cx="3790060" cy="2679761"/>
          </a:xfrm>
        </p:spPr>
        <p:txBody>
          <a:bodyPr/>
          <a:lstStyle/>
          <a:p>
            <a:r>
              <a:rPr lang="en-SG" dirty="0"/>
              <a:t>Introduced in 2002</a:t>
            </a:r>
          </a:p>
          <a:p>
            <a:endParaRPr lang="en-SG" dirty="0"/>
          </a:p>
          <a:p>
            <a:r>
              <a:rPr lang="en-SG" dirty="0"/>
              <a:t>Classifies major aromas of wine</a:t>
            </a:r>
          </a:p>
          <a:p>
            <a:endParaRPr lang="en-SG" dirty="0"/>
          </a:p>
          <a:p>
            <a:r>
              <a:rPr lang="en-SG" dirty="0"/>
              <a:t>Provided a way to recreate each aroma with common food items to standardised descriptions</a:t>
            </a:r>
          </a:p>
        </p:txBody>
      </p:sp>
      <p:pic>
        <p:nvPicPr>
          <p:cNvPr id="5" name="Picture 4" descr="Chart, sunburst chart&#10;&#10;Description automatically generated">
            <a:extLst>
              <a:ext uri="{FF2B5EF4-FFF2-40B4-BE49-F238E27FC236}">
                <a16:creationId xmlns:a16="http://schemas.microsoft.com/office/drawing/2014/main" id="{FA292979-6BC6-4BFD-B833-BB5CFCAD1691}"/>
              </a:ext>
            </a:extLst>
          </p:cNvPr>
          <p:cNvPicPr>
            <a:picLocks noChangeAspect="1"/>
          </p:cNvPicPr>
          <p:nvPr/>
        </p:nvPicPr>
        <p:blipFill>
          <a:blip r:embed="rId3"/>
          <a:stretch>
            <a:fillRect/>
          </a:stretch>
        </p:blipFill>
        <p:spPr>
          <a:xfrm>
            <a:off x="5089027" y="1081294"/>
            <a:ext cx="3893608" cy="3807971"/>
          </a:xfrm>
          <a:prstGeom prst="rect">
            <a:avLst/>
          </a:prstGeom>
        </p:spPr>
      </p:pic>
    </p:spTree>
    <p:extLst>
      <p:ext uri="{BB962C8B-B14F-4D97-AF65-F5344CB8AC3E}">
        <p14:creationId xmlns:p14="http://schemas.microsoft.com/office/powerpoint/2010/main" val="335076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9" name="Google Shape;769;p40"/>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sz="3200" dirty="0"/>
              <a:t>WSET Wine Tasting Rubric</a:t>
            </a:r>
          </a:p>
        </p:txBody>
      </p:sp>
      <p:cxnSp>
        <p:nvCxnSpPr>
          <p:cNvPr id="770" name="Google Shape;770;p40"/>
          <p:cNvCxnSpPr/>
          <p:nvPr/>
        </p:nvCxnSpPr>
        <p:spPr>
          <a:xfrm>
            <a:off x="1138287" y="4225819"/>
            <a:ext cx="1741500" cy="0"/>
          </a:xfrm>
          <a:prstGeom prst="straightConnector1">
            <a:avLst/>
          </a:prstGeom>
          <a:noFill/>
          <a:ln w="19050" cap="flat" cmpd="sng">
            <a:solidFill>
              <a:schemeClr val="accent3"/>
            </a:solidFill>
            <a:prstDash val="solid"/>
            <a:round/>
            <a:headEnd type="none" w="med" len="med"/>
            <a:tailEnd type="none" w="med" len="med"/>
          </a:ln>
        </p:spPr>
      </p:cxnSp>
      <p:pic>
        <p:nvPicPr>
          <p:cNvPr id="5" name="Picture 4">
            <a:extLst>
              <a:ext uri="{FF2B5EF4-FFF2-40B4-BE49-F238E27FC236}">
                <a16:creationId xmlns:a16="http://schemas.microsoft.com/office/drawing/2014/main" id="{0645A7F9-CD01-41B6-A190-C7398390E6EC}"/>
              </a:ext>
            </a:extLst>
          </p:cNvPr>
          <p:cNvPicPr>
            <a:picLocks noChangeAspect="1"/>
          </p:cNvPicPr>
          <p:nvPr/>
        </p:nvPicPr>
        <p:blipFill>
          <a:blip r:embed="rId3"/>
          <a:stretch>
            <a:fillRect/>
          </a:stretch>
        </p:blipFill>
        <p:spPr>
          <a:xfrm>
            <a:off x="5163211" y="608976"/>
            <a:ext cx="3738742" cy="4230119"/>
          </a:xfrm>
          <a:prstGeom prst="rect">
            <a:avLst/>
          </a:prstGeom>
        </p:spPr>
      </p:pic>
      <p:sp>
        <p:nvSpPr>
          <p:cNvPr id="9" name="Text Placeholder 2">
            <a:extLst>
              <a:ext uri="{FF2B5EF4-FFF2-40B4-BE49-F238E27FC236}">
                <a16:creationId xmlns:a16="http://schemas.microsoft.com/office/drawing/2014/main" id="{F1F7652A-7245-441B-B45B-85D852DBB12C}"/>
              </a:ext>
            </a:extLst>
          </p:cNvPr>
          <p:cNvSpPr>
            <a:spLocks noGrp="1"/>
          </p:cNvSpPr>
          <p:nvPr>
            <p:ph type="body" idx="1"/>
          </p:nvPr>
        </p:nvSpPr>
        <p:spPr>
          <a:xfrm>
            <a:off x="1115575" y="1468050"/>
            <a:ext cx="4047636" cy="2559344"/>
          </a:xfrm>
        </p:spPr>
        <p:txBody>
          <a:bodyPr/>
          <a:lstStyle/>
          <a:p>
            <a:r>
              <a:rPr lang="en-SG" dirty="0"/>
              <a:t>In 2016, WSET introduced their systematic approach to tasting for professionals in the industry</a:t>
            </a:r>
          </a:p>
          <a:p>
            <a:endParaRPr lang="en-SG" dirty="0"/>
          </a:p>
          <a:p>
            <a:r>
              <a:rPr lang="en-SG" dirty="0"/>
              <a:t>Categories:</a:t>
            </a:r>
          </a:p>
          <a:p>
            <a:pPr lvl="1"/>
            <a:r>
              <a:rPr lang="en-SG" dirty="0"/>
              <a:t>Appearance</a:t>
            </a:r>
          </a:p>
          <a:p>
            <a:pPr lvl="1"/>
            <a:r>
              <a:rPr lang="en-SG" dirty="0"/>
              <a:t>Nose</a:t>
            </a:r>
          </a:p>
          <a:p>
            <a:pPr lvl="1"/>
            <a:r>
              <a:rPr lang="en-SG" dirty="0"/>
              <a:t>Palate</a:t>
            </a:r>
          </a:p>
          <a:p>
            <a:pPr lvl="1"/>
            <a:r>
              <a:rPr lang="en-SG" dirty="0"/>
              <a:t>Conclusion</a:t>
            </a:r>
          </a:p>
        </p:txBody>
      </p:sp>
    </p:spTree>
    <p:extLst>
      <p:ext uri="{BB962C8B-B14F-4D97-AF65-F5344CB8AC3E}">
        <p14:creationId xmlns:p14="http://schemas.microsoft.com/office/powerpoint/2010/main" val="1162387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97"/>
        <p:cNvGrpSpPr/>
        <p:nvPr/>
      </p:nvGrpSpPr>
      <p:grpSpPr>
        <a:xfrm>
          <a:off x="0" y="0"/>
          <a:ext cx="0" cy="0"/>
          <a:chOff x="0" y="0"/>
          <a:chExt cx="0" cy="0"/>
        </a:xfrm>
      </p:grpSpPr>
      <p:sp>
        <p:nvSpPr>
          <p:cNvPr id="2898" name="Google Shape;2898;p62"/>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sz="2800" dirty="0"/>
              <a:t>Anatomy of a Tasting Note</a:t>
            </a:r>
            <a:endParaRPr dirty="0"/>
          </a:p>
        </p:txBody>
      </p:sp>
      <p:sp>
        <p:nvSpPr>
          <p:cNvPr id="2899" name="Google Shape;2899;p62"/>
          <p:cNvSpPr/>
          <p:nvPr/>
        </p:nvSpPr>
        <p:spPr>
          <a:xfrm>
            <a:off x="3909863" y="2427565"/>
            <a:ext cx="11025" cy="134275"/>
          </a:xfrm>
          <a:custGeom>
            <a:avLst/>
            <a:gdLst/>
            <a:ahLst/>
            <a:cxnLst/>
            <a:rect l="l" t="t" r="r" b="b"/>
            <a:pathLst>
              <a:path w="441" h="5371" extrusionOk="0">
                <a:moveTo>
                  <a:pt x="441" y="0"/>
                </a:moveTo>
                <a:lnTo>
                  <a:pt x="441" y="0"/>
                </a:lnTo>
                <a:cubicBezTo>
                  <a:pt x="215" y="1108"/>
                  <a:pt x="84" y="2239"/>
                  <a:pt x="36" y="3370"/>
                </a:cubicBezTo>
                <a:cubicBezTo>
                  <a:pt x="0" y="4037"/>
                  <a:pt x="0" y="4703"/>
                  <a:pt x="24" y="5370"/>
                </a:cubicBezTo>
                <a:cubicBezTo>
                  <a:pt x="84" y="3679"/>
                  <a:pt x="226" y="1870"/>
                  <a:pt x="44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0" name="Google Shape;2900;p62"/>
          <p:cNvGrpSpPr/>
          <p:nvPr/>
        </p:nvGrpSpPr>
        <p:grpSpPr>
          <a:xfrm>
            <a:off x="3870863" y="1188603"/>
            <a:ext cx="1402275" cy="3414837"/>
            <a:chOff x="3870863" y="1188603"/>
            <a:chExt cx="1402275" cy="3414837"/>
          </a:xfrm>
        </p:grpSpPr>
        <p:sp>
          <p:nvSpPr>
            <p:cNvPr id="2901" name="Google Shape;2901;p62"/>
            <p:cNvSpPr/>
            <p:nvPr/>
          </p:nvSpPr>
          <p:spPr>
            <a:xfrm>
              <a:off x="4059288" y="2001915"/>
              <a:ext cx="132475" cy="163150"/>
            </a:xfrm>
            <a:custGeom>
              <a:avLst/>
              <a:gdLst/>
              <a:ahLst/>
              <a:cxnLst/>
              <a:rect l="l" t="t" r="r" b="b"/>
              <a:pathLst>
                <a:path w="5299" h="6526" extrusionOk="0">
                  <a:moveTo>
                    <a:pt x="5298" y="0"/>
                  </a:moveTo>
                  <a:cubicBezTo>
                    <a:pt x="5251" y="36"/>
                    <a:pt x="5203" y="72"/>
                    <a:pt x="5156" y="120"/>
                  </a:cubicBezTo>
                  <a:cubicBezTo>
                    <a:pt x="3036" y="1905"/>
                    <a:pt x="1286" y="4072"/>
                    <a:pt x="0" y="6525"/>
                  </a:cubicBezTo>
                  <a:cubicBezTo>
                    <a:pt x="738" y="5846"/>
                    <a:pt x="1560" y="5263"/>
                    <a:pt x="2441" y="4775"/>
                  </a:cubicBezTo>
                  <a:cubicBezTo>
                    <a:pt x="2762" y="4596"/>
                    <a:pt x="3096" y="4441"/>
                    <a:pt x="3417" y="4287"/>
                  </a:cubicBezTo>
                  <a:cubicBezTo>
                    <a:pt x="4144" y="2906"/>
                    <a:pt x="4775" y="1465"/>
                    <a:pt x="5298"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62"/>
            <p:cNvSpPr/>
            <p:nvPr/>
          </p:nvSpPr>
          <p:spPr>
            <a:xfrm>
              <a:off x="4239663" y="1843265"/>
              <a:ext cx="274150" cy="221475"/>
            </a:xfrm>
            <a:custGeom>
              <a:avLst/>
              <a:gdLst/>
              <a:ahLst/>
              <a:cxnLst/>
              <a:rect l="l" t="t" r="r" b="b"/>
              <a:pathLst>
                <a:path w="10966" h="8859" extrusionOk="0">
                  <a:moveTo>
                    <a:pt x="10448" y="0"/>
                  </a:moveTo>
                  <a:cubicBezTo>
                    <a:pt x="10275" y="0"/>
                    <a:pt x="10103" y="12"/>
                    <a:pt x="9930" y="36"/>
                  </a:cubicBezTo>
                  <a:cubicBezTo>
                    <a:pt x="9930" y="36"/>
                    <a:pt x="9525" y="155"/>
                    <a:pt x="8823" y="405"/>
                  </a:cubicBezTo>
                  <a:cubicBezTo>
                    <a:pt x="8132" y="703"/>
                    <a:pt x="7132" y="1048"/>
                    <a:pt x="5953" y="1572"/>
                  </a:cubicBezTo>
                  <a:cubicBezTo>
                    <a:pt x="5120" y="1929"/>
                    <a:pt x="4191" y="2370"/>
                    <a:pt x="3227" y="2894"/>
                  </a:cubicBezTo>
                  <a:cubicBezTo>
                    <a:pt x="2346" y="4977"/>
                    <a:pt x="1262" y="6977"/>
                    <a:pt x="0" y="8859"/>
                  </a:cubicBezTo>
                  <a:cubicBezTo>
                    <a:pt x="2596" y="7608"/>
                    <a:pt x="5370" y="6894"/>
                    <a:pt x="7513" y="6549"/>
                  </a:cubicBezTo>
                  <a:cubicBezTo>
                    <a:pt x="8620" y="6335"/>
                    <a:pt x="9573" y="6251"/>
                    <a:pt x="10216" y="6156"/>
                  </a:cubicBezTo>
                  <a:lnTo>
                    <a:pt x="10966" y="6085"/>
                  </a:lnTo>
                  <a:lnTo>
                    <a:pt x="10966" y="36"/>
                  </a:lnTo>
                  <a:cubicBezTo>
                    <a:pt x="10793" y="12"/>
                    <a:pt x="10621" y="0"/>
                    <a:pt x="10448"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62"/>
            <p:cNvSpPr/>
            <p:nvPr/>
          </p:nvSpPr>
          <p:spPr>
            <a:xfrm>
              <a:off x="3967313" y="1902915"/>
              <a:ext cx="169375" cy="387750"/>
            </a:xfrm>
            <a:custGeom>
              <a:avLst/>
              <a:gdLst/>
              <a:ahLst/>
              <a:cxnLst/>
              <a:rect l="l" t="t" r="r" b="b"/>
              <a:pathLst>
                <a:path w="6775" h="15510" extrusionOk="0">
                  <a:moveTo>
                    <a:pt x="5555" y="0"/>
                  </a:moveTo>
                  <a:cubicBezTo>
                    <a:pt x="5001" y="0"/>
                    <a:pt x="4505" y="584"/>
                    <a:pt x="4358" y="805"/>
                  </a:cubicBezTo>
                  <a:lnTo>
                    <a:pt x="3893" y="1615"/>
                  </a:lnTo>
                  <a:cubicBezTo>
                    <a:pt x="3596" y="2127"/>
                    <a:pt x="3203" y="2889"/>
                    <a:pt x="2774" y="3818"/>
                  </a:cubicBezTo>
                  <a:cubicBezTo>
                    <a:pt x="1750" y="6068"/>
                    <a:pt x="1000" y="8437"/>
                    <a:pt x="536" y="10866"/>
                  </a:cubicBezTo>
                  <a:cubicBezTo>
                    <a:pt x="226" y="12402"/>
                    <a:pt x="48" y="13950"/>
                    <a:pt x="0" y="15509"/>
                  </a:cubicBezTo>
                  <a:lnTo>
                    <a:pt x="167" y="15176"/>
                  </a:lnTo>
                  <a:lnTo>
                    <a:pt x="286" y="14926"/>
                  </a:lnTo>
                  <a:lnTo>
                    <a:pt x="476" y="14605"/>
                  </a:lnTo>
                  <a:lnTo>
                    <a:pt x="679" y="14247"/>
                  </a:lnTo>
                  <a:lnTo>
                    <a:pt x="822" y="14009"/>
                  </a:lnTo>
                  <a:cubicBezTo>
                    <a:pt x="1000" y="13033"/>
                    <a:pt x="1238" y="12057"/>
                    <a:pt x="1524" y="11104"/>
                  </a:cubicBezTo>
                  <a:cubicBezTo>
                    <a:pt x="2203" y="8842"/>
                    <a:pt x="3143" y="6651"/>
                    <a:pt x="4334" y="4603"/>
                  </a:cubicBezTo>
                  <a:cubicBezTo>
                    <a:pt x="4810" y="3782"/>
                    <a:pt x="5239" y="3103"/>
                    <a:pt x="5560" y="2651"/>
                  </a:cubicBezTo>
                  <a:lnTo>
                    <a:pt x="6072" y="1936"/>
                  </a:lnTo>
                  <a:cubicBezTo>
                    <a:pt x="6251" y="1674"/>
                    <a:pt x="6775" y="722"/>
                    <a:pt x="6048" y="174"/>
                  </a:cubicBezTo>
                  <a:cubicBezTo>
                    <a:pt x="5884" y="50"/>
                    <a:pt x="5717" y="0"/>
                    <a:pt x="555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62"/>
            <p:cNvSpPr/>
            <p:nvPr/>
          </p:nvSpPr>
          <p:spPr>
            <a:xfrm>
              <a:off x="4375388" y="2885065"/>
              <a:ext cx="138425" cy="43775"/>
            </a:xfrm>
            <a:custGeom>
              <a:avLst/>
              <a:gdLst/>
              <a:ahLst/>
              <a:cxnLst/>
              <a:rect l="l" t="t" r="r" b="b"/>
              <a:pathLst>
                <a:path w="5537" h="1751" extrusionOk="0">
                  <a:moveTo>
                    <a:pt x="1" y="0"/>
                  </a:moveTo>
                  <a:cubicBezTo>
                    <a:pt x="1406" y="762"/>
                    <a:pt x="2930" y="1310"/>
                    <a:pt x="4513" y="1596"/>
                  </a:cubicBezTo>
                  <a:cubicBezTo>
                    <a:pt x="4775" y="1631"/>
                    <a:pt x="5049" y="1679"/>
                    <a:pt x="5323" y="1727"/>
                  </a:cubicBezTo>
                  <a:cubicBezTo>
                    <a:pt x="5394" y="1739"/>
                    <a:pt x="5466" y="1750"/>
                    <a:pt x="5537" y="1750"/>
                  </a:cubicBezTo>
                  <a:lnTo>
                    <a:pt x="5537" y="1488"/>
                  </a:lnTo>
                  <a:cubicBezTo>
                    <a:pt x="3620" y="1310"/>
                    <a:pt x="1751" y="810"/>
                    <a:pt x="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62"/>
            <p:cNvSpPr/>
            <p:nvPr/>
          </p:nvSpPr>
          <p:spPr>
            <a:xfrm>
              <a:off x="4362388" y="2296515"/>
              <a:ext cx="3800" cy="700"/>
            </a:xfrm>
            <a:custGeom>
              <a:avLst/>
              <a:gdLst/>
              <a:ahLst/>
              <a:cxnLst/>
              <a:rect l="l" t="t" r="r" b="b"/>
              <a:pathLst>
                <a:path w="152" h="28" extrusionOk="0">
                  <a:moveTo>
                    <a:pt x="8" y="0"/>
                  </a:moveTo>
                  <a:cubicBezTo>
                    <a:pt x="1" y="0"/>
                    <a:pt x="75" y="17"/>
                    <a:pt x="83" y="17"/>
                  </a:cubicBezTo>
                  <a:cubicBezTo>
                    <a:pt x="84" y="17"/>
                    <a:pt x="83" y="17"/>
                    <a:pt x="80" y="16"/>
                  </a:cubicBezTo>
                  <a:lnTo>
                    <a:pt x="80" y="16"/>
                  </a:lnTo>
                  <a:lnTo>
                    <a:pt x="128" y="27"/>
                  </a:lnTo>
                  <a:lnTo>
                    <a:pt x="151" y="27"/>
                  </a:lnTo>
                  <a:cubicBezTo>
                    <a:pt x="49" y="7"/>
                    <a:pt x="13" y="0"/>
                    <a:pt x="8"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62"/>
            <p:cNvSpPr/>
            <p:nvPr/>
          </p:nvSpPr>
          <p:spPr>
            <a:xfrm>
              <a:off x="4353263" y="2874515"/>
              <a:ext cx="1275" cy="575"/>
            </a:xfrm>
            <a:custGeom>
              <a:avLst/>
              <a:gdLst/>
              <a:ahLst/>
              <a:cxnLst/>
              <a:rect l="l" t="t" r="r" b="b"/>
              <a:pathLst>
                <a:path w="51" h="23" extrusionOk="0">
                  <a:moveTo>
                    <a:pt x="2" y="1"/>
                  </a:moveTo>
                  <a:cubicBezTo>
                    <a:pt x="0" y="1"/>
                    <a:pt x="7" y="5"/>
                    <a:pt x="28" y="17"/>
                  </a:cubicBezTo>
                  <a:lnTo>
                    <a:pt x="40" y="17"/>
                  </a:lnTo>
                  <a:cubicBezTo>
                    <a:pt x="26" y="11"/>
                    <a:pt x="5" y="1"/>
                    <a:pt x="2" y="1"/>
                  </a:cubicBezTo>
                  <a:close/>
                  <a:moveTo>
                    <a:pt x="40" y="17"/>
                  </a:moveTo>
                  <a:cubicBezTo>
                    <a:pt x="46" y="20"/>
                    <a:pt x="50" y="22"/>
                    <a:pt x="50" y="22"/>
                  </a:cubicBezTo>
                  <a:cubicBezTo>
                    <a:pt x="50" y="22"/>
                    <a:pt x="47" y="21"/>
                    <a:pt x="40" y="17"/>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62"/>
            <p:cNvSpPr/>
            <p:nvPr/>
          </p:nvSpPr>
          <p:spPr>
            <a:xfrm>
              <a:off x="4139363" y="2478165"/>
              <a:ext cx="600" cy="1725"/>
            </a:xfrm>
            <a:custGeom>
              <a:avLst/>
              <a:gdLst/>
              <a:ahLst/>
              <a:cxnLst/>
              <a:rect l="l" t="t" r="r" b="b"/>
              <a:pathLst>
                <a:path w="24" h="69" extrusionOk="0">
                  <a:moveTo>
                    <a:pt x="24" y="0"/>
                  </a:moveTo>
                  <a:lnTo>
                    <a:pt x="22" y="8"/>
                  </a:lnTo>
                  <a:lnTo>
                    <a:pt x="22" y="8"/>
                  </a:lnTo>
                  <a:cubicBezTo>
                    <a:pt x="23" y="4"/>
                    <a:pt x="24" y="2"/>
                    <a:pt x="24" y="0"/>
                  </a:cubicBezTo>
                  <a:close/>
                  <a:moveTo>
                    <a:pt x="22" y="8"/>
                  </a:moveTo>
                  <a:cubicBezTo>
                    <a:pt x="17" y="27"/>
                    <a:pt x="0" y="69"/>
                    <a:pt x="4" y="69"/>
                  </a:cubicBezTo>
                  <a:cubicBezTo>
                    <a:pt x="5" y="69"/>
                    <a:pt x="8" y="66"/>
                    <a:pt x="12" y="60"/>
                  </a:cubicBezTo>
                  <a:lnTo>
                    <a:pt x="22" y="8"/>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62"/>
            <p:cNvSpPr/>
            <p:nvPr/>
          </p:nvSpPr>
          <p:spPr>
            <a:xfrm>
              <a:off x="3970863" y="2140515"/>
              <a:ext cx="542950" cy="927025"/>
            </a:xfrm>
            <a:custGeom>
              <a:avLst/>
              <a:gdLst/>
              <a:ahLst/>
              <a:cxnLst/>
              <a:rect l="l" t="t" r="r" b="b"/>
              <a:pathLst>
                <a:path w="21718" h="37081" extrusionOk="0">
                  <a:moveTo>
                    <a:pt x="14745" y="1"/>
                  </a:moveTo>
                  <a:cubicBezTo>
                    <a:pt x="12414" y="1"/>
                    <a:pt x="10107" y="724"/>
                    <a:pt x="8300" y="1862"/>
                  </a:cubicBezTo>
                  <a:cubicBezTo>
                    <a:pt x="5990" y="3267"/>
                    <a:pt x="4287" y="5172"/>
                    <a:pt x="2978" y="7208"/>
                  </a:cubicBezTo>
                  <a:cubicBezTo>
                    <a:pt x="2323" y="8268"/>
                    <a:pt x="1763" y="9375"/>
                    <a:pt x="1323" y="10530"/>
                  </a:cubicBezTo>
                  <a:cubicBezTo>
                    <a:pt x="1215" y="10804"/>
                    <a:pt x="1156" y="11018"/>
                    <a:pt x="1073" y="11256"/>
                  </a:cubicBezTo>
                  <a:lnTo>
                    <a:pt x="953" y="11613"/>
                  </a:lnTo>
                  <a:cubicBezTo>
                    <a:pt x="870" y="11851"/>
                    <a:pt x="918" y="11744"/>
                    <a:pt x="894" y="11828"/>
                  </a:cubicBezTo>
                  <a:lnTo>
                    <a:pt x="858" y="11935"/>
                  </a:lnTo>
                  <a:lnTo>
                    <a:pt x="811" y="12149"/>
                  </a:lnTo>
                  <a:cubicBezTo>
                    <a:pt x="668" y="12732"/>
                    <a:pt x="501" y="13292"/>
                    <a:pt x="418" y="13887"/>
                  </a:cubicBezTo>
                  <a:cubicBezTo>
                    <a:pt x="1" y="16221"/>
                    <a:pt x="96" y="18614"/>
                    <a:pt x="680" y="20912"/>
                  </a:cubicBezTo>
                  <a:cubicBezTo>
                    <a:pt x="1251" y="23079"/>
                    <a:pt x="2204" y="25139"/>
                    <a:pt x="3513" y="26960"/>
                  </a:cubicBezTo>
                  <a:cubicBezTo>
                    <a:pt x="4728" y="28663"/>
                    <a:pt x="6168" y="30187"/>
                    <a:pt x="7788" y="31497"/>
                  </a:cubicBezTo>
                  <a:cubicBezTo>
                    <a:pt x="8181" y="31830"/>
                    <a:pt x="8585" y="32116"/>
                    <a:pt x="8978" y="32413"/>
                  </a:cubicBezTo>
                  <a:cubicBezTo>
                    <a:pt x="9383" y="32699"/>
                    <a:pt x="9788" y="32985"/>
                    <a:pt x="10240" y="33259"/>
                  </a:cubicBezTo>
                  <a:cubicBezTo>
                    <a:pt x="10669" y="33533"/>
                    <a:pt x="11145" y="33842"/>
                    <a:pt x="11502" y="34021"/>
                  </a:cubicBezTo>
                  <a:lnTo>
                    <a:pt x="12074" y="34342"/>
                  </a:lnTo>
                  <a:lnTo>
                    <a:pt x="12360" y="34485"/>
                  </a:lnTo>
                  <a:lnTo>
                    <a:pt x="12574" y="34604"/>
                  </a:lnTo>
                  <a:lnTo>
                    <a:pt x="12741" y="34688"/>
                  </a:lnTo>
                  <a:cubicBezTo>
                    <a:pt x="15539" y="36093"/>
                    <a:pt x="18587" y="36902"/>
                    <a:pt x="21706" y="37081"/>
                  </a:cubicBezTo>
                  <a:lnTo>
                    <a:pt x="21706" y="31532"/>
                  </a:lnTo>
                  <a:cubicBezTo>
                    <a:pt x="21635" y="31532"/>
                    <a:pt x="21575" y="31521"/>
                    <a:pt x="21504" y="31509"/>
                  </a:cubicBezTo>
                  <a:cubicBezTo>
                    <a:pt x="21230" y="31461"/>
                    <a:pt x="20968" y="31413"/>
                    <a:pt x="20694" y="31390"/>
                  </a:cubicBezTo>
                  <a:cubicBezTo>
                    <a:pt x="19111" y="31092"/>
                    <a:pt x="17587" y="30544"/>
                    <a:pt x="16182" y="29782"/>
                  </a:cubicBezTo>
                  <a:cubicBezTo>
                    <a:pt x="15955" y="29687"/>
                    <a:pt x="15729" y="29580"/>
                    <a:pt x="15515" y="29473"/>
                  </a:cubicBezTo>
                  <a:lnTo>
                    <a:pt x="15384" y="29413"/>
                  </a:lnTo>
                  <a:lnTo>
                    <a:pt x="15324" y="29377"/>
                  </a:lnTo>
                  <a:lnTo>
                    <a:pt x="15329" y="29382"/>
                  </a:lnTo>
                  <a:lnTo>
                    <a:pt x="15329" y="29382"/>
                  </a:lnTo>
                  <a:cubicBezTo>
                    <a:pt x="15314" y="29373"/>
                    <a:pt x="15297" y="29362"/>
                    <a:pt x="15298" y="29362"/>
                  </a:cubicBezTo>
                  <a:lnTo>
                    <a:pt x="15298" y="29362"/>
                  </a:lnTo>
                  <a:cubicBezTo>
                    <a:pt x="15298" y="29362"/>
                    <a:pt x="15305" y="29366"/>
                    <a:pt x="15324" y="29377"/>
                  </a:cubicBezTo>
                  <a:lnTo>
                    <a:pt x="15062" y="29223"/>
                  </a:lnTo>
                  <a:lnTo>
                    <a:pt x="14491" y="28913"/>
                  </a:lnTo>
                  <a:cubicBezTo>
                    <a:pt x="14146" y="28723"/>
                    <a:pt x="13812" y="28520"/>
                    <a:pt x="13503" y="28294"/>
                  </a:cubicBezTo>
                  <a:cubicBezTo>
                    <a:pt x="13181" y="28103"/>
                    <a:pt x="12872" y="27889"/>
                    <a:pt x="12586" y="27663"/>
                  </a:cubicBezTo>
                  <a:cubicBezTo>
                    <a:pt x="12276" y="27425"/>
                    <a:pt x="11955" y="27210"/>
                    <a:pt x="11669" y="26949"/>
                  </a:cubicBezTo>
                  <a:cubicBezTo>
                    <a:pt x="10467" y="25972"/>
                    <a:pt x="9395" y="24841"/>
                    <a:pt x="8502" y="23579"/>
                  </a:cubicBezTo>
                  <a:cubicBezTo>
                    <a:pt x="6728" y="21067"/>
                    <a:pt x="5871" y="18055"/>
                    <a:pt x="6418" y="14995"/>
                  </a:cubicBezTo>
                  <a:cubicBezTo>
                    <a:pt x="6454" y="14602"/>
                    <a:pt x="6609" y="14221"/>
                    <a:pt x="6680" y="13840"/>
                  </a:cubicBezTo>
                  <a:lnTo>
                    <a:pt x="6752" y="13542"/>
                  </a:lnTo>
                  <a:cubicBezTo>
                    <a:pt x="6752" y="13530"/>
                    <a:pt x="6764" y="13518"/>
                    <a:pt x="6764" y="13506"/>
                  </a:cubicBezTo>
                  <a:lnTo>
                    <a:pt x="6764" y="13506"/>
                  </a:lnTo>
                  <a:lnTo>
                    <a:pt x="6743" y="13558"/>
                  </a:lnTo>
                  <a:lnTo>
                    <a:pt x="6743" y="13558"/>
                  </a:lnTo>
                  <a:cubicBezTo>
                    <a:pt x="6749" y="13539"/>
                    <a:pt x="6758" y="13512"/>
                    <a:pt x="6764" y="13506"/>
                  </a:cubicBezTo>
                  <a:lnTo>
                    <a:pt x="6776" y="13483"/>
                  </a:lnTo>
                  <a:lnTo>
                    <a:pt x="6835" y="13304"/>
                  </a:lnTo>
                  <a:lnTo>
                    <a:pt x="7073" y="12602"/>
                  </a:lnTo>
                  <a:cubicBezTo>
                    <a:pt x="7383" y="11875"/>
                    <a:pt x="7740" y="11185"/>
                    <a:pt x="8145" y="10530"/>
                  </a:cubicBezTo>
                  <a:cubicBezTo>
                    <a:pt x="9026" y="9149"/>
                    <a:pt x="10169" y="7910"/>
                    <a:pt x="11467" y="7137"/>
                  </a:cubicBezTo>
                  <a:cubicBezTo>
                    <a:pt x="12086" y="6744"/>
                    <a:pt x="12764" y="6470"/>
                    <a:pt x="13467" y="6315"/>
                  </a:cubicBezTo>
                  <a:cubicBezTo>
                    <a:pt x="13873" y="6215"/>
                    <a:pt x="14287" y="6167"/>
                    <a:pt x="14703" y="6167"/>
                  </a:cubicBezTo>
                  <a:cubicBezTo>
                    <a:pt x="14982" y="6167"/>
                    <a:pt x="15261" y="6189"/>
                    <a:pt x="15539" y="6232"/>
                  </a:cubicBezTo>
                  <a:lnTo>
                    <a:pt x="15789" y="6267"/>
                  </a:lnTo>
                  <a:lnTo>
                    <a:pt x="15741" y="6256"/>
                  </a:lnTo>
                  <a:cubicBezTo>
                    <a:pt x="15755" y="6256"/>
                    <a:pt x="15724" y="6247"/>
                    <a:pt x="15698" y="6240"/>
                  </a:cubicBezTo>
                  <a:lnTo>
                    <a:pt x="15698" y="6240"/>
                  </a:lnTo>
                  <a:cubicBezTo>
                    <a:pt x="15720" y="6245"/>
                    <a:pt x="15757" y="6254"/>
                    <a:pt x="15812" y="6267"/>
                  </a:cubicBezTo>
                  <a:lnTo>
                    <a:pt x="15789" y="6267"/>
                  </a:lnTo>
                  <a:lnTo>
                    <a:pt x="15836" y="6279"/>
                  </a:lnTo>
                  <a:lnTo>
                    <a:pt x="16039" y="6327"/>
                  </a:lnTo>
                  <a:lnTo>
                    <a:pt x="16432" y="6422"/>
                  </a:lnTo>
                  <a:cubicBezTo>
                    <a:pt x="16539" y="6446"/>
                    <a:pt x="16646" y="6482"/>
                    <a:pt x="16753" y="6529"/>
                  </a:cubicBezTo>
                  <a:cubicBezTo>
                    <a:pt x="16884" y="6589"/>
                    <a:pt x="17015" y="6637"/>
                    <a:pt x="17158" y="6684"/>
                  </a:cubicBezTo>
                  <a:lnTo>
                    <a:pt x="17670" y="6934"/>
                  </a:lnTo>
                  <a:cubicBezTo>
                    <a:pt x="18360" y="7303"/>
                    <a:pt x="19003" y="7768"/>
                    <a:pt x="19563" y="8327"/>
                  </a:cubicBezTo>
                  <a:cubicBezTo>
                    <a:pt x="20396" y="9173"/>
                    <a:pt x="21111" y="10101"/>
                    <a:pt x="21718" y="11125"/>
                  </a:cubicBezTo>
                  <a:lnTo>
                    <a:pt x="21718" y="2172"/>
                  </a:lnTo>
                  <a:cubicBezTo>
                    <a:pt x="21325" y="1910"/>
                    <a:pt x="20932" y="1672"/>
                    <a:pt x="20515" y="1457"/>
                  </a:cubicBezTo>
                  <a:cubicBezTo>
                    <a:pt x="20194" y="1303"/>
                    <a:pt x="19884" y="1148"/>
                    <a:pt x="19551" y="993"/>
                  </a:cubicBezTo>
                  <a:cubicBezTo>
                    <a:pt x="19182" y="850"/>
                    <a:pt x="18801" y="719"/>
                    <a:pt x="18420" y="588"/>
                  </a:cubicBezTo>
                  <a:lnTo>
                    <a:pt x="18146" y="493"/>
                  </a:lnTo>
                  <a:lnTo>
                    <a:pt x="17944" y="445"/>
                  </a:lnTo>
                  <a:lnTo>
                    <a:pt x="17551" y="350"/>
                  </a:lnTo>
                  <a:lnTo>
                    <a:pt x="17158" y="255"/>
                  </a:lnTo>
                  <a:cubicBezTo>
                    <a:pt x="17063" y="219"/>
                    <a:pt x="16967" y="207"/>
                    <a:pt x="16860" y="195"/>
                  </a:cubicBezTo>
                  <a:lnTo>
                    <a:pt x="16729" y="171"/>
                  </a:lnTo>
                  <a:lnTo>
                    <a:pt x="16455" y="136"/>
                  </a:lnTo>
                  <a:cubicBezTo>
                    <a:pt x="15888" y="44"/>
                    <a:pt x="15316" y="1"/>
                    <a:pt x="14745"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62"/>
            <p:cNvSpPr/>
            <p:nvPr/>
          </p:nvSpPr>
          <p:spPr>
            <a:xfrm>
              <a:off x="4373313" y="1678965"/>
              <a:ext cx="140500" cy="35150"/>
            </a:xfrm>
            <a:custGeom>
              <a:avLst/>
              <a:gdLst/>
              <a:ahLst/>
              <a:cxnLst/>
              <a:rect l="l" t="t" r="r" b="b"/>
              <a:pathLst>
                <a:path w="5620" h="1406" extrusionOk="0">
                  <a:moveTo>
                    <a:pt x="2762" y="0"/>
                  </a:moveTo>
                  <a:cubicBezTo>
                    <a:pt x="2262" y="0"/>
                    <a:pt x="1774" y="12"/>
                    <a:pt x="1286" y="36"/>
                  </a:cubicBezTo>
                  <a:lnTo>
                    <a:pt x="72" y="60"/>
                  </a:lnTo>
                  <a:cubicBezTo>
                    <a:pt x="72" y="512"/>
                    <a:pt x="36" y="965"/>
                    <a:pt x="0" y="1405"/>
                  </a:cubicBezTo>
                  <a:lnTo>
                    <a:pt x="1310" y="1381"/>
                  </a:lnTo>
                  <a:cubicBezTo>
                    <a:pt x="1834" y="1357"/>
                    <a:pt x="2298" y="1346"/>
                    <a:pt x="2762" y="1346"/>
                  </a:cubicBezTo>
                  <a:lnTo>
                    <a:pt x="5620" y="1346"/>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62"/>
            <p:cNvSpPr/>
            <p:nvPr/>
          </p:nvSpPr>
          <p:spPr>
            <a:xfrm>
              <a:off x="3870863" y="1683415"/>
              <a:ext cx="642950" cy="2920025"/>
            </a:xfrm>
            <a:custGeom>
              <a:avLst/>
              <a:gdLst/>
              <a:ahLst/>
              <a:cxnLst/>
              <a:rect l="l" t="t" r="r" b="b"/>
              <a:pathLst>
                <a:path w="25718" h="116801" extrusionOk="0">
                  <a:moveTo>
                    <a:pt x="14633" y="1"/>
                  </a:moveTo>
                  <a:lnTo>
                    <a:pt x="9359" y="108"/>
                  </a:lnTo>
                  <a:cubicBezTo>
                    <a:pt x="7811" y="108"/>
                    <a:pt x="6466" y="1144"/>
                    <a:pt x="6073" y="2632"/>
                  </a:cubicBezTo>
                  <a:cubicBezTo>
                    <a:pt x="4346" y="9157"/>
                    <a:pt x="0" y="26742"/>
                    <a:pt x="215" y="37553"/>
                  </a:cubicBezTo>
                  <a:cubicBezTo>
                    <a:pt x="489" y="51019"/>
                    <a:pt x="5525" y="51721"/>
                    <a:pt x="15443" y="58317"/>
                  </a:cubicBezTo>
                  <a:cubicBezTo>
                    <a:pt x="24182" y="64116"/>
                    <a:pt x="22789" y="66723"/>
                    <a:pt x="23003" y="69164"/>
                  </a:cubicBezTo>
                  <a:cubicBezTo>
                    <a:pt x="23706" y="77177"/>
                    <a:pt x="22694" y="99406"/>
                    <a:pt x="22587" y="101942"/>
                  </a:cubicBezTo>
                  <a:cubicBezTo>
                    <a:pt x="22551" y="102692"/>
                    <a:pt x="22491" y="103383"/>
                    <a:pt x="22122" y="104883"/>
                  </a:cubicBezTo>
                  <a:cubicBezTo>
                    <a:pt x="21789" y="106288"/>
                    <a:pt x="20884" y="110264"/>
                    <a:pt x="10311" y="112241"/>
                  </a:cubicBezTo>
                  <a:cubicBezTo>
                    <a:pt x="5704" y="112717"/>
                    <a:pt x="2810" y="113408"/>
                    <a:pt x="2810" y="114170"/>
                  </a:cubicBezTo>
                  <a:cubicBezTo>
                    <a:pt x="2810" y="115622"/>
                    <a:pt x="13026" y="116801"/>
                    <a:pt x="25623" y="116801"/>
                  </a:cubicBezTo>
                  <a:lnTo>
                    <a:pt x="25718" y="116801"/>
                  </a:lnTo>
                  <a:lnTo>
                    <a:pt x="25718" y="63187"/>
                  </a:lnTo>
                  <a:cubicBezTo>
                    <a:pt x="24170" y="63044"/>
                    <a:pt x="22694" y="62235"/>
                    <a:pt x="21444" y="61330"/>
                  </a:cubicBezTo>
                  <a:cubicBezTo>
                    <a:pt x="19622" y="60008"/>
                    <a:pt x="18074" y="58437"/>
                    <a:pt x="16193" y="57186"/>
                  </a:cubicBezTo>
                  <a:cubicBezTo>
                    <a:pt x="15562" y="56770"/>
                    <a:pt x="14955" y="56377"/>
                    <a:pt x="14359" y="55996"/>
                  </a:cubicBezTo>
                  <a:cubicBezTo>
                    <a:pt x="13859" y="55710"/>
                    <a:pt x="13383" y="55412"/>
                    <a:pt x="12907" y="55091"/>
                  </a:cubicBezTo>
                  <a:lnTo>
                    <a:pt x="11919" y="54472"/>
                  </a:lnTo>
                  <a:cubicBezTo>
                    <a:pt x="4953" y="50150"/>
                    <a:pt x="1775" y="48185"/>
                    <a:pt x="1572" y="37529"/>
                  </a:cubicBezTo>
                  <a:cubicBezTo>
                    <a:pt x="1548" y="36767"/>
                    <a:pt x="1572" y="35969"/>
                    <a:pt x="1584" y="35148"/>
                  </a:cubicBezTo>
                  <a:cubicBezTo>
                    <a:pt x="1560" y="34481"/>
                    <a:pt x="1560" y="33803"/>
                    <a:pt x="1596" y="33136"/>
                  </a:cubicBezTo>
                  <a:cubicBezTo>
                    <a:pt x="1644" y="32005"/>
                    <a:pt x="1775" y="30886"/>
                    <a:pt x="2001" y="29766"/>
                  </a:cubicBezTo>
                  <a:cubicBezTo>
                    <a:pt x="3096" y="19920"/>
                    <a:pt x="5954" y="8335"/>
                    <a:pt x="7370" y="2977"/>
                  </a:cubicBezTo>
                  <a:cubicBezTo>
                    <a:pt x="7609" y="2084"/>
                    <a:pt x="8430" y="1453"/>
                    <a:pt x="9359" y="1453"/>
                  </a:cubicBezTo>
                  <a:lnTo>
                    <a:pt x="15002" y="1334"/>
                  </a:lnTo>
                  <a:cubicBezTo>
                    <a:pt x="14919" y="882"/>
                    <a:pt x="14800" y="429"/>
                    <a:pt x="146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62"/>
            <p:cNvSpPr/>
            <p:nvPr/>
          </p:nvSpPr>
          <p:spPr>
            <a:xfrm>
              <a:off x="4193513" y="3060665"/>
              <a:ext cx="36350" cy="22650"/>
            </a:xfrm>
            <a:custGeom>
              <a:avLst/>
              <a:gdLst/>
              <a:ahLst/>
              <a:cxnLst/>
              <a:rect l="l" t="t" r="r" b="b"/>
              <a:pathLst>
                <a:path w="1454" h="906" extrusionOk="0">
                  <a:moveTo>
                    <a:pt x="1" y="1"/>
                  </a:moveTo>
                  <a:lnTo>
                    <a:pt x="1" y="1"/>
                  </a:lnTo>
                  <a:cubicBezTo>
                    <a:pt x="477" y="322"/>
                    <a:pt x="965" y="620"/>
                    <a:pt x="1453" y="906"/>
                  </a:cubicBezTo>
                  <a:cubicBezTo>
                    <a:pt x="953" y="596"/>
                    <a:pt x="465" y="287"/>
                    <a:pt x="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62"/>
            <p:cNvSpPr/>
            <p:nvPr/>
          </p:nvSpPr>
          <p:spPr>
            <a:xfrm>
              <a:off x="4117613" y="2294740"/>
              <a:ext cx="396200" cy="590350"/>
            </a:xfrm>
            <a:custGeom>
              <a:avLst/>
              <a:gdLst/>
              <a:ahLst/>
              <a:cxnLst/>
              <a:rect l="l" t="t" r="r" b="b"/>
              <a:pathLst>
                <a:path w="15848" h="23614" extrusionOk="0">
                  <a:moveTo>
                    <a:pt x="8802" y="0"/>
                  </a:moveTo>
                  <a:cubicBezTo>
                    <a:pt x="8397" y="0"/>
                    <a:pt x="7993" y="49"/>
                    <a:pt x="7597" y="146"/>
                  </a:cubicBezTo>
                  <a:cubicBezTo>
                    <a:pt x="6894" y="301"/>
                    <a:pt x="6216" y="587"/>
                    <a:pt x="5597" y="979"/>
                  </a:cubicBezTo>
                  <a:cubicBezTo>
                    <a:pt x="4299" y="1753"/>
                    <a:pt x="3156" y="2992"/>
                    <a:pt x="2275" y="4361"/>
                  </a:cubicBezTo>
                  <a:cubicBezTo>
                    <a:pt x="1870" y="5016"/>
                    <a:pt x="1513" y="5706"/>
                    <a:pt x="1215" y="6421"/>
                  </a:cubicBezTo>
                  <a:lnTo>
                    <a:pt x="965" y="7135"/>
                  </a:lnTo>
                  <a:lnTo>
                    <a:pt x="906" y="7314"/>
                  </a:lnTo>
                  <a:lnTo>
                    <a:pt x="894" y="7337"/>
                  </a:lnTo>
                  <a:cubicBezTo>
                    <a:pt x="894" y="7349"/>
                    <a:pt x="894" y="7361"/>
                    <a:pt x="894" y="7373"/>
                  </a:cubicBezTo>
                  <a:lnTo>
                    <a:pt x="822" y="7659"/>
                  </a:lnTo>
                  <a:cubicBezTo>
                    <a:pt x="739" y="8052"/>
                    <a:pt x="596" y="8433"/>
                    <a:pt x="560" y="8814"/>
                  </a:cubicBezTo>
                  <a:cubicBezTo>
                    <a:pt x="1" y="11886"/>
                    <a:pt x="858" y="14898"/>
                    <a:pt x="2632" y="17410"/>
                  </a:cubicBezTo>
                  <a:cubicBezTo>
                    <a:pt x="3525" y="18672"/>
                    <a:pt x="4585" y="19803"/>
                    <a:pt x="5799" y="20780"/>
                  </a:cubicBezTo>
                  <a:cubicBezTo>
                    <a:pt x="6073" y="21041"/>
                    <a:pt x="6406" y="21256"/>
                    <a:pt x="6716" y="21494"/>
                  </a:cubicBezTo>
                  <a:cubicBezTo>
                    <a:pt x="7002" y="21720"/>
                    <a:pt x="7311" y="21923"/>
                    <a:pt x="7633" y="22125"/>
                  </a:cubicBezTo>
                  <a:cubicBezTo>
                    <a:pt x="7942" y="22339"/>
                    <a:pt x="8276" y="22542"/>
                    <a:pt x="8621" y="22732"/>
                  </a:cubicBezTo>
                  <a:lnTo>
                    <a:pt x="9192" y="23054"/>
                  </a:lnTo>
                  <a:lnTo>
                    <a:pt x="9454" y="23208"/>
                  </a:lnTo>
                  <a:lnTo>
                    <a:pt x="9514" y="23232"/>
                  </a:lnTo>
                  <a:lnTo>
                    <a:pt x="9645" y="23292"/>
                  </a:lnTo>
                  <a:cubicBezTo>
                    <a:pt x="9859" y="23411"/>
                    <a:pt x="10085" y="23506"/>
                    <a:pt x="10312" y="23613"/>
                  </a:cubicBezTo>
                  <a:cubicBezTo>
                    <a:pt x="9192" y="23018"/>
                    <a:pt x="8145" y="22304"/>
                    <a:pt x="7192" y="21470"/>
                  </a:cubicBezTo>
                  <a:cubicBezTo>
                    <a:pt x="4930" y="19494"/>
                    <a:pt x="3180" y="16886"/>
                    <a:pt x="2346" y="13910"/>
                  </a:cubicBezTo>
                  <a:cubicBezTo>
                    <a:pt x="1513" y="10921"/>
                    <a:pt x="1620" y="7516"/>
                    <a:pt x="2882" y="4801"/>
                  </a:cubicBezTo>
                  <a:cubicBezTo>
                    <a:pt x="2954" y="4635"/>
                    <a:pt x="3049" y="4468"/>
                    <a:pt x="3132" y="4301"/>
                  </a:cubicBezTo>
                  <a:lnTo>
                    <a:pt x="3192" y="4182"/>
                  </a:lnTo>
                  <a:lnTo>
                    <a:pt x="3215" y="4147"/>
                  </a:lnTo>
                  <a:lnTo>
                    <a:pt x="3418" y="3801"/>
                  </a:lnTo>
                  <a:lnTo>
                    <a:pt x="3632" y="3444"/>
                  </a:lnTo>
                  <a:cubicBezTo>
                    <a:pt x="3692" y="3337"/>
                    <a:pt x="3716" y="3325"/>
                    <a:pt x="3763" y="3265"/>
                  </a:cubicBezTo>
                  <a:cubicBezTo>
                    <a:pt x="3835" y="3158"/>
                    <a:pt x="3906" y="3051"/>
                    <a:pt x="3989" y="2944"/>
                  </a:cubicBezTo>
                  <a:cubicBezTo>
                    <a:pt x="4251" y="2587"/>
                    <a:pt x="4585" y="2277"/>
                    <a:pt x="4978" y="2051"/>
                  </a:cubicBezTo>
                  <a:cubicBezTo>
                    <a:pt x="5275" y="1872"/>
                    <a:pt x="5775" y="1718"/>
                    <a:pt x="6561" y="1611"/>
                  </a:cubicBezTo>
                  <a:cubicBezTo>
                    <a:pt x="7514" y="1480"/>
                    <a:pt x="8478" y="1408"/>
                    <a:pt x="9442" y="1396"/>
                  </a:cubicBezTo>
                  <a:lnTo>
                    <a:pt x="9847" y="1384"/>
                  </a:lnTo>
                  <a:lnTo>
                    <a:pt x="10014" y="1384"/>
                  </a:lnTo>
                  <a:cubicBezTo>
                    <a:pt x="10276" y="1396"/>
                    <a:pt x="10752" y="1396"/>
                    <a:pt x="10609" y="1420"/>
                  </a:cubicBezTo>
                  <a:cubicBezTo>
                    <a:pt x="10621" y="1420"/>
                    <a:pt x="10681" y="1444"/>
                    <a:pt x="10704" y="1456"/>
                  </a:cubicBezTo>
                  <a:cubicBezTo>
                    <a:pt x="10788" y="1468"/>
                    <a:pt x="10871" y="1491"/>
                    <a:pt x="10943" y="1527"/>
                  </a:cubicBezTo>
                  <a:cubicBezTo>
                    <a:pt x="11264" y="1646"/>
                    <a:pt x="11562" y="1872"/>
                    <a:pt x="11776" y="2146"/>
                  </a:cubicBezTo>
                  <a:cubicBezTo>
                    <a:pt x="12371" y="2789"/>
                    <a:pt x="12848" y="4194"/>
                    <a:pt x="12800" y="5575"/>
                  </a:cubicBezTo>
                  <a:cubicBezTo>
                    <a:pt x="12788" y="5956"/>
                    <a:pt x="12764" y="6528"/>
                    <a:pt x="12705" y="7183"/>
                  </a:cubicBezTo>
                  <a:cubicBezTo>
                    <a:pt x="12645" y="7897"/>
                    <a:pt x="12538" y="8599"/>
                    <a:pt x="12395" y="9290"/>
                  </a:cubicBezTo>
                  <a:cubicBezTo>
                    <a:pt x="12252" y="10052"/>
                    <a:pt x="12026" y="10862"/>
                    <a:pt x="11836" y="11778"/>
                  </a:cubicBezTo>
                  <a:cubicBezTo>
                    <a:pt x="11669" y="12683"/>
                    <a:pt x="11526" y="13672"/>
                    <a:pt x="11943" y="14743"/>
                  </a:cubicBezTo>
                  <a:cubicBezTo>
                    <a:pt x="12121" y="15231"/>
                    <a:pt x="12467" y="15660"/>
                    <a:pt x="12907" y="15969"/>
                  </a:cubicBezTo>
                  <a:cubicBezTo>
                    <a:pt x="13395" y="16279"/>
                    <a:pt x="13967" y="16458"/>
                    <a:pt x="14562" y="16458"/>
                  </a:cubicBezTo>
                  <a:cubicBezTo>
                    <a:pt x="14605" y="16459"/>
                    <a:pt x="14648" y="16459"/>
                    <a:pt x="14691" y="16459"/>
                  </a:cubicBezTo>
                  <a:cubicBezTo>
                    <a:pt x="15076" y="16459"/>
                    <a:pt x="15462" y="16411"/>
                    <a:pt x="15848" y="16315"/>
                  </a:cubicBezTo>
                  <a:lnTo>
                    <a:pt x="15848" y="4956"/>
                  </a:lnTo>
                  <a:cubicBezTo>
                    <a:pt x="15241" y="3932"/>
                    <a:pt x="14526" y="3004"/>
                    <a:pt x="13693" y="2158"/>
                  </a:cubicBezTo>
                  <a:cubicBezTo>
                    <a:pt x="13133" y="1599"/>
                    <a:pt x="12490" y="1134"/>
                    <a:pt x="11800" y="765"/>
                  </a:cubicBezTo>
                  <a:lnTo>
                    <a:pt x="11288" y="515"/>
                  </a:lnTo>
                  <a:cubicBezTo>
                    <a:pt x="11145" y="468"/>
                    <a:pt x="11014" y="420"/>
                    <a:pt x="10883" y="360"/>
                  </a:cubicBezTo>
                  <a:cubicBezTo>
                    <a:pt x="10776" y="313"/>
                    <a:pt x="10669" y="277"/>
                    <a:pt x="10562" y="265"/>
                  </a:cubicBezTo>
                  <a:lnTo>
                    <a:pt x="10169" y="158"/>
                  </a:lnTo>
                  <a:lnTo>
                    <a:pt x="9966" y="110"/>
                  </a:lnTo>
                  <a:lnTo>
                    <a:pt x="9919" y="98"/>
                  </a:lnTo>
                  <a:lnTo>
                    <a:pt x="9669" y="75"/>
                  </a:lnTo>
                  <a:cubicBezTo>
                    <a:pt x="9381" y="25"/>
                    <a:pt x="9091" y="0"/>
                    <a:pt x="8802"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62"/>
            <p:cNvSpPr/>
            <p:nvPr/>
          </p:nvSpPr>
          <p:spPr>
            <a:xfrm>
              <a:off x="3910463" y="1409915"/>
              <a:ext cx="603650" cy="1758250"/>
            </a:xfrm>
            <a:custGeom>
              <a:avLst/>
              <a:gdLst/>
              <a:ahLst/>
              <a:cxnLst/>
              <a:rect l="l" t="t" r="r" b="b"/>
              <a:pathLst>
                <a:path w="24146" h="70330" extrusionOk="0">
                  <a:moveTo>
                    <a:pt x="9065" y="0"/>
                  </a:moveTo>
                  <a:cubicBezTo>
                    <a:pt x="6303" y="0"/>
                    <a:pt x="3485" y="968"/>
                    <a:pt x="3203" y="3702"/>
                  </a:cubicBezTo>
                  <a:cubicBezTo>
                    <a:pt x="3096" y="5119"/>
                    <a:pt x="3929" y="6452"/>
                    <a:pt x="5263" y="6976"/>
                  </a:cubicBezTo>
                  <a:cubicBezTo>
                    <a:pt x="5840" y="7180"/>
                    <a:pt x="6448" y="7211"/>
                    <a:pt x="7062" y="7211"/>
                  </a:cubicBezTo>
                  <a:cubicBezTo>
                    <a:pt x="7336" y="7211"/>
                    <a:pt x="7611" y="7205"/>
                    <a:pt x="7885" y="7205"/>
                  </a:cubicBezTo>
                  <a:cubicBezTo>
                    <a:pt x="8288" y="7205"/>
                    <a:pt x="8690" y="7219"/>
                    <a:pt x="9084" y="7286"/>
                  </a:cubicBezTo>
                  <a:cubicBezTo>
                    <a:pt x="9323" y="7321"/>
                    <a:pt x="9549" y="7381"/>
                    <a:pt x="9775" y="7452"/>
                  </a:cubicBezTo>
                  <a:cubicBezTo>
                    <a:pt x="11299" y="7988"/>
                    <a:pt x="12454" y="9357"/>
                    <a:pt x="13049" y="10929"/>
                  </a:cubicBezTo>
                  <a:cubicBezTo>
                    <a:pt x="13216" y="11369"/>
                    <a:pt x="13335" y="11810"/>
                    <a:pt x="13418" y="12274"/>
                  </a:cubicBezTo>
                  <a:cubicBezTo>
                    <a:pt x="13442" y="12453"/>
                    <a:pt x="13466" y="12620"/>
                    <a:pt x="13490" y="12798"/>
                  </a:cubicBezTo>
                  <a:cubicBezTo>
                    <a:pt x="13668" y="14667"/>
                    <a:pt x="13228" y="16489"/>
                    <a:pt x="12680" y="18263"/>
                  </a:cubicBezTo>
                  <a:cubicBezTo>
                    <a:pt x="12228" y="19692"/>
                    <a:pt x="12097" y="21109"/>
                    <a:pt x="11632" y="22537"/>
                  </a:cubicBezTo>
                  <a:cubicBezTo>
                    <a:pt x="11513" y="22918"/>
                    <a:pt x="11382" y="23299"/>
                    <a:pt x="11251" y="23680"/>
                  </a:cubicBezTo>
                  <a:cubicBezTo>
                    <a:pt x="10716" y="25145"/>
                    <a:pt x="10085" y="26586"/>
                    <a:pt x="9358" y="27967"/>
                  </a:cubicBezTo>
                  <a:cubicBezTo>
                    <a:pt x="9037" y="28121"/>
                    <a:pt x="8703" y="28264"/>
                    <a:pt x="8382" y="28455"/>
                  </a:cubicBezTo>
                  <a:cubicBezTo>
                    <a:pt x="7501" y="28931"/>
                    <a:pt x="6679" y="29526"/>
                    <a:pt x="5941" y="30193"/>
                  </a:cubicBezTo>
                  <a:cubicBezTo>
                    <a:pt x="5334" y="30753"/>
                    <a:pt x="4774" y="31360"/>
                    <a:pt x="4274" y="32015"/>
                  </a:cubicBezTo>
                  <a:cubicBezTo>
                    <a:pt x="4012" y="32348"/>
                    <a:pt x="3762" y="32693"/>
                    <a:pt x="3536" y="33051"/>
                  </a:cubicBezTo>
                  <a:lnTo>
                    <a:pt x="3179" y="33598"/>
                  </a:lnTo>
                  <a:lnTo>
                    <a:pt x="3096" y="33729"/>
                  </a:lnTo>
                  <a:lnTo>
                    <a:pt x="2965" y="33967"/>
                  </a:lnTo>
                  <a:lnTo>
                    <a:pt x="2750" y="34325"/>
                  </a:lnTo>
                  <a:lnTo>
                    <a:pt x="2572" y="34658"/>
                  </a:lnTo>
                  <a:lnTo>
                    <a:pt x="2441" y="34896"/>
                  </a:lnTo>
                  <a:lnTo>
                    <a:pt x="2262" y="35229"/>
                  </a:lnTo>
                  <a:cubicBezTo>
                    <a:pt x="2155" y="35444"/>
                    <a:pt x="2048" y="35670"/>
                    <a:pt x="1941" y="35884"/>
                  </a:cubicBezTo>
                  <a:cubicBezTo>
                    <a:pt x="1250" y="37432"/>
                    <a:pt x="738" y="39051"/>
                    <a:pt x="417" y="40706"/>
                  </a:cubicBezTo>
                  <a:cubicBezTo>
                    <a:pt x="202" y="42576"/>
                    <a:pt x="60" y="44385"/>
                    <a:pt x="0" y="46076"/>
                  </a:cubicBezTo>
                  <a:cubicBezTo>
                    <a:pt x="24" y="46755"/>
                    <a:pt x="83" y="47421"/>
                    <a:pt x="167" y="48088"/>
                  </a:cubicBezTo>
                  <a:cubicBezTo>
                    <a:pt x="321" y="49386"/>
                    <a:pt x="583" y="50672"/>
                    <a:pt x="953" y="51922"/>
                  </a:cubicBezTo>
                  <a:cubicBezTo>
                    <a:pt x="1095" y="52505"/>
                    <a:pt x="1369" y="53267"/>
                    <a:pt x="1584" y="53875"/>
                  </a:cubicBezTo>
                  <a:lnTo>
                    <a:pt x="1869" y="54577"/>
                  </a:lnTo>
                  <a:lnTo>
                    <a:pt x="1941" y="54756"/>
                  </a:lnTo>
                  <a:cubicBezTo>
                    <a:pt x="2060" y="55041"/>
                    <a:pt x="2000" y="54899"/>
                    <a:pt x="2048" y="54994"/>
                  </a:cubicBezTo>
                  <a:lnTo>
                    <a:pt x="2096" y="55101"/>
                  </a:lnTo>
                  <a:lnTo>
                    <a:pt x="2298" y="55530"/>
                  </a:lnTo>
                  <a:cubicBezTo>
                    <a:pt x="2560" y="56113"/>
                    <a:pt x="2846" y="56673"/>
                    <a:pt x="3167" y="57232"/>
                  </a:cubicBezTo>
                  <a:cubicBezTo>
                    <a:pt x="3465" y="57780"/>
                    <a:pt x="3798" y="58316"/>
                    <a:pt x="4143" y="58828"/>
                  </a:cubicBezTo>
                  <a:cubicBezTo>
                    <a:pt x="5501" y="60852"/>
                    <a:pt x="7120" y="62673"/>
                    <a:pt x="8977" y="64245"/>
                  </a:cubicBezTo>
                  <a:cubicBezTo>
                    <a:pt x="9727" y="64888"/>
                    <a:pt x="10513" y="65483"/>
                    <a:pt x="11323" y="66031"/>
                  </a:cubicBezTo>
                  <a:cubicBezTo>
                    <a:pt x="11787" y="66317"/>
                    <a:pt x="12275" y="66626"/>
                    <a:pt x="12775" y="66936"/>
                  </a:cubicBezTo>
                  <a:cubicBezTo>
                    <a:pt x="15419" y="68495"/>
                    <a:pt x="18336" y="69555"/>
                    <a:pt x="21372" y="70055"/>
                  </a:cubicBezTo>
                  <a:cubicBezTo>
                    <a:pt x="21943" y="70150"/>
                    <a:pt x="22598" y="70210"/>
                    <a:pt x="23205" y="70269"/>
                  </a:cubicBezTo>
                  <a:cubicBezTo>
                    <a:pt x="23348" y="70293"/>
                    <a:pt x="23527" y="70305"/>
                    <a:pt x="23646" y="70317"/>
                  </a:cubicBezTo>
                  <a:lnTo>
                    <a:pt x="23979" y="70329"/>
                  </a:lnTo>
                  <a:lnTo>
                    <a:pt x="24134" y="70329"/>
                  </a:lnTo>
                  <a:lnTo>
                    <a:pt x="24134" y="66305"/>
                  </a:lnTo>
                  <a:cubicBezTo>
                    <a:pt x="21015" y="66126"/>
                    <a:pt x="17967" y="65317"/>
                    <a:pt x="15169" y="63912"/>
                  </a:cubicBezTo>
                  <a:lnTo>
                    <a:pt x="15002" y="63828"/>
                  </a:lnTo>
                  <a:lnTo>
                    <a:pt x="14788" y="63709"/>
                  </a:lnTo>
                  <a:lnTo>
                    <a:pt x="14502" y="63566"/>
                  </a:lnTo>
                  <a:lnTo>
                    <a:pt x="13930" y="63245"/>
                  </a:lnTo>
                  <a:cubicBezTo>
                    <a:pt x="13573" y="63066"/>
                    <a:pt x="13097" y="62757"/>
                    <a:pt x="12668" y="62483"/>
                  </a:cubicBezTo>
                  <a:cubicBezTo>
                    <a:pt x="12216" y="62221"/>
                    <a:pt x="11799" y="61935"/>
                    <a:pt x="11406" y="61637"/>
                  </a:cubicBezTo>
                  <a:cubicBezTo>
                    <a:pt x="11013" y="61340"/>
                    <a:pt x="10597" y="61054"/>
                    <a:pt x="10216" y="60721"/>
                  </a:cubicBezTo>
                  <a:cubicBezTo>
                    <a:pt x="8596" y="59411"/>
                    <a:pt x="7156" y="57887"/>
                    <a:pt x="5941" y="56184"/>
                  </a:cubicBezTo>
                  <a:cubicBezTo>
                    <a:pt x="4632" y="54363"/>
                    <a:pt x="3679" y="52315"/>
                    <a:pt x="3108" y="50136"/>
                  </a:cubicBezTo>
                  <a:cubicBezTo>
                    <a:pt x="2524" y="47838"/>
                    <a:pt x="2429" y="45445"/>
                    <a:pt x="2846" y="43111"/>
                  </a:cubicBezTo>
                  <a:cubicBezTo>
                    <a:pt x="2929" y="42516"/>
                    <a:pt x="3096" y="41956"/>
                    <a:pt x="3239" y="41373"/>
                  </a:cubicBezTo>
                  <a:lnTo>
                    <a:pt x="3286" y="41159"/>
                  </a:lnTo>
                  <a:lnTo>
                    <a:pt x="3310" y="41052"/>
                  </a:lnTo>
                  <a:cubicBezTo>
                    <a:pt x="3334" y="40968"/>
                    <a:pt x="3298" y="41075"/>
                    <a:pt x="3381" y="40837"/>
                  </a:cubicBezTo>
                  <a:lnTo>
                    <a:pt x="3500" y="40480"/>
                  </a:lnTo>
                  <a:cubicBezTo>
                    <a:pt x="3584" y="40242"/>
                    <a:pt x="3643" y="40040"/>
                    <a:pt x="3750" y="39754"/>
                  </a:cubicBezTo>
                  <a:cubicBezTo>
                    <a:pt x="4191" y="38599"/>
                    <a:pt x="4751" y="37492"/>
                    <a:pt x="5405" y="36432"/>
                  </a:cubicBezTo>
                  <a:cubicBezTo>
                    <a:pt x="6715" y="34396"/>
                    <a:pt x="8418" y="32491"/>
                    <a:pt x="10728" y="31086"/>
                  </a:cubicBezTo>
                  <a:cubicBezTo>
                    <a:pt x="12535" y="29948"/>
                    <a:pt x="14834" y="29225"/>
                    <a:pt x="17168" y="29225"/>
                  </a:cubicBezTo>
                  <a:cubicBezTo>
                    <a:pt x="17740" y="29225"/>
                    <a:pt x="18314" y="29268"/>
                    <a:pt x="18883" y="29360"/>
                  </a:cubicBezTo>
                  <a:lnTo>
                    <a:pt x="19157" y="29395"/>
                  </a:lnTo>
                  <a:lnTo>
                    <a:pt x="19288" y="29419"/>
                  </a:lnTo>
                  <a:cubicBezTo>
                    <a:pt x="19383" y="29431"/>
                    <a:pt x="19491" y="29455"/>
                    <a:pt x="19586" y="29479"/>
                  </a:cubicBezTo>
                  <a:lnTo>
                    <a:pt x="19979" y="29574"/>
                  </a:lnTo>
                  <a:lnTo>
                    <a:pt x="20372" y="29669"/>
                  </a:lnTo>
                  <a:lnTo>
                    <a:pt x="20574" y="29717"/>
                  </a:lnTo>
                  <a:lnTo>
                    <a:pt x="20848" y="29812"/>
                  </a:lnTo>
                  <a:cubicBezTo>
                    <a:pt x="21229" y="29943"/>
                    <a:pt x="21598" y="30074"/>
                    <a:pt x="21979" y="30217"/>
                  </a:cubicBezTo>
                  <a:cubicBezTo>
                    <a:pt x="22312" y="30372"/>
                    <a:pt x="22622" y="30527"/>
                    <a:pt x="22943" y="30681"/>
                  </a:cubicBezTo>
                  <a:cubicBezTo>
                    <a:pt x="23360" y="30896"/>
                    <a:pt x="23753" y="31134"/>
                    <a:pt x="24146" y="31396"/>
                  </a:cubicBezTo>
                  <a:lnTo>
                    <a:pt x="24146" y="27871"/>
                  </a:lnTo>
                  <a:cubicBezTo>
                    <a:pt x="23765" y="27669"/>
                    <a:pt x="23360" y="27502"/>
                    <a:pt x="22955" y="27348"/>
                  </a:cubicBezTo>
                  <a:cubicBezTo>
                    <a:pt x="22479" y="27157"/>
                    <a:pt x="21991" y="27002"/>
                    <a:pt x="21479" y="26883"/>
                  </a:cubicBezTo>
                  <a:cubicBezTo>
                    <a:pt x="21229" y="26824"/>
                    <a:pt x="20991" y="26764"/>
                    <a:pt x="20729" y="26705"/>
                  </a:cubicBezTo>
                  <a:cubicBezTo>
                    <a:pt x="20431" y="26657"/>
                    <a:pt x="20133" y="26621"/>
                    <a:pt x="19836" y="26586"/>
                  </a:cubicBezTo>
                  <a:lnTo>
                    <a:pt x="19383" y="26550"/>
                  </a:lnTo>
                  <a:lnTo>
                    <a:pt x="19169" y="26526"/>
                  </a:lnTo>
                  <a:lnTo>
                    <a:pt x="19062" y="26526"/>
                  </a:lnTo>
                  <a:lnTo>
                    <a:pt x="18609" y="26514"/>
                  </a:lnTo>
                  <a:lnTo>
                    <a:pt x="17895" y="26514"/>
                  </a:lnTo>
                  <a:lnTo>
                    <a:pt x="17419" y="26526"/>
                  </a:lnTo>
                  <a:cubicBezTo>
                    <a:pt x="16050" y="26562"/>
                    <a:pt x="14680" y="26669"/>
                    <a:pt x="13323" y="26871"/>
                  </a:cubicBezTo>
                  <a:cubicBezTo>
                    <a:pt x="13097" y="26907"/>
                    <a:pt x="12859" y="26943"/>
                    <a:pt x="12621" y="26990"/>
                  </a:cubicBezTo>
                  <a:cubicBezTo>
                    <a:pt x="12799" y="26728"/>
                    <a:pt x="12978" y="26466"/>
                    <a:pt x="13156" y="26205"/>
                  </a:cubicBezTo>
                  <a:cubicBezTo>
                    <a:pt x="14418" y="24311"/>
                    <a:pt x="15502" y="22323"/>
                    <a:pt x="16383" y="20228"/>
                  </a:cubicBezTo>
                  <a:cubicBezTo>
                    <a:pt x="17109" y="18537"/>
                    <a:pt x="17669" y="16787"/>
                    <a:pt x="18074" y="14989"/>
                  </a:cubicBezTo>
                  <a:cubicBezTo>
                    <a:pt x="18288" y="14060"/>
                    <a:pt x="18431" y="13120"/>
                    <a:pt x="18502" y="12179"/>
                  </a:cubicBezTo>
                  <a:cubicBezTo>
                    <a:pt x="18538" y="11727"/>
                    <a:pt x="18562" y="11274"/>
                    <a:pt x="18574" y="10834"/>
                  </a:cubicBezTo>
                  <a:cubicBezTo>
                    <a:pt x="18621" y="6809"/>
                    <a:pt x="17312" y="2833"/>
                    <a:pt x="13430" y="880"/>
                  </a:cubicBezTo>
                  <a:cubicBezTo>
                    <a:pt x="12374" y="352"/>
                    <a:pt x="10729" y="0"/>
                    <a:pt x="906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62"/>
            <p:cNvSpPr/>
            <p:nvPr/>
          </p:nvSpPr>
          <p:spPr>
            <a:xfrm>
              <a:off x="4541988" y="2930465"/>
              <a:ext cx="6075" cy="150"/>
            </a:xfrm>
            <a:custGeom>
              <a:avLst/>
              <a:gdLst/>
              <a:ahLst/>
              <a:cxnLst/>
              <a:rect l="l" t="t" r="r" b="b"/>
              <a:pathLst>
                <a:path w="243" h="6" extrusionOk="0">
                  <a:moveTo>
                    <a:pt x="29" y="1"/>
                  </a:moveTo>
                  <a:cubicBezTo>
                    <a:pt x="1" y="1"/>
                    <a:pt x="0" y="2"/>
                    <a:pt x="64" y="6"/>
                  </a:cubicBezTo>
                  <a:lnTo>
                    <a:pt x="195" y="6"/>
                  </a:lnTo>
                  <a:cubicBezTo>
                    <a:pt x="242" y="6"/>
                    <a:pt x="83" y="1"/>
                    <a:pt x="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62"/>
            <p:cNvSpPr/>
            <p:nvPr/>
          </p:nvSpPr>
          <p:spPr>
            <a:xfrm>
              <a:off x="4588513" y="1222553"/>
              <a:ext cx="386675" cy="319500"/>
            </a:xfrm>
            <a:custGeom>
              <a:avLst/>
              <a:gdLst/>
              <a:ahLst/>
              <a:cxnLst/>
              <a:rect l="l" t="t" r="r" b="b"/>
              <a:pathLst>
                <a:path w="15467" h="12780" extrusionOk="0">
                  <a:moveTo>
                    <a:pt x="15359" y="1"/>
                  </a:moveTo>
                  <a:cubicBezTo>
                    <a:pt x="13598" y="1"/>
                    <a:pt x="11861" y="286"/>
                    <a:pt x="10204" y="846"/>
                  </a:cubicBezTo>
                  <a:lnTo>
                    <a:pt x="9585" y="1085"/>
                  </a:lnTo>
                  <a:cubicBezTo>
                    <a:pt x="9478" y="1120"/>
                    <a:pt x="9406" y="1144"/>
                    <a:pt x="9252" y="1216"/>
                  </a:cubicBezTo>
                  <a:lnTo>
                    <a:pt x="8978" y="1335"/>
                  </a:lnTo>
                  <a:lnTo>
                    <a:pt x="8418" y="1585"/>
                  </a:lnTo>
                  <a:lnTo>
                    <a:pt x="7823" y="1882"/>
                  </a:lnTo>
                  <a:cubicBezTo>
                    <a:pt x="7073" y="2287"/>
                    <a:pt x="6358" y="2740"/>
                    <a:pt x="5680" y="3251"/>
                  </a:cubicBezTo>
                  <a:cubicBezTo>
                    <a:pt x="3584" y="4823"/>
                    <a:pt x="1882" y="6847"/>
                    <a:pt x="667" y="9181"/>
                  </a:cubicBezTo>
                  <a:cubicBezTo>
                    <a:pt x="477" y="9526"/>
                    <a:pt x="358" y="9824"/>
                    <a:pt x="262" y="10014"/>
                  </a:cubicBezTo>
                  <a:lnTo>
                    <a:pt x="120" y="10312"/>
                  </a:lnTo>
                  <a:cubicBezTo>
                    <a:pt x="0" y="10705"/>
                    <a:pt x="0" y="11133"/>
                    <a:pt x="120" y="11538"/>
                  </a:cubicBezTo>
                  <a:cubicBezTo>
                    <a:pt x="286" y="12050"/>
                    <a:pt x="691" y="12515"/>
                    <a:pt x="1584" y="12705"/>
                  </a:cubicBezTo>
                  <a:cubicBezTo>
                    <a:pt x="1826" y="12757"/>
                    <a:pt x="2044" y="12780"/>
                    <a:pt x="2241" y="12780"/>
                  </a:cubicBezTo>
                  <a:cubicBezTo>
                    <a:pt x="2763" y="12780"/>
                    <a:pt x="3138" y="12621"/>
                    <a:pt x="3406" y="12431"/>
                  </a:cubicBezTo>
                  <a:cubicBezTo>
                    <a:pt x="3679" y="12241"/>
                    <a:pt x="3894" y="11979"/>
                    <a:pt x="4013" y="11669"/>
                  </a:cubicBezTo>
                  <a:cubicBezTo>
                    <a:pt x="4013" y="11669"/>
                    <a:pt x="4037" y="11586"/>
                    <a:pt x="4072" y="11431"/>
                  </a:cubicBezTo>
                  <a:cubicBezTo>
                    <a:pt x="4120" y="11264"/>
                    <a:pt x="4180" y="11026"/>
                    <a:pt x="4287" y="10741"/>
                  </a:cubicBezTo>
                  <a:cubicBezTo>
                    <a:pt x="4549" y="9919"/>
                    <a:pt x="4906" y="9121"/>
                    <a:pt x="5323" y="8371"/>
                  </a:cubicBezTo>
                  <a:cubicBezTo>
                    <a:pt x="6644" y="5990"/>
                    <a:pt x="8609" y="4037"/>
                    <a:pt x="11002" y="2740"/>
                  </a:cubicBezTo>
                  <a:cubicBezTo>
                    <a:pt x="11335" y="2573"/>
                    <a:pt x="11669" y="2406"/>
                    <a:pt x="12014" y="2263"/>
                  </a:cubicBezTo>
                  <a:cubicBezTo>
                    <a:pt x="13050" y="1347"/>
                    <a:pt x="14217" y="585"/>
                    <a:pt x="15467" y="1"/>
                  </a:cubicBezTo>
                  <a:cubicBezTo>
                    <a:pt x="15431" y="1"/>
                    <a:pt x="15395" y="1"/>
                    <a:pt x="15359"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62"/>
            <p:cNvSpPr/>
            <p:nvPr/>
          </p:nvSpPr>
          <p:spPr>
            <a:xfrm>
              <a:off x="5104938" y="1249953"/>
              <a:ext cx="18775" cy="5675"/>
            </a:xfrm>
            <a:custGeom>
              <a:avLst/>
              <a:gdLst/>
              <a:ahLst/>
              <a:cxnLst/>
              <a:rect l="l" t="t" r="r" b="b"/>
              <a:pathLst>
                <a:path w="751" h="227" extrusionOk="0">
                  <a:moveTo>
                    <a:pt x="668" y="0"/>
                  </a:moveTo>
                  <a:cubicBezTo>
                    <a:pt x="453" y="60"/>
                    <a:pt x="227" y="120"/>
                    <a:pt x="1" y="191"/>
                  </a:cubicBezTo>
                  <a:lnTo>
                    <a:pt x="215" y="227"/>
                  </a:lnTo>
                  <a:cubicBezTo>
                    <a:pt x="394" y="155"/>
                    <a:pt x="572" y="96"/>
                    <a:pt x="751" y="36"/>
                  </a:cubicBezTo>
                  <a:lnTo>
                    <a:pt x="668"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62"/>
            <p:cNvSpPr/>
            <p:nvPr/>
          </p:nvSpPr>
          <p:spPr>
            <a:xfrm>
              <a:off x="4570063" y="1842578"/>
              <a:ext cx="103000" cy="152425"/>
            </a:xfrm>
            <a:custGeom>
              <a:avLst/>
              <a:gdLst/>
              <a:ahLst/>
              <a:cxnLst/>
              <a:rect l="l" t="t" r="r" b="b"/>
              <a:pathLst>
                <a:path w="4120" h="6097" extrusionOk="0">
                  <a:moveTo>
                    <a:pt x="0" y="1"/>
                  </a:moveTo>
                  <a:lnTo>
                    <a:pt x="0" y="6097"/>
                  </a:lnTo>
                  <a:lnTo>
                    <a:pt x="596" y="6049"/>
                  </a:lnTo>
                  <a:cubicBezTo>
                    <a:pt x="965" y="5966"/>
                    <a:pt x="4120" y="5216"/>
                    <a:pt x="3632" y="2549"/>
                  </a:cubicBezTo>
                  <a:cubicBezTo>
                    <a:pt x="3263" y="525"/>
                    <a:pt x="1167" y="60"/>
                    <a:pt x="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62"/>
            <p:cNvSpPr/>
            <p:nvPr/>
          </p:nvSpPr>
          <p:spPr>
            <a:xfrm>
              <a:off x="4570063" y="1715178"/>
              <a:ext cx="612300" cy="1452600"/>
            </a:xfrm>
            <a:custGeom>
              <a:avLst/>
              <a:gdLst/>
              <a:ahLst/>
              <a:cxnLst/>
              <a:rect l="l" t="t" r="r" b="b"/>
              <a:pathLst>
                <a:path w="24492" h="58104" extrusionOk="0">
                  <a:moveTo>
                    <a:pt x="9359" y="1"/>
                  </a:moveTo>
                  <a:cubicBezTo>
                    <a:pt x="8739" y="2942"/>
                    <a:pt x="8739" y="5978"/>
                    <a:pt x="9359" y="8919"/>
                  </a:cubicBezTo>
                  <a:cubicBezTo>
                    <a:pt x="10037" y="12145"/>
                    <a:pt x="11656" y="15539"/>
                    <a:pt x="13692" y="19337"/>
                  </a:cubicBezTo>
                  <a:cubicBezTo>
                    <a:pt x="14704" y="21242"/>
                    <a:pt x="15824" y="23278"/>
                    <a:pt x="16824" y="25540"/>
                  </a:cubicBezTo>
                  <a:cubicBezTo>
                    <a:pt x="17872" y="27850"/>
                    <a:pt x="18753" y="30338"/>
                    <a:pt x="19265" y="33172"/>
                  </a:cubicBezTo>
                  <a:cubicBezTo>
                    <a:pt x="19753" y="35970"/>
                    <a:pt x="19788" y="39184"/>
                    <a:pt x="18717" y="42363"/>
                  </a:cubicBezTo>
                  <a:cubicBezTo>
                    <a:pt x="17657" y="45542"/>
                    <a:pt x="15478" y="48435"/>
                    <a:pt x="12633" y="50507"/>
                  </a:cubicBezTo>
                  <a:cubicBezTo>
                    <a:pt x="11180" y="51579"/>
                    <a:pt x="9585" y="52424"/>
                    <a:pt x="7882" y="53019"/>
                  </a:cubicBezTo>
                  <a:cubicBezTo>
                    <a:pt x="7442" y="53174"/>
                    <a:pt x="7037" y="53305"/>
                    <a:pt x="6525" y="53436"/>
                  </a:cubicBezTo>
                  <a:lnTo>
                    <a:pt x="5953" y="53579"/>
                  </a:lnTo>
                  <a:lnTo>
                    <a:pt x="5239" y="53734"/>
                  </a:lnTo>
                  <a:cubicBezTo>
                    <a:pt x="4322" y="53912"/>
                    <a:pt x="3382" y="54031"/>
                    <a:pt x="2441" y="54067"/>
                  </a:cubicBezTo>
                  <a:cubicBezTo>
                    <a:pt x="2088" y="54083"/>
                    <a:pt x="1732" y="54091"/>
                    <a:pt x="1376" y="54091"/>
                  </a:cubicBezTo>
                  <a:cubicBezTo>
                    <a:pt x="916" y="54091"/>
                    <a:pt x="456" y="54077"/>
                    <a:pt x="0" y="54043"/>
                  </a:cubicBezTo>
                  <a:lnTo>
                    <a:pt x="0" y="58068"/>
                  </a:lnTo>
                  <a:lnTo>
                    <a:pt x="155" y="58068"/>
                  </a:lnTo>
                  <a:lnTo>
                    <a:pt x="822" y="58091"/>
                  </a:lnTo>
                  <a:lnTo>
                    <a:pt x="1155" y="58103"/>
                  </a:lnTo>
                  <a:lnTo>
                    <a:pt x="1536" y="58103"/>
                  </a:lnTo>
                  <a:lnTo>
                    <a:pt x="1739" y="58091"/>
                  </a:lnTo>
                  <a:lnTo>
                    <a:pt x="2584" y="58056"/>
                  </a:lnTo>
                  <a:cubicBezTo>
                    <a:pt x="3132" y="58032"/>
                    <a:pt x="3679" y="57972"/>
                    <a:pt x="4227" y="57889"/>
                  </a:cubicBezTo>
                  <a:cubicBezTo>
                    <a:pt x="5608" y="57710"/>
                    <a:pt x="6954" y="57401"/>
                    <a:pt x="8275" y="56984"/>
                  </a:cubicBezTo>
                  <a:cubicBezTo>
                    <a:pt x="8787" y="56603"/>
                    <a:pt x="9299" y="56234"/>
                    <a:pt x="9835" y="55889"/>
                  </a:cubicBezTo>
                  <a:cubicBezTo>
                    <a:pt x="11323" y="54924"/>
                    <a:pt x="12704" y="54067"/>
                    <a:pt x="13942" y="53305"/>
                  </a:cubicBezTo>
                  <a:cubicBezTo>
                    <a:pt x="15955" y="52067"/>
                    <a:pt x="17657" y="51019"/>
                    <a:pt x="19062" y="49912"/>
                  </a:cubicBezTo>
                  <a:cubicBezTo>
                    <a:pt x="19312" y="49614"/>
                    <a:pt x="19562" y="49328"/>
                    <a:pt x="19800" y="49019"/>
                  </a:cubicBezTo>
                  <a:cubicBezTo>
                    <a:pt x="20408" y="48269"/>
                    <a:pt x="20955" y="47483"/>
                    <a:pt x="21467" y="46673"/>
                  </a:cubicBezTo>
                  <a:cubicBezTo>
                    <a:pt x="21932" y="45828"/>
                    <a:pt x="22396" y="45066"/>
                    <a:pt x="22813" y="44054"/>
                  </a:cubicBezTo>
                  <a:cubicBezTo>
                    <a:pt x="23003" y="43637"/>
                    <a:pt x="23182" y="43197"/>
                    <a:pt x="23337" y="42756"/>
                  </a:cubicBezTo>
                  <a:lnTo>
                    <a:pt x="23753" y="41518"/>
                  </a:lnTo>
                  <a:lnTo>
                    <a:pt x="24087" y="40208"/>
                  </a:lnTo>
                  <a:cubicBezTo>
                    <a:pt x="24170" y="39815"/>
                    <a:pt x="24241" y="39434"/>
                    <a:pt x="24313" y="39041"/>
                  </a:cubicBezTo>
                  <a:cubicBezTo>
                    <a:pt x="24396" y="38172"/>
                    <a:pt x="24444" y="37244"/>
                    <a:pt x="24468" y="36220"/>
                  </a:cubicBezTo>
                  <a:cubicBezTo>
                    <a:pt x="24491" y="33696"/>
                    <a:pt x="24349" y="31183"/>
                    <a:pt x="24063" y="28683"/>
                  </a:cubicBezTo>
                  <a:cubicBezTo>
                    <a:pt x="23527" y="26111"/>
                    <a:pt x="22765" y="23587"/>
                    <a:pt x="21777" y="21134"/>
                  </a:cubicBezTo>
                  <a:cubicBezTo>
                    <a:pt x="19848" y="16289"/>
                    <a:pt x="17717" y="12395"/>
                    <a:pt x="16121" y="8812"/>
                  </a:cubicBezTo>
                  <a:cubicBezTo>
                    <a:pt x="15728" y="7919"/>
                    <a:pt x="15347" y="7049"/>
                    <a:pt x="15014" y="6204"/>
                  </a:cubicBezTo>
                  <a:cubicBezTo>
                    <a:pt x="14835" y="5775"/>
                    <a:pt x="14704" y="5383"/>
                    <a:pt x="14550" y="4990"/>
                  </a:cubicBezTo>
                  <a:cubicBezTo>
                    <a:pt x="14395" y="4561"/>
                    <a:pt x="14252" y="4144"/>
                    <a:pt x="14097" y="3728"/>
                  </a:cubicBezTo>
                  <a:cubicBezTo>
                    <a:pt x="13704" y="2525"/>
                    <a:pt x="13371" y="1311"/>
                    <a:pt x="13109" y="72"/>
                  </a:cubicBezTo>
                  <a:lnTo>
                    <a:pt x="9359"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62"/>
            <p:cNvSpPr/>
            <p:nvPr/>
          </p:nvSpPr>
          <p:spPr>
            <a:xfrm>
              <a:off x="4812338" y="1513678"/>
              <a:ext cx="79500" cy="169675"/>
            </a:xfrm>
            <a:custGeom>
              <a:avLst/>
              <a:gdLst/>
              <a:ahLst/>
              <a:cxnLst/>
              <a:rect l="l" t="t" r="r" b="b"/>
              <a:pathLst>
                <a:path w="3180" h="6787" extrusionOk="0">
                  <a:moveTo>
                    <a:pt x="3132" y="0"/>
                  </a:moveTo>
                  <a:lnTo>
                    <a:pt x="3132" y="0"/>
                  </a:lnTo>
                  <a:cubicBezTo>
                    <a:pt x="2894" y="358"/>
                    <a:pt x="2644" y="750"/>
                    <a:pt x="2394" y="1131"/>
                  </a:cubicBezTo>
                  <a:cubicBezTo>
                    <a:pt x="1334" y="2870"/>
                    <a:pt x="525" y="4751"/>
                    <a:pt x="1" y="6715"/>
                  </a:cubicBezTo>
                  <a:lnTo>
                    <a:pt x="3180" y="6787"/>
                  </a:lnTo>
                  <a:cubicBezTo>
                    <a:pt x="2787" y="4275"/>
                    <a:pt x="2799" y="1989"/>
                    <a:pt x="313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62"/>
            <p:cNvSpPr/>
            <p:nvPr/>
          </p:nvSpPr>
          <p:spPr>
            <a:xfrm>
              <a:off x="4740313" y="1188603"/>
              <a:ext cx="532825" cy="431350"/>
            </a:xfrm>
            <a:custGeom>
              <a:avLst/>
              <a:gdLst/>
              <a:ahLst/>
              <a:cxnLst/>
              <a:rect l="l" t="t" r="r" b="b"/>
              <a:pathLst>
                <a:path w="21313" h="17254" extrusionOk="0">
                  <a:moveTo>
                    <a:pt x="15140" y="0"/>
                  </a:moveTo>
                  <a:cubicBezTo>
                    <a:pt x="13706" y="0"/>
                    <a:pt x="12286" y="250"/>
                    <a:pt x="10942" y="728"/>
                  </a:cubicBezTo>
                  <a:cubicBezTo>
                    <a:pt x="9097" y="1359"/>
                    <a:pt x="7394" y="2335"/>
                    <a:pt x="5930" y="3633"/>
                  </a:cubicBezTo>
                  <a:lnTo>
                    <a:pt x="5668" y="3871"/>
                  </a:lnTo>
                  <a:cubicBezTo>
                    <a:pt x="4692" y="4740"/>
                    <a:pt x="3834" y="5752"/>
                    <a:pt x="3132" y="6860"/>
                  </a:cubicBezTo>
                  <a:cubicBezTo>
                    <a:pt x="2977" y="7122"/>
                    <a:pt x="2822" y="7336"/>
                    <a:pt x="2644" y="7646"/>
                  </a:cubicBezTo>
                  <a:lnTo>
                    <a:pt x="2120" y="8646"/>
                  </a:lnTo>
                  <a:cubicBezTo>
                    <a:pt x="1787" y="9324"/>
                    <a:pt x="1501" y="10015"/>
                    <a:pt x="1251" y="10717"/>
                  </a:cubicBezTo>
                  <a:cubicBezTo>
                    <a:pt x="525" y="12825"/>
                    <a:pt x="96" y="15016"/>
                    <a:pt x="1" y="17254"/>
                  </a:cubicBezTo>
                  <a:cubicBezTo>
                    <a:pt x="727" y="15492"/>
                    <a:pt x="1668" y="13825"/>
                    <a:pt x="2799" y="12289"/>
                  </a:cubicBezTo>
                  <a:cubicBezTo>
                    <a:pt x="5478" y="8741"/>
                    <a:pt x="8133" y="6491"/>
                    <a:pt x="10419" y="4979"/>
                  </a:cubicBezTo>
                  <a:cubicBezTo>
                    <a:pt x="10954" y="4514"/>
                    <a:pt x="11538" y="4109"/>
                    <a:pt x="12157" y="3752"/>
                  </a:cubicBezTo>
                  <a:cubicBezTo>
                    <a:pt x="12919" y="3300"/>
                    <a:pt x="13740" y="2931"/>
                    <a:pt x="14586" y="2657"/>
                  </a:cubicBezTo>
                  <a:cubicBezTo>
                    <a:pt x="14812" y="2574"/>
                    <a:pt x="15038" y="2514"/>
                    <a:pt x="15253" y="2454"/>
                  </a:cubicBezTo>
                  <a:lnTo>
                    <a:pt x="15467" y="2395"/>
                  </a:lnTo>
                  <a:cubicBezTo>
                    <a:pt x="15657" y="2347"/>
                    <a:pt x="15848" y="2300"/>
                    <a:pt x="16038" y="2264"/>
                  </a:cubicBezTo>
                  <a:cubicBezTo>
                    <a:pt x="16396" y="2169"/>
                    <a:pt x="16729" y="2085"/>
                    <a:pt x="17027" y="2014"/>
                  </a:cubicBezTo>
                  <a:cubicBezTo>
                    <a:pt x="18085" y="1782"/>
                    <a:pt x="18781" y="1731"/>
                    <a:pt x="19228" y="1731"/>
                  </a:cubicBezTo>
                  <a:cubicBezTo>
                    <a:pt x="19355" y="1731"/>
                    <a:pt x="19461" y="1735"/>
                    <a:pt x="19551" y="1740"/>
                  </a:cubicBezTo>
                  <a:cubicBezTo>
                    <a:pt x="19578" y="1738"/>
                    <a:pt x="19606" y="1737"/>
                    <a:pt x="19634" y="1737"/>
                  </a:cubicBezTo>
                  <a:cubicBezTo>
                    <a:pt x="19765" y="1737"/>
                    <a:pt x="19902" y="1758"/>
                    <a:pt x="20039" y="1788"/>
                  </a:cubicBezTo>
                  <a:cubicBezTo>
                    <a:pt x="19896" y="1871"/>
                    <a:pt x="19741" y="1943"/>
                    <a:pt x="19575" y="1990"/>
                  </a:cubicBezTo>
                  <a:lnTo>
                    <a:pt x="19253" y="2109"/>
                  </a:lnTo>
                  <a:cubicBezTo>
                    <a:pt x="19408" y="2133"/>
                    <a:pt x="19563" y="2157"/>
                    <a:pt x="19694" y="2169"/>
                  </a:cubicBezTo>
                  <a:cubicBezTo>
                    <a:pt x="20039" y="2204"/>
                    <a:pt x="20372" y="2252"/>
                    <a:pt x="20718" y="2324"/>
                  </a:cubicBezTo>
                  <a:cubicBezTo>
                    <a:pt x="20974" y="2368"/>
                    <a:pt x="21127" y="2379"/>
                    <a:pt x="21213" y="2379"/>
                  </a:cubicBezTo>
                  <a:cubicBezTo>
                    <a:pt x="21287" y="2379"/>
                    <a:pt x="21313" y="2371"/>
                    <a:pt x="21313" y="2371"/>
                  </a:cubicBezTo>
                  <a:cubicBezTo>
                    <a:pt x="21313" y="2371"/>
                    <a:pt x="21265" y="2276"/>
                    <a:pt x="20920" y="1943"/>
                  </a:cubicBezTo>
                  <a:cubicBezTo>
                    <a:pt x="20682" y="1704"/>
                    <a:pt x="20408" y="1478"/>
                    <a:pt x="20098" y="1311"/>
                  </a:cubicBezTo>
                  <a:cubicBezTo>
                    <a:pt x="19896" y="1181"/>
                    <a:pt x="19646" y="1038"/>
                    <a:pt x="19360" y="883"/>
                  </a:cubicBezTo>
                  <a:cubicBezTo>
                    <a:pt x="19063" y="764"/>
                    <a:pt x="18729" y="633"/>
                    <a:pt x="18348" y="490"/>
                  </a:cubicBezTo>
                  <a:cubicBezTo>
                    <a:pt x="17955" y="347"/>
                    <a:pt x="17515" y="264"/>
                    <a:pt x="17015" y="157"/>
                  </a:cubicBezTo>
                  <a:cubicBezTo>
                    <a:pt x="16538" y="111"/>
                    <a:pt x="16008" y="1"/>
                    <a:pt x="15423" y="1"/>
                  </a:cubicBezTo>
                  <a:cubicBezTo>
                    <a:pt x="15394" y="1"/>
                    <a:pt x="15365" y="1"/>
                    <a:pt x="15336" y="2"/>
                  </a:cubicBezTo>
                  <a:cubicBezTo>
                    <a:pt x="15271" y="1"/>
                    <a:pt x="15205" y="0"/>
                    <a:pt x="15140"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62"/>
            <p:cNvSpPr/>
            <p:nvPr/>
          </p:nvSpPr>
          <p:spPr>
            <a:xfrm>
              <a:off x="4570063" y="2101853"/>
              <a:ext cx="189925" cy="601275"/>
            </a:xfrm>
            <a:custGeom>
              <a:avLst/>
              <a:gdLst/>
              <a:ahLst/>
              <a:cxnLst/>
              <a:rect l="l" t="t" r="r" b="b"/>
              <a:pathLst>
                <a:path w="7597" h="24051" extrusionOk="0">
                  <a:moveTo>
                    <a:pt x="0" y="0"/>
                  </a:moveTo>
                  <a:lnTo>
                    <a:pt x="0" y="3477"/>
                  </a:lnTo>
                  <a:cubicBezTo>
                    <a:pt x="917" y="4048"/>
                    <a:pt x="1774" y="4727"/>
                    <a:pt x="2548" y="5489"/>
                  </a:cubicBezTo>
                  <a:cubicBezTo>
                    <a:pt x="3322" y="6287"/>
                    <a:pt x="3989" y="7191"/>
                    <a:pt x="4513" y="8180"/>
                  </a:cubicBezTo>
                  <a:cubicBezTo>
                    <a:pt x="5191" y="9442"/>
                    <a:pt x="5608" y="10835"/>
                    <a:pt x="5751" y="12263"/>
                  </a:cubicBezTo>
                  <a:cubicBezTo>
                    <a:pt x="5858" y="13680"/>
                    <a:pt x="5620" y="14990"/>
                    <a:pt x="5156" y="15859"/>
                  </a:cubicBezTo>
                  <a:cubicBezTo>
                    <a:pt x="4737" y="16623"/>
                    <a:pt x="4199" y="17038"/>
                    <a:pt x="3630" y="17038"/>
                  </a:cubicBezTo>
                  <a:cubicBezTo>
                    <a:pt x="3551" y="17038"/>
                    <a:pt x="3473" y="17030"/>
                    <a:pt x="3394" y="17014"/>
                  </a:cubicBezTo>
                  <a:cubicBezTo>
                    <a:pt x="2739" y="16895"/>
                    <a:pt x="2286" y="16347"/>
                    <a:pt x="1905" y="15692"/>
                  </a:cubicBezTo>
                  <a:cubicBezTo>
                    <a:pt x="1524" y="15038"/>
                    <a:pt x="1167" y="14240"/>
                    <a:pt x="774" y="13454"/>
                  </a:cubicBezTo>
                  <a:cubicBezTo>
                    <a:pt x="536" y="13002"/>
                    <a:pt x="286" y="12561"/>
                    <a:pt x="0" y="12133"/>
                  </a:cubicBezTo>
                  <a:lnTo>
                    <a:pt x="0" y="24051"/>
                  </a:lnTo>
                  <a:cubicBezTo>
                    <a:pt x="1108" y="23860"/>
                    <a:pt x="2358" y="23277"/>
                    <a:pt x="3465" y="22348"/>
                  </a:cubicBezTo>
                  <a:cubicBezTo>
                    <a:pt x="4906" y="21110"/>
                    <a:pt x="6013" y="19526"/>
                    <a:pt x="6692" y="17752"/>
                  </a:cubicBezTo>
                  <a:cubicBezTo>
                    <a:pt x="7204" y="16407"/>
                    <a:pt x="7489" y="14978"/>
                    <a:pt x="7537" y="13537"/>
                  </a:cubicBezTo>
                  <a:cubicBezTo>
                    <a:pt x="7596" y="11728"/>
                    <a:pt x="7346" y="9906"/>
                    <a:pt x="6799" y="8180"/>
                  </a:cubicBezTo>
                  <a:cubicBezTo>
                    <a:pt x="6239" y="6346"/>
                    <a:pt x="5322" y="4655"/>
                    <a:pt x="4084" y="3191"/>
                  </a:cubicBezTo>
                  <a:cubicBezTo>
                    <a:pt x="2965" y="1857"/>
                    <a:pt x="1572" y="762"/>
                    <a:pt x="0"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62"/>
            <p:cNvSpPr/>
            <p:nvPr/>
          </p:nvSpPr>
          <p:spPr>
            <a:xfrm>
              <a:off x="4718888" y="1231678"/>
              <a:ext cx="522400" cy="449900"/>
            </a:xfrm>
            <a:custGeom>
              <a:avLst/>
              <a:gdLst/>
              <a:ahLst/>
              <a:cxnLst/>
              <a:rect l="l" t="t" r="r" b="b"/>
              <a:pathLst>
                <a:path w="20896" h="17996" extrusionOk="0">
                  <a:moveTo>
                    <a:pt x="20127" y="1"/>
                  </a:moveTo>
                  <a:cubicBezTo>
                    <a:pt x="19681" y="1"/>
                    <a:pt x="18975" y="40"/>
                    <a:pt x="17884" y="279"/>
                  </a:cubicBezTo>
                  <a:cubicBezTo>
                    <a:pt x="17586" y="350"/>
                    <a:pt x="17253" y="434"/>
                    <a:pt x="16895" y="541"/>
                  </a:cubicBezTo>
                  <a:cubicBezTo>
                    <a:pt x="16669" y="601"/>
                    <a:pt x="16443" y="684"/>
                    <a:pt x="16193" y="767"/>
                  </a:cubicBezTo>
                  <a:cubicBezTo>
                    <a:pt x="16014" y="827"/>
                    <a:pt x="15836" y="886"/>
                    <a:pt x="15645" y="958"/>
                  </a:cubicBezTo>
                  <a:cubicBezTo>
                    <a:pt x="14431" y="1422"/>
                    <a:pt x="13252" y="2005"/>
                    <a:pt x="12145" y="2696"/>
                  </a:cubicBezTo>
                  <a:cubicBezTo>
                    <a:pt x="11859" y="2863"/>
                    <a:pt x="11573" y="3053"/>
                    <a:pt x="11276" y="3244"/>
                  </a:cubicBezTo>
                  <a:cubicBezTo>
                    <a:pt x="8990" y="4768"/>
                    <a:pt x="6335" y="7018"/>
                    <a:pt x="3656" y="10566"/>
                  </a:cubicBezTo>
                  <a:cubicBezTo>
                    <a:pt x="2525" y="12102"/>
                    <a:pt x="1584" y="13757"/>
                    <a:pt x="858" y="15519"/>
                  </a:cubicBezTo>
                  <a:cubicBezTo>
                    <a:pt x="548" y="16281"/>
                    <a:pt x="262" y="17079"/>
                    <a:pt x="0" y="17912"/>
                  </a:cubicBezTo>
                  <a:lnTo>
                    <a:pt x="846" y="17936"/>
                  </a:lnTo>
                  <a:lnTo>
                    <a:pt x="3739" y="17995"/>
                  </a:lnTo>
                  <a:cubicBezTo>
                    <a:pt x="4263" y="16031"/>
                    <a:pt x="5072" y="14150"/>
                    <a:pt x="6132" y="12411"/>
                  </a:cubicBezTo>
                  <a:cubicBezTo>
                    <a:pt x="6370" y="12019"/>
                    <a:pt x="6620" y="11638"/>
                    <a:pt x="6870" y="11280"/>
                  </a:cubicBezTo>
                  <a:cubicBezTo>
                    <a:pt x="8621" y="8673"/>
                    <a:pt x="10752" y="6339"/>
                    <a:pt x="13181" y="4351"/>
                  </a:cubicBezTo>
                  <a:cubicBezTo>
                    <a:pt x="14538" y="3232"/>
                    <a:pt x="16026" y="2267"/>
                    <a:pt x="17610" y="1482"/>
                  </a:cubicBezTo>
                  <a:lnTo>
                    <a:pt x="17669" y="1446"/>
                  </a:lnTo>
                  <a:cubicBezTo>
                    <a:pt x="17836" y="1362"/>
                    <a:pt x="17991" y="1291"/>
                    <a:pt x="18146" y="1220"/>
                  </a:cubicBezTo>
                  <a:cubicBezTo>
                    <a:pt x="19050" y="791"/>
                    <a:pt x="19681" y="553"/>
                    <a:pt x="20110" y="398"/>
                  </a:cubicBezTo>
                  <a:lnTo>
                    <a:pt x="20432" y="279"/>
                  </a:lnTo>
                  <a:cubicBezTo>
                    <a:pt x="20598" y="220"/>
                    <a:pt x="20753" y="148"/>
                    <a:pt x="20896" y="53"/>
                  </a:cubicBezTo>
                  <a:cubicBezTo>
                    <a:pt x="20729" y="17"/>
                    <a:pt x="20562" y="5"/>
                    <a:pt x="20408" y="5"/>
                  </a:cubicBezTo>
                  <a:cubicBezTo>
                    <a:pt x="20328" y="3"/>
                    <a:pt x="20235" y="1"/>
                    <a:pt x="20127"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62"/>
            <p:cNvSpPr/>
            <p:nvPr/>
          </p:nvSpPr>
          <p:spPr>
            <a:xfrm>
              <a:off x="4570363" y="1712803"/>
              <a:ext cx="494425" cy="1354675"/>
            </a:xfrm>
            <a:custGeom>
              <a:avLst/>
              <a:gdLst/>
              <a:ahLst/>
              <a:cxnLst/>
              <a:rect l="l" t="t" r="r" b="b"/>
              <a:pathLst>
                <a:path w="19777" h="54187" extrusionOk="0">
                  <a:moveTo>
                    <a:pt x="5596" y="1"/>
                  </a:moveTo>
                  <a:cubicBezTo>
                    <a:pt x="4822" y="3144"/>
                    <a:pt x="4691" y="6406"/>
                    <a:pt x="5179" y="9597"/>
                  </a:cubicBezTo>
                  <a:cubicBezTo>
                    <a:pt x="5763" y="13550"/>
                    <a:pt x="7477" y="17491"/>
                    <a:pt x="9382" y="21408"/>
                  </a:cubicBezTo>
                  <a:cubicBezTo>
                    <a:pt x="10335" y="23384"/>
                    <a:pt x="11323" y="25361"/>
                    <a:pt x="12192" y="27468"/>
                  </a:cubicBezTo>
                  <a:cubicBezTo>
                    <a:pt x="13014" y="29480"/>
                    <a:pt x="13740" y="31695"/>
                    <a:pt x="14085" y="33933"/>
                  </a:cubicBezTo>
                  <a:cubicBezTo>
                    <a:pt x="14431" y="36172"/>
                    <a:pt x="14359" y="38470"/>
                    <a:pt x="13621" y="40565"/>
                  </a:cubicBezTo>
                  <a:lnTo>
                    <a:pt x="13561" y="40768"/>
                  </a:lnTo>
                  <a:lnTo>
                    <a:pt x="13549" y="40803"/>
                  </a:lnTo>
                  <a:lnTo>
                    <a:pt x="13502" y="40899"/>
                  </a:lnTo>
                  <a:lnTo>
                    <a:pt x="13311" y="41387"/>
                  </a:lnTo>
                  <a:cubicBezTo>
                    <a:pt x="13252" y="41518"/>
                    <a:pt x="13192" y="41637"/>
                    <a:pt x="13121" y="41756"/>
                  </a:cubicBezTo>
                  <a:lnTo>
                    <a:pt x="12966" y="42089"/>
                  </a:lnTo>
                  <a:cubicBezTo>
                    <a:pt x="12680" y="42577"/>
                    <a:pt x="12371" y="43065"/>
                    <a:pt x="12025" y="43518"/>
                  </a:cubicBezTo>
                  <a:cubicBezTo>
                    <a:pt x="11299" y="44458"/>
                    <a:pt x="10430" y="45292"/>
                    <a:pt x="9454" y="45982"/>
                  </a:cubicBezTo>
                  <a:cubicBezTo>
                    <a:pt x="8442" y="46721"/>
                    <a:pt x="7323" y="47292"/>
                    <a:pt x="6144" y="47697"/>
                  </a:cubicBezTo>
                  <a:cubicBezTo>
                    <a:pt x="5989" y="47757"/>
                    <a:pt x="5846" y="47792"/>
                    <a:pt x="5691" y="47852"/>
                  </a:cubicBezTo>
                  <a:lnTo>
                    <a:pt x="5465" y="47911"/>
                  </a:lnTo>
                  <a:lnTo>
                    <a:pt x="5346" y="47947"/>
                  </a:lnTo>
                  <a:lnTo>
                    <a:pt x="5322" y="47947"/>
                  </a:lnTo>
                  <a:lnTo>
                    <a:pt x="5287" y="47959"/>
                  </a:lnTo>
                  <a:cubicBezTo>
                    <a:pt x="4917" y="48042"/>
                    <a:pt x="4489" y="48161"/>
                    <a:pt x="4239" y="48185"/>
                  </a:cubicBezTo>
                  <a:cubicBezTo>
                    <a:pt x="3608" y="48304"/>
                    <a:pt x="2953" y="48376"/>
                    <a:pt x="2310" y="48399"/>
                  </a:cubicBezTo>
                  <a:cubicBezTo>
                    <a:pt x="2122" y="48405"/>
                    <a:pt x="1934" y="48408"/>
                    <a:pt x="1747" y="48408"/>
                  </a:cubicBezTo>
                  <a:cubicBezTo>
                    <a:pt x="1161" y="48408"/>
                    <a:pt x="577" y="48379"/>
                    <a:pt x="0" y="48316"/>
                  </a:cubicBezTo>
                  <a:lnTo>
                    <a:pt x="0" y="54138"/>
                  </a:lnTo>
                  <a:cubicBezTo>
                    <a:pt x="456" y="54172"/>
                    <a:pt x="913" y="54186"/>
                    <a:pt x="1371" y="54186"/>
                  </a:cubicBezTo>
                  <a:cubicBezTo>
                    <a:pt x="1726" y="54186"/>
                    <a:pt x="2082" y="54178"/>
                    <a:pt x="2441" y="54162"/>
                  </a:cubicBezTo>
                  <a:cubicBezTo>
                    <a:pt x="3370" y="54126"/>
                    <a:pt x="4310" y="54007"/>
                    <a:pt x="5239" y="53829"/>
                  </a:cubicBezTo>
                  <a:lnTo>
                    <a:pt x="5953" y="53674"/>
                  </a:lnTo>
                  <a:lnTo>
                    <a:pt x="6525" y="53531"/>
                  </a:lnTo>
                  <a:cubicBezTo>
                    <a:pt x="7037" y="53400"/>
                    <a:pt x="7430" y="53257"/>
                    <a:pt x="7882" y="53114"/>
                  </a:cubicBezTo>
                  <a:cubicBezTo>
                    <a:pt x="9573" y="52519"/>
                    <a:pt x="11180" y="51674"/>
                    <a:pt x="12633" y="50602"/>
                  </a:cubicBezTo>
                  <a:cubicBezTo>
                    <a:pt x="15478" y="48530"/>
                    <a:pt x="17645" y="45661"/>
                    <a:pt x="18717" y="42458"/>
                  </a:cubicBezTo>
                  <a:cubicBezTo>
                    <a:pt x="19776" y="39255"/>
                    <a:pt x="19753" y="36065"/>
                    <a:pt x="19253" y="33255"/>
                  </a:cubicBezTo>
                  <a:cubicBezTo>
                    <a:pt x="18741" y="30433"/>
                    <a:pt x="17860" y="27945"/>
                    <a:pt x="16824" y="25623"/>
                  </a:cubicBezTo>
                  <a:cubicBezTo>
                    <a:pt x="15812" y="23373"/>
                    <a:pt x="14704" y="21337"/>
                    <a:pt x="13704" y="19432"/>
                  </a:cubicBezTo>
                  <a:cubicBezTo>
                    <a:pt x="11656" y="15634"/>
                    <a:pt x="10037" y="12240"/>
                    <a:pt x="9370" y="9014"/>
                  </a:cubicBezTo>
                  <a:cubicBezTo>
                    <a:pt x="8739" y="6061"/>
                    <a:pt x="8739" y="3025"/>
                    <a:pt x="9370" y="84"/>
                  </a:cubicBezTo>
                  <a:lnTo>
                    <a:pt x="6870" y="36"/>
                  </a:lnTo>
                  <a:lnTo>
                    <a:pt x="5596"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62"/>
            <p:cNvSpPr/>
            <p:nvPr/>
          </p:nvSpPr>
          <p:spPr>
            <a:xfrm>
              <a:off x="4570063" y="2188753"/>
              <a:ext cx="146475" cy="339075"/>
            </a:xfrm>
            <a:custGeom>
              <a:avLst/>
              <a:gdLst/>
              <a:ahLst/>
              <a:cxnLst/>
              <a:rect l="l" t="t" r="r" b="b"/>
              <a:pathLst>
                <a:path w="5859" h="13563" extrusionOk="0">
                  <a:moveTo>
                    <a:pt x="0" y="1"/>
                  </a:moveTo>
                  <a:lnTo>
                    <a:pt x="0" y="8657"/>
                  </a:lnTo>
                  <a:cubicBezTo>
                    <a:pt x="286" y="9085"/>
                    <a:pt x="536" y="9526"/>
                    <a:pt x="774" y="9978"/>
                  </a:cubicBezTo>
                  <a:cubicBezTo>
                    <a:pt x="1167" y="10764"/>
                    <a:pt x="1536" y="11550"/>
                    <a:pt x="1905" y="12216"/>
                  </a:cubicBezTo>
                  <a:cubicBezTo>
                    <a:pt x="2286" y="12871"/>
                    <a:pt x="2727" y="13419"/>
                    <a:pt x="3394" y="13538"/>
                  </a:cubicBezTo>
                  <a:cubicBezTo>
                    <a:pt x="3477" y="13554"/>
                    <a:pt x="3559" y="13562"/>
                    <a:pt x="3641" y="13562"/>
                  </a:cubicBezTo>
                  <a:cubicBezTo>
                    <a:pt x="4220" y="13562"/>
                    <a:pt x="4738" y="13156"/>
                    <a:pt x="5156" y="12383"/>
                  </a:cubicBezTo>
                  <a:cubicBezTo>
                    <a:pt x="5632" y="11514"/>
                    <a:pt x="5858" y="10204"/>
                    <a:pt x="5751" y="8787"/>
                  </a:cubicBezTo>
                  <a:cubicBezTo>
                    <a:pt x="5620" y="7359"/>
                    <a:pt x="5191" y="5966"/>
                    <a:pt x="4513" y="4704"/>
                  </a:cubicBezTo>
                  <a:cubicBezTo>
                    <a:pt x="3989" y="3715"/>
                    <a:pt x="3322" y="2811"/>
                    <a:pt x="2548" y="2013"/>
                  </a:cubicBezTo>
                  <a:cubicBezTo>
                    <a:pt x="1774" y="1251"/>
                    <a:pt x="917" y="572"/>
                    <a:pt x="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62"/>
            <p:cNvSpPr/>
            <p:nvPr/>
          </p:nvSpPr>
          <p:spPr>
            <a:xfrm>
              <a:off x="4570063" y="1677978"/>
              <a:ext cx="149150" cy="35150"/>
            </a:xfrm>
            <a:custGeom>
              <a:avLst/>
              <a:gdLst/>
              <a:ahLst/>
              <a:cxnLst/>
              <a:rect l="l" t="t" r="r" b="b"/>
              <a:pathLst>
                <a:path w="5966" h="1406" extrusionOk="0">
                  <a:moveTo>
                    <a:pt x="0" y="1"/>
                  </a:moveTo>
                  <a:lnTo>
                    <a:pt x="0" y="1334"/>
                  </a:lnTo>
                  <a:lnTo>
                    <a:pt x="3191" y="1346"/>
                  </a:lnTo>
                  <a:cubicBezTo>
                    <a:pt x="3655" y="1346"/>
                    <a:pt x="4120" y="1358"/>
                    <a:pt x="4584" y="1382"/>
                  </a:cubicBezTo>
                  <a:lnTo>
                    <a:pt x="5596" y="1406"/>
                  </a:lnTo>
                  <a:cubicBezTo>
                    <a:pt x="5680" y="1060"/>
                    <a:pt x="5763" y="715"/>
                    <a:pt x="5870" y="382"/>
                  </a:cubicBezTo>
                  <a:cubicBezTo>
                    <a:pt x="5894" y="274"/>
                    <a:pt x="5930" y="167"/>
                    <a:pt x="5965" y="60"/>
                  </a:cubicBezTo>
                  <a:lnTo>
                    <a:pt x="4668" y="36"/>
                  </a:lnTo>
                  <a:cubicBezTo>
                    <a:pt x="4167" y="13"/>
                    <a:pt x="3679" y="1"/>
                    <a:pt x="3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62"/>
            <p:cNvSpPr/>
            <p:nvPr/>
          </p:nvSpPr>
          <p:spPr>
            <a:xfrm>
              <a:off x="4570063" y="1683328"/>
              <a:ext cx="650700" cy="2919450"/>
            </a:xfrm>
            <a:custGeom>
              <a:avLst/>
              <a:gdLst/>
              <a:ahLst/>
              <a:cxnLst/>
              <a:rect l="l" t="t" r="r" b="b"/>
              <a:pathLst>
                <a:path w="26028" h="116778" extrusionOk="0">
                  <a:moveTo>
                    <a:pt x="12871" y="1"/>
                  </a:moveTo>
                  <a:lnTo>
                    <a:pt x="12871" y="1"/>
                  </a:lnTo>
                  <a:cubicBezTo>
                    <a:pt x="12895" y="132"/>
                    <a:pt x="12907" y="263"/>
                    <a:pt x="12930" y="394"/>
                  </a:cubicBezTo>
                  <a:cubicBezTo>
                    <a:pt x="12990" y="703"/>
                    <a:pt x="13050" y="1025"/>
                    <a:pt x="13121" y="1346"/>
                  </a:cubicBezTo>
                  <a:lnTo>
                    <a:pt x="16657" y="1430"/>
                  </a:lnTo>
                  <a:cubicBezTo>
                    <a:pt x="16666" y="1430"/>
                    <a:pt x="16675" y="1430"/>
                    <a:pt x="16683" y="1430"/>
                  </a:cubicBezTo>
                  <a:cubicBezTo>
                    <a:pt x="17613" y="1430"/>
                    <a:pt x="18433" y="2057"/>
                    <a:pt x="18669" y="2954"/>
                  </a:cubicBezTo>
                  <a:cubicBezTo>
                    <a:pt x="20098" y="8347"/>
                    <a:pt x="22991" y="20075"/>
                    <a:pt x="24063" y="29969"/>
                  </a:cubicBezTo>
                  <a:cubicBezTo>
                    <a:pt x="24087" y="30136"/>
                    <a:pt x="24122" y="30302"/>
                    <a:pt x="24158" y="30457"/>
                  </a:cubicBezTo>
                  <a:cubicBezTo>
                    <a:pt x="24694" y="33410"/>
                    <a:pt x="24920" y="36696"/>
                    <a:pt x="24349" y="40184"/>
                  </a:cubicBezTo>
                  <a:cubicBezTo>
                    <a:pt x="24337" y="40232"/>
                    <a:pt x="24325" y="40280"/>
                    <a:pt x="24313" y="40327"/>
                  </a:cubicBezTo>
                  <a:cubicBezTo>
                    <a:pt x="23825" y="46042"/>
                    <a:pt x="22134" y="48769"/>
                    <a:pt x="19062" y="51198"/>
                  </a:cubicBezTo>
                  <a:cubicBezTo>
                    <a:pt x="16669" y="53900"/>
                    <a:pt x="13704" y="56044"/>
                    <a:pt x="10383" y="57472"/>
                  </a:cubicBezTo>
                  <a:cubicBezTo>
                    <a:pt x="9704" y="57770"/>
                    <a:pt x="9001" y="58032"/>
                    <a:pt x="8275" y="58258"/>
                  </a:cubicBezTo>
                  <a:cubicBezTo>
                    <a:pt x="7442" y="58889"/>
                    <a:pt x="6632" y="59544"/>
                    <a:pt x="5834" y="60223"/>
                  </a:cubicBezTo>
                  <a:cubicBezTo>
                    <a:pt x="4703" y="61175"/>
                    <a:pt x="3679" y="62473"/>
                    <a:pt x="2215" y="62949"/>
                  </a:cubicBezTo>
                  <a:cubicBezTo>
                    <a:pt x="1741" y="63099"/>
                    <a:pt x="1252" y="63176"/>
                    <a:pt x="758" y="63176"/>
                  </a:cubicBezTo>
                  <a:cubicBezTo>
                    <a:pt x="506" y="63176"/>
                    <a:pt x="253" y="63156"/>
                    <a:pt x="0" y="63116"/>
                  </a:cubicBezTo>
                  <a:lnTo>
                    <a:pt x="0" y="116777"/>
                  </a:lnTo>
                  <a:lnTo>
                    <a:pt x="215" y="116777"/>
                  </a:lnTo>
                  <a:cubicBezTo>
                    <a:pt x="12799" y="116777"/>
                    <a:pt x="23015" y="115598"/>
                    <a:pt x="23015" y="114158"/>
                  </a:cubicBezTo>
                  <a:cubicBezTo>
                    <a:pt x="23015" y="113384"/>
                    <a:pt x="20122" y="112693"/>
                    <a:pt x="15514" y="112205"/>
                  </a:cubicBezTo>
                  <a:cubicBezTo>
                    <a:pt x="4941" y="110241"/>
                    <a:pt x="4048" y="106252"/>
                    <a:pt x="3703" y="104859"/>
                  </a:cubicBezTo>
                  <a:cubicBezTo>
                    <a:pt x="3489" y="103954"/>
                    <a:pt x="3370" y="103049"/>
                    <a:pt x="3346" y="102121"/>
                  </a:cubicBezTo>
                  <a:cubicBezTo>
                    <a:pt x="3346" y="101156"/>
                    <a:pt x="3108" y="77487"/>
                    <a:pt x="3108" y="69140"/>
                  </a:cubicBezTo>
                  <a:cubicBezTo>
                    <a:pt x="3108" y="66676"/>
                    <a:pt x="2131" y="63818"/>
                    <a:pt x="10573" y="58294"/>
                  </a:cubicBezTo>
                  <a:cubicBezTo>
                    <a:pt x="20539" y="51769"/>
                    <a:pt x="25527" y="51007"/>
                    <a:pt x="25813" y="37529"/>
                  </a:cubicBezTo>
                  <a:cubicBezTo>
                    <a:pt x="26027" y="26719"/>
                    <a:pt x="21693" y="9133"/>
                    <a:pt x="19979" y="2608"/>
                  </a:cubicBezTo>
                  <a:cubicBezTo>
                    <a:pt x="19574" y="1120"/>
                    <a:pt x="18229" y="84"/>
                    <a:pt x="16693" y="84"/>
                  </a:cubicBezTo>
                  <a:lnTo>
                    <a:pt x="128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62"/>
            <p:cNvSpPr/>
            <p:nvPr/>
          </p:nvSpPr>
          <p:spPr>
            <a:xfrm>
              <a:off x="4777238" y="2963253"/>
              <a:ext cx="269400" cy="176550"/>
            </a:xfrm>
            <a:custGeom>
              <a:avLst/>
              <a:gdLst/>
              <a:ahLst/>
              <a:cxnLst/>
              <a:rect l="l" t="t" r="r" b="b"/>
              <a:pathLst>
                <a:path w="10776" h="7062" extrusionOk="0">
                  <a:moveTo>
                    <a:pt x="10775" y="1"/>
                  </a:moveTo>
                  <a:lnTo>
                    <a:pt x="10775" y="1"/>
                  </a:lnTo>
                  <a:cubicBezTo>
                    <a:pt x="9370" y="1108"/>
                    <a:pt x="7668" y="2156"/>
                    <a:pt x="5655" y="3394"/>
                  </a:cubicBezTo>
                  <a:cubicBezTo>
                    <a:pt x="4417" y="4144"/>
                    <a:pt x="3024" y="5001"/>
                    <a:pt x="1548" y="5978"/>
                  </a:cubicBezTo>
                  <a:cubicBezTo>
                    <a:pt x="1024" y="6323"/>
                    <a:pt x="512" y="6692"/>
                    <a:pt x="0" y="7061"/>
                  </a:cubicBezTo>
                  <a:cubicBezTo>
                    <a:pt x="714" y="6835"/>
                    <a:pt x="1417" y="6573"/>
                    <a:pt x="2107" y="6275"/>
                  </a:cubicBezTo>
                  <a:cubicBezTo>
                    <a:pt x="5417" y="4847"/>
                    <a:pt x="8382" y="2703"/>
                    <a:pt x="10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62"/>
            <p:cNvSpPr/>
            <p:nvPr/>
          </p:nvSpPr>
          <p:spPr>
            <a:xfrm>
              <a:off x="4804313" y="1681553"/>
              <a:ext cx="93775" cy="35450"/>
            </a:xfrm>
            <a:custGeom>
              <a:avLst/>
              <a:gdLst/>
              <a:ahLst/>
              <a:cxnLst/>
              <a:rect l="l" t="t" r="r" b="b"/>
              <a:pathLst>
                <a:path w="3751" h="1418" extrusionOk="0">
                  <a:moveTo>
                    <a:pt x="322" y="0"/>
                  </a:moveTo>
                  <a:cubicBezTo>
                    <a:pt x="203" y="429"/>
                    <a:pt x="108" y="858"/>
                    <a:pt x="12" y="1298"/>
                  </a:cubicBezTo>
                  <a:lnTo>
                    <a:pt x="0" y="1346"/>
                  </a:lnTo>
                  <a:lnTo>
                    <a:pt x="3751" y="1417"/>
                  </a:lnTo>
                  <a:cubicBezTo>
                    <a:pt x="3680" y="1096"/>
                    <a:pt x="3620" y="774"/>
                    <a:pt x="3560" y="453"/>
                  </a:cubicBezTo>
                  <a:cubicBezTo>
                    <a:pt x="3549" y="322"/>
                    <a:pt x="3525" y="203"/>
                    <a:pt x="3501" y="72"/>
                  </a:cubicBezTo>
                  <a:lnTo>
                    <a:pt x="3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2"/>
            <p:cNvSpPr/>
            <p:nvPr/>
          </p:nvSpPr>
          <p:spPr>
            <a:xfrm>
              <a:off x="5171313" y="2432528"/>
              <a:ext cx="21775" cy="259300"/>
            </a:xfrm>
            <a:custGeom>
              <a:avLst/>
              <a:gdLst/>
              <a:ahLst/>
              <a:cxnLst/>
              <a:rect l="l" t="t" r="r" b="b"/>
              <a:pathLst>
                <a:path w="871" h="10372" extrusionOk="0">
                  <a:moveTo>
                    <a:pt x="1" y="1"/>
                  </a:moveTo>
                  <a:lnTo>
                    <a:pt x="1" y="1"/>
                  </a:lnTo>
                  <a:cubicBezTo>
                    <a:pt x="299" y="2501"/>
                    <a:pt x="430" y="5025"/>
                    <a:pt x="406" y="7538"/>
                  </a:cubicBezTo>
                  <a:cubicBezTo>
                    <a:pt x="394" y="8561"/>
                    <a:pt x="346" y="9490"/>
                    <a:pt x="263" y="10371"/>
                  </a:cubicBezTo>
                  <a:cubicBezTo>
                    <a:pt x="275" y="10312"/>
                    <a:pt x="275" y="10264"/>
                    <a:pt x="287" y="10216"/>
                  </a:cubicBezTo>
                  <a:cubicBezTo>
                    <a:pt x="870" y="6728"/>
                    <a:pt x="632" y="3442"/>
                    <a:pt x="96" y="489"/>
                  </a:cubicBezTo>
                  <a:cubicBezTo>
                    <a:pt x="72" y="334"/>
                    <a:pt x="37" y="16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62"/>
            <p:cNvSpPr/>
            <p:nvPr/>
          </p:nvSpPr>
          <p:spPr>
            <a:xfrm>
              <a:off x="4709963" y="1679478"/>
              <a:ext cx="31875" cy="34250"/>
            </a:xfrm>
            <a:custGeom>
              <a:avLst/>
              <a:gdLst/>
              <a:ahLst/>
              <a:cxnLst/>
              <a:rect l="l" t="t" r="r" b="b"/>
              <a:pathLst>
                <a:path w="1275" h="1370" extrusionOk="0">
                  <a:moveTo>
                    <a:pt x="369" y="0"/>
                  </a:moveTo>
                  <a:cubicBezTo>
                    <a:pt x="334" y="107"/>
                    <a:pt x="298" y="214"/>
                    <a:pt x="274" y="322"/>
                  </a:cubicBezTo>
                  <a:cubicBezTo>
                    <a:pt x="167" y="667"/>
                    <a:pt x="84" y="1000"/>
                    <a:pt x="0" y="1346"/>
                  </a:cubicBezTo>
                  <a:lnTo>
                    <a:pt x="1274" y="1369"/>
                  </a:lnTo>
                  <a:cubicBezTo>
                    <a:pt x="1274" y="1262"/>
                    <a:pt x="1262" y="1155"/>
                    <a:pt x="1250" y="1036"/>
                  </a:cubicBezTo>
                  <a:cubicBezTo>
                    <a:pt x="1227" y="703"/>
                    <a:pt x="1215" y="357"/>
                    <a:pt x="1203" y="24"/>
                  </a:cubicBezTo>
                  <a:lnTo>
                    <a:pt x="3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62"/>
            <p:cNvSpPr/>
            <p:nvPr/>
          </p:nvSpPr>
          <p:spPr>
            <a:xfrm>
              <a:off x="4740013" y="1680053"/>
              <a:ext cx="72350" cy="35150"/>
            </a:xfrm>
            <a:custGeom>
              <a:avLst/>
              <a:gdLst/>
              <a:ahLst/>
              <a:cxnLst/>
              <a:rect l="l" t="t" r="r" b="b"/>
              <a:pathLst>
                <a:path w="2894" h="1406" extrusionOk="0">
                  <a:moveTo>
                    <a:pt x="1" y="1"/>
                  </a:moveTo>
                  <a:lnTo>
                    <a:pt x="1" y="1"/>
                  </a:lnTo>
                  <a:cubicBezTo>
                    <a:pt x="13" y="334"/>
                    <a:pt x="25" y="680"/>
                    <a:pt x="48" y="1013"/>
                  </a:cubicBezTo>
                  <a:cubicBezTo>
                    <a:pt x="60" y="1132"/>
                    <a:pt x="72" y="1239"/>
                    <a:pt x="72" y="1346"/>
                  </a:cubicBezTo>
                  <a:lnTo>
                    <a:pt x="2572" y="1406"/>
                  </a:lnTo>
                  <a:lnTo>
                    <a:pt x="2584" y="1358"/>
                  </a:lnTo>
                  <a:cubicBezTo>
                    <a:pt x="2680" y="906"/>
                    <a:pt x="2775" y="477"/>
                    <a:pt x="2894" y="60"/>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62"/>
            <p:cNvSpPr/>
            <p:nvPr/>
          </p:nvSpPr>
          <p:spPr>
            <a:xfrm>
              <a:off x="4446838" y="2322490"/>
              <a:ext cx="25" cy="25"/>
            </a:xfrm>
            <a:custGeom>
              <a:avLst/>
              <a:gdLst/>
              <a:ahLst/>
              <a:cxnLst/>
              <a:rect l="l" t="t" r="r" b="b"/>
              <a:pathLst>
                <a:path w="1" h="1" extrusionOk="0">
                  <a:moveTo>
                    <a:pt x="0" y="0"/>
                  </a:moveTo>
                  <a:lnTo>
                    <a:pt x="0" y="0"/>
                  </a:lnTo>
                  <a:cubicBezTo>
                    <a:pt x="0" y="0"/>
                    <a:pt x="0" y="0"/>
                    <a:pt x="0"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3" name="Google Shape;2933;p62"/>
          <p:cNvSpPr txBox="1"/>
          <p:nvPr/>
        </p:nvSpPr>
        <p:spPr>
          <a:xfrm>
            <a:off x="951169" y="1497384"/>
            <a:ext cx="1552864" cy="53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2100" dirty="0">
                <a:solidFill>
                  <a:srgbClr val="020304"/>
                </a:solidFill>
                <a:latin typeface="Oswald"/>
                <a:ea typeface="Oswald"/>
                <a:cs typeface="Oswald"/>
                <a:sym typeface="Oswald"/>
              </a:rPr>
              <a:t>Appearance</a:t>
            </a:r>
            <a:endParaRPr sz="2100" dirty="0">
              <a:solidFill>
                <a:srgbClr val="020304"/>
              </a:solidFill>
              <a:latin typeface="Oswald"/>
              <a:ea typeface="Oswald"/>
              <a:cs typeface="Oswald"/>
              <a:sym typeface="Oswald"/>
            </a:endParaRPr>
          </a:p>
        </p:txBody>
      </p:sp>
      <p:sp>
        <p:nvSpPr>
          <p:cNvPr id="2935" name="Google Shape;2935;p62"/>
          <p:cNvSpPr txBox="1"/>
          <p:nvPr/>
        </p:nvSpPr>
        <p:spPr>
          <a:xfrm>
            <a:off x="6344442" y="1918790"/>
            <a:ext cx="940629" cy="53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2100" dirty="0">
                <a:solidFill>
                  <a:srgbClr val="020304"/>
                </a:solidFill>
                <a:latin typeface="Oswald"/>
                <a:ea typeface="Oswald"/>
                <a:cs typeface="Oswald"/>
                <a:sym typeface="Oswald"/>
              </a:rPr>
              <a:t>Aroma</a:t>
            </a:r>
            <a:endParaRPr sz="2100" dirty="0">
              <a:solidFill>
                <a:srgbClr val="020304"/>
              </a:solidFill>
              <a:latin typeface="Oswald"/>
              <a:ea typeface="Oswald"/>
              <a:cs typeface="Oswald"/>
              <a:sym typeface="Oswald"/>
            </a:endParaRPr>
          </a:p>
        </p:txBody>
      </p:sp>
      <p:sp>
        <p:nvSpPr>
          <p:cNvPr id="2937" name="Google Shape;2937;p62"/>
          <p:cNvSpPr/>
          <p:nvPr/>
        </p:nvSpPr>
        <p:spPr>
          <a:xfrm rot="-5400000" flipH="1">
            <a:off x="2988125" y="979296"/>
            <a:ext cx="175103" cy="1572473"/>
          </a:xfrm>
          <a:custGeom>
            <a:avLst/>
            <a:gdLst/>
            <a:ahLst/>
            <a:cxnLst/>
            <a:rect l="l" t="t" r="r" b="b"/>
            <a:pathLst>
              <a:path w="39498" h="20020" extrusionOk="0">
                <a:moveTo>
                  <a:pt x="0" y="0"/>
                </a:moveTo>
                <a:lnTo>
                  <a:pt x="39498" y="0"/>
                </a:lnTo>
                <a:lnTo>
                  <a:pt x="39498" y="20020"/>
                </a:lnTo>
              </a:path>
            </a:pathLst>
          </a:custGeom>
          <a:noFill/>
          <a:ln w="9525" cap="flat" cmpd="sng">
            <a:solidFill>
              <a:schemeClr val="dk2"/>
            </a:solidFill>
            <a:prstDash val="solid"/>
            <a:round/>
            <a:headEnd type="none" w="med" len="med"/>
            <a:tailEnd type="oval" w="med" len="med"/>
          </a:ln>
        </p:spPr>
      </p:sp>
      <p:sp>
        <p:nvSpPr>
          <p:cNvPr id="2938" name="Google Shape;2938;p62"/>
          <p:cNvSpPr/>
          <p:nvPr/>
        </p:nvSpPr>
        <p:spPr>
          <a:xfrm rot="5400000" flipH="1">
            <a:off x="5675104" y="1681523"/>
            <a:ext cx="213725" cy="1017660"/>
          </a:xfrm>
          <a:custGeom>
            <a:avLst/>
            <a:gdLst/>
            <a:ahLst/>
            <a:cxnLst/>
            <a:rect l="l" t="t" r="r" b="b"/>
            <a:pathLst>
              <a:path w="39498" h="20020" extrusionOk="0">
                <a:moveTo>
                  <a:pt x="0" y="0"/>
                </a:moveTo>
                <a:lnTo>
                  <a:pt x="39498" y="0"/>
                </a:lnTo>
                <a:lnTo>
                  <a:pt x="39498" y="20020"/>
                </a:lnTo>
              </a:path>
            </a:pathLst>
          </a:custGeom>
          <a:noFill/>
          <a:ln w="9525" cap="flat" cmpd="sng">
            <a:solidFill>
              <a:schemeClr val="dk2"/>
            </a:solidFill>
            <a:prstDash val="solid"/>
            <a:round/>
            <a:headEnd type="none" w="med" len="med"/>
            <a:tailEnd type="oval" w="med" len="med"/>
          </a:ln>
        </p:spPr>
      </p:sp>
      <p:sp>
        <p:nvSpPr>
          <p:cNvPr id="44" name="Google Shape;2933;p62">
            <a:extLst>
              <a:ext uri="{FF2B5EF4-FFF2-40B4-BE49-F238E27FC236}">
                <a16:creationId xmlns:a16="http://schemas.microsoft.com/office/drawing/2014/main" id="{0BC59CB4-BCD3-4987-B763-6D128CE82750}"/>
              </a:ext>
            </a:extLst>
          </p:cNvPr>
          <p:cNvSpPr txBox="1"/>
          <p:nvPr/>
        </p:nvSpPr>
        <p:spPr>
          <a:xfrm>
            <a:off x="702896" y="2204883"/>
            <a:ext cx="2756720" cy="6244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2100" dirty="0">
                <a:solidFill>
                  <a:srgbClr val="020304"/>
                </a:solidFill>
                <a:latin typeface="Oswald"/>
                <a:ea typeface="Oswald"/>
                <a:cs typeface="Oswald"/>
                <a:sym typeface="Oswald"/>
              </a:rPr>
              <a:t>Mouth feel/Texture</a:t>
            </a:r>
            <a:endParaRPr sz="2100" dirty="0">
              <a:solidFill>
                <a:srgbClr val="020304"/>
              </a:solidFill>
              <a:latin typeface="Oswald"/>
              <a:ea typeface="Oswald"/>
              <a:cs typeface="Oswald"/>
              <a:sym typeface="Oswald"/>
            </a:endParaRPr>
          </a:p>
        </p:txBody>
      </p:sp>
      <p:sp>
        <p:nvSpPr>
          <p:cNvPr id="45" name="Google Shape;2937;p62">
            <a:extLst>
              <a:ext uri="{FF2B5EF4-FFF2-40B4-BE49-F238E27FC236}">
                <a16:creationId xmlns:a16="http://schemas.microsoft.com/office/drawing/2014/main" id="{3ECDCD81-3FA2-4521-9B37-0296FE0740E2}"/>
              </a:ext>
            </a:extLst>
          </p:cNvPr>
          <p:cNvSpPr/>
          <p:nvPr/>
        </p:nvSpPr>
        <p:spPr>
          <a:xfrm rot="-5400000" flipH="1">
            <a:off x="3209785" y="1981654"/>
            <a:ext cx="124007" cy="1070928"/>
          </a:xfrm>
          <a:custGeom>
            <a:avLst/>
            <a:gdLst/>
            <a:ahLst/>
            <a:cxnLst/>
            <a:rect l="l" t="t" r="r" b="b"/>
            <a:pathLst>
              <a:path w="39498" h="20020" extrusionOk="0">
                <a:moveTo>
                  <a:pt x="0" y="0"/>
                </a:moveTo>
                <a:lnTo>
                  <a:pt x="39498" y="0"/>
                </a:lnTo>
                <a:lnTo>
                  <a:pt x="39498" y="20020"/>
                </a:lnTo>
              </a:path>
            </a:pathLst>
          </a:custGeom>
          <a:noFill/>
          <a:ln w="9525" cap="flat" cmpd="sng">
            <a:solidFill>
              <a:schemeClr val="dk2"/>
            </a:solidFill>
            <a:prstDash val="solid"/>
            <a:round/>
            <a:headEnd type="none" w="med" len="med"/>
            <a:tailEnd type="oval" w="med" len="med"/>
          </a:ln>
        </p:spPr>
      </p:sp>
      <p:sp>
        <p:nvSpPr>
          <p:cNvPr id="46" name="Google Shape;2935;p62">
            <a:extLst>
              <a:ext uri="{FF2B5EF4-FFF2-40B4-BE49-F238E27FC236}">
                <a16:creationId xmlns:a16="http://schemas.microsoft.com/office/drawing/2014/main" id="{DF5B821C-C342-4ABB-BFF8-E8CAD4EB4F78}"/>
              </a:ext>
            </a:extLst>
          </p:cNvPr>
          <p:cNvSpPr txBox="1"/>
          <p:nvPr/>
        </p:nvSpPr>
        <p:spPr>
          <a:xfrm>
            <a:off x="6889360" y="2614137"/>
            <a:ext cx="2062135" cy="53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2100" dirty="0">
                <a:solidFill>
                  <a:srgbClr val="020304"/>
                </a:solidFill>
                <a:latin typeface="Oswald"/>
                <a:ea typeface="Oswald"/>
                <a:cs typeface="Oswald"/>
                <a:sym typeface="Oswald"/>
              </a:rPr>
              <a:t>Personal Thoughts</a:t>
            </a:r>
            <a:endParaRPr sz="2100" dirty="0">
              <a:solidFill>
                <a:srgbClr val="020304"/>
              </a:solidFill>
              <a:latin typeface="Oswald"/>
              <a:ea typeface="Oswald"/>
              <a:cs typeface="Oswald"/>
              <a:sym typeface="Oswald"/>
            </a:endParaRPr>
          </a:p>
        </p:txBody>
      </p:sp>
      <p:sp>
        <p:nvSpPr>
          <p:cNvPr id="47" name="Google Shape;2938;p62">
            <a:extLst>
              <a:ext uri="{FF2B5EF4-FFF2-40B4-BE49-F238E27FC236}">
                <a16:creationId xmlns:a16="http://schemas.microsoft.com/office/drawing/2014/main" id="{43A58FD6-ACF2-4C7E-B7D1-8B26F9A32F4F}"/>
              </a:ext>
            </a:extLst>
          </p:cNvPr>
          <p:cNvSpPr/>
          <p:nvPr/>
        </p:nvSpPr>
        <p:spPr>
          <a:xfrm rot="5400000" flipH="1">
            <a:off x="6002192" y="2046780"/>
            <a:ext cx="123539" cy="1542494"/>
          </a:xfrm>
          <a:custGeom>
            <a:avLst/>
            <a:gdLst/>
            <a:ahLst/>
            <a:cxnLst/>
            <a:rect l="l" t="t" r="r" b="b"/>
            <a:pathLst>
              <a:path w="39498" h="20020" extrusionOk="0">
                <a:moveTo>
                  <a:pt x="0" y="0"/>
                </a:moveTo>
                <a:lnTo>
                  <a:pt x="39498" y="0"/>
                </a:lnTo>
                <a:lnTo>
                  <a:pt x="39498" y="20020"/>
                </a:lnTo>
              </a:path>
            </a:pathLst>
          </a:custGeom>
          <a:noFill/>
          <a:ln w="9525" cap="flat" cmpd="sng">
            <a:solidFill>
              <a:schemeClr val="dk2"/>
            </a:solidFill>
            <a:prstDash val="solid"/>
            <a:round/>
            <a:headEnd type="none" w="med" len="med"/>
            <a:tailEnd type="oval" w="med" len="med"/>
          </a:ln>
        </p:spPr>
      </p:sp>
    </p:spTree>
    <p:extLst>
      <p:ext uri="{BB962C8B-B14F-4D97-AF65-F5344CB8AC3E}">
        <p14:creationId xmlns:p14="http://schemas.microsoft.com/office/powerpoint/2010/main" val="1372349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pic>
        <p:nvPicPr>
          <p:cNvPr id="9" name="Picture 8">
            <a:extLst>
              <a:ext uri="{FF2B5EF4-FFF2-40B4-BE49-F238E27FC236}">
                <a16:creationId xmlns:a16="http://schemas.microsoft.com/office/drawing/2014/main" id="{6031235C-D4CA-45C6-8BC5-F06375E47680}"/>
              </a:ext>
            </a:extLst>
          </p:cNvPr>
          <p:cNvPicPr>
            <a:picLocks noChangeAspect="1"/>
          </p:cNvPicPr>
          <p:nvPr/>
        </p:nvPicPr>
        <p:blipFill>
          <a:blip r:embed="rId3"/>
          <a:stretch>
            <a:fillRect/>
          </a:stretch>
        </p:blipFill>
        <p:spPr>
          <a:xfrm>
            <a:off x="2418747" y="1761396"/>
            <a:ext cx="6353175" cy="1362075"/>
          </a:xfrm>
          <a:prstGeom prst="rect">
            <a:avLst/>
          </a:prstGeom>
        </p:spPr>
      </p:pic>
      <p:pic>
        <p:nvPicPr>
          <p:cNvPr id="77" name="Picture 76" descr="Logo&#10;&#10;Description automatically generated with low confidence">
            <a:extLst>
              <a:ext uri="{FF2B5EF4-FFF2-40B4-BE49-F238E27FC236}">
                <a16:creationId xmlns:a16="http://schemas.microsoft.com/office/drawing/2014/main" id="{141C17A3-6311-4E47-AE2A-73D13D471728}"/>
              </a:ext>
            </a:extLst>
          </p:cNvPr>
          <p:cNvPicPr>
            <a:picLocks noChangeAspect="1"/>
          </p:cNvPicPr>
          <p:nvPr/>
        </p:nvPicPr>
        <p:blipFill>
          <a:blip r:embed="rId4"/>
          <a:stretch>
            <a:fillRect/>
          </a:stretch>
        </p:blipFill>
        <p:spPr>
          <a:xfrm>
            <a:off x="553314" y="483554"/>
            <a:ext cx="1811502" cy="490968"/>
          </a:xfrm>
          <a:prstGeom prst="rect">
            <a:avLst/>
          </a:prstGeom>
        </p:spPr>
      </p:pic>
      <p:cxnSp>
        <p:nvCxnSpPr>
          <p:cNvPr id="7" name="Straight Connector 6">
            <a:extLst>
              <a:ext uri="{FF2B5EF4-FFF2-40B4-BE49-F238E27FC236}">
                <a16:creationId xmlns:a16="http://schemas.microsoft.com/office/drawing/2014/main" id="{4C0613DC-53DE-48E1-8FF7-9BFB77752263}"/>
              </a:ext>
            </a:extLst>
          </p:cNvPr>
          <p:cNvCxnSpPr>
            <a:cxnSpLocks/>
          </p:cNvCxnSpPr>
          <p:nvPr/>
        </p:nvCxnSpPr>
        <p:spPr>
          <a:xfrm>
            <a:off x="4202244" y="2415537"/>
            <a:ext cx="27026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64C24DD-5A59-43BE-84AA-9173F8EBFEBF}"/>
              </a:ext>
            </a:extLst>
          </p:cNvPr>
          <p:cNvCxnSpPr>
            <a:cxnSpLocks/>
          </p:cNvCxnSpPr>
          <p:nvPr/>
        </p:nvCxnSpPr>
        <p:spPr>
          <a:xfrm>
            <a:off x="7333167" y="2415537"/>
            <a:ext cx="123396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6256168-57A9-40A8-A66D-11BFE115A9C9}"/>
              </a:ext>
            </a:extLst>
          </p:cNvPr>
          <p:cNvCxnSpPr>
            <a:cxnSpLocks/>
          </p:cNvCxnSpPr>
          <p:nvPr/>
        </p:nvCxnSpPr>
        <p:spPr>
          <a:xfrm>
            <a:off x="2503432" y="2628449"/>
            <a:ext cx="316586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A4BA013-7AF0-4217-A1BE-98AEF94D64AC}"/>
              </a:ext>
            </a:extLst>
          </p:cNvPr>
          <p:cNvCxnSpPr>
            <a:cxnSpLocks/>
          </p:cNvCxnSpPr>
          <p:nvPr/>
        </p:nvCxnSpPr>
        <p:spPr>
          <a:xfrm>
            <a:off x="7511541" y="2628449"/>
            <a:ext cx="95922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8301029-3E8A-41EE-9458-61BC4899158F}"/>
              </a:ext>
            </a:extLst>
          </p:cNvPr>
          <p:cNvCxnSpPr>
            <a:cxnSpLocks/>
          </p:cNvCxnSpPr>
          <p:nvPr/>
        </p:nvCxnSpPr>
        <p:spPr>
          <a:xfrm>
            <a:off x="2503432" y="2801020"/>
            <a:ext cx="292796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7B7447D-1470-443E-8313-FAABFEE69519}"/>
              </a:ext>
            </a:extLst>
          </p:cNvPr>
          <p:cNvCxnSpPr>
            <a:cxnSpLocks/>
          </p:cNvCxnSpPr>
          <p:nvPr/>
        </p:nvCxnSpPr>
        <p:spPr>
          <a:xfrm>
            <a:off x="3410909" y="3027378"/>
            <a:ext cx="121603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Text Placeholder 2">
            <a:extLst>
              <a:ext uri="{FF2B5EF4-FFF2-40B4-BE49-F238E27FC236}">
                <a16:creationId xmlns:a16="http://schemas.microsoft.com/office/drawing/2014/main" id="{724374B6-2472-425A-A4EE-8C4D21FF33D7}"/>
              </a:ext>
            </a:extLst>
          </p:cNvPr>
          <p:cNvSpPr txBox="1">
            <a:spLocks/>
          </p:cNvSpPr>
          <p:nvPr/>
        </p:nvSpPr>
        <p:spPr>
          <a:xfrm>
            <a:off x="398972" y="1578200"/>
            <a:ext cx="2120189" cy="33501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mj-lt"/>
              <a:buAutoNum type="arabicPeriod"/>
            </a:pPr>
            <a:r>
              <a:rPr lang="en-SG" dirty="0"/>
              <a:t>Appearance</a:t>
            </a:r>
          </a:p>
        </p:txBody>
      </p:sp>
      <p:sp>
        <p:nvSpPr>
          <p:cNvPr id="96" name="Text Placeholder 2">
            <a:extLst>
              <a:ext uri="{FF2B5EF4-FFF2-40B4-BE49-F238E27FC236}">
                <a16:creationId xmlns:a16="http://schemas.microsoft.com/office/drawing/2014/main" id="{C6EF8C19-BF66-4583-9158-85F7AD7A39D4}"/>
              </a:ext>
            </a:extLst>
          </p:cNvPr>
          <p:cNvSpPr txBox="1">
            <a:spLocks/>
          </p:cNvSpPr>
          <p:nvPr/>
        </p:nvSpPr>
        <p:spPr>
          <a:xfrm>
            <a:off x="398971" y="2096415"/>
            <a:ext cx="2120189" cy="33501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mj-lt"/>
              <a:buAutoNum type="arabicPeriod" startAt="2"/>
            </a:pPr>
            <a:r>
              <a:rPr lang="en-SG" dirty="0"/>
              <a:t>Aroma</a:t>
            </a:r>
          </a:p>
        </p:txBody>
      </p:sp>
      <p:sp>
        <p:nvSpPr>
          <p:cNvPr id="97" name="Text Placeholder 2">
            <a:extLst>
              <a:ext uri="{FF2B5EF4-FFF2-40B4-BE49-F238E27FC236}">
                <a16:creationId xmlns:a16="http://schemas.microsoft.com/office/drawing/2014/main" id="{07737C78-86E5-48EE-ACAF-725E6F0483B7}"/>
              </a:ext>
            </a:extLst>
          </p:cNvPr>
          <p:cNvSpPr txBox="1">
            <a:spLocks/>
          </p:cNvSpPr>
          <p:nvPr/>
        </p:nvSpPr>
        <p:spPr>
          <a:xfrm>
            <a:off x="398971" y="2623295"/>
            <a:ext cx="2120189" cy="33501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mj-lt"/>
              <a:buAutoNum type="arabicPeriod" startAt="3"/>
            </a:pPr>
            <a:r>
              <a:rPr lang="en-SG" dirty="0"/>
              <a:t>Mouth feel/Texture</a:t>
            </a:r>
          </a:p>
        </p:txBody>
      </p:sp>
      <p:sp>
        <p:nvSpPr>
          <p:cNvPr id="98" name="Text Placeholder 2">
            <a:extLst>
              <a:ext uri="{FF2B5EF4-FFF2-40B4-BE49-F238E27FC236}">
                <a16:creationId xmlns:a16="http://schemas.microsoft.com/office/drawing/2014/main" id="{409B38BB-3192-48DA-B16C-9A6024300704}"/>
              </a:ext>
            </a:extLst>
          </p:cNvPr>
          <p:cNvSpPr txBox="1">
            <a:spLocks/>
          </p:cNvSpPr>
          <p:nvPr/>
        </p:nvSpPr>
        <p:spPr>
          <a:xfrm>
            <a:off x="383243" y="3147822"/>
            <a:ext cx="2120189" cy="33501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mj-lt"/>
              <a:buAutoNum type="arabicPeriod" startAt="4"/>
            </a:pPr>
            <a:r>
              <a:rPr lang="en-SG" dirty="0"/>
              <a:t>Personal Opinions</a:t>
            </a:r>
          </a:p>
        </p:txBody>
      </p:sp>
      <p:cxnSp>
        <p:nvCxnSpPr>
          <p:cNvPr id="99" name="Straight Connector 98">
            <a:extLst>
              <a:ext uri="{FF2B5EF4-FFF2-40B4-BE49-F238E27FC236}">
                <a16:creationId xmlns:a16="http://schemas.microsoft.com/office/drawing/2014/main" id="{A8D66EA7-F318-4ABC-A3B9-EFE6AE3A33DB}"/>
              </a:ext>
            </a:extLst>
          </p:cNvPr>
          <p:cNvCxnSpPr>
            <a:cxnSpLocks/>
          </p:cNvCxnSpPr>
          <p:nvPr/>
        </p:nvCxnSpPr>
        <p:spPr>
          <a:xfrm>
            <a:off x="6036415" y="2801020"/>
            <a:ext cx="118253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p:bldP spid="97" grpId="0"/>
      <p:bldP spid="9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48"/>
          <p:cNvSpPr txBox="1">
            <a:spLocks noGrp="1"/>
          </p:cNvSpPr>
          <p:nvPr>
            <p:ph type="title"/>
          </p:nvPr>
        </p:nvSpPr>
        <p:spPr>
          <a:xfrm>
            <a:off x="598377" y="411850"/>
            <a:ext cx="3215100" cy="96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Flask API – Wine Note Generator</a:t>
            </a:r>
            <a:endParaRPr dirty="0"/>
          </a:p>
        </p:txBody>
      </p:sp>
      <p:pic>
        <p:nvPicPr>
          <p:cNvPr id="3" name="Picture 2">
            <a:extLst>
              <a:ext uri="{FF2B5EF4-FFF2-40B4-BE49-F238E27FC236}">
                <a16:creationId xmlns:a16="http://schemas.microsoft.com/office/drawing/2014/main" id="{49E093C8-DE23-46A6-8B2E-27C440B1AE1D}"/>
              </a:ext>
            </a:extLst>
          </p:cNvPr>
          <p:cNvPicPr>
            <a:picLocks noChangeAspect="1"/>
          </p:cNvPicPr>
          <p:nvPr/>
        </p:nvPicPr>
        <p:blipFill>
          <a:blip r:embed="rId3"/>
          <a:stretch>
            <a:fillRect/>
          </a:stretch>
        </p:blipFill>
        <p:spPr>
          <a:xfrm>
            <a:off x="1412280" y="1544039"/>
            <a:ext cx="6319439" cy="2613624"/>
          </a:xfrm>
          <a:prstGeom prst="rect">
            <a:avLst/>
          </a:prstGeom>
          <a:effectLst>
            <a:outerShdw blurRad="50800" dist="50800" dir="5400000" algn="ctr" rotWithShape="0">
              <a:schemeClr val="bg1">
                <a:lumMod val="50000"/>
              </a:schemeClr>
            </a:outerShdw>
          </a:effectLst>
        </p:spPr>
      </p:pic>
    </p:spTree>
    <p:extLst>
      <p:ext uri="{BB962C8B-B14F-4D97-AF65-F5344CB8AC3E}">
        <p14:creationId xmlns:p14="http://schemas.microsoft.com/office/powerpoint/2010/main" val="4010560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42"/>
          <p:cNvSpPr txBox="1">
            <a:spLocks noGrp="1"/>
          </p:cNvSpPr>
          <p:nvPr>
            <p:ph type="title"/>
          </p:nvPr>
        </p:nvSpPr>
        <p:spPr>
          <a:xfrm>
            <a:off x="4104725" y="1671843"/>
            <a:ext cx="4045200" cy="60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Data Sources</a:t>
            </a:r>
            <a:endParaRPr dirty="0">
              <a:solidFill>
                <a:schemeClr val="accent5"/>
              </a:solidFill>
            </a:endParaRPr>
          </a:p>
        </p:txBody>
      </p:sp>
      <p:sp>
        <p:nvSpPr>
          <p:cNvPr id="786" name="Google Shape;786;p42"/>
          <p:cNvSpPr txBox="1">
            <a:spLocks noGrp="1"/>
          </p:cNvSpPr>
          <p:nvPr>
            <p:ph type="subTitle" idx="1"/>
          </p:nvPr>
        </p:nvSpPr>
        <p:spPr>
          <a:xfrm>
            <a:off x="4104725" y="2320250"/>
            <a:ext cx="4098600" cy="22248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Data was extracted from Tasting Notes from the following sources:</a:t>
            </a:r>
          </a:p>
          <a:p>
            <a:pPr marL="0" lvl="0" indent="0" algn="l" rtl="0">
              <a:spcBef>
                <a:spcPts val="0"/>
              </a:spcBef>
              <a:spcAft>
                <a:spcPts val="0"/>
              </a:spcAft>
              <a:buNone/>
            </a:pPr>
            <a:endParaRPr lang="de" dirty="0"/>
          </a:p>
          <a:p>
            <a:pPr marL="342900" lvl="0" indent="-342900" algn="l" rtl="0">
              <a:spcBef>
                <a:spcPts val="0"/>
              </a:spcBef>
              <a:spcAft>
                <a:spcPts val="0"/>
              </a:spcAft>
              <a:buSzPct val="100000"/>
              <a:buFont typeface="+mj-lt"/>
              <a:buAutoNum type="arabicPeriod"/>
            </a:pPr>
            <a:r>
              <a:rPr lang="de" dirty="0"/>
              <a:t>Wine Spectator Top 100 Wines</a:t>
            </a:r>
          </a:p>
          <a:p>
            <a:pPr marL="342900" lvl="0" indent="-342900" algn="l" rtl="0">
              <a:spcBef>
                <a:spcPts val="0"/>
              </a:spcBef>
              <a:spcAft>
                <a:spcPts val="0"/>
              </a:spcAft>
              <a:buSzPct val="100000"/>
              <a:buFont typeface="+mj-lt"/>
              <a:buAutoNum type="arabicPeriod"/>
            </a:pPr>
            <a:r>
              <a:rPr lang="de" dirty="0"/>
              <a:t>Wine Advocate/Robert Parker</a:t>
            </a:r>
          </a:p>
          <a:p>
            <a:pPr marL="342900" lvl="0" indent="-342900" algn="l" rtl="0">
              <a:spcBef>
                <a:spcPts val="0"/>
              </a:spcBef>
              <a:spcAft>
                <a:spcPts val="0"/>
              </a:spcAft>
              <a:buSzPct val="100000"/>
              <a:buFont typeface="+mj-lt"/>
              <a:buAutoNum type="arabicPeriod"/>
            </a:pPr>
            <a:r>
              <a:rPr lang="de" dirty="0"/>
              <a:t>Vinous</a:t>
            </a:r>
          </a:p>
          <a:p>
            <a:pPr marL="342900" lvl="0" indent="-342900" algn="l" rtl="0">
              <a:spcBef>
                <a:spcPts val="0"/>
              </a:spcBef>
              <a:spcAft>
                <a:spcPts val="0"/>
              </a:spcAft>
              <a:buSzPct val="100000"/>
              <a:buFont typeface="+mj-lt"/>
              <a:buAutoNum type="arabicPeriod"/>
            </a:pPr>
            <a:endParaRPr lang="de" dirty="0"/>
          </a:p>
          <a:p>
            <a:pPr marL="0" lvl="0" indent="0" algn="l" rtl="0">
              <a:spcBef>
                <a:spcPts val="0"/>
              </a:spcBef>
              <a:spcAft>
                <a:spcPts val="0"/>
              </a:spcAft>
              <a:buSzPct val="100000"/>
            </a:pPr>
            <a:r>
              <a:rPr lang="de" dirty="0"/>
              <a:t>Scrapped over 80,000 Tasting Notes</a:t>
            </a:r>
            <a:endParaRPr dirty="0"/>
          </a:p>
        </p:txBody>
      </p:sp>
      <p:pic>
        <p:nvPicPr>
          <p:cNvPr id="5" name="Picture 4" descr="Logo&#10;&#10;Description automatically generated with low confidence">
            <a:extLst>
              <a:ext uri="{FF2B5EF4-FFF2-40B4-BE49-F238E27FC236}">
                <a16:creationId xmlns:a16="http://schemas.microsoft.com/office/drawing/2014/main" id="{8D9ECD90-0EC5-4ADF-A2C2-E1CF1B3A222E}"/>
              </a:ext>
            </a:extLst>
          </p:cNvPr>
          <p:cNvPicPr>
            <a:picLocks noChangeAspect="1"/>
          </p:cNvPicPr>
          <p:nvPr/>
        </p:nvPicPr>
        <p:blipFill>
          <a:blip r:embed="rId3"/>
          <a:stretch>
            <a:fillRect/>
          </a:stretch>
        </p:blipFill>
        <p:spPr>
          <a:xfrm>
            <a:off x="541734" y="404622"/>
            <a:ext cx="2038350" cy="552450"/>
          </a:xfrm>
          <a:prstGeom prst="rect">
            <a:avLst/>
          </a:prstGeom>
        </p:spPr>
      </p:pic>
      <p:pic>
        <p:nvPicPr>
          <p:cNvPr id="7" name="Graphic 6">
            <a:extLst>
              <a:ext uri="{FF2B5EF4-FFF2-40B4-BE49-F238E27FC236}">
                <a16:creationId xmlns:a16="http://schemas.microsoft.com/office/drawing/2014/main" id="{785ADBDD-9596-4951-B4FF-6662D3856B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0521" y="1160565"/>
            <a:ext cx="2160775" cy="1116978"/>
          </a:xfrm>
          <a:prstGeom prst="rect">
            <a:avLst/>
          </a:prstGeom>
        </p:spPr>
      </p:pic>
      <p:sp>
        <p:nvSpPr>
          <p:cNvPr id="8" name="Rectangle 7">
            <a:extLst>
              <a:ext uri="{FF2B5EF4-FFF2-40B4-BE49-F238E27FC236}">
                <a16:creationId xmlns:a16="http://schemas.microsoft.com/office/drawing/2014/main" id="{1DD0185E-00CF-4C26-9895-70C1FE9CE977}"/>
              </a:ext>
            </a:extLst>
          </p:cNvPr>
          <p:cNvSpPr/>
          <p:nvPr/>
        </p:nvSpPr>
        <p:spPr>
          <a:xfrm>
            <a:off x="480520" y="2481036"/>
            <a:ext cx="2242509" cy="7698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 name="Picture 2" descr="A red circle with a black background&#10;&#10;Description automatically generated with medium confidence">
            <a:extLst>
              <a:ext uri="{FF2B5EF4-FFF2-40B4-BE49-F238E27FC236}">
                <a16:creationId xmlns:a16="http://schemas.microsoft.com/office/drawing/2014/main" id="{3B98441E-0713-4C80-88E5-2A26966BB230}"/>
              </a:ext>
            </a:extLst>
          </p:cNvPr>
          <p:cNvPicPr>
            <a:picLocks noChangeAspect="1"/>
          </p:cNvPicPr>
          <p:nvPr/>
        </p:nvPicPr>
        <p:blipFill>
          <a:blip r:embed="rId6"/>
          <a:stretch>
            <a:fillRect/>
          </a:stretch>
        </p:blipFill>
        <p:spPr>
          <a:xfrm>
            <a:off x="751285" y="2594495"/>
            <a:ext cx="1619250" cy="542925"/>
          </a:xfrm>
          <a:prstGeom prst="rect">
            <a:avLst/>
          </a:prstGeom>
        </p:spPr>
      </p:pic>
    </p:spTree>
  </p:cSld>
  <p:clrMapOvr>
    <a:masterClrMapping/>
  </p:clrMapOvr>
</p:sld>
</file>

<file path=ppt/theme/theme1.xml><?xml version="1.0" encoding="utf-8"?>
<a:theme xmlns:a="http://schemas.openxmlformats.org/drawingml/2006/main" name="Stuttgarter Weindorf by Slidesgo">
  <a:themeElements>
    <a:clrScheme name="Simple Light">
      <a:dk1>
        <a:srgbClr val="020304"/>
      </a:dk1>
      <a:lt1>
        <a:srgbClr val="FFFFFF"/>
      </a:lt1>
      <a:dk2>
        <a:srgbClr val="666056"/>
      </a:dk2>
      <a:lt2>
        <a:srgbClr val="DBB083"/>
      </a:lt2>
      <a:accent1>
        <a:srgbClr val="020304"/>
      </a:accent1>
      <a:accent2>
        <a:srgbClr val="9E9D9D"/>
      </a:accent2>
      <a:accent3>
        <a:srgbClr val="DBB083"/>
      </a:accent3>
      <a:accent4>
        <a:srgbClr val="E4CCB3"/>
      </a:accent4>
      <a:accent5>
        <a:srgbClr val="9E2020"/>
      </a:accent5>
      <a:accent6>
        <a:srgbClr val="FFFFFF"/>
      </a:accent6>
      <a:hlink>
        <a:srgbClr val="6660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3269</TotalTime>
  <Words>1416</Words>
  <Application>Microsoft Office PowerPoint</Application>
  <PresentationFormat>On-screen Show (16:9)</PresentationFormat>
  <Paragraphs>163</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Titillium Web</vt:lpstr>
      <vt:lpstr>Nunito</vt:lpstr>
      <vt:lpstr>Arial</vt:lpstr>
      <vt:lpstr>Oswald</vt:lpstr>
      <vt:lpstr>Oswald Medium</vt:lpstr>
      <vt:lpstr>Stuttgarter Weindorf by Slidesgo</vt:lpstr>
      <vt:lpstr>Wine Tasting Note Generator</vt:lpstr>
      <vt:lpstr>Table of Contents</vt:lpstr>
      <vt:lpstr>Problem Statement</vt:lpstr>
      <vt:lpstr>UC Davis Wine Aroma Wheel</vt:lpstr>
      <vt:lpstr>WSET Wine Tasting Rubric</vt:lpstr>
      <vt:lpstr>Anatomy of a Tasting Note</vt:lpstr>
      <vt:lpstr>PowerPoint Presentation</vt:lpstr>
      <vt:lpstr>Flask API – Wine Note Generator</vt:lpstr>
      <vt:lpstr>Data Sources</vt:lpstr>
      <vt:lpstr>Wine Note Length &amp; Tasting Note Variation</vt:lpstr>
      <vt:lpstr>MODELS</vt:lpstr>
      <vt:lpstr>MODEL 1</vt:lpstr>
      <vt:lpstr>MODEL 2</vt:lpstr>
      <vt:lpstr>MODEL 3</vt:lpstr>
      <vt:lpstr>Model Performance – ‘Aromatic’ Seed</vt:lpstr>
      <vt:lpstr>Model Performance –  2 are generated</vt:lpstr>
      <vt:lpstr>Model Performance – ‘Start Seed’</vt:lpstr>
      <vt:lpstr>Conclusions</vt:lpstr>
      <vt:lpstr>Improving the Model</vt:lpstr>
      <vt:lpstr>DANKE!</vt:lpstr>
      <vt:lpstr>Appendix: Transformer Encoding Block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Tasting Note Generator</dc:title>
  <cp:lastModifiedBy>lc Ong</cp:lastModifiedBy>
  <cp:revision>58</cp:revision>
  <dcterms:modified xsi:type="dcterms:W3CDTF">2021-11-11T03:00:24Z</dcterms:modified>
</cp:coreProperties>
</file>