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8" r:id="rId3"/>
    <p:sldId id="260" r:id="rId4"/>
    <p:sldId id="324" r:id="rId5"/>
    <p:sldId id="262" r:id="rId6"/>
    <p:sldId id="274" r:id="rId7"/>
    <p:sldId id="264" r:id="rId8"/>
    <p:sldId id="266" r:id="rId9"/>
    <p:sldId id="269" r:id="rId10"/>
    <p:sldId id="320" r:id="rId11"/>
    <p:sldId id="272" r:id="rId12"/>
    <p:sldId id="321" r:id="rId13"/>
    <p:sldId id="323" r:id="rId14"/>
    <p:sldId id="312" r:id="rId15"/>
    <p:sldId id="276" r:id="rId16"/>
    <p:sldId id="313" r:id="rId17"/>
    <p:sldId id="268" r:id="rId18"/>
    <p:sldId id="317" r:id="rId19"/>
    <p:sldId id="325" r:id="rId20"/>
    <p:sldId id="316" r:id="rId21"/>
    <p:sldId id="318" r:id="rId22"/>
    <p:sldId id="290" r:id="rId23"/>
  </p:sldIdLst>
  <p:sldSz cx="9144000" cy="5143500" type="screen16x9"/>
  <p:notesSz cx="6858000" cy="9144000"/>
  <p:embeddedFontLst>
    <p:embeddedFont>
      <p:font typeface="Arial Unicode MS" panose="020B0604020202020204" pitchFamily="34" charset="-128"/>
      <p:regular r:id="rId25"/>
    </p:embeddedFont>
    <p:embeddedFont>
      <p:font typeface="Nunito" pitchFamily="2" charset="0"/>
      <p:regular r:id="rId26"/>
      <p:bold r:id="rId27"/>
      <p:italic r:id="rId28"/>
      <p:boldItalic r:id="rId29"/>
    </p:embeddedFont>
    <p:embeddedFont>
      <p:font typeface="Oswald" panose="00000500000000000000" pitchFamily="2" charset="0"/>
      <p:regular r:id="rId30"/>
      <p:bold r:id="rId31"/>
    </p:embeddedFont>
    <p:embeddedFont>
      <p:font typeface="Oswald Medium" panose="00000600000000000000" pitchFamily="2" charset="0"/>
      <p:regular r:id="rId32"/>
      <p:bold r:id="rId33"/>
    </p:embeddedFont>
    <p:embeddedFont>
      <p:font typeface="Titillium Web"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5BA10-E249-4098-8836-F898A5D24426}">
  <a:tblStyle styleId="{C1A5BA10-E249-4098-8836-F898A5D244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74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05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4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209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7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56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df65e40cfe_0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df65e40cfe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55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34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e0453290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e0453290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97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96d25756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96d25756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fa01cd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fa01cd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df390a47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df390a47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f390a47b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f390a47b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1_1_1">
    <p:spTree>
      <p:nvGrpSpPr>
        <p:cNvPr id="1" name="Shape 381"/>
        <p:cNvGrpSpPr/>
        <p:nvPr/>
      </p:nvGrpSpPr>
      <p:grpSpPr>
        <a:xfrm>
          <a:off x="0" y="0"/>
          <a:ext cx="0" cy="0"/>
          <a:chOff x="0" y="0"/>
          <a:chExt cx="0" cy="0"/>
        </a:xfrm>
      </p:grpSpPr>
      <p:grpSp>
        <p:nvGrpSpPr>
          <p:cNvPr id="382" name="Google Shape;382;p19"/>
          <p:cNvGrpSpPr/>
          <p:nvPr/>
        </p:nvGrpSpPr>
        <p:grpSpPr>
          <a:xfrm>
            <a:off x="75" y="-227"/>
            <a:ext cx="9144002" cy="5143727"/>
            <a:chOff x="75" y="-227"/>
            <a:chExt cx="9144002" cy="5143727"/>
          </a:xfrm>
        </p:grpSpPr>
        <p:grpSp>
          <p:nvGrpSpPr>
            <p:cNvPr id="383" name="Google Shape;383;p19"/>
            <p:cNvGrpSpPr/>
            <p:nvPr/>
          </p:nvGrpSpPr>
          <p:grpSpPr>
            <a:xfrm rot="10800000" flipH="1">
              <a:off x="7463462" y="-227"/>
              <a:ext cx="1680392" cy="1664522"/>
              <a:chOff x="498850" y="3224050"/>
              <a:chExt cx="1482350" cy="1468350"/>
            </a:xfrm>
          </p:grpSpPr>
          <p:sp>
            <p:nvSpPr>
              <p:cNvPr id="384" name="Google Shape;384;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flipH="1">
              <a:off x="112873" y="2967791"/>
              <a:ext cx="2196102" cy="2175214"/>
              <a:chOff x="498850" y="3224050"/>
              <a:chExt cx="1482350" cy="1468350"/>
            </a:xfrm>
          </p:grpSpPr>
          <p:sp>
            <p:nvSpPr>
              <p:cNvPr id="391" name="Google Shape;391;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9"/>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9"/>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96" name="Google Shape;396;p19"/>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531"/>
        <p:cNvGrpSpPr/>
        <p:nvPr/>
      </p:nvGrpSpPr>
      <p:grpSpPr>
        <a:xfrm>
          <a:off x="0" y="0"/>
          <a:ext cx="0" cy="0"/>
          <a:chOff x="0" y="0"/>
          <a:chExt cx="0" cy="0"/>
        </a:xfrm>
      </p:grpSpPr>
      <p:grpSp>
        <p:nvGrpSpPr>
          <p:cNvPr id="532" name="Google Shape;532;p26"/>
          <p:cNvGrpSpPr/>
          <p:nvPr/>
        </p:nvGrpSpPr>
        <p:grpSpPr>
          <a:xfrm>
            <a:off x="0" y="0"/>
            <a:ext cx="9144002" cy="5143500"/>
            <a:chOff x="0" y="0"/>
            <a:chExt cx="9144002" cy="5143500"/>
          </a:xfrm>
        </p:grpSpPr>
        <p:sp>
          <p:nvSpPr>
            <p:cNvPr id="533" name="Google Shape;533;p2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26"/>
            <p:cNvGrpSpPr/>
            <p:nvPr/>
          </p:nvGrpSpPr>
          <p:grpSpPr>
            <a:xfrm>
              <a:off x="7346775" y="3359671"/>
              <a:ext cx="1698328" cy="1682289"/>
              <a:chOff x="498850" y="3224050"/>
              <a:chExt cx="1482350" cy="1468350"/>
            </a:xfrm>
          </p:grpSpPr>
          <p:sp>
            <p:nvSpPr>
              <p:cNvPr id="536" name="Google Shape;536;p2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6"/>
            <p:cNvGrpSpPr/>
            <p:nvPr/>
          </p:nvGrpSpPr>
          <p:grpSpPr>
            <a:xfrm flipH="1">
              <a:off x="182" y="3949846"/>
              <a:ext cx="1205002" cy="1193622"/>
              <a:chOff x="498850" y="3224050"/>
              <a:chExt cx="1482350" cy="1468350"/>
            </a:xfrm>
          </p:grpSpPr>
          <p:sp>
            <p:nvSpPr>
              <p:cNvPr id="540" name="Google Shape;540;p2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6"/>
          <p:cNvSpPr txBox="1">
            <a:spLocks noGrp="1"/>
          </p:cNvSpPr>
          <p:nvPr>
            <p:ph type="title"/>
          </p:nvPr>
        </p:nvSpPr>
        <p:spPr>
          <a:xfrm>
            <a:off x="5813784"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46" name="Google Shape;546;p26"/>
          <p:cNvSpPr txBox="1">
            <a:spLocks noGrp="1"/>
          </p:cNvSpPr>
          <p:nvPr>
            <p:ph type="title" idx="2"/>
          </p:nvPr>
        </p:nvSpPr>
        <p:spPr>
          <a:xfrm>
            <a:off x="5813752"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47" name="Google Shape;547;p26"/>
          <p:cNvSpPr txBox="1">
            <a:spLocks noGrp="1"/>
          </p:cNvSpPr>
          <p:nvPr>
            <p:ph type="title" idx="3"/>
          </p:nvPr>
        </p:nvSpPr>
        <p:spPr>
          <a:xfrm>
            <a:off x="2254569"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48" name="Google Shape;548;p26"/>
          <p:cNvSpPr txBox="1">
            <a:spLocks noGrp="1"/>
          </p:cNvSpPr>
          <p:nvPr>
            <p:ph type="title" idx="4"/>
          </p:nvPr>
        </p:nvSpPr>
        <p:spPr>
          <a:xfrm>
            <a:off x="2254538"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49" name="Google Shape;549;p26"/>
          <p:cNvSpPr txBox="1">
            <a:spLocks noGrp="1"/>
          </p:cNvSpPr>
          <p:nvPr>
            <p:ph type="title" idx="5"/>
          </p:nvPr>
        </p:nvSpPr>
        <p:spPr>
          <a:xfrm>
            <a:off x="5813784"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0" name="Google Shape;550;p26"/>
          <p:cNvSpPr txBox="1">
            <a:spLocks noGrp="1"/>
          </p:cNvSpPr>
          <p:nvPr>
            <p:ph type="title" idx="6"/>
          </p:nvPr>
        </p:nvSpPr>
        <p:spPr>
          <a:xfrm>
            <a:off x="5813752"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51" name="Google Shape;551;p26"/>
          <p:cNvSpPr txBox="1">
            <a:spLocks noGrp="1"/>
          </p:cNvSpPr>
          <p:nvPr>
            <p:ph type="title" idx="7"/>
          </p:nvPr>
        </p:nvSpPr>
        <p:spPr>
          <a:xfrm>
            <a:off x="2254569"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2" name="Google Shape;552;p26"/>
          <p:cNvSpPr txBox="1">
            <a:spLocks noGrp="1"/>
          </p:cNvSpPr>
          <p:nvPr>
            <p:ph type="title" idx="8"/>
          </p:nvPr>
        </p:nvSpPr>
        <p:spPr>
          <a:xfrm>
            <a:off x="2254538"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53" name="Google Shape;553;p26"/>
          <p:cNvSpPr txBox="1">
            <a:spLocks noGrp="1"/>
          </p:cNvSpPr>
          <p:nvPr>
            <p:ph type="title" idx="9"/>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554"/>
        <p:cNvGrpSpPr/>
        <p:nvPr/>
      </p:nvGrpSpPr>
      <p:grpSpPr>
        <a:xfrm>
          <a:off x="0" y="0"/>
          <a:ext cx="0" cy="0"/>
          <a:chOff x="0" y="0"/>
          <a:chExt cx="0" cy="0"/>
        </a:xfrm>
      </p:grpSpPr>
      <p:sp>
        <p:nvSpPr>
          <p:cNvPr id="555" name="Google Shape;555;p27"/>
          <p:cNvSpPr/>
          <p:nvPr/>
        </p:nvSpPr>
        <p:spPr>
          <a:xfrm>
            <a:off x="0" y="3472577"/>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7"/>
          <p:cNvGrpSpPr/>
          <p:nvPr/>
        </p:nvGrpSpPr>
        <p:grpSpPr>
          <a:xfrm rot="5400000">
            <a:off x="101651" y="3949877"/>
            <a:ext cx="1107019" cy="1096564"/>
            <a:chOff x="498850" y="3224050"/>
            <a:chExt cx="1482350" cy="1468350"/>
          </a:xfrm>
        </p:grpSpPr>
        <p:sp>
          <p:nvSpPr>
            <p:cNvPr id="557" name="Google Shape;557;p2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7"/>
          <p:cNvSpPr/>
          <p:nvPr/>
        </p:nvSpPr>
        <p:spPr>
          <a:xfrm rot="10800000">
            <a:off x="7863900" y="0"/>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txBox="1">
            <a:spLocks noGrp="1"/>
          </p:cNvSpPr>
          <p:nvPr>
            <p:ph type="title"/>
          </p:nvPr>
        </p:nvSpPr>
        <p:spPr>
          <a:xfrm>
            <a:off x="3405675"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4" name="Google Shape;564;p27"/>
          <p:cNvSpPr txBox="1">
            <a:spLocks noGrp="1"/>
          </p:cNvSpPr>
          <p:nvPr>
            <p:ph type="title" idx="2"/>
          </p:nvPr>
        </p:nvSpPr>
        <p:spPr>
          <a:xfrm>
            <a:off x="3405612"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5" name="Google Shape;565;p27"/>
          <p:cNvSpPr txBox="1">
            <a:spLocks noGrp="1"/>
          </p:cNvSpPr>
          <p:nvPr>
            <p:ph type="title" idx="3"/>
          </p:nvPr>
        </p:nvSpPr>
        <p:spPr>
          <a:xfrm>
            <a:off x="783300"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6" name="Google Shape;566;p27"/>
          <p:cNvSpPr txBox="1">
            <a:spLocks noGrp="1"/>
          </p:cNvSpPr>
          <p:nvPr>
            <p:ph type="title" idx="4"/>
          </p:nvPr>
        </p:nvSpPr>
        <p:spPr>
          <a:xfrm>
            <a:off x="78330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7" name="Google Shape;567;p27"/>
          <p:cNvSpPr txBox="1">
            <a:spLocks noGrp="1"/>
          </p:cNvSpPr>
          <p:nvPr>
            <p:ph type="title" idx="5"/>
          </p:nvPr>
        </p:nvSpPr>
        <p:spPr>
          <a:xfrm>
            <a:off x="6027838"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8" name="Google Shape;568;p27"/>
          <p:cNvSpPr txBox="1">
            <a:spLocks noGrp="1"/>
          </p:cNvSpPr>
          <p:nvPr>
            <p:ph type="title" idx="6"/>
          </p:nvPr>
        </p:nvSpPr>
        <p:spPr>
          <a:xfrm>
            <a:off x="602785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9" name="Google Shape;569;p27"/>
          <p:cNvSpPr txBox="1">
            <a:spLocks noGrp="1"/>
          </p:cNvSpPr>
          <p:nvPr>
            <p:ph type="title" idx="7"/>
          </p:nvPr>
        </p:nvSpPr>
        <p:spPr>
          <a:xfrm>
            <a:off x="3405675"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0" name="Google Shape;570;p27"/>
          <p:cNvSpPr txBox="1">
            <a:spLocks noGrp="1"/>
          </p:cNvSpPr>
          <p:nvPr>
            <p:ph type="title" idx="8"/>
          </p:nvPr>
        </p:nvSpPr>
        <p:spPr>
          <a:xfrm>
            <a:off x="3405612"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1" name="Google Shape;571;p27"/>
          <p:cNvSpPr txBox="1">
            <a:spLocks noGrp="1"/>
          </p:cNvSpPr>
          <p:nvPr>
            <p:ph type="title" idx="9"/>
          </p:nvPr>
        </p:nvSpPr>
        <p:spPr>
          <a:xfrm>
            <a:off x="783300"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2" name="Google Shape;572;p27"/>
          <p:cNvSpPr txBox="1">
            <a:spLocks noGrp="1"/>
          </p:cNvSpPr>
          <p:nvPr>
            <p:ph type="title" idx="13"/>
          </p:nvPr>
        </p:nvSpPr>
        <p:spPr>
          <a:xfrm>
            <a:off x="78330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3" name="Google Shape;573;p27"/>
          <p:cNvSpPr txBox="1">
            <a:spLocks noGrp="1"/>
          </p:cNvSpPr>
          <p:nvPr>
            <p:ph type="title" idx="14"/>
          </p:nvPr>
        </p:nvSpPr>
        <p:spPr>
          <a:xfrm>
            <a:off x="6027838"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4" name="Google Shape;574;p27"/>
          <p:cNvSpPr txBox="1">
            <a:spLocks noGrp="1"/>
          </p:cNvSpPr>
          <p:nvPr>
            <p:ph type="title" idx="15"/>
          </p:nvPr>
        </p:nvSpPr>
        <p:spPr>
          <a:xfrm>
            <a:off x="602785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5" name="Google Shape;575;p2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639"/>
        <p:cNvGrpSpPr/>
        <p:nvPr/>
      </p:nvGrpSpPr>
      <p:grpSpPr>
        <a:xfrm>
          <a:off x="0" y="0"/>
          <a:ext cx="0" cy="0"/>
          <a:chOff x="0" y="0"/>
          <a:chExt cx="0" cy="0"/>
        </a:xfrm>
      </p:grpSpPr>
      <p:sp>
        <p:nvSpPr>
          <p:cNvPr id="640" name="Google Shape;640;p31"/>
          <p:cNvSpPr/>
          <p:nvPr/>
        </p:nvSpPr>
        <p:spPr>
          <a:xfrm>
            <a:off x="990600" y="475350"/>
            <a:ext cx="5395800" cy="115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1"/>
          <p:cNvGrpSpPr/>
          <p:nvPr/>
        </p:nvGrpSpPr>
        <p:grpSpPr>
          <a:xfrm>
            <a:off x="-151" y="0"/>
            <a:ext cx="9144001" cy="5143500"/>
            <a:chOff x="-151" y="0"/>
            <a:chExt cx="9144001" cy="5143500"/>
          </a:xfrm>
        </p:grpSpPr>
        <p:sp>
          <p:nvSpPr>
            <p:cNvPr id="642" name="Google Shape;642;p31"/>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1"/>
            <p:cNvGrpSpPr/>
            <p:nvPr/>
          </p:nvGrpSpPr>
          <p:grpSpPr>
            <a:xfrm rot="10800000">
              <a:off x="64714" y="69335"/>
              <a:ext cx="4222474" cy="4182595"/>
              <a:chOff x="498850" y="3224050"/>
              <a:chExt cx="1482350" cy="1468350"/>
            </a:xfrm>
          </p:grpSpPr>
          <p:sp>
            <p:nvSpPr>
              <p:cNvPr id="644" name="Google Shape;644;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1"/>
            <p:cNvGrpSpPr/>
            <p:nvPr/>
          </p:nvGrpSpPr>
          <p:grpSpPr>
            <a:xfrm>
              <a:off x="7027390" y="3043364"/>
              <a:ext cx="2017775" cy="1998718"/>
              <a:chOff x="498850" y="3224050"/>
              <a:chExt cx="1482350" cy="1468350"/>
            </a:xfrm>
          </p:grpSpPr>
          <p:sp>
            <p:nvSpPr>
              <p:cNvPr id="648" name="Google Shape;648;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31"/>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a:off x="373691" y="3895669"/>
              <a:ext cx="885900" cy="885900"/>
              <a:chOff x="713388" y="3717894"/>
              <a:chExt cx="885900" cy="885900"/>
            </a:xfrm>
          </p:grpSpPr>
          <p:grpSp>
            <p:nvGrpSpPr>
              <p:cNvPr id="658" name="Google Shape;658;p31"/>
              <p:cNvGrpSpPr/>
              <p:nvPr/>
            </p:nvGrpSpPr>
            <p:grpSpPr>
              <a:xfrm>
                <a:off x="1139136" y="3851384"/>
                <a:ext cx="454563" cy="703194"/>
                <a:chOff x="1139136" y="3851384"/>
                <a:chExt cx="454563" cy="703194"/>
              </a:xfrm>
            </p:grpSpPr>
            <p:sp>
              <p:nvSpPr>
                <p:cNvPr id="659" name="Google Shape;659;p3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5" name="Google Shape;665;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6" name="Google Shape;666;p3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667" name="Google Shape;667;p31"/>
            <p:cNvGrpSpPr/>
            <p:nvPr/>
          </p:nvGrpSpPr>
          <p:grpSpPr>
            <a:xfrm rot="-5400000">
              <a:off x="8430603" y="721212"/>
              <a:ext cx="475817" cy="475817"/>
              <a:chOff x="713388" y="3717894"/>
              <a:chExt cx="885900" cy="885900"/>
            </a:xfrm>
          </p:grpSpPr>
          <p:cxnSp>
            <p:nvCxnSpPr>
              <p:cNvPr id="668" name="Google Shape;668;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9" name="Google Shape;669;p3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670" name="Google Shape;670;p31"/>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200"/>
              <a:buNone/>
              <a:defRPr sz="7500">
                <a:solidFill>
                  <a:schemeClr val="lt1"/>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671" name="Google Shape;671;p31"/>
          <p:cNvSpPr txBox="1">
            <a:spLocks noGrp="1"/>
          </p:cNvSpPr>
          <p:nvPr>
            <p:ph type="subTitle" idx="1"/>
          </p:nvPr>
        </p:nvSpPr>
        <p:spPr>
          <a:xfrm>
            <a:off x="2288000" y="1664108"/>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2" name="Google Shape;672;p31"/>
          <p:cNvSpPr txBox="1">
            <a:spLocks noGrp="1"/>
          </p:cNvSpPr>
          <p:nvPr>
            <p:ph type="subTitle" idx="2"/>
          </p:nvPr>
        </p:nvSpPr>
        <p:spPr>
          <a:xfrm>
            <a:off x="2757325" y="2160701"/>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73" name="Google Shape;673;p31"/>
          <p:cNvSpPr txBox="1"/>
          <p:nvPr/>
        </p:nvSpPr>
        <p:spPr>
          <a:xfrm>
            <a:off x="2859375" y="3575600"/>
            <a:ext cx="34251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lang="de" sz="1200" b="1">
                <a:solidFill>
                  <a:schemeClr val="dk2"/>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de" sz="1200">
                <a:solidFill>
                  <a:schemeClr val="dk2"/>
                </a:solidFill>
                <a:latin typeface="Titillium Web"/>
                <a:ea typeface="Titillium Web"/>
                <a:cs typeface="Titillium Web"/>
                <a:sym typeface="Titillium Web"/>
              </a:rPr>
              <a:t> erstellt, inklusive Icons von </a:t>
            </a:r>
            <a:r>
              <a:rPr lang="de" sz="1200" b="1">
                <a:solidFill>
                  <a:schemeClr val="dk2"/>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de" sz="1200">
                <a:solidFill>
                  <a:schemeClr val="dk2"/>
                </a:solidFill>
                <a:latin typeface="Titillium Web"/>
                <a:ea typeface="Titillium Web"/>
                <a:cs typeface="Titillium Web"/>
                <a:sym typeface="Titillium Web"/>
              </a:rPr>
              <a:t>, Infografiken &amp; Bilder von </a:t>
            </a:r>
            <a:r>
              <a:rPr lang="de" sz="1200" b="1">
                <a:solidFill>
                  <a:schemeClr val="dk2"/>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endParaRPr sz="1200" b="1">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8"/>
            <p:cNvGrpSpPr/>
            <p:nvPr/>
          </p:nvGrpSpPr>
          <p:grpSpPr>
            <a:xfrm rot="10800000" flipH="1">
              <a:off x="7043139" y="-75"/>
              <a:ext cx="2100935" cy="2081092"/>
              <a:chOff x="498850" y="3224050"/>
              <a:chExt cx="1482350" cy="1468350"/>
            </a:xfrm>
          </p:grpSpPr>
          <p:sp>
            <p:nvSpPr>
              <p:cNvPr id="132" name="Google Shape;132;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5" name="Google Shape;155;p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56" name="Google Shape;156;p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411850"/>
              <a:ext cx="37014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0"/>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41"/>
        <p:cNvGrpSpPr/>
        <p:nvPr/>
      </p:nvGrpSpPr>
      <p:grpSpPr>
        <a:xfrm>
          <a:off x="0" y="0"/>
          <a:ext cx="0" cy="0"/>
          <a:chOff x="0" y="0"/>
          <a:chExt cx="0" cy="0"/>
        </a:xfrm>
      </p:grpSpPr>
      <p:sp>
        <p:nvSpPr>
          <p:cNvPr id="342" name="Google Shape;342;p1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4" name="Google Shape;344;p1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7"/>
          <p:cNvGrpSpPr/>
          <p:nvPr/>
        </p:nvGrpSpPr>
        <p:grpSpPr>
          <a:xfrm rot="-5400000">
            <a:off x="7935331" y="96836"/>
            <a:ext cx="1107019" cy="1096564"/>
            <a:chOff x="498850" y="3224050"/>
            <a:chExt cx="1482350" cy="1468350"/>
          </a:xfrm>
        </p:grpSpPr>
        <p:sp>
          <p:nvSpPr>
            <p:cNvPr id="346" name="Google Shape;346;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59" r:id="rId8"/>
    <p:sldLayoutId id="2147483663" r:id="rId9"/>
    <p:sldLayoutId id="2147483665" r:id="rId10"/>
    <p:sldLayoutId id="2147483672" r:id="rId11"/>
    <p:sldLayoutId id="2147483673"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1526241" y="1686875"/>
            <a:ext cx="4878634"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Wine Tasting Note Generator</a:t>
            </a:r>
            <a:endParaRPr dirty="0">
              <a:solidFill>
                <a:schemeClr val="lt1"/>
              </a:solidFill>
            </a:endParaRPr>
          </a:p>
        </p:txBody>
      </p:sp>
      <p:sp>
        <p:nvSpPr>
          <p:cNvPr id="714" name="Google Shape;714;p36"/>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NLP Language Generation Model</a:t>
            </a:r>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1</a:t>
            </a:r>
            <a:endParaRPr dirty="0"/>
          </a:p>
        </p:txBody>
      </p:sp>
      <p:sp>
        <p:nvSpPr>
          <p:cNvPr id="985" name="Google Shape;985;p52"/>
          <p:cNvSpPr txBox="1">
            <a:spLocks noGrp="1"/>
          </p:cNvSpPr>
          <p:nvPr>
            <p:ph type="title" idx="4"/>
          </p:nvPr>
        </p:nvSpPr>
        <p:spPr>
          <a:xfrm>
            <a:off x="1045568" y="1208550"/>
            <a:ext cx="4499531" cy="2991667"/>
          </a:xfrm>
          <a:prstGeom prst="rect">
            <a:avLst/>
          </a:prstGeom>
        </p:spPr>
        <p:txBody>
          <a:bodyPr spcFirstLastPara="1" wrap="square" lIns="91425" tIns="91425" rIns="91425" bIns="91425" anchor="t" anchorCtr="0">
            <a:noAutofit/>
          </a:bodyPr>
          <a:lstStyle/>
          <a:p>
            <a:pPr algn="l"/>
            <a:r>
              <a:rPr lang="en-SG" sz="1200" dirty="0"/>
              <a:t>“Most Basic Model”</a:t>
            </a:r>
            <a:br>
              <a:rPr lang="de" sz="1200" dirty="0"/>
            </a:br>
            <a:br>
              <a:rPr lang="de" sz="1200" dirty="0"/>
            </a:br>
            <a:r>
              <a:rPr lang="de" sz="1200" dirty="0"/>
              <a:t>Dataset: Trained on Wine Spectator Data only </a:t>
            </a:r>
            <a:br>
              <a:rPr lang="de" sz="1200" dirty="0"/>
            </a:br>
            <a:r>
              <a:rPr lang="de" sz="1200" dirty="0"/>
              <a:t>~About 2200 rows of data</a:t>
            </a:r>
            <a:br>
              <a:rPr lang="de" sz="1200" dirty="0"/>
            </a:br>
            <a:br>
              <a:rPr lang="de" sz="1200" dirty="0"/>
            </a:br>
            <a:r>
              <a:rPr lang="de" sz="1200" dirty="0"/>
              <a:t>Topology: </a:t>
            </a:r>
            <a:br>
              <a:rPr lang="de" sz="1200" dirty="0"/>
            </a:br>
            <a:r>
              <a:rPr lang="de" sz="1200" dirty="0"/>
              <a:t>2 LSTM layers stacked on each other</a:t>
            </a:r>
            <a:br>
              <a:rPr lang="de" sz="1200" dirty="0"/>
            </a:br>
            <a:br>
              <a:rPr lang="de" sz="1200" dirty="0"/>
            </a:br>
            <a:r>
              <a:rPr lang="de" sz="1200" dirty="0"/>
              <a:t>Epochs Run:</a:t>
            </a:r>
            <a:br>
              <a:rPr lang="de" sz="1200" dirty="0"/>
            </a:br>
            <a:r>
              <a:rPr lang="de" sz="1200" dirty="0"/>
              <a:t>Model ended at 10 after not improving accuracy score</a:t>
            </a:r>
            <a:br>
              <a:rPr lang="de" sz="1200" dirty="0"/>
            </a:br>
            <a:br>
              <a:rPr lang="de" sz="1200" dirty="0"/>
            </a:br>
            <a:r>
              <a:rPr lang="de" sz="1200" dirty="0"/>
              <a:t>Generated text: </a:t>
            </a:r>
            <a:br>
              <a:rPr lang="de" sz="1200" dirty="0"/>
            </a:br>
            <a:r>
              <a:rPr lang="en-US" sz="1100" dirty="0">
                <a:solidFill>
                  <a:schemeClr val="tx1"/>
                </a:solidFill>
                <a:latin typeface="+mj-lt"/>
              </a:rPr>
              <a:t>Aromatic and beautiful harmonious with black tea notes that are in good harmony supported by light tannins and prominent acidity offers a beautiful mouthfeel that coats the palate and invites you back for another sip drink now through 2027 500 cases imported</a:t>
            </a:r>
            <a:br>
              <a:rPr lang="en-US" sz="1100" b="0" i="0" u="none" strike="noStrike" cap="none" dirty="0">
                <a:solidFill>
                  <a:schemeClr val="tx1"/>
                </a:solidFill>
                <a:latin typeface="+mj-lt"/>
                <a:ea typeface="Titillium Web"/>
                <a:cs typeface="Arial"/>
                <a:sym typeface="Titillium Web"/>
              </a:rPr>
            </a:br>
            <a:endParaRPr sz="1100" dirty="0">
              <a:solidFill>
                <a:schemeClr val="tx1"/>
              </a:solidFill>
              <a:latin typeface="+mj-lt"/>
            </a:endParaRPr>
          </a:p>
        </p:txBody>
      </p:sp>
      <p:grpSp>
        <p:nvGrpSpPr>
          <p:cNvPr id="25" name="Group 24">
            <a:extLst>
              <a:ext uri="{FF2B5EF4-FFF2-40B4-BE49-F238E27FC236}">
                <a16:creationId xmlns:a16="http://schemas.microsoft.com/office/drawing/2014/main" id="{AAC31B86-ABC3-41E3-9895-AC947207B776}"/>
              </a:ext>
            </a:extLst>
          </p:cNvPr>
          <p:cNvGrpSpPr/>
          <p:nvPr/>
        </p:nvGrpSpPr>
        <p:grpSpPr>
          <a:xfrm>
            <a:off x="5995283" y="1733842"/>
            <a:ext cx="2234522" cy="2223470"/>
            <a:chOff x="2886654" y="1615143"/>
            <a:chExt cx="1301956" cy="1302722"/>
          </a:xfrm>
          <a:effectLst>
            <a:outerShdw blurRad="50800" dist="50800" dir="5400000" algn="ctr" rotWithShape="0">
              <a:schemeClr val="bg1">
                <a:lumMod val="50000"/>
              </a:schemeClr>
            </a:outerShdw>
          </a:effectLst>
        </p:grpSpPr>
        <p:pic>
          <p:nvPicPr>
            <p:cNvPr id="20" name="Picture 19">
              <a:extLst>
                <a:ext uri="{FF2B5EF4-FFF2-40B4-BE49-F238E27FC236}">
                  <a16:creationId xmlns:a16="http://schemas.microsoft.com/office/drawing/2014/main" id="{69886230-C09B-4E54-98F2-09DA76306D92}"/>
                </a:ext>
              </a:extLst>
            </p:cNvPr>
            <p:cNvPicPr>
              <a:picLocks noChangeAspect="1"/>
            </p:cNvPicPr>
            <p:nvPr/>
          </p:nvPicPr>
          <p:blipFill>
            <a:blip r:embed="rId3"/>
            <a:stretch>
              <a:fillRect/>
            </a:stretch>
          </p:blipFill>
          <p:spPr>
            <a:xfrm>
              <a:off x="2891429" y="1615143"/>
              <a:ext cx="1297181" cy="860330"/>
            </a:xfrm>
            <a:prstGeom prst="rect">
              <a:avLst/>
            </a:prstGeom>
          </p:spPr>
        </p:pic>
        <p:pic>
          <p:nvPicPr>
            <p:cNvPr id="22" name="Picture 21">
              <a:extLst>
                <a:ext uri="{FF2B5EF4-FFF2-40B4-BE49-F238E27FC236}">
                  <a16:creationId xmlns:a16="http://schemas.microsoft.com/office/drawing/2014/main" id="{62F15F67-1FC8-4DDF-9623-934A4DA44E2A}"/>
                </a:ext>
              </a:extLst>
            </p:cNvPr>
            <p:cNvPicPr>
              <a:picLocks noChangeAspect="1"/>
            </p:cNvPicPr>
            <p:nvPr/>
          </p:nvPicPr>
          <p:blipFill>
            <a:blip r:embed="rId4"/>
            <a:stretch>
              <a:fillRect/>
            </a:stretch>
          </p:blipFill>
          <p:spPr>
            <a:xfrm>
              <a:off x="2891429" y="2476083"/>
              <a:ext cx="1297181" cy="291754"/>
            </a:xfrm>
            <a:prstGeom prst="rect">
              <a:avLst/>
            </a:prstGeom>
          </p:spPr>
        </p:pic>
        <p:pic>
          <p:nvPicPr>
            <p:cNvPr id="24" name="Picture 23">
              <a:extLst>
                <a:ext uri="{FF2B5EF4-FFF2-40B4-BE49-F238E27FC236}">
                  <a16:creationId xmlns:a16="http://schemas.microsoft.com/office/drawing/2014/main" id="{29588892-02AC-480E-9A84-5028857F3B5A}"/>
                </a:ext>
              </a:extLst>
            </p:cNvPr>
            <p:cNvPicPr>
              <a:picLocks noChangeAspect="1"/>
            </p:cNvPicPr>
            <p:nvPr/>
          </p:nvPicPr>
          <p:blipFill>
            <a:blip r:embed="rId5"/>
            <a:stretch>
              <a:fillRect/>
            </a:stretch>
          </p:blipFill>
          <p:spPr>
            <a:xfrm>
              <a:off x="2886654" y="2724190"/>
              <a:ext cx="1297181" cy="193675"/>
            </a:xfrm>
            <a:prstGeom prst="rect">
              <a:avLst/>
            </a:prstGeom>
          </p:spPr>
        </p:pic>
      </p:grpSp>
    </p:spTree>
    <p:extLst>
      <p:ext uri="{BB962C8B-B14F-4D97-AF65-F5344CB8AC3E}">
        <p14:creationId xmlns:p14="http://schemas.microsoft.com/office/powerpoint/2010/main" val="2650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2</a:t>
            </a:r>
            <a:endParaRPr dirty="0"/>
          </a:p>
        </p:txBody>
      </p:sp>
      <p:grpSp>
        <p:nvGrpSpPr>
          <p:cNvPr id="18" name="Group 17">
            <a:extLst>
              <a:ext uri="{FF2B5EF4-FFF2-40B4-BE49-F238E27FC236}">
                <a16:creationId xmlns:a16="http://schemas.microsoft.com/office/drawing/2014/main" id="{62D1D809-2A89-45C6-BF2B-F478B1560263}"/>
              </a:ext>
            </a:extLst>
          </p:cNvPr>
          <p:cNvGrpSpPr/>
          <p:nvPr/>
        </p:nvGrpSpPr>
        <p:grpSpPr>
          <a:xfrm>
            <a:off x="6157520" y="1064944"/>
            <a:ext cx="1626807" cy="3888718"/>
            <a:chOff x="7030812" y="1482952"/>
            <a:chExt cx="1046910" cy="3100226"/>
          </a:xfrm>
          <a:effectLst>
            <a:outerShdw blurRad="50800" dist="50800" dir="5400000" algn="ctr" rotWithShape="0">
              <a:schemeClr val="bg1">
                <a:lumMod val="50000"/>
              </a:schemeClr>
            </a:outerShdw>
          </a:effectLst>
        </p:grpSpPr>
        <p:pic>
          <p:nvPicPr>
            <p:cNvPr id="15" name="Picture 14">
              <a:extLst>
                <a:ext uri="{FF2B5EF4-FFF2-40B4-BE49-F238E27FC236}">
                  <a16:creationId xmlns:a16="http://schemas.microsoft.com/office/drawing/2014/main" id="{8B45DFE3-B202-47D9-8186-EE185B299433}"/>
                </a:ext>
              </a:extLst>
            </p:cNvPr>
            <p:cNvPicPr>
              <a:picLocks noChangeAspect="1"/>
            </p:cNvPicPr>
            <p:nvPr/>
          </p:nvPicPr>
          <p:blipFill>
            <a:blip r:embed="rId3"/>
            <a:stretch>
              <a:fillRect/>
            </a:stretch>
          </p:blipFill>
          <p:spPr>
            <a:xfrm>
              <a:off x="7030812" y="1482952"/>
              <a:ext cx="1046910" cy="2668807"/>
            </a:xfrm>
            <a:prstGeom prst="rect">
              <a:avLst/>
            </a:prstGeom>
          </p:spPr>
        </p:pic>
        <p:pic>
          <p:nvPicPr>
            <p:cNvPr id="17" name="Picture 16">
              <a:extLst>
                <a:ext uri="{FF2B5EF4-FFF2-40B4-BE49-F238E27FC236}">
                  <a16:creationId xmlns:a16="http://schemas.microsoft.com/office/drawing/2014/main" id="{263889C7-5512-411C-A457-EEB497825B6E}"/>
                </a:ext>
              </a:extLst>
            </p:cNvPr>
            <p:cNvPicPr>
              <a:picLocks noChangeAspect="1"/>
            </p:cNvPicPr>
            <p:nvPr/>
          </p:nvPicPr>
          <p:blipFill>
            <a:blip r:embed="rId4"/>
            <a:stretch>
              <a:fillRect/>
            </a:stretch>
          </p:blipFill>
          <p:spPr>
            <a:xfrm>
              <a:off x="7030812" y="4151759"/>
              <a:ext cx="1046910" cy="431419"/>
            </a:xfrm>
            <a:prstGeom prst="rect">
              <a:avLst/>
            </a:prstGeom>
          </p:spPr>
        </p:pic>
      </p:gr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018674" y="1349744"/>
            <a:ext cx="4499531" cy="2991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200" dirty="0"/>
              <a:t>Dataset: Trained on Wine Spectator Data only </a:t>
            </a:r>
            <a:br>
              <a:rPr lang="en-US" sz="1200" dirty="0"/>
            </a:br>
            <a:r>
              <a:rPr lang="en-US" sz="1200" dirty="0"/>
              <a:t>~About 2200 rows of data</a:t>
            </a:r>
            <a:br>
              <a:rPr lang="en-US" sz="1200" dirty="0"/>
            </a:br>
            <a:br>
              <a:rPr lang="en-US" sz="1200" dirty="0"/>
            </a:br>
            <a:r>
              <a:rPr lang="en-US" sz="1200" dirty="0"/>
              <a:t>Topology: </a:t>
            </a:r>
          </a:p>
          <a:p>
            <a:pPr algn="l"/>
            <a:r>
              <a:rPr lang="en-US" sz="1200" dirty="0"/>
              <a:t>3x </a:t>
            </a:r>
          </a:p>
          <a:p>
            <a:pPr algn="l"/>
            <a:r>
              <a:rPr lang="en-US" sz="1200" dirty="0"/>
              <a:t>LSTM</a:t>
            </a:r>
          </a:p>
          <a:p>
            <a:pPr algn="l"/>
            <a:r>
              <a:rPr lang="en-US" sz="1200" dirty="0"/>
              <a:t>Dropout (0.1)</a:t>
            </a:r>
          </a:p>
          <a:p>
            <a:pPr algn="l"/>
            <a:r>
              <a:rPr lang="en-US" sz="1200" dirty="0" err="1"/>
              <a:t>Normalisation</a:t>
            </a:r>
            <a:endParaRPr lang="en-US" sz="1200" dirty="0"/>
          </a:p>
          <a:p>
            <a:pPr algn="l"/>
            <a:endParaRPr lang="en-US" sz="1200" dirty="0"/>
          </a:p>
          <a:p>
            <a:pPr algn="l"/>
            <a:r>
              <a:rPr lang="en-US" sz="1200" dirty="0"/>
              <a:t>Epochs:</a:t>
            </a:r>
          </a:p>
          <a:p>
            <a:pPr algn="l"/>
            <a:r>
              <a:rPr lang="en-US" sz="1200" dirty="0"/>
              <a:t>20</a:t>
            </a:r>
          </a:p>
          <a:p>
            <a:pPr algn="l"/>
            <a:br>
              <a:rPr lang="en-US" sz="1200" dirty="0"/>
            </a:br>
            <a:r>
              <a:rPr lang="en-US" sz="1200" dirty="0"/>
              <a:t>Generated text: </a:t>
            </a:r>
          </a:p>
          <a:p>
            <a:pPr algn="l"/>
            <a:r>
              <a:rPr kumimoji="0" lang="en-US" altLang="en-US" sz="1100" b="0" i="0" u="none" strike="noStrike" cap="none" normalizeH="0" baseline="0" dirty="0">
                <a:ln>
                  <a:noFill/>
                </a:ln>
                <a:solidFill>
                  <a:schemeClr val="tx1"/>
                </a:solidFill>
                <a:effectLst/>
                <a:latin typeface="Arial Unicode MS" panose="020B0604020202020204" pitchFamily="34" charset="-128"/>
              </a:rPr>
              <a:t>Aromatic and fresh with a savory that underscores well defined and plush another show finish drink now through 2027 5</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3</a:t>
            </a:r>
            <a:endParaRPr dirty="0"/>
          </a:p>
        </p:txBody>
      </p:sp>
      <p:grpSp>
        <p:nvGrpSpPr>
          <p:cNvPr id="18" name="Group 17">
            <a:extLst>
              <a:ext uri="{FF2B5EF4-FFF2-40B4-BE49-F238E27FC236}">
                <a16:creationId xmlns:a16="http://schemas.microsoft.com/office/drawing/2014/main" id="{62D1D809-2A89-45C6-BF2B-F478B1560263}"/>
              </a:ext>
            </a:extLst>
          </p:cNvPr>
          <p:cNvGrpSpPr/>
          <p:nvPr/>
        </p:nvGrpSpPr>
        <p:grpSpPr>
          <a:xfrm>
            <a:off x="6157520" y="1064944"/>
            <a:ext cx="1626807" cy="3888718"/>
            <a:chOff x="7030812" y="1482952"/>
            <a:chExt cx="1046910" cy="3100226"/>
          </a:xfrm>
          <a:effectLst>
            <a:outerShdw blurRad="50800" dist="50800" dir="5400000" algn="ctr" rotWithShape="0">
              <a:schemeClr val="bg1">
                <a:lumMod val="50000"/>
              </a:schemeClr>
            </a:outerShdw>
          </a:effectLst>
        </p:grpSpPr>
        <p:pic>
          <p:nvPicPr>
            <p:cNvPr id="15" name="Picture 14">
              <a:extLst>
                <a:ext uri="{FF2B5EF4-FFF2-40B4-BE49-F238E27FC236}">
                  <a16:creationId xmlns:a16="http://schemas.microsoft.com/office/drawing/2014/main" id="{8B45DFE3-B202-47D9-8186-EE185B299433}"/>
                </a:ext>
              </a:extLst>
            </p:cNvPr>
            <p:cNvPicPr>
              <a:picLocks noChangeAspect="1"/>
            </p:cNvPicPr>
            <p:nvPr/>
          </p:nvPicPr>
          <p:blipFill>
            <a:blip r:embed="rId3"/>
            <a:stretch>
              <a:fillRect/>
            </a:stretch>
          </p:blipFill>
          <p:spPr>
            <a:xfrm>
              <a:off x="7030812" y="1482952"/>
              <a:ext cx="1046910" cy="2668807"/>
            </a:xfrm>
            <a:prstGeom prst="rect">
              <a:avLst/>
            </a:prstGeom>
          </p:spPr>
        </p:pic>
        <p:pic>
          <p:nvPicPr>
            <p:cNvPr id="17" name="Picture 16">
              <a:extLst>
                <a:ext uri="{FF2B5EF4-FFF2-40B4-BE49-F238E27FC236}">
                  <a16:creationId xmlns:a16="http://schemas.microsoft.com/office/drawing/2014/main" id="{263889C7-5512-411C-A457-EEB497825B6E}"/>
                </a:ext>
              </a:extLst>
            </p:cNvPr>
            <p:cNvPicPr>
              <a:picLocks noChangeAspect="1"/>
            </p:cNvPicPr>
            <p:nvPr/>
          </p:nvPicPr>
          <p:blipFill>
            <a:blip r:embed="rId4"/>
            <a:stretch>
              <a:fillRect/>
            </a:stretch>
          </p:blipFill>
          <p:spPr>
            <a:xfrm>
              <a:off x="7030812" y="4151759"/>
              <a:ext cx="1046910" cy="431419"/>
            </a:xfrm>
            <a:prstGeom prst="rect">
              <a:avLst/>
            </a:prstGeom>
          </p:spPr>
        </p:pic>
      </p:gr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132974" y="1242897"/>
            <a:ext cx="4499531" cy="2991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200" dirty="0"/>
              <a:t>Dataset: Trained on the Entire Data Set</a:t>
            </a:r>
            <a:br>
              <a:rPr lang="en-US" sz="1200" dirty="0"/>
            </a:br>
            <a:r>
              <a:rPr lang="en-US" sz="1200" dirty="0">
                <a:solidFill>
                  <a:srgbClr val="FF0000"/>
                </a:solidFill>
              </a:rPr>
              <a:t>~About 48,000 rows of data</a:t>
            </a:r>
            <a:br>
              <a:rPr lang="en-US" sz="1200" dirty="0"/>
            </a:br>
            <a:br>
              <a:rPr lang="en-US" sz="1200" dirty="0"/>
            </a:br>
            <a:r>
              <a:rPr lang="en-US" sz="1200" dirty="0"/>
              <a:t>Topology:</a:t>
            </a:r>
          </a:p>
          <a:p>
            <a:pPr algn="l"/>
            <a:r>
              <a:rPr lang="en-US" sz="1200" dirty="0"/>
              <a:t>3x </a:t>
            </a:r>
          </a:p>
          <a:p>
            <a:pPr algn="l"/>
            <a:r>
              <a:rPr lang="en-US" sz="1200" dirty="0"/>
              <a:t>LSTM</a:t>
            </a:r>
          </a:p>
          <a:p>
            <a:pPr algn="l"/>
            <a:r>
              <a:rPr lang="en-US" sz="1200" dirty="0"/>
              <a:t>Dropout (0.1)</a:t>
            </a:r>
          </a:p>
          <a:p>
            <a:pPr algn="l"/>
            <a:r>
              <a:rPr lang="en-US" sz="1200" dirty="0" err="1"/>
              <a:t>Normalisation</a:t>
            </a:r>
            <a:endParaRPr lang="en-US" sz="1200" dirty="0"/>
          </a:p>
          <a:p>
            <a:pPr algn="l"/>
            <a:endParaRPr lang="en-US" sz="1200" dirty="0"/>
          </a:p>
          <a:p>
            <a:pPr algn="l"/>
            <a:r>
              <a:rPr lang="en-US" sz="1200" dirty="0"/>
              <a:t>Epochs Run:</a:t>
            </a:r>
          </a:p>
          <a:p>
            <a:pPr algn="l"/>
            <a:r>
              <a:rPr lang="en-US" sz="1200" dirty="0"/>
              <a:t>10 – Each epoch could take 3 hours</a:t>
            </a:r>
          </a:p>
          <a:p>
            <a:pPr algn="l"/>
            <a:br>
              <a:rPr lang="en-US" sz="1200" dirty="0"/>
            </a:br>
            <a:r>
              <a:rPr lang="en-US" sz="1200" dirty="0"/>
              <a:t>Generated text: </a:t>
            </a:r>
          </a:p>
          <a:p>
            <a:pPr algn="l"/>
            <a:r>
              <a:rPr lang="en-US" sz="1100" dirty="0">
                <a:solidFill>
                  <a:schemeClr val="tx1"/>
                </a:solidFill>
                <a:latin typeface="+mj-lt"/>
              </a:rPr>
              <a:t>Aromatic aromas and dark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a:t>
            </a:r>
          </a:p>
        </p:txBody>
      </p:sp>
    </p:spTree>
    <p:extLst>
      <p:ext uri="{BB962C8B-B14F-4D97-AF65-F5344CB8AC3E}">
        <p14:creationId xmlns:p14="http://schemas.microsoft.com/office/powerpoint/2010/main" val="21467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4</a:t>
            </a:r>
            <a:endParaRPr dirty="0"/>
          </a:p>
        </p:txBody>
      </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392385" y="1075915"/>
            <a:ext cx="4499531" cy="3901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050" dirty="0"/>
              <a:t>Transformer Encoder Block</a:t>
            </a:r>
          </a:p>
          <a:p>
            <a:pPr algn="l"/>
            <a:endParaRPr lang="en-US" sz="1050" dirty="0"/>
          </a:p>
          <a:p>
            <a:pPr algn="l"/>
            <a:r>
              <a:rPr lang="en-US" sz="1050" dirty="0"/>
              <a:t>Dataset: Trained on the Entire Data Set</a:t>
            </a:r>
            <a:br>
              <a:rPr lang="en-US" sz="1050" dirty="0"/>
            </a:br>
            <a:r>
              <a:rPr lang="en-US" sz="1050" dirty="0"/>
              <a:t>~About 48,000 rows of data</a:t>
            </a:r>
            <a:br>
              <a:rPr lang="en-US" sz="1050" dirty="0"/>
            </a:br>
            <a:br>
              <a:rPr lang="en-US" sz="1050" dirty="0"/>
            </a:br>
            <a:r>
              <a:rPr lang="en-US" sz="1050" dirty="0"/>
              <a:t>Topology: </a:t>
            </a:r>
          </a:p>
          <a:p>
            <a:pPr algn="l"/>
            <a:r>
              <a:rPr lang="en-US" sz="1050" dirty="0"/>
              <a:t>Token Embedding</a:t>
            </a:r>
          </a:p>
          <a:p>
            <a:pPr algn="l"/>
            <a:r>
              <a:rPr lang="en-US" sz="1050" dirty="0"/>
              <a:t>Positioning Embedding</a:t>
            </a:r>
          </a:p>
          <a:p>
            <a:pPr algn="l"/>
            <a:endParaRPr lang="en-US" sz="1050" dirty="0"/>
          </a:p>
          <a:p>
            <a:pPr algn="l"/>
            <a:r>
              <a:rPr lang="en-US" sz="1050" dirty="0"/>
              <a:t>4x Encoder Layers:</a:t>
            </a:r>
          </a:p>
          <a:p>
            <a:pPr algn="l"/>
            <a:r>
              <a:rPr lang="en-US" sz="1050" dirty="0"/>
              <a:t>Multi Head Attention</a:t>
            </a:r>
          </a:p>
          <a:p>
            <a:pPr algn="l"/>
            <a:r>
              <a:rPr lang="en-US" sz="1050" dirty="0"/>
              <a:t>Dropout</a:t>
            </a:r>
          </a:p>
          <a:p>
            <a:pPr algn="l"/>
            <a:r>
              <a:rPr lang="en-US" sz="1050" dirty="0" err="1"/>
              <a:t>Normalisation</a:t>
            </a:r>
            <a:r>
              <a:rPr lang="en-US" sz="1050" dirty="0"/>
              <a:t> </a:t>
            </a:r>
          </a:p>
          <a:p>
            <a:pPr algn="l"/>
            <a:r>
              <a:rPr lang="en-US" sz="1050" dirty="0"/>
              <a:t>Feed Forward layer</a:t>
            </a:r>
          </a:p>
          <a:p>
            <a:pPr algn="l"/>
            <a:r>
              <a:rPr lang="en-US" sz="1050" dirty="0"/>
              <a:t>Dropout</a:t>
            </a:r>
          </a:p>
          <a:p>
            <a:pPr algn="l"/>
            <a:r>
              <a:rPr lang="en-US" sz="1050" dirty="0" err="1"/>
              <a:t>Normalisation</a:t>
            </a:r>
            <a:endParaRPr lang="en-US" sz="1050" dirty="0"/>
          </a:p>
          <a:p>
            <a:pPr algn="l"/>
            <a:endParaRPr lang="en-US" sz="1050" dirty="0"/>
          </a:p>
          <a:p>
            <a:pPr algn="l"/>
            <a:r>
              <a:rPr lang="en-US" sz="1050" dirty="0"/>
              <a:t>Epochs Run: </a:t>
            </a:r>
          </a:p>
          <a:p>
            <a:pPr algn="l"/>
            <a:r>
              <a:rPr lang="en-US" sz="1050" dirty="0"/>
              <a:t>20</a:t>
            </a:r>
          </a:p>
          <a:p>
            <a:pPr algn="l"/>
            <a:endParaRPr lang="en-US" sz="1050" dirty="0"/>
          </a:p>
          <a:p>
            <a:pPr algn="l"/>
            <a:r>
              <a:rPr lang="en-US" sz="1050" dirty="0"/>
              <a:t>Generated text: </a:t>
            </a:r>
          </a:p>
          <a:p>
            <a:pPr algn="l"/>
            <a:r>
              <a:rPr lang="en-US" sz="1050" b="0" i="0" u="none" strike="noStrike" cap="none" dirty="0">
                <a:solidFill>
                  <a:srgbClr val="000000"/>
                </a:solidFill>
                <a:latin typeface="Arial"/>
                <a:cs typeface="Arial"/>
                <a:sym typeface="Arial"/>
              </a:rPr>
              <a:t>Aromatic and beautiful but the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on good the and finishes dark and nose of a berry of offering with a to an by this palate</a:t>
            </a:r>
            <a:endParaRPr lang="en-US" sz="1050" b="0" i="0" u="none" strike="noStrike" cap="none" dirty="0">
              <a:solidFill>
                <a:srgbClr val="000000"/>
              </a:solidFill>
              <a:latin typeface="Arial"/>
              <a:ea typeface="Titillium Web"/>
              <a:cs typeface="Arial"/>
              <a:sym typeface="Titillium Web"/>
            </a:endParaRPr>
          </a:p>
          <a:p>
            <a:pPr algn="l"/>
            <a:endParaRPr lang="en-US" sz="1050" dirty="0"/>
          </a:p>
          <a:p>
            <a:pPr algn="l"/>
            <a:endParaRPr lang="en-US" sz="1050" dirty="0"/>
          </a:p>
        </p:txBody>
      </p:sp>
      <p:pic>
        <p:nvPicPr>
          <p:cNvPr id="7" name="Picture 6">
            <a:extLst>
              <a:ext uri="{FF2B5EF4-FFF2-40B4-BE49-F238E27FC236}">
                <a16:creationId xmlns:a16="http://schemas.microsoft.com/office/drawing/2014/main" id="{53339173-6F7A-4624-80D1-E6344DC6E6B3}"/>
              </a:ext>
            </a:extLst>
          </p:cNvPr>
          <p:cNvPicPr>
            <a:picLocks noChangeAspect="1"/>
          </p:cNvPicPr>
          <p:nvPr/>
        </p:nvPicPr>
        <p:blipFill>
          <a:blip r:embed="rId3"/>
          <a:stretch>
            <a:fillRect/>
          </a:stretch>
        </p:blipFill>
        <p:spPr>
          <a:xfrm>
            <a:off x="6134023" y="1855610"/>
            <a:ext cx="2262760" cy="1432279"/>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398631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5</a:t>
            </a:r>
            <a:endParaRPr dirty="0"/>
          </a:p>
        </p:txBody>
      </p:sp>
      <p:pic>
        <p:nvPicPr>
          <p:cNvPr id="20" name="Picture 19" descr="Diagram&#10;&#10;Description automatically generated">
            <a:extLst>
              <a:ext uri="{FF2B5EF4-FFF2-40B4-BE49-F238E27FC236}">
                <a16:creationId xmlns:a16="http://schemas.microsoft.com/office/drawing/2014/main" id="{BF5F98F9-4A36-43DC-B2F4-4E7471508901}"/>
              </a:ext>
            </a:extLst>
          </p:cNvPr>
          <p:cNvPicPr>
            <a:picLocks noChangeAspect="1"/>
          </p:cNvPicPr>
          <p:nvPr/>
        </p:nvPicPr>
        <p:blipFill>
          <a:blip r:embed="rId3"/>
          <a:stretch>
            <a:fillRect/>
          </a:stretch>
        </p:blipFill>
        <p:spPr>
          <a:xfrm>
            <a:off x="5620467" y="1319392"/>
            <a:ext cx="3230582" cy="3271218"/>
          </a:xfrm>
          <a:prstGeom prst="rect">
            <a:avLst/>
          </a:prstGeom>
          <a:effectLst>
            <a:outerShdw blurRad="50800" dist="50800" dir="5400000" algn="ctr" rotWithShape="0">
              <a:schemeClr val="bg1">
                <a:lumMod val="50000"/>
              </a:schemeClr>
            </a:outerShdw>
          </a:effectLst>
        </p:spPr>
      </p:pic>
      <p:sp>
        <p:nvSpPr>
          <p:cNvPr id="24" name="Google Shape;985;p52">
            <a:extLst>
              <a:ext uri="{FF2B5EF4-FFF2-40B4-BE49-F238E27FC236}">
                <a16:creationId xmlns:a16="http://schemas.microsoft.com/office/drawing/2014/main" id="{EB212716-744F-403C-9B5D-3D772D6EDA84}"/>
              </a:ext>
            </a:extLst>
          </p:cNvPr>
          <p:cNvSpPr txBox="1">
            <a:spLocks/>
          </p:cNvSpPr>
          <p:nvPr/>
        </p:nvSpPr>
        <p:spPr>
          <a:xfrm>
            <a:off x="1337982" y="1004200"/>
            <a:ext cx="4007224" cy="3901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100" dirty="0"/>
              <a:t>Pre-trained DistilGPT2 Model</a:t>
            </a:r>
          </a:p>
          <a:p>
            <a:pPr algn="l"/>
            <a:endParaRPr lang="en-US" sz="1100" dirty="0"/>
          </a:p>
          <a:p>
            <a:pPr algn="l"/>
            <a:r>
              <a:rPr lang="en-US" sz="1100" dirty="0"/>
              <a:t>Dataset: Trained on the Entire Data Set</a:t>
            </a:r>
            <a:br>
              <a:rPr lang="en-US" sz="1100" dirty="0"/>
            </a:br>
            <a:r>
              <a:rPr lang="en-US" sz="1100" dirty="0"/>
              <a:t>~About 48,000 rows of data</a:t>
            </a:r>
            <a:br>
              <a:rPr lang="en-US" sz="1100" dirty="0"/>
            </a:br>
            <a:br>
              <a:rPr lang="en-US" sz="1100" dirty="0"/>
            </a:br>
            <a:r>
              <a:rPr lang="en-US" sz="1100" dirty="0"/>
              <a:t>Topology: </a:t>
            </a:r>
          </a:p>
          <a:p>
            <a:pPr algn="l"/>
            <a:r>
              <a:rPr lang="en-US" sz="1100" dirty="0"/>
              <a:t>1/8 the size of GPT 2</a:t>
            </a:r>
          </a:p>
          <a:p>
            <a:pPr algn="l"/>
            <a:r>
              <a:rPr lang="en-US" sz="1100" dirty="0"/>
              <a:t>6 decoder layers</a:t>
            </a:r>
          </a:p>
          <a:p>
            <a:pPr algn="l"/>
            <a:endParaRPr lang="en-US" sz="1100" dirty="0"/>
          </a:p>
          <a:p>
            <a:pPr algn="l"/>
            <a:r>
              <a:rPr lang="en-US" sz="1100" dirty="0"/>
              <a:t>Epochs Run:</a:t>
            </a:r>
          </a:p>
          <a:p>
            <a:pPr algn="l"/>
            <a:r>
              <a:rPr lang="en-US" sz="1100" dirty="0"/>
              <a:t>20</a:t>
            </a:r>
          </a:p>
          <a:p>
            <a:pPr algn="l"/>
            <a:endParaRPr lang="en-US" sz="1100" dirty="0"/>
          </a:p>
          <a:p>
            <a:pPr algn="l"/>
            <a:r>
              <a:rPr lang="en-US" sz="1100" dirty="0"/>
              <a:t>Parameters:</a:t>
            </a:r>
          </a:p>
          <a:p>
            <a:pPr algn="l"/>
            <a:r>
              <a:rPr lang="en-US" sz="1100" dirty="0"/>
              <a:t>Beam paths: 5</a:t>
            </a:r>
          </a:p>
          <a:p>
            <a:pPr algn="l"/>
            <a:r>
              <a:rPr lang="en-US" sz="1100" dirty="0"/>
              <a:t>Temperature: 0.7</a:t>
            </a:r>
          </a:p>
          <a:p>
            <a:pPr algn="l"/>
            <a:r>
              <a:rPr lang="en-US" sz="1100" dirty="0" err="1"/>
              <a:t>Top_k</a:t>
            </a:r>
            <a:r>
              <a:rPr lang="en-US" sz="1100" dirty="0"/>
              <a:t>: 50</a:t>
            </a:r>
          </a:p>
          <a:p>
            <a:pPr algn="l"/>
            <a:r>
              <a:rPr lang="en-US" sz="1100" dirty="0" err="1"/>
              <a:t>Top_p</a:t>
            </a:r>
            <a:r>
              <a:rPr lang="en-US" sz="1100" dirty="0"/>
              <a:t>: 1</a:t>
            </a:r>
          </a:p>
          <a:p>
            <a:pPr algn="l"/>
            <a:endParaRPr lang="en-US" sz="1100" dirty="0"/>
          </a:p>
          <a:p>
            <a:pPr algn="l"/>
            <a:r>
              <a:rPr lang="en-US" sz="1100" dirty="0"/>
              <a:t>Generated text: </a:t>
            </a:r>
          </a:p>
          <a:p>
            <a:pPr marL="0" lvl="0" indent="0" algn="l" rtl="0">
              <a:spcBef>
                <a:spcPts val="0"/>
              </a:spcBef>
              <a:spcAft>
                <a:spcPts val="0"/>
              </a:spcAft>
              <a:buNone/>
            </a:pPr>
            <a:r>
              <a:rPr lang="en-US" sz="1100" b="0" i="0" u="none" strike="noStrike" cap="none" dirty="0">
                <a:solidFill>
                  <a:srgbClr val="000000"/>
                </a:solidFill>
                <a:latin typeface="Arial"/>
                <a:cs typeface="Arial"/>
                <a:sym typeface="Arial"/>
              </a:rPr>
              <a:t>Aromatic nose combines blackberry, licorice, violet, menthol and wild herbs. Juicy, spicy and intense, with a restrained sweetness to the flavors of dark berries, licorice and bitter chocolate. Finishes with substantial tongue-clean</a:t>
            </a:r>
            <a:endParaRPr lang="en-US" sz="1100" b="0" i="0" u="none" strike="noStrike" cap="none" dirty="0">
              <a:solidFill>
                <a:srgbClr val="000000"/>
              </a:solidFill>
              <a:latin typeface="Arial"/>
              <a:ea typeface="Titillium Web"/>
              <a:cs typeface="Arial"/>
              <a:sym typeface="Titillium Web"/>
            </a:endParaRPr>
          </a:p>
          <a:p>
            <a:pPr algn="l"/>
            <a:endParaRPr lang="en-US" sz="1100" dirty="0"/>
          </a:p>
        </p:txBody>
      </p:sp>
    </p:spTree>
    <p:extLst>
      <p:ext uri="{BB962C8B-B14F-4D97-AF65-F5344CB8AC3E}">
        <p14:creationId xmlns:p14="http://schemas.microsoft.com/office/powerpoint/2010/main" val="411039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‘Aromatic’ Seed</a:t>
            </a:r>
          </a:p>
        </p:txBody>
      </p:sp>
      <p:graphicFrame>
        <p:nvGraphicFramePr>
          <p:cNvPr id="1125" name="Google Shape;1125;p56"/>
          <p:cNvGraphicFramePr/>
          <p:nvPr>
            <p:extLst>
              <p:ext uri="{D42A27DB-BD31-4B8C-83A1-F6EECF244321}">
                <p14:modId xmlns:p14="http://schemas.microsoft.com/office/powerpoint/2010/main" val="1977614853"/>
              </p:ext>
            </p:extLst>
          </p:nvPr>
        </p:nvGraphicFramePr>
        <p:xfrm>
          <a:off x="831775" y="1136073"/>
          <a:ext cx="7793399" cy="3782771"/>
        </p:xfrm>
        <a:graphic>
          <a:graphicData uri="http://schemas.openxmlformats.org/drawingml/2006/table">
            <a:tbl>
              <a:tblPr>
                <a:noFill/>
                <a:tableStyleId>{C1A5BA10-E249-4098-8836-F898A5D24426}</a:tableStyleId>
              </a:tblPr>
              <a:tblGrid>
                <a:gridCol w="1791160">
                  <a:extLst>
                    <a:ext uri="{9D8B030D-6E8A-4147-A177-3AD203B41FA5}">
                      <a16:colId xmlns:a16="http://schemas.microsoft.com/office/drawing/2014/main" val="20000"/>
                    </a:ext>
                  </a:extLst>
                </a:gridCol>
                <a:gridCol w="6002239">
                  <a:extLst>
                    <a:ext uri="{9D8B030D-6E8A-4147-A177-3AD203B41FA5}">
                      <a16:colId xmlns:a16="http://schemas.microsoft.com/office/drawing/2014/main" val="20002"/>
                    </a:ext>
                  </a:extLst>
                </a:gridCol>
              </a:tblGrid>
              <a:tr h="445155">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Model</a:t>
                      </a:r>
                      <a:endParaRPr sz="1800" dirty="0">
                        <a:solidFill>
                          <a:schemeClr val="dk1"/>
                        </a:solidFill>
                        <a:latin typeface="Oswald"/>
                        <a:ea typeface="Oswald"/>
                        <a:cs typeface="Oswald"/>
                        <a:sym typeface="Oswa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667357">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1</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t>Aromatic and beautiful </a:t>
                      </a:r>
                      <a:r>
                        <a:rPr lang="en-US" sz="1050" dirty="0">
                          <a:solidFill>
                            <a:srgbClr val="FF0000"/>
                          </a:solidFill>
                        </a:rPr>
                        <a:t>harmonious</a:t>
                      </a:r>
                      <a:r>
                        <a:rPr lang="en-US" sz="1050" dirty="0"/>
                        <a:t> with black tea notes that are in </a:t>
                      </a:r>
                      <a:r>
                        <a:rPr lang="en-US" sz="1050" dirty="0">
                          <a:solidFill>
                            <a:srgbClr val="FF0000"/>
                          </a:solidFill>
                        </a:rPr>
                        <a:t>good harmony </a:t>
                      </a:r>
                      <a:r>
                        <a:rPr lang="en-US" sz="1050" dirty="0"/>
                        <a:t>supported by light tannins and prominent acidity offers a beautiful mouthfeel that coats the palate and invites you back for another sip drink now through 2027 500 cases imported</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09494">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2</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kumimoji="0" lang="en-US" altLang="en-US" sz="1050" b="0" i="0" u="none" strike="noStrike" cap="none" normalizeH="0" baseline="0" dirty="0">
                          <a:ln>
                            <a:noFill/>
                          </a:ln>
                          <a:solidFill>
                            <a:schemeClr val="tx1"/>
                          </a:solidFill>
                          <a:effectLst/>
                          <a:latin typeface="Arial Unicode MS" panose="020B0604020202020204" pitchFamily="34" charset="-128"/>
                        </a:rPr>
                        <a:t>Aromatic and fresh with a </a:t>
                      </a:r>
                      <a:r>
                        <a:rPr kumimoji="0" lang="en-US" altLang="en-US" sz="1050" b="0" i="0" u="none" strike="noStrike" cap="none" normalizeH="0" baseline="0" dirty="0">
                          <a:ln>
                            <a:noFill/>
                          </a:ln>
                          <a:solidFill>
                            <a:srgbClr val="FF0000"/>
                          </a:solidFill>
                          <a:effectLst/>
                          <a:latin typeface="Arial Unicode MS" panose="020B0604020202020204" pitchFamily="34" charset="-128"/>
                        </a:rPr>
                        <a:t>savory</a:t>
                      </a:r>
                      <a:r>
                        <a:rPr kumimoji="0" lang="en-US" altLang="en-US" sz="1050" b="0" i="0" u="none" strike="noStrike" cap="none" normalizeH="0" baseline="0" dirty="0">
                          <a:ln>
                            <a:noFill/>
                          </a:ln>
                          <a:solidFill>
                            <a:schemeClr val="tx1"/>
                          </a:solidFill>
                          <a:effectLst/>
                          <a:latin typeface="Arial Unicode MS" panose="020B0604020202020204" pitchFamily="34" charset="-128"/>
                        </a:rPr>
                        <a:t> that </a:t>
                      </a:r>
                      <a:r>
                        <a:rPr kumimoji="0" lang="en-US" altLang="en-US" sz="1050" b="0" i="0" u="none" strike="noStrike" cap="none" normalizeH="0" baseline="0" dirty="0">
                          <a:ln>
                            <a:noFill/>
                          </a:ln>
                          <a:solidFill>
                            <a:srgbClr val="FF0000"/>
                          </a:solidFill>
                          <a:effectLst/>
                          <a:latin typeface="Arial Unicode MS" panose="020B0604020202020204" pitchFamily="34" charset="-128"/>
                        </a:rPr>
                        <a:t>underscores well defined and plush </a:t>
                      </a:r>
                      <a:r>
                        <a:rPr kumimoji="0" lang="en-US" altLang="en-US" sz="1050" b="0" i="0" u="none" strike="noStrike" cap="none" normalizeH="0" baseline="0" dirty="0">
                          <a:ln>
                            <a:noFill/>
                          </a:ln>
                          <a:solidFill>
                            <a:schemeClr val="tx1"/>
                          </a:solidFill>
                          <a:effectLst/>
                          <a:latin typeface="Arial Unicode MS" panose="020B0604020202020204" pitchFamily="34" charset="-128"/>
                        </a:rPr>
                        <a:t>another show finish drink now through 2027 5</a:t>
                      </a:r>
                      <a:endParaRPr sz="1050" dirty="0">
                        <a:solidFill>
                          <a:schemeClr val="dk2"/>
                        </a:solidFill>
                        <a:latin typeface="Titillium Web"/>
                        <a:ea typeface="Titillium Web"/>
                        <a:cs typeface="Titillium Web"/>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369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3</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cap="none" normalizeH="0" baseline="0" dirty="0">
                          <a:ln>
                            <a:noFill/>
                          </a:ln>
                          <a:solidFill>
                            <a:schemeClr val="tx1"/>
                          </a:solidFill>
                          <a:effectLst/>
                          <a:latin typeface="Arial Unicode MS" panose="020B0604020202020204" pitchFamily="34" charset="-128"/>
                          <a:ea typeface="Arial"/>
                          <a:cs typeface="Arial"/>
                          <a:sym typeface="Arial"/>
                        </a:rPr>
                        <a:t>Aromatic aromas and </a:t>
                      </a:r>
                      <a:r>
                        <a:rPr kumimoji="0" lang="en-US" sz="1050" b="0" i="0" u="none" strike="noStrike" cap="none" normalizeH="0" baseline="0" dirty="0">
                          <a:ln>
                            <a:noFill/>
                          </a:ln>
                          <a:solidFill>
                            <a:srgbClr val="FF0000"/>
                          </a:solidFill>
                          <a:effectLst/>
                          <a:latin typeface="Arial Unicode MS" panose="020B0604020202020204" pitchFamily="34" charset="-128"/>
                          <a:ea typeface="Arial"/>
                          <a:cs typeface="Arial"/>
                          <a:sym typeface="Arial"/>
                        </a:rPr>
                        <a:t>dark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 and dark berry</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492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4</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b="0" i="0" u="none" strike="noStrike" cap="none" dirty="0">
                          <a:solidFill>
                            <a:srgbClr val="000000"/>
                          </a:solidFill>
                          <a:latin typeface="Arial"/>
                          <a:cs typeface="Arial"/>
                          <a:sym typeface="Arial"/>
                        </a:rPr>
                        <a:t>Aromatic and beautiful but </a:t>
                      </a:r>
                      <a:r>
                        <a:rPr lang="en-US" sz="1050" b="0" i="0" u="none" strike="noStrike" cap="none" dirty="0">
                          <a:solidFill>
                            <a:srgbClr val="FF0000"/>
                          </a:solidFill>
                          <a:latin typeface="Arial"/>
                          <a:cs typeface="Arial"/>
                          <a:sym typeface="Arial"/>
                        </a:rPr>
                        <a:t>the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a:t>
                      </a:r>
                      <a:r>
                        <a:rPr lang="en-US" sz="1050" b="0" i="0" u="none" strike="noStrike" cap="none" dirty="0">
                          <a:solidFill>
                            <a:srgbClr val="000000"/>
                          </a:solidFill>
                          <a:latin typeface="Arial"/>
                          <a:cs typeface="Arial"/>
                          <a:sym typeface="Arial"/>
                        </a:rPr>
                        <a:t>on good </a:t>
                      </a:r>
                      <a:r>
                        <a:rPr lang="en-US" sz="1050" b="0" i="0" u="none" strike="noStrike" cap="none" dirty="0">
                          <a:solidFill>
                            <a:srgbClr val="FF0000"/>
                          </a:solidFill>
                          <a:latin typeface="Arial"/>
                          <a:cs typeface="Arial"/>
                          <a:sym typeface="Arial"/>
                        </a:rPr>
                        <a:t>the</a:t>
                      </a:r>
                      <a:r>
                        <a:rPr lang="en-US" sz="1050" b="0" i="0" u="none" strike="noStrike" cap="none" dirty="0">
                          <a:solidFill>
                            <a:srgbClr val="000000"/>
                          </a:solidFill>
                          <a:latin typeface="Arial"/>
                          <a:cs typeface="Arial"/>
                          <a:sym typeface="Arial"/>
                        </a:rPr>
                        <a:t> and finishes dark and nose of a berry of offering </a:t>
                      </a:r>
                      <a:r>
                        <a:rPr lang="en-US" sz="1050" b="0" i="0" u="none" strike="noStrike" cap="none" dirty="0">
                          <a:solidFill>
                            <a:srgbClr val="FF0000"/>
                          </a:solidFill>
                          <a:latin typeface="Arial"/>
                          <a:cs typeface="Arial"/>
                          <a:sym typeface="Arial"/>
                        </a:rPr>
                        <a:t>with a to an </a:t>
                      </a:r>
                      <a:r>
                        <a:rPr lang="en-US" sz="1050" b="0" i="0" u="none" strike="noStrike" cap="none" dirty="0">
                          <a:solidFill>
                            <a:srgbClr val="000000"/>
                          </a:solidFill>
                          <a:latin typeface="Arial"/>
                          <a:cs typeface="Arial"/>
                          <a:sym typeface="Arial"/>
                        </a:rPr>
                        <a:t>by this palate</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989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5</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b="0" i="0" u="none" strike="noStrike" cap="none" dirty="0">
                          <a:solidFill>
                            <a:srgbClr val="000000"/>
                          </a:solidFill>
                          <a:latin typeface="Arial"/>
                          <a:cs typeface="Arial"/>
                          <a:sym typeface="Arial"/>
                        </a:rPr>
                        <a:t>Aromatic nose combines blackberry, licorice, violet, menthol and wild herbs. Juicy, spicy and intense, with a restrained sweetness to the flavors of dark berries, licorice and bitter chocolate. Finishes with substantial </a:t>
                      </a:r>
                      <a:r>
                        <a:rPr lang="en-US" sz="1050" b="0" i="0" u="none" strike="noStrike" cap="none" dirty="0">
                          <a:solidFill>
                            <a:srgbClr val="FF0000"/>
                          </a:solidFill>
                          <a:latin typeface="Arial"/>
                          <a:cs typeface="Arial"/>
                          <a:sym typeface="Arial"/>
                        </a:rPr>
                        <a:t>tongue-clean</a:t>
                      </a:r>
                      <a:endParaRPr sz="1050" b="0" i="0" u="none" strike="noStrike" cap="none" dirty="0">
                        <a:solidFill>
                          <a:srgbClr val="FF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DistilGPT – Bleu &amp; Rouge</a:t>
            </a:r>
            <a:endParaRPr lang="en-SG" dirty="0"/>
          </a:p>
        </p:txBody>
      </p:sp>
      <p:graphicFrame>
        <p:nvGraphicFramePr>
          <p:cNvPr id="4" name="Google Shape;1125;p56">
            <a:extLst>
              <a:ext uri="{FF2B5EF4-FFF2-40B4-BE49-F238E27FC236}">
                <a16:creationId xmlns:a16="http://schemas.microsoft.com/office/drawing/2014/main" id="{F78BA8DA-9407-4A29-940B-1F4E3B787BE3}"/>
              </a:ext>
            </a:extLst>
          </p:cNvPr>
          <p:cNvGraphicFramePr/>
          <p:nvPr>
            <p:extLst>
              <p:ext uri="{D42A27DB-BD31-4B8C-83A1-F6EECF244321}">
                <p14:modId xmlns:p14="http://schemas.microsoft.com/office/powerpoint/2010/main" val="1178927654"/>
              </p:ext>
            </p:extLst>
          </p:nvPr>
        </p:nvGraphicFramePr>
        <p:xfrm>
          <a:off x="1452442" y="2220348"/>
          <a:ext cx="6705600" cy="2604651"/>
        </p:xfrm>
        <a:graphic>
          <a:graphicData uri="http://schemas.openxmlformats.org/drawingml/2006/table">
            <a:tbl>
              <a:tblPr>
                <a:noFill/>
                <a:tableStyleId>{C1A5BA10-E249-4098-8836-F898A5D24426}</a:tableStyleId>
              </a:tblPr>
              <a:tblGrid>
                <a:gridCol w="1676400">
                  <a:extLst>
                    <a:ext uri="{9D8B030D-6E8A-4147-A177-3AD203B41FA5}">
                      <a16:colId xmlns:a16="http://schemas.microsoft.com/office/drawing/2014/main" val="1538471876"/>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596442074"/>
                    </a:ext>
                  </a:extLst>
                </a:gridCol>
                <a:gridCol w="1676400">
                  <a:extLst>
                    <a:ext uri="{9D8B030D-6E8A-4147-A177-3AD203B41FA5}">
                      <a16:colId xmlns:a16="http://schemas.microsoft.com/office/drawing/2014/main" val="822818783"/>
                    </a:ext>
                  </a:extLst>
                </a:gridCol>
              </a:tblGrid>
              <a:tr h="520923">
                <a:tc>
                  <a:txBody>
                    <a:bodyPr/>
                    <a:lstStyle/>
                    <a:p>
                      <a:pPr marL="0" lvl="0" indent="0" algn="ctr" rtl="0">
                        <a:spcBef>
                          <a:spcPts val="0"/>
                        </a:spcBef>
                        <a:spcAft>
                          <a:spcPts val="0"/>
                        </a:spcAft>
                        <a:buNone/>
                      </a:pPr>
                      <a:r>
                        <a:rPr lang="en-US" sz="2100" dirty="0">
                          <a:solidFill>
                            <a:schemeClr val="dk1"/>
                          </a:solidFill>
                          <a:latin typeface="Oswald"/>
                          <a:ea typeface="Oswald"/>
                          <a:cs typeface="Oswald"/>
                          <a:sym typeface="Oswald"/>
                        </a:rPr>
                        <a:t>Bleu</a:t>
                      </a:r>
                      <a:endParaRPr sz="21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21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2100" dirty="0">
                          <a:solidFill>
                            <a:schemeClr val="dk1"/>
                          </a:solidFill>
                          <a:latin typeface="Oswald"/>
                          <a:ea typeface="Oswald"/>
                          <a:cs typeface="Oswald"/>
                          <a:sym typeface="Oswald"/>
                        </a:rPr>
                        <a:t>Rouge 1</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21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520932">
                <a:tc>
                  <a:txBody>
                    <a:bodyPr/>
                    <a:lstStyle/>
                    <a:p>
                      <a:pPr marL="0" lvl="0" indent="0" algn="ctr" rtl="0">
                        <a:spcBef>
                          <a:spcPts val="0"/>
                        </a:spcBef>
                        <a:spcAft>
                          <a:spcPts val="0"/>
                        </a:spcAft>
                        <a:buNone/>
                      </a:pPr>
                      <a:r>
                        <a:rPr lang="en-SG" sz="1200" b="0" i="0" u="none" strike="noStrike" cap="none" dirty="0">
                          <a:solidFill>
                            <a:srgbClr val="000000"/>
                          </a:solidFill>
                          <a:latin typeface="Arial"/>
                          <a:cs typeface="Arial"/>
                          <a:sym typeface="Arial"/>
                        </a:rPr>
                        <a:t>Cumulative 1-gram</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0.16</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F1</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0.28</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20932">
                <a:tc>
                  <a:txBody>
                    <a:bodyPr/>
                    <a:lstStyle/>
                    <a:p>
                      <a:pPr marL="0" lvl="0" indent="0" algn="ctr" rtl="0">
                        <a:spcBef>
                          <a:spcPts val="0"/>
                        </a:spcBef>
                        <a:spcAft>
                          <a:spcPts val="0"/>
                        </a:spcAft>
                        <a:buNone/>
                      </a:pPr>
                      <a:r>
                        <a:rPr lang="en-SG" sz="1200" b="0" i="0" u="none" strike="noStrike" cap="none" dirty="0">
                          <a:solidFill>
                            <a:srgbClr val="000000"/>
                          </a:solidFill>
                          <a:latin typeface="Arial"/>
                          <a:cs typeface="Arial"/>
                          <a:sym typeface="Arial"/>
                        </a:rPr>
                        <a:t>Cumulative 2-gram</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0.27</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Recall</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0.27</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20932">
                <a:tc>
                  <a:txBody>
                    <a:bodyPr/>
                    <a:lstStyle/>
                    <a:p>
                      <a:pPr marL="0" lvl="0" indent="0" algn="ctr" rtl="0">
                        <a:spcBef>
                          <a:spcPts val="0"/>
                        </a:spcBef>
                        <a:spcAft>
                          <a:spcPts val="0"/>
                        </a:spcAft>
                        <a:buNone/>
                      </a:pPr>
                      <a:r>
                        <a:rPr lang="en-SG" sz="1200" b="0" i="0" u="none" strike="noStrike" cap="none" dirty="0">
                          <a:solidFill>
                            <a:srgbClr val="000000"/>
                          </a:solidFill>
                          <a:latin typeface="Arial"/>
                          <a:cs typeface="Arial"/>
                          <a:sym typeface="Arial"/>
                        </a:rPr>
                        <a:t>Cumulative 3-gram</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0.29</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Precision</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Arial"/>
                          <a:ea typeface="Titillium Web"/>
                          <a:cs typeface="Arial"/>
                          <a:sym typeface="Titillium Web"/>
                        </a:rPr>
                        <a:t>0.30</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20932">
                <a:tc>
                  <a:txBody>
                    <a:bodyPr/>
                    <a:lstStyle/>
                    <a:p>
                      <a:pPr marL="0" lvl="0" indent="0" algn="ctr" rtl="0">
                        <a:spcBef>
                          <a:spcPts val="0"/>
                        </a:spcBef>
                        <a:spcAft>
                          <a:spcPts val="0"/>
                        </a:spcAft>
                        <a:buNone/>
                      </a:pPr>
                      <a:r>
                        <a:rPr lang="en-SG" sz="1200" b="0" i="0" u="none" strike="noStrike" cap="none" dirty="0">
                          <a:solidFill>
                            <a:srgbClr val="000000"/>
                          </a:solidFill>
                          <a:latin typeface="Arial"/>
                          <a:cs typeface="Arial"/>
                          <a:sym typeface="Arial"/>
                        </a:rPr>
                        <a:t>Cumulative 4-gram</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latin typeface="Arial"/>
                          <a:ea typeface="Titillium Web"/>
                          <a:cs typeface="Arial"/>
                          <a:sym typeface="Titillium Web"/>
                        </a:rPr>
                        <a:t>0.28</a:t>
                      </a: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20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 name="Google Shape;2934;p62">
            <a:extLst>
              <a:ext uri="{FF2B5EF4-FFF2-40B4-BE49-F238E27FC236}">
                <a16:creationId xmlns:a16="http://schemas.microsoft.com/office/drawing/2014/main" id="{507C9D18-DC9F-408D-8B2E-4D590D3CC8D5}"/>
              </a:ext>
            </a:extLst>
          </p:cNvPr>
          <p:cNvSpPr txBox="1"/>
          <p:nvPr/>
        </p:nvSpPr>
        <p:spPr>
          <a:xfrm>
            <a:off x="695012" y="1077093"/>
            <a:ext cx="7610141" cy="1070362"/>
          </a:xfrm>
          <a:prstGeom prst="rect">
            <a:avLst/>
          </a:prstGeom>
          <a:noFill/>
          <a:ln>
            <a:noFill/>
          </a:ln>
        </p:spPr>
        <p:txBody>
          <a:bodyPr spcFirstLastPara="1" wrap="square" lIns="91425" tIns="91425" rIns="91425" bIns="91425" anchor="t" anchorCtr="0">
            <a:noAutofit/>
          </a:bodyPr>
          <a:lstStyle/>
          <a:p>
            <a:pPr marL="312900" lvl="0" indent="-285750" algn="l" rtl="0">
              <a:spcBef>
                <a:spcPts val="0"/>
              </a:spcBef>
              <a:spcAft>
                <a:spcPts val="0"/>
              </a:spcAft>
              <a:buClr>
                <a:schemeClr val="accent3"/>
              </a:buClr>
              <a:buSzPts val="1500"/>
              <a:buFont typeface="Arial" panose="020B0604020202020204" pitchFamily="34" charset="0"/>
              <a:buChar char="•"/>
            </a:pPr>
            <a:r>
              <a:rPr lang="en-US" sz="1500" dirty="0">
                <a:solidFill>
                  <a:srgbClr val="666056"/>
                </a:solidFill>
                <a:latin typeface="Titillium Web"/>
                <a:ea typeface="Titillium Web"/>
                <a:cs typeface="Titillium Web"/>
                <a:sym typeface="Titillium Web"/>
              </a:rPr>
              <a:t>Bleu and Rouge were both used as general metrics but both measure the exact words generated sample vs the ground truth</a:t>
            </a:r>
          </a:p>
          <a:p>
            <a:pPr marL="312900" lvl="0" indent="-285750" algn="l" rtl="0">
              <a:spcBef>
                <a:spcPts val="0"/>
              </a:spcBef>
              <a:spcAft>
                <a:spcPts val="0"/>
              </a:spcAft>
              <a:buClr>
                <a:schemeClr val="accent3"/>
              </a:buClr>
              <a:buSzPts val="1500"/>
              <a:buFont typeface="Arial" panose="020B0604020202020204" pitchFamily="34" charset="0"/>
              <a:buChar char="•"/>
            </a:pPr>
            <a:endParaRPr lang="en-US" sz="1500" dirty="0">
              <a:solidFill>
                <a:srgbClr val="666056"/>
              </a:solidFill>
              <a:latin typeface="Titillium Web"/>
              <a:ea typeface="Titillium Web"/>
              <a:cs typeface="Titillium Web"/>
              <a:sym typeface="Titillium Web"/>
            </a:endParaRPr>
          </a:p>
          <a:p>
            <a:pPr marL="312900" lvl="0" indent="-285750" algn="l" rtl="0">
              <a:spcBef>
                <a:spcPts val="0"/>
              </a:spcBef>
              <a:spcAft>
                <a:spcPts val="0"/>
              </a:spcAft>
              <a:buClr>
                <a:schemeClr val="accent3"/>
              </a:buClr>
              <a:buSzPts val="1500"/>
              <a:buFont typeface="Arial" panose="020B0604020202020204" pitchFamily="34" charset="0"/>
              <a:buChar char="•"/>
            </a:pPr>
            <a:r>
              <a:rPr lang="en-US" sz="1500" dirty="0">
                <a:solidFill>
                  <a:srgbClr val="666056"/>
                </a:solidFill>
                <a:latin typeface="Titillium Web"/>
                <a:ea typeface="Titillium Web"/>
                <a:cs typeface="Titillium Web"/>
                <a:sym typeface="Titillium Web"/>
              </a:rPr>
              <a:t>Only check for the same word, and not for synonyms</a:t>
            </a:r>
          </a:p>
          <a:p>
            <a:pPr marL="312900" lvl="0" indent="-285750" algn="l" rtl="0">
              <a:spcBef>
                <a:spcPts val="0"/>
              </a:spcBef>
              <a:spcAft>
                <a:spcPts val="0"/>
              </a:spcAft>
              <a:buClr>
                <a:schemeClr val="accent3"/>
              </a:buClr>
              <a:buSzPts val="1500"/>
              <a:buFont typeface="Arial" panose="020B0604020202020204" pitchFamily="34" charset="0"/>
              <a:buChar char="•"/>
            </a:pPr>
            <a:endParaRPr sz="1500" dirty="0">
              <a:solidFill>
                <a:srgbClr val="666056"/>
              </a:solidFill>
              <a:latin typeface="Titillium Web"/>
              <a:ea typeface="Titillium Web"/>
              <a:cs typeface="Titillium Web"/>
              <a:sym typeface="Titillium Web"/>
            </a:endParaRPr>
          </a:p>
        </p:txBody>
      </p:sp>
    </p:spTree>
    <p:extLst>
      <p:ext uri="{BB962C8B-B14F-4D97-AF65-F5344CB8AC3E}">
        <p14:creationId xmlns:p14="http://schemas.microsoft.com/office/powerpoint/2010/main" val="9704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Flask API – Wine Note Generator</a:t>
            </a:r>
            <a:endParaRPr dirty="0"/>
          </a:p>
        </p:txBody>
      </p:sp>
      <p:pic>
        <p:nvPicPr>
          <p:cNvPr id="5" name="Picture 4">
            <a:extLst>
              <a:ext uri="{FF2B5EF4-FFF2-40B4-BE49-F238E27FC236}">
                <a16:creationId xmlns:a16="http://schemas.microsoft.com/office/drawing/2014/main" id="{CFB86259-E5CE-4F4A-BB21-8C7E5C1DF26F}"/>
              </a:ext>
            </a:extLst>
          </p:cNvPr>
          <p:cNvPicPr>
            <a:picLocks noChangeAspect="1"/>
          </p:cNvPicPr>
          <p:nvPr/>
        </p:nvPicPr>
        <p:blipFill>
          <a:blip r:embed="rId3"/>
          <a:stretch>
            <a:fillRect/>
          </a:stretch>
        </p:blipFill>
        <p:spPr>
          <a:xfrm>
            <a:off x="1281919" y="1556165"/>
            <a:ext cx="6580161" cy="2440871"/>
          </a:xfrm>
          <a:prstGeom prst="rect">
            <a:avLst/>
          </a:prstGeom>
          <a:effectLst>
            <a:outerShdw blurRad="50800" dist="50800" dir="5400000" algn="ctr" rotWithShape="0">
              <a:schemeClr val="bg1">
                <a:lumMod val="50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Conclusions</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1"/>
            <a:ext cx="7045977" cy="3197034"/>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The simpler models performed better with LSTMs versus Multi-Attention Head in an encoder block</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As the data grew, the accuracy increase slowed due to the increasing complexity (more parameters) and increasing size of the vocabulary, and the model took longer to run – Model 3 took 3 hours per epoch</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LSTM models required the data to be split – The sentence “I am a dog” would become:</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Multi head Attention was able to examine the relationship of the word to the rest of the sentence, requiring data to only be streamed into 1 X and 1 Y, which allowed a much faster model run time </a:t>
            </a:r>
          </a:p>
          <a:p>
            <a:pPr marL="244800" lvl="0" indent="-217650" algn="ctr"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p:txBody>
      </p:sp>
      <p:graphicFrame>
        <p:nvGraphicFramePr>
          <p:cNvPr id="2" name="Table 3">
            <a:extLst>
              <a:ext uri="{FF2B5EF4-FFF2-40B4-BE49-F238E27FC236}">
                <a16:creationId xmlns:a16="http://schemas.microsoft.com/office/drawing/2014/main" id="{3FBFF5DA-8E80-44C6-A5E2-4108BBE14B29}"/>
              </a:ext>
            </a:extLst>
          </p:cNvPr>
          <p:cNvGraphicFramePr>
            <a:graphicFrameLocks noGrp="1"/>
          </p:cNvGraphicFramePr>
          <p:nvPr>
            <p:extLst>
              <p:ext uri="{D42A27DB-BD31-4B8C-83A1-F6EECF244321}">
                <p14:modId xmlns:p14="http://schemas.microsoft.com/office/powerpoint/2010/main" val="2716262802"/>
              </p:ext>
            </p:extLst>
          </p:nvPr>
        </p:nvGraphicFramePr>
        <p:xfrm>
          <a:off x="1443318" y="2832475"/>
          <a:ext cx="6096000" cy="1040280"/>
        </p:xfrm>
        <a:graphic>
          <a:graphicData uri="http://schemas.openxmlformats.org/drawingml/2006/table">
            <a:tbl>
              <a:tblPr firstRow="1" bandRow="1">
                <a:tableStyleId>{C1A5BA10-E249-4098-8836-F898A5D24426}</a:tableStyleId>
              </a:tblPr>
              <a:tblGrid>
                <a:gridCol w="3048000">
                  <a:extLst>
                    <a:ext uri="{9D8B030D-6E8A-4147-A177-3AD203B41FA5}">
                      <a16:colId xmlns:a16="http://schemas.microsoft.com/office/drawing/2014/main" val="4154956389"/>
                    </a:ext>
                  </a:extLst>
                </a:gridCol>
                <a:gridCol w="3048000">
                  <a:extLst>
                    <a:ext uri="{9D8B030D-6E8A-4147-A177-3AD203B41FA5}">
                      <a16:colId xmlns:a16="http://schemas.microsoft.com/office/drawing/2014/main" val="2781404872"/>
                    </a:ext>
                  </a:extLst>
                </a:gridCol>
              </a:tblGrid>
              <a:tr h="260070">
                <a:tc>
                  <a:txBody>
                    <a:bodyPr/>
                    <a:lstStyle/>
                    <a:p>
                      <a:pPr algn="ctr"/>
                      <a:r>
                        <a:rPr lang="en-US" sz="1000" dirty="0"/>
                        <a:t>Words prior</a:t>
                      </a:r>
                      <a:endParaRPr lang="en-SG" sz="1000" dirty="0"/>
                    </a:p>
                  </a:txBody>
                  <a:tcPr/>
                </a:tc>
                <a:tc>
                  <a:txBody>
                    <a:bodyPr/>
                    <a:lstStyle/>
                    <a:p>
                      <a:pPr algn="ctr"/>
                      <a:r>
                        <a:rPr lang="en-US" sz="1000" dirty="0"/>
                        <a:t>Word Predicted</a:t>
                      </a:r>
                      <a:endParaRPr lang="en-SG" sz="1000" dirty="0"/>
                    </a:p>
                  </a:txBody>
                  <a:tcPr/>
                </a:tc>
                <a:extLst>
                  <a:ext uri="{0D108BD9-81ED-4DB2-BD59-A6C34878D82A}">
                    <a16:rowId xmlns:a16="http://schemas.microsoft.com/office/drawing/2014/main" val="2462168677"/>
                  </a:ext>
                </a:extLst>
              </a:tr>
              <a:tr h="260070">
                <a:tc>
                  <a:txBody>
                    <a:bodyPr/>
                    <a:lstStyle/>
                    <a:p>
                      <a:pPr algn="ctr"/>
                      <a:r>
                        <a:rPr lang="en-US" sz="1000" dirty="0"/>
                        <a:t>I</a:t>
                      </a:r>
                      <a:endParaRPr lang="en-SG" sz="1000" dirty="0"/>
                    </a:p>
                  </a:txBody>
                  <a:tcPr/>
                </a:tc>
                <a:tc>
                  <a:txBody>
                    <a:bodyPr/>
                    <a:lstStyle/>
                    <a:p>
                      <a:pPr algn="ctr"/>
                      <a:r>
                        <a:rPr lang="en-US" sz="1000" dirty="0"/>
                        <a:t>Am</a:t>
                      </a:r>
                      <a:endParaRPr lang="en-SG" sz="1000" dirty="0"/>
                    </a:p>
                  </a:txBody>
                  <a:tcPr/>
                </a:tc>
                <a:extLst>
                  <a:ext uri="{0D108BD9-81ED-4DB2-BD59-A6C34878D82A}">
                    <a16:rowId xmlns:a16="http://schemas.microsoft.com/office/drawing/2014/main" val="1302294365"/>
                  </a:ext>
                </a:extLst>
              </a:tr>
              <a:tr h="260070">
                <a:tc>
                  <a:txBody>
                    <a:bodyPr/>
                    <a:lstStyle/>
                    <a:p>
                      <a:pPr algn="ctr"/>
                      <a:r>
                        <a:rPr lang="en-US" sz="1000" dirty="0"/>
                        <a:t>I am</a:t>
                      </a:r>
                      <a:endParaRPr lang="en-SG" sz="1000" dirty="0"/>
                    </a:p>
                  </a:txBody>
                  <a:tcPr/>
                </a:tc>
                <a:tc>
                  <a:txBody>
                    <a:bodyPr/>
                    <a:lstStyle/>
                    <a:p>
                      <a:pPr algn="ctr"/>
                      <a:r>
                        <a:rPr lang="en-US" sz="1000" dirty="0"/>
                        <a:t>A</a:t>
                      </a:r>
                      <a:endParaRPr lang="en-SG" sz="1000" dirty="0"/>
                    </a:p>
                  </a:txBody>
                  <a:tcPr/>
                </a:tc>
                <a:extLst>
                  <a:ext uri="{0D108BD9-81ED-4DB2-BD59-A6C34878D82A}">
                    <a16:rowId xmlns:a16="http://schemas.microsoft.com/office/drawing/2014/main" val="2558298394"/>
                  </a:ext>
                </a:extLst>
              </a:tr>
              <a:tr h="260070">
                <a:tc>
                  <a:txBody>
                    <a:bodyPr/>
                    <a:lstStyle/>
                    <a:p>
                      <a:pPr algn="ctr"/>
                      <a:r>
                        <a:rPr lang="en-US" sz="1000" dirty="0"/>
                        <a:t>I am a</a:t>
                      </a:r>
                      <a:endParaRPr lang="en-SG" sz="1000" dirty="0"/>
                    </a:p>
                  </a:txBody>
                  <a:tcPr/>
                </a:tc>
                <a:tc>
                  <a:txBody>
                    <a:bodyPr/>
                    <a:lstStyle/>
                    <a:p>
                      <a:pPr algn="ctr"/>
                      <a:r>
                        <a:rPr lang="en-US" sz="1000" dirty="0"/>
                        <a:t>dog</a:t>
                      </a:r>
                      <a:endParaRPr lang="en-SG" sz="1000" dirty="0"/>
                    </a:p>
                  </a:txBody>
                  <a:tcPr/>
                </a:tc>
                <a:extLst>
                  <a:ext uri="{0D108BD9-81ED-4DB2-BD59-A6C34878D82A}">
                    <a16:rowId xmlns:a16="http://schemas.microsoft.com/office/drawing/2014/main" val="1200968801"/>
                  </a:ext>
                </a:extLst>
              </a:tr>
            </a:tbl>
          </a:graphicData>
        </a:graphic>
      </p:graphicFrame>
    </p:spTree>
    <p:extLst>
      <p:ext uri="{BB962C8B-B14F-4D97-AF65-F5344CB8AC3E}">
        <p14:creationId xmlns:p14="http://schemas.microsoft.com/office/powerpoint/2010/main" val="17140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Improving the Model</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1"/>
            <a:ext cx="7610141" cy="3197034"/>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The LSTM models started to struggle with the larger dataset and the complexity of the output</a:t>
            </a:r>
          </a:p>
          <a:p>
            <a:pPr marL="244800" lvl="0" indent="-217650" algn="l" rtl="0">
              <a:spcBef>
                <a:spcPts val="0"/>
              </a:spcBef>
              <a:spcAft>
                <a:spcPts val="0"/>
              </a:spcAft>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There is a limit to how much we can increase the number of parameters to track the word meanings and word placement </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Instead, to improve the multi head attention model, the introduction of a </a:t>
            </a:r>
            <a:r>
              <a:rPr lang="en-US" sz="1500" b="1" dirty="0">
                <a:solidFill>
                  <a:srgbClr val="666056"/>
                </a:solidFill>
                <a:latin typeface="Titillium Web"/>
                <a:ea typeface="Titillium Web"/>
                <a:cs typeface="Titillium Web"/>
                <a:sym typeface="Titillium Web"/>
              </a:rPr>
              <a:t>1d convolutional layer </a:t>
            </a:r>
            <a:r>
              <a:rPr lang="en-US" sz="1500" dirty="0">
                <a:solidFill>
                  <a:srgbClr val="666056"/>
                </a:solidFill>
                <a:latin typeface="Titillium Web"/>
                <a:ea typeface="Titillium Web"/>
                <a:cs typeface="Titillium Web"/>
                <a:sym typeface="Titillium Web"/>
              </a:rPr>
              <a:t>could be used, with the kernel size to dictate the window of words used </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Using </a:t>
            </a:r>
            <a:r>
              <a:rPr lang="en-US" sz="1500" b="1" dirty="0">
                <a:solidFill>
                  <a:srgbClr val="666056"/>
                </a:solidFill>
                <a:latin typeface="Titillium Web"/>
                <a:ea typeface="Titillium Web"/>
                <a:cs typeface="Titillium Web"/>
                <a:sym typeface="Titillium Web"/>
              </a:rPr>
              <a:t>pooling layers to reduce parameters </a:t>
            </a:r>
            <a:r>
              <a:rPr lang="en-US" sz="1500" dirty="0">
                <a:solidFill>
                  <a:srgbClr val="666056"/>
                </a:solidFill>
                <a:latin typeface="Titillium Web"/>
                <a:ea typeface="Titillium Web"/>
                <a:cs typeface="Titillium Web"/>
                <a:sym typeface="Titillium Web"/>
              </a:rPr>
              <a:t>may be another possible approach to reduce the complexity of the overall model</a:t>
            </a:r>
          </a:p>
        </p:txBody>
      </p:sp>
    </p:spTree>
    <p:extLst>
      <p:ext uri="{BB962C8B-B14F-4D97-AF65-F5344CB8AC3E}">
        <p14:creationId xmlns:p14="http://schemas.microsoft.com/office/powerpoint/2010/main" val="30541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Table of Contents</a:t>
            </a:r>
            <a:endParaRPr dirty="0"/>
          </a:p>
        </p:txBody>
      </p:sp>
      <p:sp>
        <p:nvSpPr>
          <p:cNvPr id="739" name="Google Shape;739;p38"/>
          <p:cNvSpPr txBox="1">
            <a:spLocks noGrp="1"/>
          </p:cNvSpPr>
          <p:nvPr>
            <p:ph type="title"/>
          </p:nvPr>
        </p:nvSpPr>
        <p:spPr>
          <a:xfrm>
            <a:off x="981345" y="1085959"/>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884720" y="1085959"/>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600" dirty="0"/>
              <a:t>Problem Statement</a:t>
            </a:r>
          </a:p>
        </p:txBody>
      </p:sp>
      <p:cxnSp>
        <p:nvCxnSpPr>
          <p:cNvPr id="751" name="Google Shape;751;p38"/>
          <p:cNvCxnSpPr>
            <a:cxnSpLocks/>
          </p:cNvCxnSpPr>
          <p:nvPr/>
        </p:nvCxnSpPr>
        <p:spPr>
          <a:xfrm flipV="1">
            <a:off x="1637819" y="144625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6" name="Google Shape;739;p38">
            <a:extLst>
              <a:ext uri="{FF2B5EF4-FFF2-40B4-BE49-F238E27FC236}">
                <a16:creationId xmlns:a16="http://schemas.microsoft.com/office/drawing/2014/main" id="{A862745C-9172-4951-811B-E4607B2BD833}"/>
              </a:ext>
            </a:extLst>
          </p:cNvPr>
          <p:cNvSpPr txBox="1">
            <a:spLocks/>
          </p:cNvSpPr>
          <p:nvPr/>
        </p:nvSpPr>
        <p:spPr>
          <a:xfrm>
            <a:off x="996008" y="184521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02</a:t>
            </a:r>
          </a:p>
        </p:txBody>
      </p:sp>
      <p:sp>
        <p:nvSpPr>
          <p:cNvPr id="47" name="Google Shape;740;p38">
            <a:extLst>
              <a:ext uri="{FF2B5EF4-FFF2-40B4-BE49-F238E27FC236}">
                <a16:creationId xmlns:a16="http://schemas.microsoft.com/office/drawing/2014/main" id="{C8A8C2E3-D0C1-4386-8518-CB09A1306CAB}"/>
              </a:ext>
            </a:extLst>
          </p:cNvPr>
          <p:cNvSpPr txBox="1">
            <a:spLocks/>
          </p:cNvSpPr>
          <p:nvPr/>
        </p:nvSpPr>
        <p:spPr>
          <a:xfrm>
            <a:off x="1899383" y="184521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pPr marL="0" lvl="0" indent="0" algn="l" rtl="0">
              <a:spcBef>
                <a:spcPts val="0"/>
              </a:spcBef>
              <a:spcAft>
                <a:spcPts val="0"/>
              </a:spcAft>
              <a:buNone/>
            </a:pPr>
            <a:r>
              <a:rPr lang="en-SG" sz="1600" dirty="0"/>
              <a:t>Dataset Sources</a:t>
            </a:r>
          </a:p>
        </p:txBody>
      </p:sp>
      <p:cxnSp>
        <p:nvCxnSpPr>
          <p:cNvPr id="48" name="Google Shape;751;p38">
            <a:extLst>
              <a:ext uri="{FF2B5EF4-FFF2-40B4-BE49-F238E27FC236}">
                <a16:creationId xmlns:a16="http://schemas.microsoft.com/office/drawing/2014/main" id="{F1051C40-9D05-4FFB-8B8D-75C62EAEEDC6}"/>
              </a:ext>
            </a:extLst>
          </p:cNvPr>
          <p:cNvCxnSpPr>
            <a:cxnSpLocks/>
          </p:cNvCxnSpPr>
          <p:nvPr/>
        </p:nvCxnSpPr>
        <p:spPr>
          <a:xfrm flipV="1">
            <a:off x="1652482" y="220551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9" name="Google Shape;739;p38">
            <a:extLst>
              <a:ext uri="{FF2B5EF4-FFF2-40B4-BE49-F238E27FC236}">
                <a16:creationId xmlns:a16="http://schemas.microsoft.com/office/drawing/2014/main" id="{9A01740B-C7A2-47B8-B29E-54BCF5801223}"/>
              </a:ext>
            </a:extLst>
          </p:cNvPr>
          <p:cNvSpPr txBox="1">
            <a:spLocks/>
          </p:cNvSpPr>
          <p:nvPr/>
        </p:nvSpPr>
        <p:spPr>
          <a:xfrm>
            <a:off x="981345" y="263015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50" name="Google Shape;740;p38">
            <a:extLst>
              <a:ext uri="{FF2B5EF4-FFF2-40B4-BE49-F238E27FC236}">
                <a16:creationId xmlns:a16="http://schemas.microsoft.com/office/drawing/2014/main" id="{78133001-37BE-4964-BECD-AE9078B52E95}"/>
              </a:ext>
            </a:extLst>
          </p:cNvPr>
          <p:cNvSpPr txBox="1">
            <a:spLocks/>
          </p:cNvSpPr>
          <p:nvPr/>
        </p:nvSpPr>
        <p:spPr>
          <a:xfrm>
            <a:off x="1884720" y="26301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Data Cleaning &amp; EDA</a:t>
            </a:r>
          </a:p>
        </p:txBody>
      </p:sp>
      <p:cxnSp>
        <p:nvCxnSpPr>
          <p:cNvPr id="51" name="Google Shape;751;p38">
            <a:extLst>
              <a:ext uri="{FF2B5EF4-FFF2-40B4-BE49-F238E27FC236}">
                <a16:creationId xmlns:a16="http://schemas.microsoft.com/office/drawing/2014/main" id="{948F714B-0171-4A47-9C9B-B49131E2D258}"/>
              </a:ext>
            </a:extLst>
          </p:cNvPr>
          <p:cNvCxnSpPr>
            <a:cxnSpLocks/>
          </p:cNvCxnSpPr>
          <p:nvPr/>
        </p:nvCxnSpPr>
        <p:spPr>
          <a:xfrm flipV="1">
            <a:off x="1637819" y="2990451"/>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2" name="Google Shape;739;p38">
            <a:extLst>
              <a:ext uri="{FF2B5EF4-FFF2-40B4-BE49-F238E27FC236}">
                <a16:creationId xmlns:a16="http://schemas.microsoft.com/office/drawing/2014/main" id="{78ECD67A-624E-4221-B2D0-FB867D0A8BDE}"/>
              </a:ext>
            </a:extLst>
          </p:cNvPr>
          <p:cNvSpPr txBox="1">
            <a:spLocks/>
          </p:cNvSpPr>
          <p:nvPr/>
        </p:nvSpPr>
        <p:spPr>
          <a:xfrm>
            <a:off x="981345" y="340186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04</a:t>
            </a:r>
          </a:p>
        </p:txBody>
      </p:sp>
      <p:sp>
        <p:nvSpPr>
          <p:cNvPr id="53" name="Google Shape;740;p38">
            <a:extLst>
              <a:ext uri="{FF2B5EF4-FFF2-40B4-BE49-F238E27FC236}">
                <a16:creationId xmlns:a16="http://schemas.microsoft.com/office/drawing/2014/main" id="{51879B36-390F-4649-B1AA-621CFE55D775}"/>
              </a:ext>
            </a:extLst>
          </p:cNvPr>
          <p:cNvSpPr txBox="1">
            <a:spLocks/>
          </p:cNvSpPr>
          <p:nvPr/>
        </p:nvSpPr>
        <p:spPr>
          <a:xfrm>
            <a:off x="1884720" y="340186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Models Created</a:t>
            </a:r>
            <a:endParaRPr lang="en-SG" sz="1600" dirty="0"/>
          </a:p>
        </p:txBody>
      </p:sp>
      <p:cxnSp>
        <p:nvCxnSpPr>
          <p:cNvPr id="54" name="Google Shape;751;p38">
            <a:extLst>
              <a:ext uri="{FF2B5EF4-FFF2-40B4-BE49-F238E27FC236}">
                <a16:creationId xmlns:a16="http://schemas.microsoft.com/office/drawing/2014/main" id="{02D0B9A4-521D-4C62-B8B0-FE43B2A55CF9}"/>
              </a:ext>
            </a:extLst>
          </p:cNvPr>
          <p:cNvCxnSpPr>
            <a:cxnSpLocks/>
          </p:cNvCxnSpPr>
          <p:nvPr/>
        </p:nvCxnSpPr>
        <p:spPr>
          <a:xfrm flipV="1">
            <a:off x="1637819" y="376216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5" name="Google Shape;739;p38">
            <a:extLst>
              <a:ext uri="{FF2B5EF4-FFF2-40B4-BE49-F238E27FC236}">
                <a16:creationId xmlns:a16="http://schemas.microsoft.com/office/drawing/2014/main" id="{08D6FA1A-D78B-466D-A047-B3CCDFFB17F7}"/>
              </a:ext>
            </a:extLst>
          </p:cNvPr>
          <p:cNvSpPr txBox="1">
            <a:spLocks/>
          </p:cNvSpPr>
          <p:nvPr/>
        </p:nvSpPr>
        <p:spPr>
          <a:xfrm>
            <a:off x="4000209" y="1424894"/>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05</a:t>
            </a:r>
          </a:p>
        </p:txBody>
      </p:sp>
      <p:sp>
        <p:nvSpPr>
          <p:cNvPr id="56" name="Google Shape;740;p38">
            <a:extLst>
              <a:ext uri="{FF2B5EF4-FFF2-40B4-BE49-F238E27FC236}">
                <a16:creationId xmlns:a16="http://schemas.microsoft.com/office/drawing/2014/main" id="{CB6F7550-67FC-4C65-A521-37E50BE72807}"/>
              </a:ext>
            </a:extLst>
          </p:cNvPr>
          <p:cNvSpPr txBox="1">
            <a:spLocks/>
          </p:cNvSpPr>
          <p:nvPr/>
        </p:nvSpPr>
        <p:spPr>
          <a:xfrm>
            <a:off x="4903584" y="1424894"/>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Model Evaluations</a:t>
            </a:r>
            <a:endParaRPr lang="en-SG" sz="1600" dirty="0"/>
          </a:p>
        </p:txBody>
      </p:sp>
      <p:cxnSp>
        <p:nvCxnSpPr>
          <p:cNvPr id="57" name="Google Shape;751;p38">
            <a:extLst>
              <a:ext uri="{FF2B5EF4-FFF2-40B4-BE49-F238E27FC236}">
                <a16:creationId xmlns:a16="http://schemas.microsoft.com/office/drawing/2014/main" id="{42E75403-F65C-4939-AF1E-3456B400CCF7}"/>
              </a:ext>
            </a:extLst>
          </p:cNvPr>
          <p:cNvCxnSpPr>
            <a:cxnSpLocks/>
          </p:cNvCxnSpPr>
          <p:nvPr/>
        </p:nvCxnSpPr>
        <p:spPr>
          <a:xfrm flipV="1">
            <a:off x="4642020" y="181688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8" name="Google Shape;739;p38">
            <a:extLst>
              <a:ext uri="{FF2B5EF4-FFF2-40B4-BE49-F238E27FC236}">
                <a16:creationId xmlns:a16="http://schemas.microsoft.com/office/drawing/2014/main" id="{3AC54EE6-9864-46FE-B381-77655F605E4C}"/>
              </a:ext>
            </a:extLst>
          </p:cNvPr>
          <p:cNvSpPr txBox="1">
            <a:spLocks/>
          </p:cNvSpPr>
          <p:nvPr/>
        </p:nvSpPr>
        <p:spPr>
          <a:xfrm>
            <a:off x="4000209" y="2157854"/>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59" name="Google Shape;740;p38">
            <a:extLst>
              <a:ext uri="{FF2B5EF4-FFF2-40B4-BE49-F238E27FC236}">
                <a16:creationId xmlns:a16="http://schemas.microsoft.com/office/drawing/2014/main" id="{200B85FC-3F1E-4287-BE88-460B3AE816C1}"/>
              </a:ext>
            </a:extLst>
          </p:cNvPr>
          <p:cNvSpPr txBox="1">
            <a:spLocks/>
          </p:cNvSpPr>
          <p:nvPr/>
        </p:nvSpPr>
        <p:spPr>
          <a:xfrm>
            <a:off x="4903584" y="2157854"/>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Flask Deployment</a:t>
            </a:r>
            <a:endParaRPr lang="en-SG" sz="1600" dirty="0"/>
          </a:p>
        </p:txBody>
      </p:sp>
      <p:cxnSp>
        <p:nvCxnSpPr>
          <p:cNvPr id="60" name="Google Shape;751;p38">
            <a:extLst>
              <a:ext uri="{FF2B5EF4-FFF2-40B4-BE49-F238E27FC236}">
                <a16:creationId xmlns:a16="http://schemas.microsoft.com/office/drawing/2014/main" id="{06B317CF-DCB2-4D05-8846-63F0B6C52CD2}"/>
              </a:ext>
            </a:extLst>
          </p:cNvPr>
          <p:cNvCxnSpPr>
            <a:cxnSpLocks/>
          </p:cNvCxnSpPr>
          <p:nvPr/>
        </p:nvCxnSpPr>
        <p:spPr>
          <a:xfrm flipV="1">
            <a:off x="4656683" y="2518154"/>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65" name="Google Shape;739;p38">
            <a:extLst>
              <a:ext uri="{FF2B5EF4-FFF2-40B4-BE49-F238E27FC236}">
                <a16:creationId xmlns:a16="http://schemas.microsoft.com/office/drawing/2014/main" id="{2C18780E-A8F0-4CC0-96AB-4E370C59620C}"/>
              </a:ext>
            </a:extLst>
          </p:cNvPr>
          <p:cNvSpPr txBox="1">
            <a:spLocks/>
          </p:cNvSpPr>
          <p:nvPr/>
        </p:nvSpPr>
        <p:spPr>
          <a:xfrm>
            <a:off x="3962071" y="2912178"/>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66" name="Google Shape;740;p38">
            <a:extLst>
              <a:ext uri="{FF2B5EF4-FFF2-40B4-BE49-F238E27FC236}">
                <a16:creationId xmlns:a16="http://schemas.microsoft.com/office/drawing/2014/main" id="{F738D32B-3BEE-4BF7-AAD1-2D885D391FE5}"/>
              </a:ext>
            </a:extLst>
          </p:cNvPr>
          <p:cNvSpPr txBox="1">
            <a:spLocks/>
          </p:cNvSpPr>
          <p:nvPr/>
        </p:nvSpPr>
        <p:spPr>
          <a:xfrm>
            <a:off x="4865446" y="2912178"/>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Conclusions</a:t>
            </a:r>
            <a:endParaRPr lang="en-SG" sz="1600" dirty="0"/>
          </a:p>
        </p:txBody>
      </p:sp>
      <p:cxnSp>
        <p:nvCxnSpPr>
          <p:cNvPr id="67" name="Google Shape;751;p38">
            <a:extLst>
              <a:ext uri="{FF2B5EF4-FFF2-40B4-BE49-F238E27FC236}">
                <a16:creationId xmlns:a16="http://schemas.microsoft.com/office/drawing/2014/main" id="{3B70BC55-DB3C-4CFE-836A-C1FE1F044A38}"/>
              </a:ext>
            </a:extLst>
          </p:cNvPr>
          <p:cNvCxnSpPr>
            <a:cxnSpLocks/>
          </p:cNvCxnSpPr>
          <p:nvPr/>
        </p:nvCxnSpPr>
        <p:spPr>
          <a:xfrm flipV="1">
            <a:off x="4618545" y="3272478"/>
            <a:ext cx="208763" cy="196991"/>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62"/>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Further Upgrades</a:t>
            </a:r>
            <a:endParaRPr dirty="0"/>
          </a:p>
        </p:txBody>
      </p:sp>
      <p:sp>
        <p:nvSpPr>
          <p:cNvPr id="2899" name="Google Shape;2899;p62"/>
          <p:cNvSpPr/>
          <p:nvPr/>
        </p:nvSpPr>
        <p:spPr>
          <a:xfrm>
            <a:off x="3909863" y="2427565"/>
            <a:ext cx="11025" cy="134275"/>
          </a:xfrm>
          <a:custGeom>
            <a:avLst/>
            <a:gdLst/>
            <a:ahLst/>
            <a:cxnLst/>
            <a:rect l="l" t="t" r="r" b="b"/>
            <a:pathLst>
              <a:path w="441" h="5371" extrusionOk="0">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62"/>
          <p:cNvGrpSpPr/>
          <p:nvPr/>
        </p:nvGrpSpPr>
        <p:grpSpPr>
          <a:xfrm>
            <a:off x="3870863" y="1188603"/>
            <a:ext cx="1402275" cy="3414837"/>
            <a:chOff x="3870863" y="1188603"/>
            <a:chExt cx="1402275" cy="3414837"/>
          </a:xfrm>
        </p:grpSpPr>
        <p:sp>
          <p:nvSpPr>
            <p:cNvPr id="2901" name="Google Shape;2901;p62"/>
            <p:cNvSpPr/>
            <p:nvPr/>
          </p:nvSpPr>
          <p:spPr>
            <a:xfrm>
              <a:off x="4059288" y="2001915"/>
              <a:ext cx="132475" cy="163150"/>
            </a:xfrm>
            <a:custGeom>
              <a:avLst/>
              <a:gdLst/>
              <a:ahLst/>
              <a:cxnLst/>
              <a:rect l="l" t="t" r="r" b="b"/>
              <a:pathLst>
                <a:path w="5299" h="6526" extrusionOk="0">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a:off x="4239663" y="1843265"/>
              <a:ext cx="274150" cy="221475"/>
            </a:xfrm>
            <a:custGeom>
              <a:avLst/>
              <a:gdLst/>
              <a:ahLst/>
              <a:cxnLst/>
              <a:rect l="l" t="t" r="r" b="b"/>
              <a:pathLst>
                <a:path w="10966" h="8859" extrusionOk="0">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a:off x="3967313" y="1902915"/>
              <a:ext cx="169375" cy="387750"/>
            </a:xfrm>
            <a:custGeom>
              <a:avLst/>
              <a:gdLst/>
              <a:ahLst/>
              <a:cxnLst/>
              <a:rect l="l" t="t" r="r" b="b"/>
              <a:pathLst>
                <a:path w="6775" h="15510" extrusionOk="0">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a:off x="4375388" y="2885065"/>
              <a:ext cx="138425" cy="43775"/>
            </a:xfrm>
            <a:custGeom>
              <a:avLst/>
              <a:gdLst/>
              <a:ahLst/>
              <a:cxnLst/>
              <a:rect l="l" t="t" r="r" b="b"/>
              <a:pathLst>
                <a:path w="5537" h="1751" extrusionOk="0">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a:off x="4362388" y="2296515"/>
              <a:ext cx="3800" cy="700"/>
            </a:xfrm>
            <a:custGeom>
              <a:avLst/>
              <a:gdLst/>
              <a:ahLst/>
              <a:cxnLst/>
              <a:rect l="l" t="t" r="r" b="b"/>
              <a:pathLst>
                <a:path w="152" h="28" extrusionOk="0">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a:off x="4353263" y="2874515"/>
              <a:ext cx="1275" cy="575"/>
            </a:xfrm>
            <a:custGeom>
              <a:avLst/>
              <a:gdLst/>
              <a:ahLst/>
              <a:cxnLst/>
              <a:rect l="l" t="t" r="r" b="b"/>
              <a:pathLst>
                <a:path w="51" h="23" extrusionOk="0">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4139363" y="2478165"/>
              <a:ext cx="600" cy="1725"/>
            </a:xfrm>
            <a:custGeom>
              <a:avLst/>
              <a:gdLst/>
              <a:ahLst/>
              <a:cxnLst/>
              <a:rect l="l" t="t" r="r" b="b"/>
              <a:pathLst>
                <a:path w="24" h="69" extrusionOk="0">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3970863" y="2140515"/>
              <a:ext cx="542950" cy="927025"/>
            </a:xfrm>
            <a:custGeom>
              <a:avLst/>
              <a:gdLst/>
              <a:ahLst/>
              <a:cxnLst/>
              <a:rect l="l" t="t" r="r" b="b"/>
              <a:pathLst>
                <a:path w="21718" h="37081" extrusionOk="0">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a:off x="4373313" y="1678965"/>
              <a:ext cx="140500" cy="35150"/>
            </a:xfrm>
            <a:custGeom>
              <a:avLst/>
              <a:gdLst/>
              <a:ahLst/>
              <a:cxnLst/>
              <a:rect l="l" t="t" r="r" b="b"/>
              <a:pathLst>
                <a:path w="5620" h="1406" extrusionOk="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a:off x="3870863" y="1683415"/>
              <a:ext cx="642950" cy="2920025"/>
            </a:xfrm>
            <a:custGeom>
              <a:avLst/>
              <a:gdLst/>
              <a:ahLst/>
              <a:cxnLst/>
              <a:rect l="l" t="t" r="r" b="b"/>
              <a:pathLst>
                <a:path w="25718" h="116801" extrusionOk="0">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4193513" y="3060665"/>
              <a:ext cx="36350" cy="22650"/>
            </a:xfrm>
            <a:custGeom>
              <a:avLst/>
              <a:gdLst/>
              <a:ahLst/>
              <a:cxnLst/>
              <a:rect l="l" t="t" r="r" b="b"/>
              <a:pathLst>
                <a:path w="1454" h="906" extrusionOk="0">
                  <a:moveTo>
                    <a:pt x="1" y="1"/>
                  </a:moveTo>
                  <a:lnTo>
                    <a:pt x="1" y="1"/>
                  </a:lnTo>
                  <a:cubicBezTo>
                    <a:pt x="477" y="322"/>
                    <a:pt x="965" y="620"/>
                    <a:pt x="1453" y="906"/>
                  </a:cubicBezTo>
                  <a:cubicBezTo>
                    <a:pt x="953" y="596"/>
                    <a:pt x="465" y="287"/>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4117613" y="2294740"/>
              <a:ext cx="396200" cy="590350"/>
            </a:xfrm>
            <a:custGeom>
              <a:avLst/>
              <a:gdLst/>
              <a:ahLst/>
              <a:cxnLst/>
              <a:rect l="l" t="t" r="r" b="b"/>
              <a:pathLst>
                <a:path w="15848" h="23614" extrusionOk="0">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3910463" y="1409915"/>
              <a:ext cx="603650" cy="1758250"/>
            </a:xfrm>
            <a:custGeom>
              <a:avLst/>
              <a:gdLst/>
              <a:ahLst/>
              <a:cxnLst/>
              <a:rect l="l" t="t" r="r" b="b"/>
              <a:pathLst>
                <a:path w="24146" h="70330" extrusionOk="0">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4541988" y="2930465"/>
              <a:ext cx="6075" cy="150"/>
            </a:xfrm>
            <a:custGeom>
              <a:avLst/>
              <a:gdLst/>
              <a:ahLst/>
              <a:cxnLst/>
              <a:rect l="l" t="t" r="r" b="b"/>
              <a:pathLst>
                <a:path w="243" h="6" extrusionOk="0">
                  <a:moveTo>
                    <a:pt x="29" y="1"/>
                  </a:moveTo>
                  <a:cubicBezTo>
                    <a:pt x="1" y="1"/>
                    <a:pt x="0" y="2"/>
                    <a:pt x="64" y="6"/>
                  </a:cubicBezTo>
                  <a:lnTo>
                    <a:pt x="195" y="6"/>
                  </a:lnTo>
                  <a:cubicBezTo>
                    <a:pt x="242" y="6"/>
                    <a:pt x="83" y="1"/>
                    <a:pt x="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4588513" y="1222553"/>
              <a:ext cx="386675" cy="319500"/>
            </a:xfrm>
            <a:custGeom>
              <a:avLst/>
              <a:gdLst/>
              <a:ahLst/>
              <a:cxnLst/>
              <a:rect l="l" t="t" r="r" b="b"/>
              <a:pathLst>
                <a:path w="15467" h="12780" extrusionOk="0">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5104938" y="1249953"/>
              <a:ext cx="18775" cy="5675"/>
            </a:xfrm>
            <a:custGeom>
              <a:avLst/>
              <a:gdLst/>
              <a:ahLst/>
              <a:cxnLst/>
              <a:rect l="l" t="t" r="r" b="b"/>
              <a:pathLst>
                <a:path w="751" h="227" extrusionOk="0">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4570063" y="1842578"/>
              <a:ext cx="103000" cy="152425"/>
            </a:xfrm>
            <a:custGeom>
              <a:avLst/>
              <a:gdLst/>
              <a:ahLst/>
              <a:cxnLst/>
              <a:rect l="l" t="t" r="r" b="b"/>
              <a:pathLst>
                <a:path w="4120" h="6097" extrusionOk="0">
                  <a:moveTo>
                    <a:pt x="0" y="1"/>
                  </a:moveTo>
                  <a:lnTo>
                    <a:pt x="0" y="6097"/>
                  </a:lnTo>
                  <a:lnTo>
                    <a:pt x="596" y="6049"/>
                  </a:lnTo>
                  <a:cubicBezTo>
                    <a:pt x="965" y="5966"/>
                    <a:pt x="4120" y="5216"/>
                    <a:pt x="3632" y="2549"/>
                  </a:cubicBezTo>
                  <a:cubicBezTo>
                    <a:pt x="3263" y="525"/>
                    <a:pt x="1167" y="6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4570063" y="1715178"/>
              <a:ext cx="612300" cy="1452600"/>
            </a:xfrm>
            <a:custGeom>
              <a:avLst/>
              <a:gdLst/>
              <a:ahLst/>
              <a:cxnLst/>
              <a:rect l="l" t="t" r="r" b="b"/>
              <a:pathLst>
                <a:path w="24492" h="58104" extrusionOk="0">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4812338" y="1513678"/>
              <a:ext cx="79500" cy="169675"/>
            </a:xfrm>
            <a:custGeom>
              <a:avLst/>
              <a:gdLst/>
              <a:ahLst/>
              <a:cxnLst/>
              <a:rect l="l" t="t" r="r" b="b"/>
              <a:pathLst>
                <a:path w="3180" h="6787" extrusionOk="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4740313" y="1188603"/>
              <a:ext cx="532825" cy="431350"/>
            </a:xfrm>
            <a:custGeom>
              <a:avLst/>
              <a:gdLst/>
              <a:ahLst/>
              <a:cxnLst/>
              <a:rect l="l" t="t" r="r" b="b"/>
              <a:pathLst>
                <a:path w="21313" h="17254" extrusionOk="0">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4570063" y="2101853"/>
              <a:ext cx="189925" cy="601275"/>
            </a:xfrm>
            <a:custGeom>
              <a:avLst/>
              <a:gdLst/>
              <a:ahLst/>
              <a:cxnLst/>
              <a:rect l="l" t="t" r="r" b="b"/>
              <a:pathLst>
                <a:path w="7597" h="24051" extrusionOk="0">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4718888" y="1231678"/>
              <a:ext cx="522400" cy="449900"/>
            </a:xfrm>
            <a:custGeom>
              <a:avLst/>
              <a:gdLst/>
              <a:ahLst/>
              <a:cxnLst/>
              <a:rect l="l" t="t" r="r" b="b"/>
              <a:pathLst>
                <a:path w="20896" h="17996" extrusionOk="0">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4570363" y="1712803"/>
              <a:ext cx="494425" cy="1354675"/>
            </a:xfrm>
            <a:custGeom>
              <a:avLst/>
              <a:gdLst/>
              <a:ahLst/>
              <a:cxnLst/>
              <a:rect l="l" t="t" r="r" b="b"/>
              <a:pathLst>
                <a:path w="19777" h="54187" extrusionOk="0">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4570063" y="2188753"/>
              <a:ext cx="146475" cy="339075"/>
            </a:xfrm>
            <a:custGeom>
              <a:avLst/>
              <a:gdLst/>
              <a:ahLst/>
              <a:cxnLst/>
              <a:rect l="l" t="t" r="r" b="b"/>
              <a:pathLst>
                <a:path w="5859" h="13563" extrusionOk="0">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4570063" y="1677978"/>
              <a:ext cx="149150" cy="35150"/>
            </a:xfrm>
            <a:custGeom>
              <a:avLst/>
              <a:gdLst/>
              <a:ahLst/>
              <a:cxnLst/>
              <a:rect l="l" t="t" r="r" b="b"/>
              <a:pathLst>
                <a:path w="5966" h="1406" extrusionOk="0">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4570063" y="1683328"/>
              <a:ext cx="650700" cy="2919450"/>
            </a:xfrm>
            <a:custGeom>
              <a:avLst/>
              <a:gdLst/>
              <a:ahLst/>
              <a:cxnLst/>
              <a:rect l="l" t="t" r="r" b="b"/>
              <a:pathLst>
                <a:path w="26028" h="116778" extrusionOk="0">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4777238" y="2963253"/>
              <a:ext cx="269400" cy="176550"/>
            </a:xfrm>
            <a:custGeom>
              <a:avLst/>
              <a:gdLst/>
              <a:ahLst/>
              <a:cxnLst/>
              <a:rect l="l" t="t" r="r" b="b"/>
              <a:pathLst>
                <a:path w="10776" h="7062" extrusionOk="0">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4804313" y="1681553"/>
              <a:ext cx="93775" cy="35450"/>
            </a:xfrm>
            <a:custGeom>
              <a:avLst/>
              <a:gdLst/>
              <a:ahLst/>
              <a:cxnLst/>
              <a:rect l="l" t="t" r="r" b="b"/>
              <a:pathLst>
                <a:path w="3751" h="1418" extrusionOk="0">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5171313" y="2432528"/>
              <a:ext cx="21775" cy="259300"/>
            </a:xfrm>
            <a:custGeom>
              <a:avLst/>
              <a:gdLst/>
              <a:ahLst/>
              <a:cxnLst/>
              <a:rect l="l" t="t" r="r" b="b"/>
              <a:pathLst>
                <a:path w="871" h="10372" extrusionOk="0">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4709963" y="1679478"/>
              <a:ext cx="31875" cy="34250"/>
            </a:xfrm>
            <a:custGeom>
              <a:avLst/>
              <a:gdLst/>
              <a:ahLst/>
              <a:cxnLst/>
              <a:rect l="l" t="t" r="r" b="b"/>
              <a:pathLst>
                <a:path w="1275" h="1370" extrusionOk="0">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4740013" y="1680053"/>
              <a:ext cx="72350" cy="35150"/>
            </a:xfrm>
            <a:custGeom>
              <a:avLst/>
              <a:gdLst/>
              <a:ahLst/>
              <a:cxnLst/>
              <a:rect l="l" t="t" r="r" b="b"/>
              <a:pathLst>
                <a:path w="2894" h="1406" extrusionOk="0">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4446838" y="2322490"/>
              <a:ext cx="25" cy="25"/>
            </a:xfrm>
            <a:custGeom>
              <a:avLst/>
              <a:gdLst/>
              <a:ahLst/>
              <a:cxnLst/>
              <a:rect l="l" t="t" r="r" b="b"/>
              <a:pathLst>
                <a:path w="1" h="1" extrusionOk="0">
                  <a:moveTo>
                    <a:pt x="0" y="0"/>
                  </a:moveTo>
                  <a:lnTo>
                    <a:pt x="0" y="0"/>
                  </a:lnTo>
                  <a:cubicBezTo>
                    <a:pt x="0" y="0"/>
                    <a:pt x="0" y="0"/>
                    <a:pt x="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3" name="Google Shape;2933;p62"/>
          <p:cNvSpPr txBox="1"/>
          <p:nvPr/>
        </p:nvSpPr>
        <p:spPr>
          <a:xfrm>
            <a:off x="731552" y="2063223"/>
            <a:ext cx="2937548"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Controlled Text Generation</a:t>
            </a:r>
            <a:endParaRPr sz="2100" dirty="0">
              <a:solidFill>
                <a:srgbClr val="020304"/>
              </a:solidFill>
              <a:latin typeface="Oswald"/>
              <a:ea typeface="Oswald"/>
              <a:cs typeface="Oswald"/>
              <a:sym typeface="Oswald"/>
            </a:endParaRPr>
          </a:p>
        </p:txBody>
      </p:sp>
      <p:sp>
        <p:nvSpPr>
          <p:cNvPr id="2934" name="Google Shape;2934;p62"/>
          <p:cNvSpPr txBox="1"/>
          <p:nvPr/>
        </p:nvSpPr>
        <p:spPr>
          <a:xfrm>
            <a:off x="691926" y="2469475"/>
            <a:ext cx="2757300" cy="1790798"/>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SG" sz="1500" dirty="0">
                <a:solidFill>
                  <a:srgbClr val="666056"/>
                </a:solidFill>
                <a:latin typeface="Titillium Web"/>
                <a:ea typeface="Titillium Web"/>
                <a:cs typeface="Titillium Web"/>
                <a:sym typeface="Titillium Web"/>
              </a:rPr>
              <a:t>Ideally, notes would be generated based on region and vintage</a:t>
            </a:r>
            <a:endParaRPr sz="15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SG" sz="1500" dirty="0">
                <a:solidFill>
                  <a:srgbClr val="666056"/>
                </a:solidFill>
                <a:latin typeface="Titillium Web"/>
                <a:ea typeface="Titillium Web"/>
                <a:cs typeface="Titillium Web"/>
                <a:sym typeface="Titillium Web"/>
              </a:rPr>
              <a:t>Pre-Weighting of the two values and their inclusion into the seed text might be one way to do this</a:t>
            </a:r>
            <a:endParaRPr sz="1500" dirty="0">
              <a:solidFill>
                <a:srgbClr val="666056"/>
              </a:solidFill>
              <a:latin typeface="Titillium Web"/>
              <a:ea typeface="Titillium Web"/>
              <a:cs typeface="Titillium Web"/>
              <a:sym typeface="Titillium Web"/>
            </a:endParaRPr>
          </a:p>
        </p:txBody>
      </p:sp>
      <p:sp>
        <p:nvSpPr>
          <p:cNvPr id="2935" name="Google Shape;2935;p62"/>
          <p:cNvSpPr txBox="1"/>
          <p:nvPr/>
        </p:nvSpPr>
        <p:spPr>
          <a:xfrm>
            <a:off x="5673302" y="2071210"/>
            <a:ext cx="2757300"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Unknown Words</a:t>
            </a:r>
            <a:endParaRPr sz="2100" dirty="0">
              <a:solidFill>
                <a:srgbClr val="020304"/>
              </a:solidFill>
              <a:latin typeface="Oswald"/>
              <a:ea typeface="Oswald"/>
              <a:cs typeface="Oswald"/>
              <a:sym typeface="Oswald"/>
            </a:endParaRPr>
          </a:p>
        </p:txBody>
      </p:sp>
      <p:sp>
        <p:nvSpPr>
          <p:cNvPr id="2936" name="Google Shape;2936;p62"/>
          <p:cNvSpPr txBox="1"/>
          <p:nvPr/>
        </p:nvSpPr>
        <p:spPr>
          <a:xfrm>
            <a:off x="5633676" y="2477463"/>
            <a:ext cx="2757300" cy="1611300"/>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SG" sz="1500" dirty="0">
                <a:solidFill>
                  <a:srgbClr val="666056"/>
                </a:solidFill>
                <a:latin typeface="Titillium Web"/>
                <a:ea typeface="Titillium Web"/>
                <a:cs typeface="Titillium Web"/>
                <a:sym typeface="Titillium Web"/>
              </a:rPr>
              <a:t>Unknown words in the seed </a:t>
            </a:r>
            <a:r>
              <a:rPr lang="en-SG" sz="1500">
                <a:solidFill>
                  <a:srgbClr val="666056"/>
                </a:solidFill>
                <a:latin typeface="Titillium Web"/>
                <a:ea typeface="Titillium Web"/>
                <a:cs typeface="Titillium Web"/>
                <a:sym typeface="Titillium Web"/>
              </a:rPr>
              <a:t>text are </a:t>
            </a:r>
            <a:r>
              <a:rPr lang="en-SG" sz="1500" dirty="0">
                <a:solidFill>
                  <a:srgbClr val="666056"/>
                </a:solidFill>
                <a:latin typeface="Titillium Web"/>
                <a:ea typeface="Titillium Web"/>
                <a:cs typeface="Titillium Web"/>
                <a:sym typeface="Titillium Web"/>
              </a:rPr>
              <a:t>treated as unknown</a:t>
            </a:r>
          </a:p>
          <a:p>
            <a:pPr marL="244800" lvl="0" indent="-217650" algn="l" rtl="0">
              <a:spcBef>
                <a:spcPts val="0"/>
              </a:spcBef>
              <a:spcAft>
                <a:spcPts val="0"/>
              </a:spcAft>
              <a:buClr>
                <a:schemeClr val="accent3"/>
              </a:buClr>
              <a:buSzPts val="1500"/>
              <a:buFont typeface="Titillium Web"/>
              <a:buChar char="●"/>
            </a:pPr>
            <a:r>
              <a:rPr lang="en-SG" sz="1500" dirty="0">
                <a:solidFill>
                  <a:srgbClr val="666056"/>
                </a:solidFill>
                <a:latin typeface="Titillium Web"/>
                <a:ea typeface="Titillium Web"/>
                <a:cs typeface="Titillium Web"/>
                <a:sym typeface="Titillium Web"/>
              </a:rPr>
              <a:t>A system could be made to reference a larger library like GPT large and pull the closest word in values to replace it in the sentence</a:t>
            </a:r>
            <a:endParaRPr sz="1500" dirty="0">
              <a:solidFill>
                <a:srgbClr val="666056"/>
              </a:solidFill>
              <a:latin typeface="Titillium Web"/>
              <a:ea typeface="Titillium Web"/>
              <a:cs typeface="Titillium Web"/>
              <a:sym typeface="Titillium Web"/>
            </a:endParaRPr>
          </a:p>
        </p:txBody>
      </p:sp>
      <p:sp>
        <p:nvSpPr>
          <p:cNvPr id="2937" name="Google Shape;2937;p62"/>
          <p:cNvSpPr/>
          <p:nvPr/>
        </p:nvSpPr>
        <p:spPr>
          <a:xfrm rot="-5400000">
            <a:off x="2803665" y="1106818"/>
            <a:ext cx="311982" cy="1804512"/>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2938" name="Google Shape;2938;p62"/>
          <p:cNvSpPr/>
          <p:nvPr/>
        </p:nvSpPr>
        <p:spPr>
          <a:xfrm rot="5400000" flipH="1">
            <a:off x="5738252" y="1288767"/>
            <a:ext cx="311926" cy="1440669"/>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Tree>
    <p:extLst>
      <p:ext uri="{BB962C8B-B14F-4D97-AF65-F5344CB8AC3E}">
        <p14:creationId xmlns:p14="http://schemas.microsoft.com/office/powerpoint/2010/main" val="165802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400" dirty="0"/>
              <a:t>Appendix: Transformer Encoding Block</a:t>
            </a:r>
            <a:endParaRPr sz="2400" dirty="0"/>
          </a:p>
        </p:txBody>
      </p:sp>
      <p:pic>
        <p:nvPicPr>
          <p:cNvPr id="3" name="Picture 2">
            <a:extLst>
              <a:ext uri="{FF2B5EF4-FFF2-40B4-BE49-F238E27FC236}">
                <a16:creationId xmlns:a16="http://schemas.microsoft.com/office/drawing/2014/main" id="{C77DC883-16CC-4510-9FD4-2C3FF08AA636}"/>
              </a:ext>
            </a:extLst>
          </p:cNvPr>
          <p:cNvPicPr>
            <a:picLocks noChangeAspect="1"/>
          </p:cNvPicPr>
          <p:nvPr/>
        </p:nvPicPr>
        <p:blipFill>
          <a:blip r:embed="rId3"/>
          <a:stretch>
            <a:fillRect/>
          </a:stretch>
        </p:blipFill>
        <p:spPr>
          <a:xfrm>
            <a:off x="2766075" y="1468020"/>
            <a:ext cx="3672437" cy="3449251"/>
          </a:xfrm>
          <a:prstGeom prst="rect">
            <a:avLst/>
          </a:prstGeom>
          <a:effectLst>
            <a:outerShdw blurRad="50800" dist="50800" dir="5400000" algn="ctr" rotWithShape="0">
              <a:schemeClr val="bg1">
                <a:lumMod val="50000"/>
              </a:schemeClr>
            </a:outerShdw>
          </a:effectLst>
        </p:spPr>
      </p:pic>
      <p:pic>
        <p:nvPicPr>
          <p:cNvPr id="5" name="Picture 4">
            <a:extLst>
              <a:ext uri="{FF2B5EF4-FFF2-40B4-BE49-F238E27FC236}">
                <a16:creationId xmlns:a16="http://schemas.microsoft.com/office/drawing/2014/main" id="{4B5EBA14-59E9-4150-9BCB-1DB62739532B}"/>
              </a:ext>
            </a:extLst>
          </p:cNvPr>
          <p:cNvPicPr>
            <a:picLocks noChangeAspect="1"/>
          </p:cNvPicPr>
          <p:nvPr/>
        </p:nvPicPr>
        <p:blipFill>
          <a:blip r:embed="rId4"/>
          <a:stretch>
            <a:fillRect/>
          </a:stretch>
        </p:blipFill>
        <p:spPr>
          <a:xfrm>
            <a:off x="436724" y="3495201"/>
            <a:ext cx="2087472" cy="1236449"/>
          </a:xfrm>
          <a:prstGeom prst="rect">
            <a:avLst/>
          </a:prstGeom>
          <a:effectLst>
            <a:outerShdw blurRad="50800" dist="50800" dir="5400000" algn="ctr" rotWithShape="0">
              <a:schemeClr val="bg1">
                <a:lumMod val="50000"/>
              </a:schemeClr>
            </a:outerShdw>
          </a:effectLst>
        </p:spPr>
      </p:pic>
      <p:sp>
        <p:nvSpPr>
          <p:cNvPr id="7" name="Google Shape;2933;p62">
            <a:extLst>
              <a:ext uri="{FF2B5EF4-FFF2-40B4-BE49-F238E27FC236}">
                <a16:creationId xmlns:a16="http://schemas.microsoft.com/office/drawing/2014/main" id="{80D3EBDB-08BE-4282-9EC6-D48E37EAD65D}"/>
              </a:ext>
            </a:extLst>
          </p:cNvPr>
          <p:cNvSpPr txBox="1"/>
          <p:nvPr/>
        </p:nvSpPr>
        <p:spPr>
          <a:xfrm>
            <a:off x="598377" y="1566763"/>
            <a:ext cx="1978551" cy="11576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Input</a:t>
            </a:r>
            <a:r>
              <a:rPr lang="en-SG" sz="2100" dirty="0">
                <a:solidFill>
                  <a:srgbClr val="020304"/>
                </a:solidFill>
                <a:latin typeface="Oswald"/>
                <a:ea typeface="Oswald"/>
                <a:cs typeface="Oswald"/>
                <a:sym typeface="Oswald"/>
              </a:rPr>
              <a:t>: ‘Thinking Machines’</a:t>
            </a:r>
          </a:p>
        </p:txBody>
      </p:sp>
      <p:cxnSp>
        <p:nvCxnSpPr>
          <p:cNvPr id="8" name="Straight Arrow Connector 7">
            <a:extLst>
              <a:ext uri="{FF2B5EF4-FFF2-40B4-BE49-F238E27FC236}">
                <a16:creationId xmlns:a16="http://schemas.microsoft.com/office/drawing/2014/main" id="{19DAB864-635E-4475-9275-40C3EE1FD642}"/>
              </a:ext>
            </a:extLst>
          </p:cNvPr>
          <p:cNvCxnSpPr>
            <a:cxnSpLocks/>
          </p:cNvCxnSpPr>
          <p:nvPr/>
        </p:nvCxnSpPr>
        <p:spPr>
          <a:xfrm flipH="1">
            <a:off x="1031557" y="3495201"/>
            <a:ext cx="2459788" cy="950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44000B-B798-4C66-A04E-D29970CC3022}"/>
              </a:ext>
            </a:extLst>
          </p:cNvPr>
          <p:cNvPicPr>
            <a:picLocks noChangeAspect="1"/>
          </p:cNvPicPr>
          <p:nvPr/>
        </p:nvPicPr>
        <p:blipFill>
          <a:blip r:embed="rId5"/>
          <a:stretch>
            <a:fillRect/>
          </a:stretch>
        </p:blipFill>
        <p:spPr>
          <a:xfrm>
            <a:off x="6567055" y="1615254"/>
            <a:ext cx="2356465" cy="1452331"/>
          </a:xfrm>
          <a:prstGeom prst="rect">
            <a:avLst/>
          </a:prstGeom>
          <a:effectLst>
            <a:outerShdw blurRad="50800" dist="50800" dir="5400000" algn="ctr" rotWithShape="0">
              <a:schemeClr val="bg1">
                <a:lumMod val="50000"/>
              </a:schemeClr>
            </a:outerShdw>
          </a:effectLst>
        </p:spPr>
      </p:pic>
      <p:cxnSp>
        <p:nvCxnSpPr>
          <p:cNvPr id="17" name="Straight Arrow Connector 16">
            <a:extLst>
              <a:ext uri="{FF2B5EF4-FFF2-40B4-BE49-F238E27FC236}">
                <a16:creationId xmlns:a16="http://schemas.microsoft.com/office/drawing/2014/main" id="{74DAF68D-AC43-4C4A-8654-13353076D1C1}"/>
              </a:ext>
            </a:extLst>
          </p:cNvPr>
          <p:cNvCxnSpPr>
            <a:cxnSpLocks/>
          </p:cNvCxnSpPr>
          <p:nvPr/>
        </p:nvCxnSpPr>
        <p:spPr>
          <a:xfrm flipV="1">
            <a:off x="6026727" y="3192645"/>
            <a:ext cx="775855" cy="52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33;p62">
            <a:extLst>
              <a:ext uri="{FF2B5EF4-FFF2-40B4-BE49-F238E27FC236}">
                <a16:creationId xmlns:a16="http://schemas.microsoft.com/office/drawing/2014/main" id="{E21067AA-BDA0-4A52-8ACB-9F0AF7493EF9}"/>
              </a:ext>
            </a:extLst>
          </p:cNvPr>
          <p:cNvSpPr txBox="1"/>
          <p:nvPr/>
        </p:nvSpPr>
        <p:spPr>
          <a:xfrm>
            <a:off x="959333" y="3156223"/>
            <a:ext cx="1246594" cy="365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20304"/>
                </a:solidFill>
                <a:latin typeface="Oswald"/>
                <a:ea typeface="Oswald"/>
                <a:cs typeface="Oswald"/>
                <a:sym typeface="Oswald"/>
              </a:rPr>
              <a:t>Query, Key, Value</a:t>
            </a:r>
            <a:endParaRPr lang="en-SG" sz="1200" dirty="0">
              <a:solidFill>
                <a:srgbClr val="020304"/>
              </a:solidFill>
              <a:latin typeface="Oswald"/>
              <a:ea typeface="Oswald"/>
              <a:cs typeface="Oswald"/>
              <a:sym typeface="Oswald"/>
            </a:endParaRPr>
          </a:p>
        </p:txBody>
      </p:sp>
      <p:sp>
        <p:nvSpPr>
          <p:cNvPr id="20" name="Google Shape;2933;p62">
            <a:extLst>
              <a:ext uri="{FF2B5EF4-FFF2-40B4-BE49-F238E27FC236}">
                <a16:creationId xmlns:a16="http://schemas.microsoft.com/office/drawing/2014/main" id="{B4B494D4-3BFB-419C-99A1-5876CCC01EF6}"/>
              </a:ext>
            </a:extLst>
          </p:cNvPr>
          <p:cNvSpPr txBox="1"/>
          <p:nvPr/>
        </p:nvSpPr>
        <p:spPr>
          <a:xfrm>
            <a:off x="6959041" y="1307264"/>
            <a:ext cx="1572491" cy="3658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20304"/>
                </a:solidFill>
                <a:latin typeface="Oswald"/>
                <a:ea typeface="Oswald"/>
                <a:cs typeface="Oswald"/>
                <a:sym typeface="Oswald"/>
              </a:rPr>
              <a:t>Multi-Head Attention</a:t>
            </a:r>
            <a:endParaRPr lang="en-SG" sz="1200" dirty="0">
              <a:solidFill>
                <a:srgbClr val="020304"/>
              </a:solidFill>
              <a:latin typeface="Oswald"/>
              <a:ea typeface="Oswald"/>
              <a:cs typeface="Oswald"/>
              <a:sym typeface="Oswald"/>
            </a:endParaRPr>
          </a:p>
        </p:txBody>
      </p:sp>
    </p:spTree>
    <p:extLst>
      <p:ext uri="{BB962C8B-B14F-4D97-AF65-F5344CB8AC3E}">
        <p14:creationId xmlns:p14="http://schemas.microsoft.com/office/powerpoint/2010/main" val="104923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033"/>
        <p:cNvGrpSpPr/>
        <p:nvPr/>
      </p:nvGrpSpPr>
      <p:grpSpPr>
        <a:xfrm>
          <a:off x="0" y="0"/>
          <a:ext cx="0" cy="0"/>
          <a:chOff x="0" y="0"/>
          <a:chExt cx="0" cy="0"/>
        </a:xfrm>
      </p:grpSpPr>
      <p:grpSp>
        <p:nvGrpSpPr>
          <p:cNvPr id="3034" name="Google Shape;3034;p70"/>
          <p:cNvGrpSpPr/>
          <p:nvPr/>
        </p:nvGrpSpPr>
        <p:grpSpPr>
          <a:xfrm>
            <a:off x="3727571" y="2888748"/>
            <a:ext cx="1624360" cy="708383"/>
            <a:chOff x="3727571" y="2902195"/>
            <a:chExt cx="1624360" cy="708383"/>
          </a:xfrm>
        </p:grpSpPr>
        <p:sp>
          <p:nvSpPr>
            <p:cNvPr id="3035" name="Google Shape;3035;p70"/>
            <p:cNvSpPr/>
            <p:nvPr/>
          </p:nvSpPr>
          <p:spPr>
            <a:xfrm>
              <a:off x="3727571" y="2962070"/>
              <a:ext cx="648564" cy="648507"/>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3782085" y="2902195"/>
              <a:ext cx="1569846" cy="648507"/>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7" name="Google Shape;3037;p70"/>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DANKE!</a:t>
            </a:r>
            <a:endParaRPr/>
          </a:p>
        </p:txBody>
      </p:sp>
      <p:sp>
        <p:nvSpPr>
          <p:cNvPr id="3038" name="Google Shape;3038;p70"/>
          <p:cNvSpPr txBox="1">
            <a:spLocks noGrp="1"/>
          </p:cNvSpPr>
          <p:nvPr>
            <p:ph type="subTitle" idx="1"/>
          </p:nvPr>
        </p:nvSpPr>
        <p:spPr>
          <a:xfrm>
            <a:off x="2288000" y="1614803"/>
            <a:ext cx="4568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Habt ihr noch Fragen?</a:t>
            </a:r>
            <a:endParaRPr/>
          </a:p>
        </p:txBody>
      </p:sp>
      <p:sp>
        <p:nvSpPr>
          <p:cNvPr id="3039" name="Google Shape;3039;p70"/>
          <p:cNvSpPr txBox="1">
            <a:spLocks noGrp="1"/>
          </p:cNvSpPr>
          <p:nvPr>
            <p:ph type="subTitle" idx="2"/>
          </p:nvPr>
        </p:nvSpPr>
        <p:spPr>
          <a:xfrm>
            <a:off x="2757325" y="2064330"/>
            <a:ext cx="3629400" cy="7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solidFill>
                  <a:schemeClr val="dk2"/>
                </a:solidFill>
              </a:rPr>
              <a:t>youremail@freepik.com </a:t>
            </a:r>
            <a:endParaRPr>
              <a:solidFill>
                <a:schemeClr val="dk2"/>
              </a:solidFill>
            </a:endParaRPr>
          </a:p>
          <a:p>
            <a:pPr marL="0" lvl="0" indent="0" algn="ctr" rtl="0">
              <a:spcBef>
                <a:spcPts val="0"/>
              </a:spcBef>
              <a:spcAft>
                <a:spcPts val="0"/>
              </a:spcAft>
              <a:buNone/>
            </a:pPr>
            <a:r>
              <a:rPr lang="de">
                <a:solidFill>
                  <a:schemeClr val="dk2"/>
                </a:solidFill>
              </a:rPr>
              <a:t>+39  620 421 838 </a:t>
            </a:r>
            <a:endParaRPr>
              <a:solidFill>
                <a:schemeClr val="dk2"/>
              </a:solidFill>
            </a:endParaRPr>
          </a:p>
          <a:p>
            <a:pPr marL="0" lvl="0" indent="0" algn="ctr" rtl="0">
              <a:spcBef>
                <a:spcPts val="0"/>
              </a:spcBef>
              <a:spcAft>
                <a:spcPts val="0"/>
              </a:spcAft>
              <a:buNone/>
            </a:pPr>
            <a:r>
              <a:rPr lang="de">
                <a:solidFill>
                  <a:schemeClr val="dk2"/>
                </a:solidFill>
              </a:rPr>
              <a:t>yourcompany.com</a:t>
            </a:r>
            <a:endParaRPr>
              <a:solidFill>
                <a:schemeClr val="dk2"/>
              </a:solidFill>
            </a:endParaRPr>
          </a:p>
        </p:txBody>
      </p:sp>
      <p:sp>
        <p:nvSpPr>
          <p:cNvPr id="3040" name="Google Shape;3040;p70"/>
          <p:cNvSpPr txBox="1"/>
          <p:nvPr/>
        </p:nvSpPr>
        <p:spPr>
          <a:xfrm>
            <a:off x="2287950" y="4250346"/>
            <a:ext cx="4568100" cy="373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000">
                <a:solidFill>
                  <a:schemeClr val="dk2"/>
                </a:solidFill>
                <a:latin typeface="Titillium Web"/>
                <a:ea typeface="Titillium Web"/>
                <a:cs typeface="Titillium Web"/>
                <a:sym typeface="Titillium Web"/>
              </a:rPr>
              <a:t>Bitte lösche diese Folie nicht, es sei denn du bist ein Premium Nutzer</a:t>
            </a:r>
            <a:endParaRPr sz="1000">
              <a:solidFill>
                <a:schemeClr val="dk2"/>
              </a:solidFill>
              <a:latin typeface="Titillium Web"/>
              <a:ea typeface="Titillium Web"/>
              <a:cs typeface="Titillium Web"/>
              <a:sym typeface="Titillium Web"/>
            </a:endParaRPr>
          </a:p>
        </p:txBody>
      </p:sp>
      <p:sp>
        <p:nvSpPr>
          <p:cNvPr id="3041" name="Google Shape;3041;p70"/>
          <p:cNvSpPr/>
          <p:nvPr/>
        </p:nvSpPr>
        <p:spPr>
          <a:xfrm>
            <a:off x="3922849" y="304972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42" name="Google Shape;3042;p70"/>
          <p:cNvGrpSpPr/>
          <p:nvPr/>
        </p:nvGrpSpPr>
        <p:grpSpPr>
          <a:xfrm>
            <a:off x="4399214" y="3049916"/>
            <a:ext cx="346056" cy="345674"/>
            <a:chOff x="3303268" y="3817349"/>
            <a:chExt cx="346056" cy="345674"/>
          </a:xfrm>
        </p:grpSpPr>
        <p:sp>
          <p:nvSpPr>
            <p:cNvPr id="3043" name="Google Shape;3043;p7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4" name="Google Shape;3044;p7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5" name="Google Shape;3045;p7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6" name="Google Shape;3046;p7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47" name="Google Shape;3047;p70"/>
          <p:cNvGrpSpPr/>
          <p:nvPr/>
        </p:nvGrpSpPr>
        <p:grpSpPr>
          <a:xfrm>
            <a:off x="4875198" y="3049916"/>
            <a:ext cx="346056" cy="345674"/>
            <a:chOff x="3752358" y="3817349"/>
            <a:chExt cx="346056" cy="345674"/>
          </a:xfrm>
        </p:grpSpPr>
        <p:sp>
          <p:nvSpPr>
            <p:cNvPr id="3048" name="Google Shape;3048;p7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9" name="Google Shape;3049;p7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0" name="Google Shape;3050;p7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1" name="Google Shape;3051;p7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0"/>
          <p:cNvSpPr txBox="1">
            <a:spLocks noGrp="1"/>
          </p:cNvSpPr>
          <p:nvPr>
            <p:ph type="body" idx="1"/>
          </p:nvPr>
        </p:nvSpPr>
        <p:spPr>
          <a:xfrm>
            <a:off x="1138287" y="1411950"/>
            <a:ext cx="5504560" cy="27364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 large grocery store conglomerate has hired our company to try to find a way to create bulk tasting notes for mass market wines in a believable manner that would be related to an initial given description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average consumer still relies heavily on wine tasting notes in decision making and having a brief description next to the bottle can drastically increase the chance of a sale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Wine notes can be difficult for the average consumer to parse, given writers usually use litter them with personal experience and their own distinct vocabulary</a:t>
            </a:r>
          </a:p>
          <a:p>
            <a:pPr marL="0" lvl="0" indent="0" algn="l" rtl="0">
              <a:spcBef>
                <a:spcPts val="0"/>
              </a:spcBef>
              <a:spcAft>
                <a:spcPts val="0"/>
              </a:spcAft>
              <a:buNone/>
            </a:pPr>
            <a:endParaRPr lang="en-US" dirty="0"/>
          </a:p>
        </p:txBody>
      </p:sp>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Problem Statement</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0"/>
          <p:cNvSpPr txBox="1">
            <a:spLocks noGrp="1"/>
          </p:cNvSpPr>
          <p:nvPr>
            <p:ph type="body" idx="1"/>
          </p:nvPr>
        </p:nvSpPr>
        <p:spPr>
          <a:xfrm>
            <a:off x="1138287" y="1411950"/>
            <a:ext cx="5504560" cy="273646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sz="1400" dirty="0"/>
              <a:t>The goal of the model is to create </a:t>
            </a:r>
            <a:r>
              <a:rPr lang="en-US" sz="1400" b="1" dirty="0"/>
              <a:t>believable, understandable, succinct </a:t>
            </a:r>
            <a:r>
              <a:rPr lang="en-US" sz="1400" dirty="0"/>
              <a:t>wine notes from a more standardized and common vocabulary of wine descriptors</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r>
              <a:rPr lang="en-US" sz="1400" dirty="0"/>
              <a:t>An initial seed text will be used to help guide the model on along the right description of the wine</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r>
              <a:rPr lang="en-US" sz="1400" dirty="0"/>
              <a:t>Model evaluations would be mainly done by human rating but would also be scored for Bleu and Rouge</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endParaRPr lang="en-US" sz="1400" dirty="0"/>
          </a:p>
        </p:txBody>
      </p:sp>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Model Goals</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198294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2"/>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Data Sources</a:t>
            </a:r>
            <a:endParaRPr dirty="0">
              <a:solidFill>
                <a:schemeClr val="accent5"/>
              </a:solidFill>
            </a:endParaRPr>
          </a:p>
        </p:txBody>
      </p:sp>
      <p:sp>
        <p:nvSpPr>
          <p:cNvPr id="786" name="Google Shape;786;p42"/>
          <p:cNvSpPr txBox="1">
            <a:spLocks noGrp="1"/>
          </p:cNvSpPr>
          <p:nvPr>
            <p:ph type="subTitle" idx="1"/>
          </p:nvPr>
        </p:nvSpPr>
        <p:spPr>
          <a:xfrm>
            <a:off x="4104725" y="2320250"/>
            <a:ext cx="4098600" cy="2224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Data was extracted from Tasting Notes from the following sources:</a:t>
            </a:r>
          </a:p>
          <a:p>
            <a:pPr marL="0" lvl="0" indent="0" algn="l" rtl="0">
              <a:spcBef>
                <a:spcPts val="0"/>
              </a:spcBef>
              <a:spcAft>
                <a:spcPts val="0"/>
              </a:spcAft>
              <a:buNone/>
            </a:pPr>
            <a:endParaRPr lang="de" dirty="0"/>
          </a:p>
          <a:p>
            <a:pPr marL="342900" lvl="0" indent="-342900" algn="l" rtl="0">
              <a:spcBef>
                <a:spcPts val="0"/>
              </a:spcBef>
              <a:spcAft>
                <a:spcPts val="0"/>
              </a:spcAft>
              <a:buSzPct val="100000"/>
              <a:buFont typeface="+mj-lt"/>
              <a:buAutoNum type="arabicPeriod"/>
            </a:pPr>
            <a:r>
              <a:rPr lang="de" dirty="0"/>
              <a:t>Wine Spectator Top 100 Wines</a:t>
            </a:r>
          </a:p>
          <a:p>
            <a:pPr marL="342900" lvl="0" indent="-342900" algn="l" rtl="0">
              <a:spcBef>
                <a:spcPts val="0"/>
              </a:spcBef>
              <a:spcAft>
                <a:spcPts val="0"/>
              </a:spcAft>
              <a:buSzPct val="100000"/>
              <a:buFont typeface="+mj-lt"/>
              <a:buAutoNum type="arabicPeriod"/>
            </a:pPr>
            <a:r>
              <a:rPr lang="de" dirty="0"/>
              <a:t>Wine Advocate/Robert Parker</a:t>
            </a:r>
          </a:p>
          <a:p>
            <a:pPr marL="342900" lvl="0" indent="-342900" algn="l" rtl="0">
              <a:spcBef>
                <a:spcPts val="0"/>
              </a:spcBef>
              <a:spcAft>
                <a:spcPts val="0"/>
              </a:spcAft>
              <a:buSzPct val="100000"/>
              <a:buFont typeface="+mj-lt"/>
              <a:buAutoNum type="arabicPeriod"/>
            </a:pPr>
            <a:r>
              <a:rPr lang="de" dirty="0"/>
              <a:t>Vinous</a:t>
            </a:r>
          </a:p>
          <a:p>
            <a:pPr marL="342900" lvl="0" indent="-342900" algn="l" rtl="0">
              <a:spcBef>
                <a:spcPts val="0"/>
              </a:spcBef>
              <a:spcAft>
                <a:spcPts val="0"/>
              </a:spcAft>
              <a:buSzPct val="100000"/>
              <a:buFont typeface="+mj-lt"/>
              <a:buAutoNum type="arabicPeriod"/>
            </a:pPr>
            <a:endParaRPr lang="de" dirty="0"/>
          </a:p>
          <a:p>
            <a:pPr marL="0" lvl="0" indent="0" algn="l" rtl="0">
              <a:spcBef>
                <a:spcPts val="0"/>
              </a:spcBef>
              <a:spcAft>
                <a:spcPts val="0"/>
              </a:spcAft>
              <a:buSzPct val="100000"/>
            </a:pPr>
            <a:r>
              <a:rPr lang="de" dirty="0"/>
              <a:t>Scrapped over 80,000 Tasting Notes</a:t>
            </a:r>
            <a:endParaRPr dirty="0"/>
          </a:p>
        </p:txBody>
      </p:sp>
      <p:pic>
        <p:nvPicPr>
          <p:cNvPr id="5" name="Picture 4" descr="Logo&#10;&#10;Description automatically generated with low confidence">
            <a:extLst>
              <a:ext uri="{FF2B5EF4-FFF2-40B4-BE49-F238E27FC236}">
                <a16:creationId xmlns:a16="http://schemas.microsoft.com/office/drawing/2014/main" id="{8D9ECD90-0EC5-4ADF-A2C2-E1CF1B3A222E}"/>
              </a:ext>
            </a:extLst>
          </p:cNvPr>
          <p:cNvPicPr>
            <a:picLocks noChangeAspect="1"/>
          </p:cNvPicPr>
          <p:nvPr/>
        </p:nvPicPr>
        <p:blipFill>
          <a:blip r:embed="rId3"/>
          <a:stretch>
            <a:fillRect/>
          </a:stretch>
        </p:blipFill>
        <p:spPr>
          <a:xfrm>
            <a:off x="541734" y="404622"/>
            <a:ext cx="2038350" cy="552450"/>
          </a:xfrm>
          <a:prstGeom prst="rect">
            <a:avLst/>
          </a:prstGeom>
        </p:spPr>
      </p:pic>
      <p:pic>
        <p:nvPicPr>
          <p:cNvPr id="7" name="Graphic 6">
            <a:extLst>
              <a:ext uri="{FF2B5EF4-FFF2-40B4-BE49-F238E27FC236}">
                <a16:creationId xmlns:a16="http://schemas.microsoft.com/office/drawing/2014/main" id="{785ADBDD-9596-4951-B4FF-6662D3856B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21" y="1160565"/>
            <a:ext cx="2160775" cy="1116978"/>
          </a:xfrm>
          <a:prstGeom prst="rect">
            <a:avLst/>
          </a:prstGeom>
        </p:spPr>
      </p:pic>
      <p:sp>
        <p:nvSpPr>
          <p:cNvPr id="8" name="Rectangle 7">
            <a:extLst>
              <a:ext uri="{FF2B5EF4-FFF2-40B4-BE49-F238E27FC236}">
                <a16:creationId xmlns:a16="http://schemas.microsoft.com/office/drawing/2014/main" id="{1DD0185E-00CF-4C26-9895-70C1FE9CE977}"/>
              </a:ext>
            </a:extLst>
          </p:cNvPr>
          <p:cNvSpPr/>
          <p:nvPr/>
        </p:nvSpPr>
        <p:spPr>
          <a:xfrm>
            <a:off x="480520" y="2481036"/>
            <a:ext cx="2242509" cy="7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descr="A red circle with a black background&#10;&#10;Description automatically generated with medium confidence">
            <a:extLst>
              <a:ext uri="{FF2B5EF4-FFF2-40B4-BE49-F238E27FC236}">
                <a16:creationId xmlns:a16="http://schemas.microsoft.com/office/drawing/2014/main" id="{3B98441E-0713-4C80-88E5-2A26966BB230}"/>
              </a:ext>
            </a:extLst>
          </p:cNvPr>
          <p:cNvPicPr>
            <a:picLocks noChangeAspect="1"/>
          </p:cNvPicPr>
          <p:nvPr/>
        </p:nvPicPr>
        <p:blipFill>
          <a:blip r:embed="rId6"/>
          <a:stretch>
            <a:fillRect/>
          </a:stretch>
        </p:blipFill>
        <p:spPr>
          <a:xfrm>
            <a:off x="751285" y="2594495"/>
            <a:ext cx="1619250" cy="542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5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DATA CLEANING</a:t>
            </a:r>
            <a:endParaRPr dirty="0"/>
          </a:p>
        </p:txBody>
      </p:sp>
      <p:grpSp>
        <p:nvGrpSpPr>
          <p:cNvPr id="1038" name="Google Shape;1038;p54"/>
          <p:cNvGrpSpPr/>
          <p:nvPr/>
        </p:nvGrpSpPr>
        <p:grpSpPr>
          <a:xfrm>
            <a:off x="3649550" y="1200575"/>
            <a:ext cx="1844900" cy="3240300"/>
            <a:chOff x="3649550" y="1200575"/>
            <a:chExt cx="1844900" cy="3240300"/>
          </a:xfrm>
        </p:grpSpPr>
        <p:sp>
          <p:nvSpPr>
            <p:cNvPr id="1039" name="Google Shape;1039;p54"/>
            <p:cNvSpPr/>
            <p:nvPr/>
          </p:nvSpPr>
          <p:spPr>
            <a:xfrm>
              <a:off x="4223425" y="1200575"/>
              <a:ext cx="739125" cy="1099750"/>
            </a:xfrm>
            <a:custGeom>
              <a:avLst/>
              <a:gdLst/>
              <a:ahLst/>
              <a:cxnLst/>
              <a:rect l="l" t="t" r="r" b="b"/>
              <a:pathLst>
                <a:path w="29565" h="43990" extrusionOk="0">
                  <a:moveTo>
                    <a:pt x="4527" y="14548"/>
                  </a:moveTo>
                  <a:cubicBezTo>
                    <a:pt x="5085" y="14548"/>
                    <a:pt x="5657" y="14700"/>
                    <a:pt x="6180" y="15002"/>
                  </a:cubicBezTo>
                  <a:cubicBezTo>
                    <a:pt x="6787" y="15348"/>
                    <a:pt x="7323" y="15812"/>
                    <a:pt x="7752" y="16360"/>
                  </a:cubicBezTo>
                  <a:cubicBezTo>
                    <a:pt x="7538" y="16991"/>
                    <a:pt x="7228" y="17598"/>
                    <a:pt x="6859" y="18157"/>
                  </a:cubicBezTo>
                  <a:cubicBezTo>
                    <a:pt x="6262" y="19035"/>
                    <a:pt x="5368" y="19796"/>
                    <a:pt x="4407" y="19796"/>
                  </a:cubicBezTo>
                  <a:cubicBezTo>
                    <a:pt x="4351" y="19796"/>
                    <a:pt x="4295" y="19794"/>
                    <a:pt x="4239" y="19789"/>
                  </a:cubicBezTo>
                  <a:cubicBezTo>
                    <a:pt x="4109" y="19777"/>
                    <a:pt x="3989" y="19765"/>
                    <a:pt x="3858" y="19729"/>
                  </a:cubicBezTo>
                  <a:cubicBezTo>
                    <a:pt x="3739" y="19693"/>
                    <a:pt x="3644" y="19658"/>
                    <a:pt x="3513" y="19622"/>
                  </a:cubicBezTo>
                  <a:lnTo>
                    <a:pt x="3299" y="19503"/>
                  </a:lnTo>
                  <a:lnTo>
                    <a:pt x="3192" y="19455"/>
                  </a:lnTo>
                  <a:lnTo>
                    <a:pt x="3132" y="19431"/>
                  </a:lnTo>
                  <a:lnTo>
                    <a:pt x="3120" y="19420"/>
                  </a:lnTo>
                  <a:cubicBezTo>
                    <a:pt x="3001" y="19336"/>
                    <a:pt x="2870" y="19265"/>
                    <a:pt x="2763" y="19170"/>
                  </a:cubicBezTo>
                  <a:cubicBezTo>
                    <a:pt x="2311" y="18860"/>
                    <a:pt x="1953" y="18408"/>
                    <a:pt x="1763" y="17896"/>
                  </a:cubicBezTo>
                  <a:cubicBezTo>
                    <a:pt x="1394" y="16895"/>
                    <a:pt x="1918" y="15681"/>
                    <a:pt x="2882" y="15050"/>
                  </a:cubicBezTo>
                  <a:cubicBezTo>
                    <a:pt x="3370" y="14715"/>
                    <a:pt x="3941" y="14548"/>
                    <a:pt x="4527" y="14548"/>
                  </a:cubicBezTo>
                  <a:close/>
                  <a:moveTo>
                    <a:pt x="6660" y="24380"/>
                  </a:moveTo>
                  <a:cubicBezTo>
                    <a:pt x="6869" y="24380"/>
                    <a:pt x="7078" y="24396"/>
                    <a:pt x="7287" y="24432"/>
                  </a:cubicBezTo>
                  <a:cubicBezTo>
                    <a:pt x="7823" y="24515"/>
                    <a:pt x="8347" y="24670"/>
                    <a:pt x="8835" y="24908"/>
                  </a:cubicBezTo>
                  <a:cubicBezTo>
                    <a:pt x="9121" y="25051"/>
                    <a:pt x="9383" y="25206"/>
                    <a:pt x="9645" y="25396"/>
                  </a:cubicBezTo>
                  <a:cubicBezTo>
                    <a:pt x="9621" y="25516"/>
                    <a:pt x="9597" y="25635"/>
                    <a:pt x="9573" y="25754"/>
                  </a:cubicBezTo>
                  <a:cubicBezTo>
                    <a:pt x="9276" y="27051"/>
                    <a:pt x="8704" y="28290"/>
                    <a:pt x="7811" y="29159"/>
                  </a:cubicBezTo>
                  <a:lnTo>
                    <a:pt x="7811" y="29171"/>
                  </a:lnTo>
                  <a:cubicBezTo>
                    <a:pt x="7395" y="29587"/>
                    <a:pt x="6883" y="29909"/>
                    <a:pt x="6323" y="30111"/>
                  </a:cubicBezTo>
                  <a:cubicBezTo>
                    <a:pt x="5846" y="30287"/>
                    <a:pt x="5344" y="30374"/>
                    <a:pt x="4839" y="30374"/>
                  </a:cubicBezTo>
                  <a:cubicBezTo>
                    <a:pt x="4727" y="30374"/>
                    <a:pt x="4614" y="30370"/>
                    <a:pt x="4501" y="30361"/>
                  </a:cubicBezTo>
                  <a:cubicBezTo>
                    <a:pt x="3311" y="30290"/>
                    <a:pt x="2215" y="29587"/>
                    <a:pt x="1775" y="28564"/>
                  </a:cubicBezTo>
                  <a:cubicBezTo>
                    <a:pt x="1299" y="27552"/>
                    <a:pt x="1561" y="26349"/>
                    <a:pt x="2418" y="25635"/>
                  </a:cubicBezTo>
                  <a:cubicBezTo>
                    <a:pt x="3251" y="24896"/>
                    <a:pt x="4466" y="24563"/>
                    <a:pt x="5597" y="24432"/>
                  </a:cubicBezTo>
                  <a:cubicBezTo>
                    <a:pt x="5883" y="24396"/>
                    <a:pt x="6180" y="24384"/>
                    <a:pt x="6466" y="24384"/>
                  </a:cubicBezTo>
                  <a:cubicBezTo>
                    <a:pt x="6531" y="24382"/>
                    <a:pt x="6595" y="24380"/>
                    <a:pt x="6660" y="24380"/>
                  </a:cubicBezTo>
                  <a:close/>
                  <a:moveTo>
                    <a:pt x="4811" y="1"/>
                  </a:moveTo>
                  <a:lnTo>
                    <a:pt x="5025" y="143"/>
                  </a:lnTo>
                  <a:cubicBezTo>
                    <a:pt x="5228" y="298"/>
                    <a:pt x="5406" y="477"/>
                    <a:pt x="5573" y="667"/>
                  </a:cubicBezTo>
                  <a:cubicBezTo>
                    <a:pt x="5823" y="989"/>
                    <a:pt x="6002" y="1358"/>
                    <a:pt x="6073" y="1751"/>
                  </a:cubicBezTo>
                  <a:cubicBezTo>
                    <a:pt x="6180" y="2275"/>
                    <a:pt x="6049" y="2822"/>
                    <a:pt x="5716" y="3239"/>
                  </a:cubicBezTo>
                  <a:cubicBezTo>
                    <a:pt x="5347" y="3715"/>
                    <a:pt x="4668" y="4061"/>
                    <a:pt x="4347" y="4846"/>
                  </a:cubicBezTo>
                  <a:cubicBezTo>
                    <a:pt x="4180" y="5263"/>
                    <a:pt x="4156" y="5715"/>
                    <a:pt x="4287" y="6144"/>
                  </a:cubicBezTo>
                  <a:cubicBezTo>
                    <a:pt x="4430" y="6561"/>
                    <a:pt x="4620" y="6966"/>
                    <a:pt x="4882" y="7335"/>
                  </a:cubicBezTo>
                  <a:cubicBezTo>
                    <a:pt x="5442" y="8097"/>
                    <a:pt x="6073" y="8799"/>
                    <a:pt x="6776" y="9430"/>
                  </a:cubicBezTo>
                  <a:cubicBezTo>
                    <a:pt x="7502" y="10049"/>
                    <a:pt x="7942" y="10883"/>
                    <a:pt x="8157" y="11883"/>
                  </a:cubicBezTo>
                  <a:cubicBezTo>
                    <a:pt x="8347" y="12871"/>
                    <a:pt x="8335" y="13883"/>
                    <a:pt x="8145" y="14871"/>
                  </a:cubicBezTo>
                  <a:cubicBezTo>
                    <a:pt x="7740" y="14478"/>
                    <a:pt x="7287" y="14145"/>
                    <a:pt x="6799" y="13871"/>
                  </a:cubicBezTo>
                  <a:cubicBezTo>
                    <a:pt x="6121" y="13487"/>
                    <a:pt x="5356" y="13274"/>
                    <a:pt x="4578" y="13274"/>
                  </a:cubicBezTo>
                  <a:cubicBezTo>
                    <a:pt x="4536" y="13274"/>
                    <a:pt x="4495" y="13275"/>
                    <a:pt x="4454" y="13276"/>
                  </a:cubicBezTo>
                  <a:cubicBezTo>
                    <a:pt x="3632" y="13288"/>
                    <a:pt x="2835" y="13550"/>
                    <a:pt x="2156" y="14026"/>
                  </a:cubicBezTo>
                  <a:cubicBezTo>
                    <a:pt x="1489" y="14490"/>
                    <a:pt x="965" y="15145"/>
                    <a:pt x="668" y="15907"/>
                  </a:cubicBezTo>
                  <a:cubicBezTo>
                    <a:pt x="370" y="16669"/>
                    <a:pt x="346" y="17526"/>
                    <a:pt x="632" y="18312"/>
                  </a:cubicBezTo>
                  <a:cubicBezTo>
                    <a:pt x="918" y="19039"/>
                    <a:pt x="1418" y="19670"/>
                    <a:pt x="2061" y="20122"/>
                  </a:cubicBezTo>
                  <a:cubicBezTo>
                    <a:pt x="2215" y="20229"/>
                    <a:pt x="2370" y="20324"/>
                    <a:pt x="2525" y="20420"/>
                  </a:cubicBezTo>
                  <a:lnTo>
                    <a:pt x="2561" y="20443"/>
                  </a:lnTo>
                  <a:lnTo>
                    <a:pt x="2620" y="20467"/>
                  </a:lnTo>
                  <a:lnTo>
                    <a:pt x="2668" y="20491"/>
                  </a:lnTo>
                  <a:lnTo>
                    <a:pt x="2787" y="20551"/>
                  </a:lnTo>
                  <a:lnTo>
                    <a:pt x="3001" y="20658"/>
                  </a:lnTo>
                  <a:cubicBezTo>
                    <a:pt x="3192" y="20717"/>
                    <a:pt x="3394" y="20789"/>
                    <a:pt x="3585" y="20836"/>
                  </a:cubicBezTo>
                  <a:cubicBezTo>
                    <a:pt x="3775" y="20884"/>
                    <a:pt x="3978" y="20908"/>
                    <a:pt x="4168" y="20908"/>
                  </a:cubicBezTo>
                  <a:cubicBezTo>
                    <a:pt x="4203" y="20909"/>
                    <a:pt x="4238" y="20909"/>
                    <a:pt x="4272" y="20909"/>
                  </a:cubicBezTo>
                  <a:cubicBezTo>
                    <a:pt x="4998" y="20909"/>
                    <a:pt x="5708" y="20672"/>
                    <a:pt x="6299" y="20229"/>
                  </a:cubicBezTo>
                  <a:cubicBezTo>
                    <a:pt x="6847" y="19812"/>
                    <a:pt x="7311" y="19300"/>
                    <a:pt x="7680" y="18717"/>
                  </a:cubicBezTo>
                  <a:cubicBezTo>
                    <a:pt x="7966" y="18277"/>
                    <a:pt x="8204" y="17812"/>
                    <a:pt x="8407" y="17324"/>
                  </a:cubicBezTo>
                  <a:cubicBezTo>
                    <a:pt x="8502" y="17491"/>
                    <a:pt x="8597" y="17669"/>
                    <a:pt x="8692" y="17848"/>
                  </a:cubicBezTo>
                  <a:cubicBezTo>
                    <a:pt x="9276" y="19062"/>
                    <a:pt x="9645" y="20384"/>
                    <a:pt x="9776" y="21729"/>
                  </a:cubicBezTo>
                  <a:cubicBezTo>
                    <a:pt x="9871" y="22634"/>
                    <a:pt x="9871" y="23539"/>
                    <a:pt x="9776" y="24444"/>
                  </a:cubicBezTo>
                  <a:cubicBezTo>
                    <a:pt x="9597" y="24325"/>
                    <a:pt x="9419" y="24218"/>
                    <a:pt x="9228" y="24111"/>
                  </a:cubicBezTo>
                  <a:cubicBezTo>
                    <a:pt x="8669" y="23813"/>
                    <a:pt x="8061" y="23611"/>
                    <a:pt x="7430" y="23491"/>
                  </a:cubicBezTo>
                  <a:cubicBezTo>
                    <a:pt x="7109" y="23432"/>
                    <a:pt x="6776" y="23408"/>
                    <a:pt x="6454" y="23408"/>
                  </a:cubicBezTo>
                  <a:cubicBezTo>
                    <a:pt x="6368" y="23405"/>
                    <a:pt x="6283" y="23403"/>
                    <a:pt x="6198" y="23403"/>
                  </a:cubicBezTo>
                  <a:cubicBezTo>
                    <a:pt x="5966" y="23403"/>
                    <a:pt x="5737" y="23415"/>
                    <a:pt x="5502" y="23432"/>
                  </a:cubicBezTo>
                  <a:cubicBezTo>
                    <a:pt x="4204" y="23563"/>
                    <a:pt x="2846" y="23861"/>
                    <a:pt x="1680" y="24813"/>
                  </a:cubicBezTo>
                  <a:cubicBezTo>
                    <a:pt x="418" y="25825"/>
                    <a:pt x="1" y="27563"/>
                    <a:pt x="668" y="29040"/>
                  </a:cubicBezTo>
                  <a:cubicBezTo>
                    <a:pt x="1287" y="30516"/>
                    <a:pt x="2811" y="31492"/>
                    <a:pt x="4370" y="31623"/>
                  </a:cubicBezTo>
                  <a:cubicBezTo>
                    <a:pt x="4539" y="31639"/>
                    <a:pt x="4707" y="31647"/>
                    <a:pt x="4875" y="31647"/>
                  </a:cubicBezTo>
                  <a:cubicBezTo>
                    <a:pt x="5480" y="31647"/>
                    <a:pt x="6079" y="31548"/>
                    <a:pt x="6656" y="31362"/>
                  </a:cubicBezTo>
                  <a:cubicBezTo>
                    <a:pt x="7430" y="31100"/>
                    <a:pt x="8133" y="30671"/>
                    <a:pt x="8704" y="30099"/>
                  </a:cubicBezTo>
                  <a:cubicBezTo>
                    <a:pt x="9764" y="29064"/>
                    <a:pt x="10407" y="27742"/>
                    <a:pt x="10764" y="26385"/>
                  </a:cubicBezTo>
                  <a:cubicBezTo>
                    <a:pt x="10931" y="26551"/>
                    <a:pt x="11097" y="26730"/>
                    <a:pt x="11252" y="26920"/>
                  </a:cubicBezTo>
                  <a:cubicBezTo>
                    <a:pt x="12574" y="28528"/>
                    <a:pt x="13407" y="30314"/>
                    <a:pt x="14050" y="31909"/>
                  </a:cubicBezTo>
                  <a:cubicBezTo>
                    <a:pt x="14598" y="33314"/>
                    <a:pt x="15062" y="34743"/>
                    <a:pt x="15431" y="36195"/>
                  </a:cubicBezTo>
                  <a:cubicBezTo>
                    <a:pt x="15539" y="36612"/>
                    <a:pt x="15634" y="37005"/>
                    <a:pt x="15717" y="37362"/>
                  </a:cubicBezTo>
                  <a:cubicBezTo>
                    <a:pt x="15705" y="39089"/>
                    <a:pt x="15753" y="40184"/>
                    <a:pt x="15753" y="40351"/>
                  </a:cubicBezTo>
                  <a:lnTo>
                    <a:pt x="15753" y="40375"/>
                  </a:lnTo>
                  <a:lnTo>
                    <a:pt x="15753" y="40672"/>
                  </a:lnTo>
                  <a:cubicBezTo>
                    <a:pt x="15789" y="42077"/>
                    <a:pt x="15800" y="43804"/>
                    <a:pt x="17205" y="43982"/>
                  </a:cubicBezTo>
                  <a:cubicBezTo>
                    <a:pt x="17246" y="43987"/>
                    <a:pt x="17285" y="43990"/>
                    <a:pt x="17324" y="43990"/>
                  </a:cubicBezTo>
                  <a:cubicBezTo>
                    <a:pt x="18702" y="43990"/>
                    <a:pt x="18848" y="40767"/>
                    <a:pt x="18848" y="40767"/>
                  </a:cubicBezTo>
                  <a:cubicBezTo>
                    <a:pt x="18872" y="40529"/>
                    <a:pt x="18896" y="40279"/>
                    <a:pt x="18932" y="40041"/>
                  </a:cubicBezTo>
                  <a:cubicBezTo>
                    <a:pt x="18991" y="39565"/>
                    <a:pt x="19051" y="39101"/>
                    <a:pt x="19122" y="38624"/>
                  </a:cubicBezTo>
                  <a:cubicBezTo>
                    <a:pt x="19158" y="38398"/>
                    <a:pt x="19194" y="38160"/>
                    <a:pt x="19229" y="37934"/>
                  </a:cubicBezTo>
                  <a:cubicBezTo>
                    <a:pt x="19313" y="37469"/>
                    <a:pt x="19396" y="37005"/>
                    <a:pt x="19491" y="36553"/>
                  </a:cubicBezTo>
                  <a:cubicBezTo>
                    <a:pt x="19622" y="35874"/>
                    <a:pt x="19765" y="35207"/>
                    <a:pt x="19932" y="34540"/>
                  </a:cubicBezTo>
                  <a:cubicBezTo>
                    <a:pt x="20039" y="34100"/>
                    <a:pt x="20146" y="33671"/>
                    <a:pt x="20265" y="33243"/>
                  </a:cubicBezTo>
                  <a:cubicBezTo>
                    <a:pt x="20325" y="33028"/>
                    <a:pt x="20384" y="32814"/>
                    <a:pt x="20444" y="32600"/>
                  </a:cubicBezTo>
                  <a:cubicBezTo>
                    <a:pt x="23563" y="21586"/>
                    <a:pt x="29552" y="14252"/>
                    <a:pt x="29552" y="14252"/>
                  </a:cubicBezTo>
                  <a:lnTo>
                    <a:pt x="29564" y="14240"/>
                  </a:lnTo>
                  <a:lnTo>
                    <a:pt x="29552" y="14205"/>
                  </a:lnTo>
                  <a:cubicBezTo>
                    <a:pt x="29493" y="14109"/>
                    <a:pt x="29433" y="14014"/>
                    <a:pt x="29362" y="13919"/>
                  </a:cubicBezTo>
                  <a:cubicBezTo>
                    <a:pt x="29338" y="13883"/>
                    <a:pt x="29314" y="13847"/>
                    <a:pt x="29278" y="13812"/>
                  </a:cubicBezTo>
                  <a:cubicBezTo>
                    <a:pt x="29243" y="13752"/>
                    <a:pt x="29195" y="13693"/>
                    <a:pt x="29147" y="13633"/>
                  </a:cubicBezTo>
                  <a:cubicBezTo>
                    <a:pt x="29100" y="13574"/>
                    <a:pt x="29076" y="13550"/>
                    <a:pt x="29040" y="13514"/>
                  </a:cubicBezTo>
                  <a:cubicBezTo>
                    <a:pt x="29004" y="13478"/>
                    <a:pt x="28957" y="13407"/>
                    <a:pt x="28897" y="13359"/>
                  </a:cubicBezTo>
                  <a:cubicBezTo>
                    <a:pt x="28850" y="13300"/>
                    <a:pt x="28826" y="13288"/>
                    <a:pt x="28790" y="13252"/>
                  </a:cubicBezTo>
                  <a:cubicBezTo>
                    <a:pt x="28754" y="13205"/>
                    <a:pt x="28695" y="13145"/>
                    <a:pt x="28647" y="13097"/>
                  </a:cubicBezTo>
                  <a:cubicBezTo>
                    <a:pt x="28600" y="13050"/>
                    <a:pt x="28576" y="13038"/>
                    <a:pt x="28540" y="13002"/>
                  </a:cubicBezTo>
                  <a:cubicBezTo>
                    <a:pt x="28504" y="12966"/>
                    <a:pt x="28433" y="12907"/>
                    <a:pt x="28373" y="12859"/>
                  </a:cubicBezTo>
                  <a:lnTo>
                    <a:pt x="28278" y="12776"/>
                  </a:lnTo>
                  <a:cubicBezTo>
                    <a:pt x="28219" y="12728"/>
                    <a:pt x="28159" y="12681"/>
                    <a:pt x="28088" y="12633"/>
                  </a:cubicBezTo>
                  <a:lnTo>
                    <a:pt x="27992" y="12562"/>
                  </a:lnTo>
                  <a:cubicBezTo>
                    <a:pt x="27933" y="12514"/>
                    <a:pt x="27861" y="12466"/>
                    <a:pt x="27802" y="12431"/>
                  </a:cubicBezTo>
                  <a:cubicBezTo>
                    <a:pt x="27766" y="12407"/>
                    <a:pt x="27742" y="12395"/>
                    <a:pt x="27719" y="12371"/>
                  </a:cubicBezTo>
                  <a:cubicBezTo>
                    <a:pt x="27647" y="12323"/>
                    <a:pt x="27564" y="12276"/>
                    <a:pt x="27492" y="12228"/>
                  </a:cubicBezTo>
                  <a:lnTo>
                    <a:pt x="27433" y="12192"/>
                  </a:lnTo>
                  <a:cubicBezTo>
                    <a:pt x="27350" y="12145"/>
                    <a:pt x="27266" y="12097"/>
                    <a:pt x="27183" y="12062"/>
                  </a:cubicBezTo>
                  <a:lnTo>
                    <a:pt x="27135" y="12038"/>
                  </a:lnTo>
                  <a:cubicBezTo>
                    <a:pt x="27040" y="11990"/>
                    <a:pt x="26945" y="11942"/>
                    <a:pt x="26849" y="11883"/>
                  </a:cubicBezTo>
                  <a:cubicBezTo>
                    <a:pt x="24599" y="10823"/>
                    <a:pt x="22087" y="10811"/>
                    <a:pt x="22087" y="10811"/>
                  </a:cubicBezTo>
                  <a:cubicBezTo>
                    <a:pt x="16872" y="18360"/>
                    <a:pt x="15884" y="30207"/>
                    <a:pt x="15741" y="36350"/>
                  </a:cubicBezTo>
                  <a:cubicBezTo>
                    <a:pt x="15729" y="36267"/>
                    <a:pt x="15717" y="36195"/>
                    <a:pt x="15693" y="36112"/>
                  </a:cubicBezTo>
                  <a:cubicBezTo>
                    <a:pt x="15408" y="34624"/>
                    <a:pt x="15015" y="33159"/>
                    <a:pt x="14538" y="31719"/>
                  </a:cubicBezTo>
                  <a:cubicBezTo>
                    <a:pt x="13967" y="30064"/>
                    <a:pt x="13217" y="28183"/>
                    <a:pt x="11859" y="26409"/>
                  </a:cubicBezTo>
                  <a:cubicBezTo>
                    <a:pt x="11586" y="26063"/>
                    <a:pt x="11300" y="25730"/>
                    <a:pt x="10990" y="25420"/>
                  </a:cubicBezTo>
                  <a:cubicBezTo>
                    <a:pt x="11217" y="24146"/>
                    <a:pt x="11264" y="22849"/>
                    <a:pt x="11133" y="21563"/>
                  </a:cubicBezTo>
                  <a:cubicBezTo>
                    <a:pt x="10978" y="20062"/>
                    <a:pt x="10562" y="18598"/>
                    <a:pt x="9895" y="17241"/>
                  </a:cubicBezTo>
                  <a:cubicBezTo>
                    <a:pt x="9621" y="16693"/>
                    <a:pt x="9288" y="16181"/>
                    <a:pt x="8919" y="15705"/>
                  </a:cubicBezTo>
                  <a:cubicBezTo>
                    <a:pt x="8954" y="15526"/>
                    <a:pt x="8990" y="15360"/>
                    <a:pt x="9014" y="15193"/>
                  </a:cubicBezTo>
                  <a:cubicBezTo>
                    <a:pt x="9216" y="14038"/>
                    <a:pt x="9192" y="12847"/>
                    <a:pt x="8931" y="11704"/>
                  </a:cubicBezTo>
                  <a:cubicBezTo>
                    <a:pt x="8788" y="11157"/>
                    <a:pt x="8573" y="10633"/>
                    <a:pt x="8288" y="10145"/>
                  </a:cubicBezTo>
                  <a:cubicBezTo>
                    <a:pt x="8014" y="9680"/>
                    <a:pt x="7645" y="9275"/>
                    <a:pt x="7228" y="8942"/>
                  </a:cubicBezTo>
                  <a:cubicBezTo>
                    <a:pt x="6525" y="8371"/>
                    <a:pt x="5871" y="7728"/>
                    <a:pt x="5299" y="7025"/>
                  </a:cubicBezTo>
                  <a:cubicBezTo>
                    <a:pt x="5061" y="6716"/>
                    <a:pt x="4859" y="6370"/>
                    <a:pt x="4704" y="6001"/>
                  </a:cubicBezTo>
                  <a:cubicBezTo>
                    <a:pt x="4585" y="5668"/>
                    <a:pt x="4585" y="5311"/>
                    <a:pt x="4692" y="4977"/>
                  </a:cubicBezTo>
                  <a:cubicBezTo>
                    <a:pt x="4918" y="4322"/>
                    <a:pt x="5549" y="3918"/>
                    <a:pt x="5930" y="3394"/>
                  </a:cubicBezTo>
                  <a:cubicBezTo>
                    <a:pt x="6275" y="2906"/>
                    <a:pt x="6395" y="2298"/>
                    <a:pt x="6240" y="1715"/>
                  </a:cubicBezTo>
                  <a:cubicBezTo>
                    <a:pt x="6133" y="1310"/>
                    <a:pt x="5918" y="929"/>
                    <a:pt x="5633" y="620"/>
                  </a:cubicBezTo>
                  <a:cubicBezTo>
                    <a:pt x="5454" y="429"/>
                    <a:pt x="5252" y="262"/>
                    <a:pt x="5037" y="120"/>
                  </a:cubicBezTo>
                  <a:lnTo>
                    <a:pt x="4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3913275" y="2243000"/>
              <a:ext cx="1260300" cy="1854975"/>
            </a:xfrm>
            <a:custGeom>
              <a:avLst/>
              <a:gdLst/>
              <a:ahLst/>
              <a:cxnLst/>
              <a:rect l="l" t="t" r="r" b="b"/>
              <a:pathLst>
                <a:path w="50412" h="74199" extrusionOk="0">
                  <a:moveTo>
                    <a:pt x="33424" y="0"/>
                  </a:moveTo>
                  <a:cubicBezTo>
                    <a:pt x="33200" y="0"/>
                    <a:pt x="32972" y="27"/>
                    <a:pt x="32743" y="82"/>
                  </a:cubicBezTo>
                  <a:cubicBezTo>
                    <a:pt x="24408" y="2107"/>
                    <a:pt x="17777" y="2976"/>
                    <a:pt x="13848" y="9393"/>
                  </a:cubicBezTo>
                  <a:cubicBezTo>
                    <a:pt x="9918" y="15811"/>
                    <a:pt x="4096" y="22145"/>
                    <a:pt x="2048" y="26919"/>
                  </a:cubicBezTo>
                  <a:cubicBezTo>
                    <a:pt x="1" y="31693"/>
                    <a:pt x="8442" y="48719"/>
                    <a:pt x="10526" y="53768"/>
                  </a:cubicBezTo>
                  <a:cubicBezTo>
                    <a:pt x="12606" y="58808"/>
                    <a:pt x="18283" y="74199"/>
                    <a:pt x="22199" y="74199"/>
                  </a:cubicBezTo>
                  <a:cubicBezTo>
                    <a:pt x="22206" y="74199"/>
                    <a:pt x="22212" y="74199"/>
                    <a:pt x="22218" y="74199"/>
                  </a:cubicBezTo>
                  <a:cubicBezTo>
                    <a:pt x="26147" y="74163"/>
                    <a:pt x="36624" y="53029"/>
                    <a:pt x="39398" y="50470"/>
                  </a:cubicBezTo>
                  <a:cubicBezTo>
                    <a:pt x="42172" y="47910"/>
                    <a:pt x="48792" y="41897"/>
                    <a:pt x="49602" y="38016"/>
                  </a:cubicBezTo>
                  <a:cubicBezTo>
                    <a:pt x="50412" y="34134"/>
                    <a:pt x="48911" y="24157"/>
                    <a:pt x="46197" y="21287"/>
                  </a:cubicBezTo>
                  <a:cubicBezTo>
                    <a:pt x="43570" y="18523"/>
                    <a:pt x="39341" y="0"/>
                    <a:pt x="33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54"/>
            <p:cNvGrpSpPr/>
            <p:nvPr/>
          </p:nvGrpSpPr>
          <p:grpSpPr>
            <a:xfrm>
              <a:off x="4237175" y="3963165"/>
              <a:ext cx="445800" cy="445800"/>
              <a:chOff x="4386888" y="2432915"/>
              <a:chExt cx="445800" cy="445800"/>
            </a:xfrm>
          </p:grpSpPr>
          <p:sp>
            <p:nvSpPr>
              <p:cNvPr id="1042" name="Google Shape;1042;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54"/>
            <p:cNvGrpSpPr/>
            <p:nvPr/>
          </p:nvGrpSpPr>
          <p:grpSpPr>
            <a:xfrm>
              <a:off x="4051438" y="3562815"/>
              <a:ext cx="445800" cy="445800"/>
              <a:chOff x="4386888" y="2432915"/>
              <a:chExt cx="445800" cy="445800"/>
            </a:xfrm>
          </p:grpSpPr>
          <p:sp>
            <p:nvSpPr>
              <p:cNvPr id="1045" name="Google Shape;1045;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54"/>
            <p:cNvGrpSpPr/>
            <p:nvPr/>
          </p:nvGrpSpPr>
          <p:grpSpPr>
            <a:xfrm>
              <a:off x="4506088" y="3610540"/>
              <a:ext cx="445800" cy="445800"/>
              <a:chOff x="4386888" y="2432915"/>
              <a:chExt cx="445800" cy="445800"/>
            </a:xfrm>
          </p:grpSpPr>
          <p:sp>
            <p:nvSpPr>
              <p:cNvPr id="1048" name="Google Shape;1048;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4"/>
            <p:cNvGrpSpPr/>
            <p:nvPr/>
          </p:nvGrpSpPr>
          <p:grpSpPr>
            <a:xfrm>
              <a:off x="4756888" y="3245215"/>
              <a:ext cx="445800" cy="445800"/>
              <a:chOff x="4386888" y="2432915"/>
              <a:chExt cx="445800" cy="445800"/>
            </a:xfrm>
          </p:grpSpPr>
          <p:sp>
            <p:nvSpPr>
              <p:cNvPr id="1051" name="Google Shape;1051;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54"/>
            <p:cNvGrpSpPr/>
            <p:nvPr/>
          </p:nvGrpSpPr>
          <p:grpSpPr>
            <a:xfrm>
              <a:off x="4311600" y="3201465"/>
              <a:ext cx="445800" cy="445800"/>
              <a:chOff x="4386888" y="2432915"/>
              <a:chExt cx="445800" cy="445800"/>
            </a:xfrm>
          </p:grpSpPr>
          <p:sp>
            <p:nvSpPr>
              <p:cNvPr id="1054" name="Google Shape;1054;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54"/>
            <p:cNvGrpSpPr/>
            <p:nvPr/>
          </p:nvGrpSpPr>
          <p:grpSpPr>
            <a:xfrm>
              <a:off x="3866600" y="3158015"/>
              <a:ext cx="445800" cy="445800"/>
              <a:chOff x="4386888" y="2432915"/>
              <a:chExt cx="445800" cy="445800"/>
            </a:xfrm>
          </p:grpSpPr>
          <p:sp>
            <p:nvSpPr>
              <p:cNvPr id="1057" name="Google Shape;1057;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54"/>
            <p:cNvGrpSpPr/>
            <p:nvPr/>
          </p:nvGrpSpPr>
          <p:grpSpPr>
            <a:xfrm>
              <a:off x="3681300" y="2754102"/>
              <a:ext cx="445800" cy="445800"/>
              <a:chOff x="4386888" y="2432915"/>
              <a:chExt cx="445800" cy="445800"/>
            </a:xfrm>
          </p:grpSpPr>
          <p:sp>
            <p:nvSpPr>
              <p:cNvPr id="1060" name="Google Shape;1060;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54"/>
            <p:cNvGrpSpPr/>
            <p:nvPr/>
          </p:nvGrpSpPr>
          <p:grpSpPr>
            <a:xfrm>
              <a:off x="4126438" y="2797552"/>
              <a:ext cx="445800" cy="445800"/>
              <a:chOff x="4386888" y="2432915"/>
              <a:chExt cx="445800" cy="445800"/>
            </a:xfrm>
          </p:grpSpPr>
          <p:sp>
            <p:nvSpPr>
              <p:cNvPr id="1063" name="Google Shape;1063;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54"/>
            <p:cNvGrpSpPr/>
            <p:nvPr/>
          </p:nvGrpSpPr>
          <p:grpSpPr>
            <a:xfrm>
              <a:off x="4571738" y="2841165"/>
              <a:ext cx="445800" cy="445800"/>
              <a:chOff x="4386888" y="2432915"/>
              <a:chExt cx="445800" cy="445800"/>
            </a:xfrm>
          </p:grpSpPr>
          <p:sp>
            <p:nvSpPr>
              <p:cNvPr id="1066" name="Google Shape;1066;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4"/>
            <p:cNvGrpSpPr/>
            <p:nvPr/>
          </p:nvGrpSpPr>
          <p:grpSpPr>
            <a:xfrm>
              <a:off x="5016738" y="2884752"/>
              <a:ext cx="445800" cy="445800"/>
              <a:chOff x="4386888" y="2432915"/>
              <a:chExt cx="445800" cy="445800"/>
            </a:xfrm>
          </p:grpSpPr>
          <p:sp>
            <p:nvSpPr>
              <p:cNvPr id="1069" name="Google Shape;1069;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4"/>
            <p:cNvGrpSpPr/>
            <p:nvPr/>
          </p:nvGrpSpPr>
          <p:grpSpPr>
            <a:xfrm>
              <a:off x="4831888" y="2476665"/>
              <a:ext cx="445800" cy="445800"/>
              <a:chOff x="4386888" y="2432915"/>
              <a:chExt cx="445800" cy="445800"/>
            </a:xfrm>
          </p:grpSpPr>
          <p:sp>
            <p:nvSpPr>
              <p:cNvPr id="1072" name="Google Shape;1072;p54"/>
              <p:cNvSpPr/>
              <p:nvPr/>
            </p:nvSpPr>
            <p:spPr>
              <a:xfrm>
                <a:off x="4386888" y="2432915"/>
                <a:ext cx="445800" cy="445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54"/>
            <p:cNvGrpSpPr/>
            <p:nvPr/>
          </p:nvGrpSpPr>
          <p:grpSpPr>
            <a:xfrm>
              <a:off x="4386888" y="2432915"/>
              <a:ext cx="445800" cy="445800"/>
              <a:chOff x="4386888" y="2432915"/>
              <a:chExt cx="445800" cy="445800"/>
            </a:xfrm>
          </p:grpSpPr>
          <p:sp>
            <p:nvSpPr>
              <p:cNvPr id="1075" name="Google Shape;1075;p54"/>
              <p:cNvSpPr/>
              <p:nvPr/>
            </p:nvSpPr>
            <p:spPr>
              <a:xfrm>
                <a:off x="4386888" y="2432915"/>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rot="-3059552">
                <a:off x="4449652" y="2510345"/>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54"/>
            <p:cNvSpPr/>
            <p:nvPr/>
          </p:nvSpPr>
          <p:spPr>
            <a:xfrm>
              <a:off x="3941613" y="2390940"/>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rot="-3059552">
              <a:off x="4004377" y="2468370"/>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4647350" y="2067999"/>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4202150" y="2023924"/>
              <a:ext cx="445800" cy="445800"/>
            </a:xfrm>
            <a:prstGeom prst="ellipse">
              <a:avLst/>
            </a:pr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4170150" y="1992625"/>
              <a:ext cx="509625" cy="509325"/>
            </a:xfrm>
            <a:custGeom>
              <a:avLst/>
              <a:gdLst/>
              <a:ahLst/>
              <a:cxnLst/>
              <a:rect l="l" t="t" r="r" b="b"/>
              <a:pathLst>
                <a:path w="20385" h="20373" fill="none" extrusionOk="0">
                  <a:moveTo>
                    <a:pt x="15098" y="2704"/>
                  </a:moveTo>
                  <a:cubicBezTo>
                    <a:pt x="19229" y="5406"/>
                    <a:pt x="20384" y="10955"/>
                    <a:pt x="17681" y="15086"/>
                  </a:cubicBezTo>
                  <a:cubicBezTo>
                    <a:pt x="14979" y="19218"/>
                    <a:pt x="9430" y="20373"/>
                    <a:pt x="5299" y="17670"/>
                  </a:cubicBezTo>
                  <a:cubicBezTo>
                    <a:pt x="1167" y="14967"/>
                    <a:pt x="1" y="9419"/>
                    <a:pt x="2703" y="5287"/>
                  </a:cubicBezTo>
                  <a:cubicBezTo>
                    <a:pt x="5418" y="1156"/>
                    <a:pt x="10954" y="1"/>
                    <a:pt x="15098" y="2704"/>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4615450" y="2036100"/>
              <a:ext cx="509600" cy="509600"/>
            </a:xfrm>
            <a:custGeom>
              <a:avLst/>
              <a:gdLst/>
              <a:ahLst/>
              <a:cxnLst/>
              <a:rect l="l" t="t" r="r" b="b"/>
              <a:pathLst>
                <a:path w="20384" h="20384" fill="none" extrusionOk="0">
                  <a:moveTo>
                    <a:pt x="15086" y="2703"/>
                  </a:moveTo>
                  <a:cubicBezTo>
                    <a:pt x="19217" y="5406"/>
                    <a:pt x="20384" y="10954"/>
                    <a:pt x="17681" y="15085"/>
                  </a:cubicBezTo>
                  <a:cubicBezTo>
                    <a:pt x="14978" y="19217"/>
                    <a:pt x="9430" y="20384"/>
                    <a:pt x="5299" y="17681"/>
                  </a:cubicBezTo>
                  <a:cubicBezTo>
                    <a:pt x="1155" y="14966"/>
                    <a:pt x="0" y="9430"/>
                    <a:pt x="2703" y="5299"/>
                  </a:cubicBezTo>
                  <a:cubicBezTo>
                    <a:pt x="5406" y="1155"/>
                    <a:pt x="10954"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4019550" y="3530925"/>
              <a:ext cx="509600" cy="509600"/>
            </a:xfrm>
            <a:custGeom>
              <a:avLst/>
              <a:gdLst/>
              <a:ahLst/>
              <a:cxnLst/>
              <a:rect l="l" t="t" r="r" b="b"/>
              <a:pathLst>
                <a:path w="20384" h="20384" fill="none" extrusionOk="0">
                  <a:moveTo>
                    <a:pt x="15097" y="2703"/>
                  </a:moveTo>
                  <a:cubicBezTo>
                    <a:pt x="19229" y="5418"/>
                    <a:pt x="20384" y="10954"/>
                    <a:pt x="17681" y="15097"/>
                  </a:cubicBezTo>
                  <a:cubicBezTo>
                    <a:pt x="14978" y="19229"/>
                    <a:pt x="9430" y="20384"/>
                    <a:pt x="5298" y="17681"/>
                  </a:cubicBezTo>
                  <a:cubicBezTo>
                    <a:pt x="1167" y="14978"/>
                    <a:pt x="0" y="9430"/>
                    <a:pt x="2715" y="5299"/>
                  </a:cubicBezTo>
                  <a:cubicBezTo>
                    <a:pt x="5417" y="1167"/>
                    <a:pt x="10954" y="0"/>
                    <a:pt x="15097"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4473150" y="3577600"/>
              <a:ext cx="511700" cy="511700"/>
            </a:xfrm>
            <a:custGeom>
              <a:avLst/>
              <a:gdLst/>
              <a:ahLst/>
              <a:cxnLst/>
              <a:rect l="l" t="t" r="r" b="b"/>
              <a:pathLst>
                <a:path w="20468" h="20468" fill="none" extrusionOk="0">
                  <a:moveTo>
                    <a:pt x="15157" y="2716"/>
                  </a:moveTo>
                  <a:cubicBezTo>
                    <a:pt x="19301" y="5430"/>
                    <a:pt x="20468" y="11002"/>
                    <a:pt x="17753" y="15146"/>
                  </a:cubicBezTo>
                  <a:cubicBezTo>
                    <a:pt x="15026" y="19301"/>
                    <a:pt x="9466" y="20468"/>
                    <a:pt x="5311" y="17741"/>
                  </a:cubicBezTo>
                  <a:cubicBezTo>
                    <a:pt x="1168" y="15027"/>
                    <a:pt x="1" y="9454"/>
                    <a:pt x="2715" y="5311"/>
                  </a:cubicBezTo>
                  <a:cubicBezTo>
                    <a:pt x="5442" y="1156"/>
                    <a:pt x="11002" y="1"/>
                    <a:pt x="15157" y="2716"/>
                  </a:cubicBezTo>
                  <a:close/>
                </a:path>
              </a:pathLst>
            </a:custGeom>
            <a:solidFill>
              <a:schemeClr val="accent4"/>
            </a:solidFill>
            <a:ln w="1130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4205275" y="3931275"/>
              <a:ext cx="509625" cy="509600"/>
            </a:xfrm>
            <a:custGeom>
              <a:avLst/>
              <a:gdLst/>
              <a:ahLst/>
              <a:cxnLst/>
              <a:rect l="l" t="t" r="r" b="b"/>
              <a:pathLst>
                <a:path w="20385" h="20384" fill="none" extrusionOk="0">
                  <a:moveTo>
                    <a:pt x="15086" y="2703"/>
                  </a:moveTo>
                  <a:cubicBezTo>
                    <a:pt x="19217" y="5406"/>
                    <a:pt x="20384" y="10954"/>
                    <a:pt x="17669" y="15085"/>
                  </a:cubicBezTo>
                  <a:cubicBezTo>
                    <a:pt x="14967" y="19217"/>
                    <a:pt x="9430" y="20384"/>
                    <a:pt x="5287" y="17681"/>
                  </a:cubicBezTo>
                  <a:cubicBezTo>
                    <a:pt x="1155" y="14978"/>
                    <a:pt x="1" y="9430"/>
                    <a:pt x="2703" y="5298"/>
                  </a:cubicBezTo>
                  <a:cubicBezTo>
                    <a:pt x="5406" y="1155"/>
                    <a:pt x="10954"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4355000" y="2401025"/>
              <a:ext cx="509600" cy="509600"/>
            </a:xfrm>
            <a:custGeom>
              <a:avLst/>
              <a:gdLst/>
              <a:ahLst/>
              <a:cxnLst/>
              <a:rect l="l" t="t" r="r" b="b"/>
              <a:pathLst>
                <a:path w="20384" h="20384" fill="none" extrusionOk="0">
                  <a:moveTo>
                    <a:pt x="15086" y="2703"/>
                  </a:moveTo>
                  <a:cubicBezTo>
                    <a:pt x="19229" y="5418"/>
                    <a:pt x="20384" y="10954"/>
                    <a:pt x="17681" y="15097"/>
                  </a:cubicBezTo>
                  <a:cubicBezTo>
                    <a:pt x="14978" y="19229"/>
                    <a:pt x="9430" y="20384"/>
                    <a:pt x="5299" y="17681"/>
                  </a:cubicBezTo>
                  <a:cubicBezTo>
                    <a:pt x="1155" y="14978"/>
                    <a:pt x="0" y="9430"/>
                    <a:pt x="2703" y="5299"/>
                  </a:cubicBezTo>
                  <a:cubicBezTo>
                    <a:pt x="5406" y="1167"/>
                    <a:pt x="10954"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4800000" y="2444775"/>
              <a:ext cx="509600" cy="509600"/>
            </a:xfrm>
            <a:custGeom>
              <a:avLst/>
              <a:gdLst/>
              <a:ahLst/>
              <a:cxnLst/>
              <a:rect l="l" t="t" r="r" b="b"/>
              <a:pathLst>
                <a:path w="20384" h="20384" fill="none" extrusionOk="0">
                  <a:moveTo>
                    <a:pt x="15097" y="2703"/>
                  </a:moveTo>
                  <a:cubicBezTo>
                    <a:pt x="19229" y="5406"/>
                    <a:pt x="20384" y="10954"/>
                    <a:pt x="17681" y="15086"/>
                  </a:cubicBezTo>
                  <a:cubicBezTo>
                    <a:pt x="14978" y="19217"/>
                    <a:pt x="9430" y="20384"/>
                    <a:pt x="5299" y="17669"/>
                  </a:cubicBezTo>
                  <a:cubicBezTo>
                    <a:pt x="1167" y="14967"/>
                    <a:pt x="0" y="9430"/>
                    <a:pt x="2715" y="5287"/>
                  </a:cubicBezTo>
                  <a:cubicBezTo>
                    <a:pt x="5418" y="1155"/>
                    <a:pt x="10954" y="1"/>
                    <a:pt x="15097" y="2703"/>
                  </a:cubicBezTo>
                  <a:close/>
                </a:path>
              </a:pathLst>
            </a:custGeom>
            <a:solidFill>
              <a:schemeClr val="accent4"/>
            </a:solidFill>
            <a:ln w="190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3909700" y="2357550"/>
              <a:ext cx="509625" cy="509625"/>
            </a:xfrm>
            <a:custGeom>
              <a:avLst/>
              <a:gdLst/>
              <a:ahLst/>
              <a:cxnLst/>
              <a:rect l="l" t="t" r="r" b="b"/>
              <a:pathLst>
                <a:path w="20385" h="20385" fill="none" extrusionOk="0">
                  <a:moveTo>
                    <a:pt x="15086" y="2704"/>
                  </a:moveTo>
                  <a:cubicBezTo>
                    <a:pt x="19229" y="5406"/>
                    <a:pt x="20384" y="10955"/>
                    <a:pt x="17681" y="15086"/>
                  </a:cubicBezTo>
                  <a:cubicBezTo>
                    <a:pt x="14979" y="19230"/>
                    <a:pt x="9430" y="20384"/>
                    <a:pt x="5299" y="17682"/>
                  </a:cubicBezTo>
                  <a:cubicBezTo>
                    <a:pt x="1167" y="14979"/>
                    <a:pt x="1" y="9431"/>
                    <a:pt x="2703" y="5299"/>
                  </a:cubicBezTo>
                  <a:cubicBezTo>
                    <a:pt x="5418" y="1156"/>
                    <a:pt x="10954" y="1"/>
                    <a:pt x="15086" y="2704"/>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4279700" y="3169575"/>
              <a:ext cx="509600" cy="509600"/>
            </a:xfrm>
            <a:custGeom>
              <a:avLst/>
              <a:gdLst/>
              <a:ahLst/>
              <a:cxnLst/>
              <a:rect l="l" t="t" r="r" b="b"/>
              <a:pathLst>
                <a:path w="20384" h="20384" fill="none" extrusionOk="0">
                  <a:moveTo>
                    <a:pt x="15085" y="2715"/>
                  </a:moveTo>
                  <a:cubicBezTo>
                    <a:pt x="19229" y="5418"/>
                    <a:pt x="20384" y="10954"/>
                    <a:pt x="17681" y="15097"/>
                  </a:cubicBezTo>
                  <a:cubicBezTo>
                    <a:pt x="14978" y="19229"/>
                    <a:pt x="9430" y="20384"/>
                    <a:pt x="5298" y="17681"/>
                  </a:cubicBezTo>
                  <a:cubicBezTo>
                    <a:pt x="1155" y="14978"/>
                    <a:pt x="0" y="9430"/>
                    <a:pt x="2703" y="5298"/>
                  </a:cubicBezTo>
                  <a:cubicBezTo>
                    <a:pt x="5406" y="1167"/>
                    <a:pt x="10954" y="0"/>
                    <a:pt x="15085" y="2715"/>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4724975" y="3213325"/>
              <a:ext cx="509625" cy="509600"/>
            </a:xfrm>
            <a:custGeom>
              <a:avLst/>
              <a:gdLst/>
              <a:ahLst/>
              <a:cxnLst/>
              <a:rect l="l" t="t" r="r" b="b"/>
              <a:pathLst>
                <a:path w="20385" h="20384" fill="none" extrusionOk="0">
                  <a:moveTo>
                    <a:pt x="15086" y="2703"/>
                  </a:moveTo>
                  <a:cubicBezTo>
                    <a:pt x="19218" y="5406"/>
                    <a:pt x="20384" y="10954"/>
                    <a:pt x="17670" y="15086"/>
                  </a:cubicBezTo>
                  <a:cubicBezTo>
                    <a:pt x="14967" y="19217"/>
                    <a:pt x="9431" y="20384"/>
                    <a:pt x="5287" y="17669"/>
                  </a:cubicBezTo>
                  <a:cubicBezTo>
                    <a:pt x="1156" y="14967"/>
                    <a:pt x="1" y="9430"/>
                    <a:pt x="2704" y="5287"/>
                  </a:cubicBezTo>
                  <a:cubicBezTo>
                    <a:pt x="5406" y="1155"/>
                    <a:pt x="10955"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3834700" y="3126100"/>
              <a:ext cx="509600" cy="509625"/>
            </a:xfrm>
            <a:custGeom>
              <a:avLst/>
              <a:gdLst/>
              <a:ahLst/>
              <a:cxnLst/>
              <a:rect l="l" t="t" r="r" b="b"/>
              <a:pathLst>
                <a:path w="20384" h="20385" fill="none" extrusionOk="0">
                  <a:moveTo>
                    <a:pt x="15086" y="2704"/>
                  </a:moveTo>
                  <a:cubicBezTo>
                    <a:pt x="19217" y="5406"/>
                    <a:pt x="20384" y="10955"/>
                    <a:pt x="17669" y="15086"/>
                  </a:cubicBezTo>
                  <a:cubicBezTo>
                    <a:pt x="14966" y="19229"/>
                    <a:pt x="9430" y="20384"/>
                    <a:pt x="5287" y="17682"/>
                  </a:cubicBezTo>
                  <a:cubicBezTo>
                    <a:pt x="1155" y="14979"/>
                    <a:pt x="0" y="9431"/>
                    <a:pt x="2703" y="5299"/>
                  </a:cubicBezTo>
                  <a:cubicBezTo>
                    <a:pt x="5406" y="1156"/>
                    <a:pt x="10954" y="1"/>
                    <a:pt x="15086" y="2704"/>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4094550" y="2765650"/>
              <a:ext cx="509600" cy="509600"/>
            </a:xfrm>
            <a:custGeom>
              <a:avLst/>
              <a:gdLst/>
              <a:ahLst/>
              <a:cxnLst/>
              <a:rect l="l" t="t" r="r" b="b"/>
              <a:pathLst>
                <a:path w="20384" h="20384" fill="none" extrusionOk="0">
                  <a:moveTo>
                    <a:pt x="15086" y="2703"/>
                  </a:moveTo>
                  <a:cubicBezTo>
                    <a:pt x="19229" y="5418"/>
                    <a:pt x="20384" y="10954"/>
                    <a:pt x="17681" y="15086"/>
                  </a:cubicBezTo>
                  <a:cubicBezTo>
                    <a:pt x="14979" y="19229"/>
                    <a:pt x="9430" y="20384"/>
                    <a:pt x="5299" y="17681"/>
                  </a:cubicBezTo>
                  <a:cubicBezTo>
                    <a:pt x="1155" y="14978"/>
                    <a:pt x="0" y="9430"/>
                    <a:pt x="2703" y="5299"/>
                  </a:cubicBezTo>
                  <a:cubicBezTo>
                    <a:pt x="5406" y="1167"/>
                    <a:pt x="10954"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4539850" y="2809400"/>
              <a:ext cx="509600" cy="509325"/>
            </a:xfrm>
            <a:custGeom>
              <a:avLst/>
              <a:gdLst/>
              <a:ahLst/>
              <a:cxnLst/>
              <a:rect l="l" t="t" r="r" b="b"/>
              <a:pathLst>
                <a:path w="20384" h="20373" fill="none" extrusionOk="0">
                  <a:moveTo>
                    <a:pt x="15085" y="2703"/>
                  </a:moveTo>
                  <a:cubicBezTo>
                    <a:pt x="19217" y="5406"/>
                    <a:pt x="20384" y="10954"/>
                    <a:pt x="17669" y="15086"/>
                  </a:cubicBezTo>
                  <a:cubicBezTo>
                    <a:pt x="14966" y="19217"/>
                    <a:pt x="9430" y="20372"/>
                    <a:pt x="5287" y="17669"/>
                  </a:cubicBezTo>
                  <a:cubicBezTo>
                    <a:pt x="1155" y="14967"/>
                    <a:pt x="0" y="9418"/>
                    <a:pt x="2703" y="5287"/>
                  </a:cubicBezTo>
                  <a:cubicBezTo>
                    <a:pt x="5406" y="1156"/>
                    <a:pt x="10954" y="1"/>
                    <a:pt x="15085"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4984850" y="2852850"/>
              <a:ext cx="509600" cy="509625"/>
            </a:xfrm>
            <a:custGeom>
              <a:avLst/>
              <a:gdLst/>
              <a:ahLst/>
              <a:cxnLst/>
              <a:rect l="l" t="t" r="r" b="b"/>
              <a:pathLst>
                <a:path w="20384" h="20385" fill="none" extrusionOk="0">
                  <a:moveTo>
                    <a:pt x="15085" y="2704"/>
                  </a:moveTo>
                  <a:cubicBezTo>
                    <a:pt x="19229" y="5406"/>
                    <a:pt x="20384" y="10955"/>
                    <a:pt x="17681" y="15086"/>
                  </a:cubicBezTo>
                  <a:cubicBezTo>
                    <a:pt x="14978" y="19230"/>
                    <a:pt x="9430" y="20384"/>
                    <a:pt x="5298" y="17682"/>
                  </a:cubicBezTo>
                  <a:cubicBezTo>
                    <a:pt x="1167" y="14979"/>
                    <a:pt x="0" y="9431"/>
                    <a:pt x="2703" y="5299"/>
                  </a:cubicBezTo>
                  <a:cubicBezTo>
                    <a:pt x="5417" y="1156"/>
                    <a:pt x="10954" y="1"/>
                    <a:pt x="15085" y="2704"/>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3649550" y="2722200"/>
              <a:ext cx="509325" cy="509600"/>
            </a:xfrm>
            <a:custGeom>
              <a:avLst/>
              <a:gdLst/>
              <a:ahLst/>
              <a:cxnLst/>
              <a:rect l="l" t="t" r="r" b="b"/>
              <a:pathLst>
                <a:path w="20373" h="20384" fill="none" extrusionOk="0">
                  <a:moveTo>
                    <a:pt x="15086" y="2703"/>
                  </a:moveTo>
                  <a:cubicBezTo>
                    <a:pt x="19217" y="5406"/>
                    <a:pt x="20372" y="10954"/>
                    <a:pt x="17669" y="15085"/>
                  </a:cubicBezTo>
                  <a:cubicBezTo>
                    <a:pt x="14967" y="19217"/>
                    <a:pt x="9418" y="20384"/>
                    <a:pt x="5287" y="17681"/>
                  </a:cubicBezTo>
                  <a:cubicBezTo>
                    <a:pt x="1156" y="14966"/>
                    <a:pt x="1" y="9430"/>
                    <a:pt x="2703" y="5286"/>
                  </a:cubicBezTo>
                  <a:cubicBezTo>
                    <a:pt x="5406" y="1155"/>
                    <a:pt x="10954" y="0"/>
                    <a:pt x="15086" y="2703"/>
                  </a:cubicBezTo>
                  <a:close/>
                </a:path>
              </a:pathLst>
            </a:custGeom>
            <a:solidFill>
              <a:schemeClr val="accent4"/>
            </a:solidFill>
            <a:ln w="110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rot="-3059552">
              <a:off x="4264915" y="2101354"/>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rot="-3059552">
              <a:off x="4708490" y="2136429"/>
              <a:ext cx="115821" cy="63345"/>
            </a:xfrm>
            <a:prstGeom prst="ellipse">
              <a:avLst/>
            </a:pr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54"/>
          <p:cNvSpPr txBox="1"/>
          <p:nvPr/>
        </p:nvSpPr>
        <p:spPr>
          <a:xfrm>
            <a:off x="6295822" y="1112425"/>
            <a:ext cx="248251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de" sz="2100" dirty="0">
                <a:solidFill>
                  <a:schemeClr val="dk1"/>
                </a:solidFill>
                <a:latin typeface="Oswald"/>
                <a:ea typeface="Oswald"/>
                <a:cs typeface="Oswald"/>
                <a:sym typeface="Oswald"/>
              </a:rPr>
              <a:t>1. Remove Duplicates</a:t>
            </a:r>
            <a:endParaRPr sz="2100" dirty="0">
              <a:solidFill>
                <a:schemeClr val="dk1"/>
              </a:solidFill>
              <a:latin typeface="Oswald"/>
              <a:ea typeface="Oswald"/>
              <a:cs typeface="Oswald"/>
              <a:sym typeface="Oswald"/>
            </a:endParaRPr>
          </a:p>
        </p:txBody>
      </p:sp>
      <p:sp>
        <p:nvSpPr>
          <p:cNvPr id="1099" name="Google Shape;1099;p54"/>
          <p:cNvSpPr txBox="1"/>
          <p:nvPr/>
        </p:nvSpPr>
        <p:spPr>
          <a:xfrm>
            <a:off x="6295784" y="1542427"/>
            <a:ext cx="21837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500" dirty="0">
                <a:solidFill>
                  <a:schemeClr val="dk2"/>
                </a:solidFill>
                <a:latin typeface="Titillium Web"/>
                <a:ea typeface="Titillium Web"/>
                <a:cs typeface="Titillium Web"/>
                <a:sym typeface="Titillium Web"/>
              </a:rPr>
              <a:t>Duplicate Tasting Notes that were likely input multiple times by accident</a:t>
            </a:r>
            <a:endParaRPr sz="1500" dirty="0">
              <a:solidFill>
                <a:schemeClr val="dk2"/>
              </a:solidFill>
              <a:latin typeface="Titillium Web"/>
              <a:ea typeface="Titillium Web"/>
              <a:cs typeface="Titillium Web"/>
              <a:sym typeface="Titillium Web"/>
            </a:endParaRPr>
          </a:p>
        </p:txBody>
      </p:sp>
      <p:sp>
        <p:nvSpPr>
          <p:cNvPr id="1100" name="Google Shape;1100;p54"/>
          <p:cNvSpPr txBox="1"/>
          <p:nvPr/>
        </p:nvSpPr>
        <p:spPr>
          <a:xfrm>
            <a:off x="554799" y="1721979"/>
            <a:ext cx="2183700" cy="531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de" sz="2100" dirty="0">
                <a:solidFill>
                  <a:schemeClr val="dk1"/>
                </a:solidFill>
                <a:latin typeface="Oswald"/>
                <a:ea typeface="Oswald"/>
                <a:cs typeface="Oswald"/>
                <a:sym typeface="Oswald"/>
              </a:rPr>
              <a:t>2. Clean Notes</a:t>
            </a:r>
            <a:endParaRPr sz="2100" dirty="0">
              <a:solidFill>
                <a:schemeClr val="dk1"/>
              </a:solidFill>
              <a:latin typeface="Oswald"/>
              <a:ea typeface="Oswald"/>
              <a:cs typeface="Oswald"/>
              <a:sym typeface="Oswald"/>
            </a:endParaRPr>
          </a:p>
        </p:txBody>
      </p:sp>
      <p:sp>
        <p:nvSpPr>
          <p:cNvPr id="1101" name="Google Shape;1101;p54"/>
          <p:cNvSpPr txBox="1"/>
          <p:nvPr/>
        </p:nvSpPr>
        <p:spPr>
          <a:xfrm>
            <a:off x="554687" y="2151972"/>
            <a:ext cx="2183700" cy="75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de" sz="1500" dirty="0">
                <a:solidFill>
                  <a:schemeClr val="dk2"/>
                </a:solidFill>
                <a:latin typeface="Titillium Web"/>
                <a:ea typeface="Titillium Web"/>
                <a:cs typeface="Titillium Web"/>
                <a:sym typeface="Titillium Web"/>
              </a:rPr>
              <a:t>Remove names, websites, </a:t>
            </a:r>
          </a:p>
          <a:p>
            <a:pPr marL="0" lvl="0" indent="0" algn="r" rtl="0">
              <a:spcBef>
                <a:spcPts val="0"/>
              </a:spcBef>
              <a:spcAft>
                <a:spcPts val="0"/>
              </a:spcAft>
              <a:buNone/>
            </a:pPr>
            <a:r>
              <a:rPr lang="de" sz="1500" dirty="0">
                <a:solidFill>
                  <a:schemeClr val="dk2"/>
                </a:solidFill>
                <a:latin typeface="Titillium Web"/>
                <a:ea typeface="Titillium Web"/>
                <a:cs typeface="Titillium Web"/>
                <a:sym typeface="Titillium Web"/>
              </a:rPr>
              <a:t>phone numbers</a:t>
            </a:r>
            <a:endParaRPr sz="1500" dirty="0">
              <a:solidFill>
                <a:schemeClr val="dk2"/>
              </a:solidFill>
              <a:latin typeface="Titillium Web"/>
              <a:ea typeface="Titillium Web"/>
              <a:cs typeface="Titillium Web"/>
              <a:sym typeface="Titillium Web"/>
            </a:endParaRPr>
          </a:p>
        </p:txBody>
      </p:sp>
      <p:sp>
        <p:nvSpPr>
          <p:cNvPr id="1102" name="Google Shape;1102;p54"/>
          <p:cNvSpPr txBox="1"/>
          <p:nvPr/>
        </p:nvSpPr>
        <p:spPr>
          <a:xfrm>
            <a:off x="6125225" y="3348625"/>
            <a:ext cx="218370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de" sz="2100" dirty="0">
                <a:solidFill>
                  <a:schemeClr val="dk1"/>
                </a:solidFill>
                <a:latin typeface="Oswald"/>
                <a:ea typeface="Oswald"/>
                <a:cs typeface="Oswald"/>
                <a:sym typeface="Oswald"/>
              </a:rPr>
              <a:t>4. Model Specific</a:t>
            </a:r>
            <a:endParaRPr sz="2100" dirty="0">
              <a:solidFill>
                <a:schemeClr val="dk1"/>
              </a:solidFill>
              <a:latin typeface="Oswald"/>
              <a:ea typeface="Oswald"/>
              <a:cs typeface="Oswald"/>
              <a:sym typeface="Oswald"/>
            </a:endParaRPr>
          </a:p>
        </p:txBody>
      </p:sp>
      <p:sp>
        <p:nvSpPr>
          <p:cNvPr id="1103" name="Google Shape;1103;p54"/>
          <p:cNvSpPr txBox="1"/>
          <p:nvPr/>
        </p:nvSpPr>
        <p:spPr>
          <a:xfrm>
            <a:off x="6125187" y="3778634"/>
            <a:ext cx="21837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500" dirty="0">
                <a:solidFill>
                  <a:schemeClr val="dk2"/>
                </a:solidFill>
                <a:latin typeface="Titillium Web"/>
                <a:ea typeface="Titillium Web"/>
                <a:cs typeface="Titillium Web"/>
                <a:sym typeface="Titillium Web"/>
              </a:rPr>
              <a:t>Removing Punctuation</a:t>
            </a:r>
            <a:endParaRPr sz="1500" dirty="0">
              <a:solidFill>
                <a:schemeClr val="dk2"/>
              </a:solidFill>
              <a:latin typeface="Titillium Web"/>
              <a:ea typeface="Titillium Web"/>
              <a:cs typeface="Titillium Web"/>
              <a:sym typeface="Titillium Web"/>
            </a:endParaRPr>
          </a:p>
        </p:txBody>
      </p:sp>
      <p:sp>
        <p:nvSpPr>
          <p:cNvPr id="1104" name="Google Shape;1104;p54"/>
          <p:cNvSpPr txBox="1"/>
          <p:nvPr/>
        </p:nvSpPr>
        <p:spPr>
          <a:xfrm>
            <a:off x="835200" y="3342375"/>
            <a:ext cx="2183700" cy="531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de" sz="2100" dirty="0">
                <a:solidFill>
                  <a:schemeClr val="dk1"/>
                </a:solidFill>
                <a:latin typeface="Oswald"/>
                <a:ea typeface="Oswald"/>
                <a:cs typeface="Oswald"/>
                <a:sym typeface="Oswald"/>
              </a:rPr>
              <a:t>3. Preprocessing</a:t>
            </a:r>
            <a:endParaRPr sz="2100" dirty="0">
              <a:solidFill>
                <a:schemeClr val="dk1"/>
              </a:solidFill>
              <a:latin typeface="Oswald"/>
              <a:ea typeface="Oswald"/>
              <a:cs typeface="Oswald"/>
              <a:sym typeface="Oswald"/>
            </a:endParaRPr>
          </a:p>
        </p:txBody>
      </p:sp>
      <p:sp>
        <p:nvSpPr>
          <p:cNvPr id="1105" name="Google Shape;1105;p54"/>
          <p:cNvSpPr txBox="1"/>
          <p:nvPr/>
        </p:nvSpPr>
        <p:spPr>
          <a:xfrm>
            <a:off x="835088" y="3772376"/>
            <a:ext cx="2183700" cy="75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de" sz="1500" dirty="0">
                <a:solidFill>
                  <a:schemeClr val="dk2"/>
                </a:solidFill>
                <a:latin typeface="Titillium Web"/>
                <a:ea typeface="Titillium Web"/>
                <a:cs typeface="Titillium Web"/>
                <a:sym typeface="Titillium Web"/>
              </a:rPr>
              <a:t>End of Sentence tokens added</a:t>
            </a:r>
          </a:p>
          <a:p>
            <a:pPr marL="0" lvl="0" indent="0" algn="r" rtl="0">
              <a:spcBef>
                <a:spcPts val="0"/>
              </a:spcBef>
              <a:spcAft>
                <a:spcPts val="0"/>
              </a:spcAft>
              <a:buNone/>
            </a:pPr>
            <a:r>
              <a:rPr lang="en-US" sz="1500" dirty="0">
                <a:solidFill>
                  <a:schemeClr val="dk2"/>
                </a:solidFill>
                <a:latin typeface="Titillium Web"/>
                <a:ea typeface="Titillium Web"/>
                <a:cs typeface="Titillium Web"/>
                <a:sym typeface="Titillium Web"/>
              </a:rPr>
              <a:t>Data Set split into </a:t>
            </a:r>
            <a:r>
              <a:rPr lang="en-US" sz="1500" dirty="0" err="1">
                <a:solidFill>
                  <a:schemeClr val="dk2"/>
                </a:solidFill>
                <a:latin typeface="Titillium Web"/>
                <a:ea typeface="Titillium Web"/>
                <a:cs typeface="Titillium Web"/>
                <a:sym typeface="Titillium Web"/>
              </a:rPr>
              <a:t>Xs</a:t>
            </a:r>
            <a:r>
              <a:rPr lang="en-US" sz="1500" dirty="0">
                <a:solidFill>
                  <a:schemeClr val="dk2"/>
                </a:solidFill>
                <a:latin typeface="Titillium Web"/>
                <a:ea typeface="Titillium Web"/>
                <a:cs typeface="Titillium Web"/>
                <a:sym typeface="Titillium Web"/>
              </a:rPr>
              <a:t> and Ys</a:t>
            </a:r>
            <a:endParaRPr sz="1500" dirty="0">
              <a:solidFill>
                <a:schemeClr val="dk2"/>
              </a:solidFill>
              <a:latin typeface="Titillium Web"/>
              <a:ea typeface="Titillium Web"/>
              <a:cs typeface="Titillium Web"/>
              <a:sym typeface="Titillium Web"/>
            </a:endParaRPr>
          </a:p>
        </p:txBody>
      </p:sp>
      <p:sp>
        <p:nvSpPr>
          <p:cNvPr id="1106" name="Google Shape;1106;p54"/>
          <p:cNvSpPr/>
          <p:nvPr/>
        </p:nvSpPr>
        <p:spPr>
          <a:xfrm>
            <a:off x="2816962" y="2023924"/>
            <a:ext cx="1234217" cy="336476"/>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1107" name="Google Shape;1107;p54"/>
          <p:cNvSpPr/>
          <p:nvPr/>
        </p:nvSpPr>
        <p:spPr>
          <a:xfrm rot="10800000" flipV="1">
            <a:off x="4979786" y="1441898"/>
            <a:ext cx="1315997" cy="282563"/>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1108" name="Google Shape;1108;p54"/>
          <p:cNvSpPr/>
          <p:nvPr/>
        </p:nvSpPr>
        <p:spPr>
          <a:xfrm rot="10800000" flipH="1">
            <a:off x="3018800" y="3212572"/>
            <a:ext cx="768631" cy="378728"/>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1109" name="Google Shape;1109;p54"/>
          <p:cNvSpPr/>
          <p:nvPr/>
        </p:nvSpPr>
        <p:spPr>
          <a:xfrm>
            <a:off x="4761375" y="3618378"/>
            <a:ext cx="1363808" cy="601917"/>
          </a:xfrm>
          <a:custGeom>
            <a:avLst/>
            <a:gdLst/>
            <a:ahLst/>
            <a:cxnLst/>
            <a:rect l="l" t="t" r="r" b="b"/>
            <a:pathLst>
              <a:path w="42473" h="9198" extrusionOk="0">
                <a:moveTo>
                  <a:pt x="42473" y="0"/>
                </a:moveTo>
                <a:lnTo>
                  <a:pt x="24618" y="0"/>
                </a:lnTo>
                <a:lnTo>
                  <a:pt x="24618" y="9198"/>
                </a:lnTo>
                <a:lnTo>
                  <a:pt x="0" y="9198"/>
                </a:lnTo>
              </a:path>
            </a:pathLst>
          </a:custGeom>
          <a:noFill/>
          <a:ln w="9525" cap="flat" cmpd="sng">
            <a:solidFill>
              <a:schemeClr val="dk2"/>
            </a:solidFill>
            <a:prstDash val="solid"/>
            <a:round/>
            <a:headEnd type="none" w="med" len="med"/>
            <a:tailEnd type="oval"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4"/>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Wine Note Length &amp; Tasting Note Variation</a:t>
            </a:r>
            <a:endParaRPr dirty="0"/>
          </a:p>
        </p:txBody>
      </p:sp>
      <p:sp>
        <p:nvSpPr>
          <p:cNvPr id="815" name="Google Shape;815;p44"/>
          <p:cNvSpPr txBox="1">
            <a:spLocks noGrp="1"/>
          </p:cNvSpPr>
          <p:nvPr>
            <p:ph type="body" idx="1"/>
          </p:nvPr>
        </p:nvSpPr>
        <p:spPr>
          <a:xfrm>
            <a:off x="1775912" y="1664996"/>
            <a:ext cx="6696167" cy="10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Wine note lengths ranged from under 10 words to over 800 words</a:t>
            </a:r>
          </a:p>
          <a:p>
            <a:pPr marL="285750" lvl="0" indent="-285750" algn="l" rtl="0">
              <a:spcBef>
                <a:spcPts val="0"/>
              </a:spcBef>
              <a:spcAft>
                <a:spcPts val="0"/>
              </a:spcAft>
              <a:buFontTx/>
              <a:buChar char="-"/>
            </a:pPr>
            <a:r>
              <a:rPr lang="en-SG" sz="1200" dirty="0"/>
              <a:t>Short tasting notes were sometimes scores with a “Recommended” Tag for the note</a:t>
            </a:r>
          </a:p>
          <a:p>
            <a:pPr marL="285750" lvl="0" indent="-285750" algn="l" rtl="0">
              <a:spcBef>
                <a:spcPts val="0"/>
              </a:spcBef>
              <a:spcAft>
                <a:spcPts val="0"/>
              </a:spcAft>
              <a:buFontTx/>
              <a:buChar char="-"/>
            </a:pPr>
            <a:r>
              <a:rPr lang="en-US" sz="1200" dirty="0"/>
              <a:t>Shorter </a:t>
            </a:r>
            <a:r>
              <a:rPr lang="en-US" sz="1200" b="1" dirty="0"/>
              <a:t>notes under 25 words were cut </a:t>
            </a:r>
            <a:r>
              <a:rPr lang="en-US" sz="1200" dirty="0"/>
              <a:t>to provide the model with notes of longer length, as well as to later be able to compare generated notes with ground truths based on an initial seed text</a:t>
            </a:r>
          </a:p>
          <a:p>
            <a:pPr marL="285750" lvl="0" indent="-285750" algn="l" rtl="0">
              <a:spcBef>
                <a:spcPts val="0"/>
              </a:spcBef>
              <a:spcAft>
                <a:spcPts val="0"/>
              </a:spcAft>
              <a:buFontTx/>
              <a:buChar char="-"/>
            </a:pPr>
            <a:r>
              <a:rPr lang="en-US" sz="1200" dirty="0"/>
              <a:t>Long notes had many personal anecdotes and </a:t>
            </a:r>
            <a:r>
              <a:rPr lang="en-US" sz="1200" b="1" dirty="0"/>
              <a:t>notes above 75 were cut</a:t>
            </a:r>
          </a:p>
        </p:txBody>
      </p:sp>
      <p:sp>
        <p:nvSpPr>
          <p:cNvPr id="816" name="Google Shape;816;p44"/>
          <p:cNvSpPr txBox="1">
            <a:spLocks noGrp="1"/>
          </p:cNvSpPr>
          <p:nvPr>
            <p:ph type="body" idx="2"/>
          </p:nvPr>
        </p:nvSpPr>
        <p:spPr>
          <a:xfrm>
            <a:off x="1775911" y="3433299"/>
            <a:ext cx="7152936" cy="1079700"/>
          </a:xfrm>
          <a:prstGeom prst="rect">
            <a:avLst/>
          </a:prstGeom>
          <a:noFill/>
          <a:ln>
            <a:noFill/>
          </a:ln>
        </p:spPr>
        <p:txBody>
          <a:bodyPr spcFirstLastPara="1" wrap="square" lIns="91425" tIns="91425" rIns="91425" bIns="91425" anchor="t" anchorCtr="0">
            <a:noAutofit/>
          </a:bodyPr>
          <a:lstStyle/>
          <a:p>
            <a:pPr marL="0" indent="0" algn="l">
              <a:buNone/>
            </a:pPr>
            <a:r>
              <a:rPr lang="de" sz="1200" dirty="0"/>
              <a:t>Wine notes that were similar but not duplicate fell into 2 categories:</a:t>
            </a:r>
          </a:p>
          <a:p>
            <a:pPr marL="285750" indent="-285750" algn="l">
              <a:buFontTx/>
              <a:buChar char="-"/>
            </a:pPr>
            <a:r>
              <a:rPr lang="de" sz="1200" dirty="0"/>
              <a:t>Wine was named based on region with the same year</a:t>
            </a:r>
          </a:p>
          <a:p>
            <a:pPr marL="285750" indent="-285750" algn="l">
              <a:buFontTx/>
              <a:buChar char="-"/>
            </a:pPr>
            <a:r>
              <a:rPr lang="de" sz="1200" dirty="0"/>
              <a:t>Similar tasting notes for wines of different vintages from the same winery</a:t>
            </a:r>
          </a:p>
          <a:p>
            <a:pPr marL="171450" indent="-171450" algn="l">
              <a:buFontTx/>
              <a:buChar char="-"/>
            </a:pPr>
            <a:endParaRPr lang="de" sz="1200" dirty="0"/>
          </a:p>
          <a:p>
            <a:pPr marL="0" indent="0" algn="l">
              <a:buNone/>
            </a:pPr>
            <a:r>
              <a:rPr lang="de" sz="1200" dirty="0"/>
              <a:t>Both were ultimately kept as there was enough variation</a:t>
            </a:r>
          </a:p>
          <a:p>
            <a:pPr marL="0" indent="0" algn="l">
              <a:buNone/>
            </a:pPr>
            <a:endParaRPr lang="de" sz="1200" dirty="0"/>
          </a:p>
          <a:p>
            <a:pPr marL="0" indent="0" algn="l">
              <a:buNone/>
            </a:pPr>
            <a:r>
              <a:rPr lang="de" sz="1200" dirty="0"/>
              <a:t>48,000 rows of data remaining</a:t>
            </a:r>
            <a:endParaRPr sz="1200" dirty="0"/>
          </a:p>
        </p:txBody>
      </p:sp>
      <p:sp>
        <p:nvSpPr>
          <p:cNvPr id="817" name="Google Shape;817;p44"/>
          <p:cNvSpPr txBox="1">
            <a:spLocks noGrp="1"/>
          </p:cNvSpPr>
          <p:nvPr>
            <p:ph type="title"/>
          </p:nvPr>
        </p:nvSpPr>
        <p:spPr>
          <a:xfrm>
            <a:off x="1775912" y="1179498"/>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Wine Note Lengths</a:t>
            </a:r>
            <a:endParaRPr dirty="0"/>
          </a:p>
        </p:txBody>
      </p:sp>
      <p:sp>
        <p:nvSpPr>
          <p:cNvPr id="818" name="Google Shape;818;p44"/>
          <p:cNvSpPr txBox="1">
            <a:spLocks noGrp="1"/>
          </p:cNvSpPr>
          <p:nvPr>
            <p:ph type="title" idx="3"/>
          </p:nvPr>
        </p:nvSpPr>
        <p:spPr>
          <a:xfrm>
            <a:off x="1775912" y="2919994"/>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Similar Wine Notes</a:t>
            </a:r>
            <a:endParaRPr dirty="0"/>
          </a:p>
        </p:txBody>
      </p:sp>
      <p:sp>
        <p:nvSpPr>
          <p:cNvPr id="819" name="Google Shape;819;p44"/>
          <p:cNvSpPr/>
          <p:nvPr/>
        </p:nvSpPr>
        <p:spPr>
          <a:xfrm>
            <a:off x="625089" y="3059777"/>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3627" y="2991240"/>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03383" y="1330584"/>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71920" y="1262049"/>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4"/>
          <p:cNvGrpSpPr/>
          <p:nvPr/>
        </p:nvGrpSpPr>
        <p:grpSpPr>
          <a:xfrm>
            <a:off x="844908" y="1430883"/>
            <a:ext cx="396500" cy="397100"/>
            <a:chOff x="1796050" y="2312625"/>
            <a:chExt cx="396500" cy="397100"/>
          </a:xfrm>
        </p:grpSpPr>
        <p:sp>
          <p:nvSpPr>
            <p:cNvPr id="824" name="Google Shape;824;p44"/>
            <p:cNvSpPr/>
            <p:nvPr/>
          </p:nvSpPr>
          <p:spPr>
            <a:xfrm>
              <a:off x="1796050" y="2312625"/>
              <a:ext cx="396500" cy="397100"/>
            </a:xfrm>
            <a:custGeom>
              <a:avLst/>
              <a:gdLst/>
              <a:ahLst/>
              <a:cxnLst/>
              <a:rect l="l" t="t" r="r" b="b"/>
              <a:pathLst>
                <a:path w="15860" h="15884" extrusionOk="0">
                  <a:moveTo>
                    <a:pt x="7620" y="619"/>
                  </a:moveTo>
                  <a:lnTo>
                    <a:pt x="7620" y="1429"/>
                  </a:lnTo>
                  <a:cubicBezTo>
                    <a:pt x="6275" y="1500"/>
                    <a:pt x="4989" y="2036"/>
                    <a:pt x="3989" y="2941"/>
                  </a:cubicBezTo>
                  <a:lnTo>
                    <a:pt x="3417" y="2369"/>
                  </a:lnTo>
                  <a:cubicBezTo>
                    <a:pt x="4572" y="1310"/>
                    <a:pt x="6061" y="691"/>
                    <a:pt x="7620" y="619"/>
                  </a:cubicBezTo>
                  <a:close/>
                  <a:moveTo>
                    <a:pt x="8239" y="631"/>
                  </a:moveTo>
                  <a:cubicBezTo>
                    <a:pt x="9799" y="703"/>
                    <a:pt x="11287" y="1310"/>
                    <a:pt x="12442" y="2369"/>
                  </a:cubicBezTo>
                  <a:lnTo>
                    <a:pt x="11871" y="2941"/>
                  </a:lnTo>
                  <a:cubicBezTo>
                    <a:pt x="10871" y="2036"/>
                    <a:pt x="9585" y="1500"/>
                    <a:pt x="8239" y="1429"/>
                  </a:cubicBezTo>
                  <a:lnTo>
                    <a:pt x="8239" y="631"/>
                  </a:lnTo>
                  <a:close/>
                  <a:moveTo>
                    <a:pt x="2977" y="2810"/>
                  </a:moveTo>
                  <a:lnTo>
                    <a:pt x="3548" y="3382"/>
                  </a:lnTo>
                  <a:cubicBezTo>
                    <a:pt x="2644" y="4382"/>
                    <a:pt x="2120" y="5668"/>
                    <a:pt x="2048" y="7013"/>
                  </a:cubicBezTo>
                  <a:lnTo>
                    <a:pt x="1239" y="7013"/>
                  </a:lnTo>
                  <a:cubicBezTo>
                    <a:pt x="1310" y="5453"/>
                    <a:pt x="1917" y="3965"/>
                    <a:pt x="2977" y="2810"/>
                  </a:cubicBezTo>
                  <a:close/>
                  <a:moveTo>
                    <a:pt x="12883" y="2810"/>
                  </a:moveTo>
                  <a:cubicBezTo>
                    <a:pt x="13943" y="3965"/>
                    <a:pt x="14562" y="5453"/>
                    <a:pt x="14633" y="7013"/>
                  </a:cubicBezTo>
                  <a:lnTo>
                    <a:pt x="13823" y="7013"/>
                  </a:lnTo>
                  <a:cubicBezTo>
                    <a:pt x="13752" y="5668"/>
                    <a:pt x="13216" y="4382"/>
                    <a:pt x="12311" y="3382"/>
                  </a:cubicBezTo>
                  <a:lnTo>
                    <a:pt x="12883" y="2810"/>
                  </a:lnTo>
                  <a:close/>
                  <a:moveTo>
                    <a:pt x="2036" y="7632"/>
                  </a:moveTo>
                  <a:cubicBezTo>
                    <a:pt x="2120" y="9049"/>
                    <a:pt x="2703" y="10394"/>
                    <a:pt x="3691" y="11418"/>
                  </a:cubicBezTo>
                  <a:cubicBezTo>
                    <a:pt x="3441" y="11549"/>
                    <a:pt x="3263" y="11775"/>
                    <a:pt x="3167" y="12037"/>
                  </a:cubicBezTo>
                  <a:cubicBezTo>
                    <a:pt x="2001" y="10859"/>
                    <a:pt x="1310" y="9287"/>
                    <a:pt x="1239" y="7632"/>
                  </a:cubicBezTo>
                  <a:close/>
                  <a:moveTo>
                    <a:pt x="14633" y="7632"/>
                  </a:moveTo>
                  <a:cubicBezTo>
                    <a:pt x="14550" y="9287"/>
                    <a:pt x="13859" y="10859"/>
                    <a:pt x="12692" y="12037"/>
                  </a:cubicBezTo>
                  <a:cubicBezTo>
                    <a:pt x="12597" y="11775"/>
                    <a:pt x="12407" y="11549"/>
                    <a:pt x="12169" y="11418"/>
                  </a:cubicBezTo>
                  <a:cubicBezTo>
                    <a:pt x="13157" y="10394"/>
                    <a:pt x="13740" y="9049"/>
                    <a:pt x="13812" y="7632"/>
                  </a:cubicBezTo>
                  <a:close/>
                  <a:moveTo>
                    <a:pt x="7928" y="2045"/>
                  </a:moveTo>
                  <a:cubicBezTo>
                    <a:pt x="9542" y="2045"/>
                    <a:pt x="11148" y="2778"/>
                    <a:pt x="12192" y="4215"/>
                  </a:cubicBezTo>
                  <a:lnTo>
                    <a:pt x="10502" y="4215"/>
                  </a:lnTo>
                  <a:cubicBezTo>
                    <a:pt x="10121" y="4251"/>
                    <a:pt x="10121" y="4810"/>
                    <a:pt x="10502" y="4846"/>
                  </a:cubicBezTo>
                  <a:lnTo>
                    <a:pt x="12585" y="4846"/>
                  </a:lnTo>
                  <a:cubicBezTo>
                    <a:pt x="12990" y="5608"/>
                    <a:pt x="13204" y="6453"/>
                    <a:pt x="13204" y="7322"/>
                  </a:cubicBezTo>
                  <a:cubicBezTo>
                    <a:pt x="13204" y="7430"/>
                    <a:pt x="13204" y="7537"/>
                    <a:pt x="13192" y="7644"/>
                  </a:cubicBezTo>
                  <a:lnTo>
                    <a:pt x="10906" y="7644"/>
                  </a:lnTo>
                  <a:cubicBezTo>
                    <a:pt x="10525" y="7668"/>
                    <a:pt x="10525" y="8239"/>
                    <a:pt x="10906" y="8263"/>
                  </a:cubicBezTo>
                  <a:lnTo>
                    <a:pt x="13121" y="8263"/>
                  </a:lnTo>
                  <a:cubicBezTo>
                    <a:pt x="12907" y="9418"/>
                    <a:pt x="12323" y="10478"/>
                    <a:pt x="11442" y="11263"/>
                  </a:cubicBezTo>
                  <a:lnTo>
                    <a:pt x="11430" y="11275"/>
                  </a:lnTo>
                  <a:cubicBezTo>
                    <a:pt x="11037" y="11335"/>
                    <a:pt x="10704" y="11573"/>
                    <a:pt x="10537" y="11918"/>
                  </a:cubicBezTo>
                  <a:cubicBezTo>
                    <a:pt x="9728" y="12374"/>
                    <a:pt x="8829" y="12603"/>
                    <a:pt x="7930" y="12603"/>
                  </a:cubicBezTo>
                  <a:cubicBezTo>
                    <a:pt x="7043" y="12603"/>
                    <a:pt x="6157" y="12380"/>
                    <a:pt x="5358" y="11930"/>
                  </a:cubicBezTo>
                  <a:cubicBezTo>
                    <a:pt x="5346" y="11930"/>
                    <a:pt x="5334" y="11918"/>
                    <a:pt x="5322" y="11918"/>
                  </a:cubicBezTo>
                  <a:cubicBezTo>
                    <a:pt x="5156" y="11573"/>
                    <a:pt x="4822" y="11323"/>
                    <a:pt x="4429" y="11275"/>
                  </a:cubicBezTo>
                  <a:lnTo>
                    <a:pt x="4418" y="11263"/>
                  </a:lnTo>
                  <a:cubicBezTo>
                    <a:pt x="2941" y="9942"/>
                    <a:pt x="2322" y="7906"/>
                    <a:pt x="2822" y="5989"/>
                  </a:cubicBezTo>
                  <a:lnTo>
                    <a:pt x="5584" y="5989"/>
                  </a:lnTo>
                  <a:cubicBezTo>
                    <a:pt x="5965" y="5965"/>
                    <a:pt x="5965" y="5394"/>
                    <a:pt x="5584" y="5370"/>
                  </a:cubicBezTo>
                  <a:lnTo>
                    <a:pt x="3036" y="5370"/>
                  </a:lnTo>
                  <a:cubicBezTo>
                    <a:pt x="3167" y="5025"/>
                    <a:pt x="3334" y="4703"/>
                    <a:pt x="3548" y="4394"/>
                  </a:cubicBezTo>
                  <a:lnTo>
                    <a:pt x="4560" y="4394"/>
                  </a:lnTo>
                  <a:cubicBezTo>
                    <a:pt x="4941" y="4370"/>
                    <a:pt x="4941" y="3798"/>
                    <a:pt x="4560" y="3774"/>
                  </a:cubicBezTo>
                  <a:lnTo>
                    <a:pt x="4025" y="3774"/>
                  </a:lnTo>
                  <a:cubicBezTo>
                    <a:pt x="5079" y="2614"/>
                    <a:pt x="6506" y="2045"/>
                    <a:pt x="7928" y="2045"/>
                  </a:cubicBezTo>
                  <a:close/>
                  <a:moveTo>
                    <a:pt x="5453" y="12668"/>
                  </a:moveTo>
                  <a:cubicBezTo>
                    <a:pt x="6132" y="12978"/>
                    <a:pt x="6870" y="13168"/>
                    <a:pt x="7620" y="13204"/>
                  </a:cubicBezTo>
                  <a:lnTo>
                    <a:pt x="7620" y="14014"/>
                  </a:lnTo>
                  <a:cubicBezTo>
                    <a:pt x="6870" y="13978"/>
                    <a:pt x="6144" y="13823"/>
                    <a:pt x="5453" y="13549"/>
                  </a:cubicBezTo>
                  <a:lnTo>
                    <a:pt x="5453" y="12668"/>
                  </a:lnTo>
                  <a:close/>
                  <a:moveTo>
                    <a:pt x="10406" y="12668"/>
                  </a:moveTo>
                  <a:lnTo>
                    <a:pt x="10406" y="13549"/>
                  </a:lnTo>
                  <a:cubicBezTo>
                    <a:pt x="9716" y="13823"/>
                    <a:pt x="8978" y="13978"/>
                    <a:pt x="8239" y="14014"/>
                  </a:cubicBezTo>
                  <a:lnTo>
                    <a:pt x="8239" y="13204"/>
                  </a:lnTo>
                  <a:cubicBezTo>
                    <a:pt x="8990" y="13157"/>
                    <a:pt x="9728" y="12978"/>
                    <a:pt x="10406" y="12668"/>
                  </a:cubicBezTo>
                  <a:close/>
                  <a:moveTo>
                    <a:pt x="11585" y="11903"/>
                  </a:moveTo>
                  <a:cubicBezTo>
                    <a:pt x="11856" y="11903"/>
                    <a:pt x="12127" y="12079"/>
                    <a:pt x="12145" y="12430"/>
                  </a:cubicBezTo>
                  <a:lnTo>
                    <a:pt x="12145" y="14014"/>
                  </a:lnTo>
                  <a:lnTo>
                    <a:pt x="11026" y="14014"/>
                  </a:lnTo>
                  <a:lnTo>
                    <a:pt x="11026" y="13752"/>
                  </a:lnTo>
                  <a:lnTo>
                    <a:pt x="11026" y="12430"/>
                  </a:lnTo>
                  <a:cubicBezTo>
                    <a:pt x="11043" y="12079"/>
                    <a:pt x="11314" y="11903"/>
                    <a:pt x="11585" y="11903"/>
                  </a:cubicBezTo>
                  <a:close/>
                  <a:moveTo>
                    <a:pt x="4270" y="11906"/>
                  </a:moveTo>
                  <a:cubicBezTo>
                    <a:pt x="4540" y="11906"/>
                    <a:pt x="4810" y="12085"/>
                    <a:pt x="4834" y="12442"/>
                  </a:cubicBezTo>
                  <a:lnTo>
                    <a:pt x="4834" y="14026"/>
                  </a:lnTo>
                  <a:lnTo>
                    <a:pt x="3715" y="14026"/>
                  </a:lnTo>
                  <a:lnTo>
                    <a:pt x="3715" y="12442"/>
                  </a:lnTo>
                  <a:cubicBezTo>
                    <a:pt x="3733" y="12085"/>
                    <a:pt x="4001" y="11906"/>
                    <a:pt x="4270" y="11906"/>
                  </a:cubicBezTo>
                  <a:close/>
                  <a:moveTo>
                    <a:pt x="13478" y="14645"/>
                  </a:moveTo>
                  <a:cubicBezTo>
                    <a:pt x="13883" y="14645"/>
                    <a:pt x="14228" y="14895"/>
                    <a:pt x="14359" y="15264"/>
                  </a:cubicBezTo>
                  <a:lnTo>
                    <a:pt x="1501" y="15264"/>
                  </a:lnTo>
                  <a:cubicBezTo>
                    <a:pt x="1631" y="14895"/>
                    <a:pt x="1977" y="14645"/>
                    <a:pt x="2382" y="14645"/>
                  </a:cubicBezTo>
                  <a:close/>
                  <a:moveTo>
                    <a:pt x="7930" y="0"/>
                  </a:moveTo>
                  <a:cubicBezTo>
                    <a:pt x="4882" y="0"/>
                    <a:pt x="2155" y="1881"/>
                    <a:pt x="1072" y="4739"/>
                  </a:cubicBezTo>
                  <a:cubicBezTo>
                    <a:pt x="0" y="7584"/>
                    <a:pt x="810" y="10811"/>
                    <a:pt x="3096" y="12823"/>
                  </a:cubicBezTo>
                  <a:lnTo>
                    <a:pt x="3096" y="14026"/>
                  </a:lnTo>
                  <a:lnTo>
                    <a:pt x="2382" y="14026"/>
                  </a:lnTo>
                  <a:cubicBezTo>
                    <a:pt x="1524" y="14026"/>
                    <a:pt x="822" y="14716"/>
                    <a:pt x="822" y="15574"/>
                  </a:cubicBezTo>
                  <a:cubicBezTo>
                    <a:pt x="822" y="15752"/>
                    <a:pt x="965" y="15883"/>
                    <a:pt x="1131" y="15883"/>
                  </a:cubicBezTo>
                  <a:lnTo>
                    <a:pt x="14728" y="15883"/>
                  </a:lnTo>
                  <a:cubicBezTo>
                    <a:pt x="14895" y="15883"/>
                    <a:pt x="15038" y="15752"/>
                    <a:pt x="15038" y="15574"/>
                  </a:cubicBezTo>
                  <a:cubicBezTo>
                    <a:pt x="15038" y="14716"/>
                    <a:pt x="14335" y="14026"/>
                    <a:pt x="13478" y="14026"/>
                  </a:cubicBezTo>
                  <a:lnTo>
                    <a:pt x="12764" y="14026"/>
                  </a:lnTo>
                  <a:lnTo>
                    <a:pt x="12764" y="12823"/>
                  </a:lnTo>
                  <a:cubicBezTo>
                    <a:pt x="15050" y="10811"/>
                    <a:pt x="15859" y="7584"/>
                    <a:pt x="14788" y="4739"/>
                  </a:cubicBezTo>
                  <a:cubicBezTo>
                    <a:pt x="13704" y="1881"/>
                    <a:pt x="10978" y="0"/>
                    <a:pt x="793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1907075" y="2487850"/>
              <a:ext cx="115800" cy="93875"/>
            </a:xfrm>
            <a:custGeom>
              <a:avLst/>
              <a:gdLst/>
              <a:ahLst/>
              <a:cxnLst/>
              <a:rect l="l" t="t" r="r" b="b"/>
              <a:pathLst>
                <a:path w="4632" h="3755" extrusionOk="0">
                  <a:moveTo>
                    <a:pt x="1043" y="728"/>
                  </a:moveTo>
                  <a:cubicBezTo>
                    <a:pt x="1057" y="728"/>
                    <a:pt x="1070" y="729"/>
                    <a:pt x="1084" y="730"/>
                  </a:cubicBezTo>
                  <a:lnTo>
                    <a:pt x="2382" y="885"/>
                  </a:lnTo>
                  <a:cubicBezTo>
                    <a:pt x="2346" y="1040"/>
                    <a:pt x="2346" y="1218"/>
                    <a:pt x="2382" y="1385"/>
                  </a:cubicBezTo>
                  <a:lnTo>
                    <a:pt x="1084" y="1528"/>
                  </a:lnTo>
                  <a:cubicBezTo>
                    <a:pt x="1070" y="1529"/>
                    <a:pt x="1055" y="1530"/>
                    <a:pt x="1041" y="1530"/>
                  </a:cubicBezTo>
                  <a:cubicBezTo>
                    <a:pt x="823" y="1530"/>
                    <a:pt x="635" y="1361"/>
                    <a:pt x="631" y="1129"/>
                  </a:cubicBezTo>
                  <a:lnTo>
                    <a:pt x="631" y="1129"/>
                  </a:lnTo>
                  <a:cubicBezTo>
                    <a:pt x="635" y="907"/>
                    <a:pt x="824" y="728"/>
                    <a:pt x="1043" y="728"/>
                  </a:cubicBezTo>
                  <a:close/>
                  <a:moveTo>
                    <a:pt x="3489" y="623"/>
                  </a:moveTo>
                  <a:cubicBezTo>
                    <a:pt x="3775" y="623"/>
                    <a:pt x="4001" y="849"/>
                    <a:pt x="4001" y="1135"/>
                  </a:cubicBezTo>
                  <a:cubicBezTo>
                    <a:pt x="4001" y="1441"/>
                    <a:pt x="3751" y="1643"/>
                    <a:pt x="3489" y="1643"/>
                  </a:cubicBezTo>
                  <a:cubicBezTo>
                    <a:pt x="3364" y="1643"/>
                    <a:pt x="3236" y="1596"/>
                    <a:pt x="3132" y="1492"/>
                  </a:cubicBezTo>
                  <a:cubicBezTo>
                    <a:pt x="2810" y="1171"/>
                    <a:pt x="3036" y="623"/>
                    <a:pt x="3489" y="623"/>
                  </a:cubicBezTo>
                  <a:close/>
                  <a:moveTo>
                    <a:pt x="3798" y="2218"/>
                  </a:moveTo>
                  <a:lnTo>
                    <a:pt x="3798" y="3135"/>
                  </a:lnTo>
                  <a:lnTo>
                    <a:pt x="3179" y="3135"/>
                  </a:lnTo>
                  <a:lnTo>
                    <a:pt x="3179" y="2218"/>
                  </a:lnTo>
                  <a:cubicBezTo>
                    <a:pt x="3281" y="2248"/>
                    <a:pt x="3385" y="2263"/>
                    <a:pt x="3489" y="2263"/>
                  </a:cubicBezTo>
                  <a:cubicBezTo>
                    <a:pt x="3593" y="2263"/>
                    <a:pt x="3697" y="2248"/>
                    <a:pt x="3798" y="2218"/>
                  </a:cubicBezTo>
                  <a:close/>
                  <a:moveTo>
                    <a:pt x="3489" y="0"/>
                  </a:moveTo>
                  <a:cubicBezTo>
                    <a:pt x="3224" y="0"/>
                    <a:pt x="2953" y="94"/>
                    <a:pt x="2727" y="302"/>
                  </a:cubicBezTo>
                  <a:lnTo>
                    <a:pt x="1167" y="111"/>
                  </a:lnTo>
                  <a:cubicBezTo>
                    <a:pt x="1132" y="107"/>
                    <a:pt x="1096" y="106"/>
                    <a:pt x="1061" y="106"/>
                  </a:cubicBezTo>
                  <a:cubicBezTo>
                    <a:pt x="522" y="106"/>
                    <a:pt x="58" y="528"/>
                    <a:pt x="24" y="1075"/>
                  </a:cubicBezTo>
                  <a:cubicBezTo>
                    <a:pt x="0" y="1659"/>
                    <a:pt x="453" y="2159"/>
                    <a:pt x="1048" y="2159"/>
                  </a:cubicBezTo>
                  <a:lnTo>
                    <a:pt x="1155" y="2159"/>
                  </a:lnTo>
                  <a:lnTo>
                    <a:pt x="2560" y="1992"/>
                  </a:lnTo>
                  <a:lnTo>
                    <a:pt x="2560" y="3445"/>
                  </a:lnTo>
                  <a:cubicBezTo>
                    <a:pt x="2560" y="3623"/>
                    <a:pt x="2691" y="3754"/>
                    <a:pt x="2870" y="3754"/>
                  </a:cubicBezTo>
                  <a:lnTo>
                    <a:pt x="4108" y="3754"/>
                  </a:lnTo>
                  <a:cubicBezTo>
                    <a:pt x="4287" y="3754"/>
                    <a:pt x="4418" y="3623"/>
                    <a:pt x="4418" y="3445"/>
                  </a:cubicBezTo>
                  <a:lnTo>
                    <a:pt x="4418" y="1849"/>
                  </a:lnTo>
                  <a:cubicBezTo>
                    <a:pt x="4418" y="1826"/>
                    <a:pt x="4418" y="1802"/>
                    <a:pt x="4418" y="1790"/>
                  </a:cubicBezTo>
                  <a:cubicBezTo>
                    <a:pt x="4560" y="1599"/>
                    <a:pt x="4632" y="1373"/>
                    <a:pt x="4632" y="1135"/>
                  </a:cubicBezTo>
                  <a:cubicBezTo>
                    <a:pt x="4632" y="455"/>
                    <a:pt x="4074" y="0"/>
                    <a:pt x="3489"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2005300" y="2461400"/>
              <a:ext cx="90825" cy="15575"/>
            </a:xfrm>
            <a:custGeom>
              <a:avLst/>
              <a:gdLst/>
              <a:ahLst/>
              <a:cxnLst/>
              <a:rect l="l" t="t" r="r" b="b"/>
              <a:pathLst>
                <a:path w="3633" h="623" extrusionOk="0">
                  <a:moveTo>
                    <a:pt x="3236" y="1"/>
                  </a:moveTo>
                  <a:cubicBezTo>
                    <a:pt x="3225" y="1"/>
                    <a:pt x="3214" y="1"/>
                    <a:pt x="3203" y="2"/>
                  </a:cubicBezTo>
                  <a:lnTo>
                    <a:pt x="381" y="2"/>
                  </a:lnTo>
                  <a:cubicBezTo>
                    <a:pt x="0" y="26"/>
                    <a:pt x="0" y="598"/>
                    <a:pt x="381" y="621"/>
                  </a:cubicBezTo>
                  <a:lnTo>
                    <a:pt x="3203" y="621"/>
                  </a:lnTo>
                  <a:cubicBezTo>
                    <a:pt x="3214" y="622"/>
                    <a:pt x="3225" y="623"/>
                    <a:pt x="3236" y="623"/>
                  </a:cubicBezTo>
                  <a:cubicBezTo>
                    <a:pt x="3633" y="623"/>
                    <a:pt x="3633" y="1"/>
                    <a:pt x="3236"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2016025" y="2417950"/>
              <a:ext cx="19650" cy="15550"/>
            </a:xfrm>
            <a:custGeom>
              <a:avLst/>
              <a:gdLst/>
              <a:ahLst/>
              <a:cxnLst/>
              <a:rect l="l" t="t" r="r" b="b"/>
              <a:pathLst>
                <a:path w="786" h="622" extrusionOk="0">
                  <a:moveTo>
                    <a:pt x="412" y="0"/>
                  </a:moveTo>
                  <a:cubicBezTo>
                    <a:pt x="332" y="0"/>
                    <a:pt x="252" y="31"/>
                    <a:pt x="191" y="97"/>
                  </a:cubicBezTo>
                  <a:cubicBezTo>
                    <a:pt x="0" y="288"/>
                    <a:pt x="143" y="621"/>
                    <a:pt x="417" y="621"/>
                  </a:cubicBezTo>
                  <a:cubicBezTo>
                    <a:pt x="643" y="621"/>
                    <a:pt x="786" y="395"/>
                    <a:pt x="703" y="192"/>
                  </a:cubicBezTo>
                  <a:cubicBezTo>
                    <a:pt x="652" y="71"/>
                    <a:pt x="533" y="0"/>
                    <a:pt x="412"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4"/>
          <p:cNvGrpSpPr/>
          <p:nvPr/>
        </p:nvGrpSpPr>
        <p:grpSpPr>
          <a:xfrm>
            <a:off x="865887" y="3160149"/>
            <a:ext cx="397975" cy="396975"/>
            <a:chOff x="3911500" y="2970850"/>
            <a:chExt cx="397975" cy="396975"/>
          </a:xfrm>
        </p:grpSpPr>
        <p:sp>
          <p:nvSpPr>
            <p:cNvPr id="829" name="Google Shape;829;p44"/>
            <p:cNvSpPr/>
            <p:nvPr/>
          </p:nvSpPr>
          <p:spPr>
            <a:xfrm>
              <a:off x="3911500" y="2970850"/>
              <a:ext cx="397975" cy="396975"/>
            </a:xfrm>
            <a:custGeom>
              <a:avLst/>
              <a:gdLst/>
              <a:ahLst/>
              <a:cxnLst/>
              <a:rect l="l" t="t" r="r" b="b"/>
              <a:pathLst>
                <a:path w="15919" h="15879" extrusionOk="0">
                  <a:moveTo>
                    <a:pt x="6822" y="622"/>
                  </a:moveTo>
                  <a:cubicBezTo>
                    <a:pt x="7155" y="622"/>
                    <a:pt x="7477" y="812"/>
                    <a:pt x="7632" y="1139"/>
                  </a:cubicBezTo>
                  <a:cubicBezTo>
                    <a:pt x="7811" y="1532"/>
                    <a:pt x="7763" y="1996"/>
                    <a:pt x="7513" y="2341"/>
                  </a:cubicBezTo>
                  <a:lnTo>
                    <a:pt x="6537" y="3032"/>
                  </a:lnTo>
                  <a:cubicBezTo>
                    <a:pt x="6537" y="2841"/>
                    <a:pt x="6501" y="2639"/>
                    <a:pt x="6429" y="2460"/>
                  </a:cubicBezTo>
                  <a:lnTo>
                    <a:pt x="6429" y="2460"/>
                  </a:lnTo>
                  <a:cubicBezTo>
                    <a:pt x="6461" y="2462"/>
                    <a:pt x="6493" y="2463"/>
                    <a:pt x="6525" y="2463"/>
                  </a:cubicBezTo>
                  <a:cubicBezTo>
                    <a:pt x="6692" y="2463"/>
                    <a:pt x="6851" y="2435"/>
                    <a:pt x="7001" y="2365"/>
                  </a:cubicBezTo>
                  <a:cubicBezTo>
                    <a:pt x="7156" y="2282"/>
                    <a:pt x="7215" y="2103"/>
                    <a:pt x="7144" y="1948"/>
                  </a:cubicBezTo>
                  <a:cubicBezTo>
                    <a:pt x="7091" y="1835"/>
                    <a:pt x="6981" y="1766"/>
                    <a:pt x="6864" y="1766"/>
                  </a:cubicBezTo>
                  <a:cubicBezTo>
                    <a:pt x="6823" y="1766"/>
                    <a:pt x="6780" y="1775"/>
                    <a:pt x="6739" y="1794"/>
                  </a:cubicBezTo>
                  <a:cubicBezTo>
                    <a:pt x="6673" y="1823"/>
                    <a:pt x="6604" y="1838"/>
                    <a:pt x="6536" y="1838"/>
                  </a:cubicBezTo>
                  <a:cubicBezTo>
                    <a:pt x="6361" y="1838"/>
                    <a:pt x="6197" y="1743"/>
                    <a:pt x="6120" y="1579"/>
                  </a:cubicBezTo>
                  <a:cubicBezTo>
                    <a:pt x="5965" y="1246"/>
                    <a:pt x="6108" y="865"/>
                    <a:pt x="6441" y="710"/>
                  </a:cubicBezTo>
                  <a:cubicBezTo>
                    <a:pt x="6564" y="651"/>
                    <a:pt x="6694" y="622"/>
                    <a:pt x="6822" y="622"/>
                  </a:cubicBezTo>
                  <a:close/>
                  <a:moveTo>
                    <a:pt x="4818" y="1958"/>
                  </a:moveTo>
                  <a:cubicBezTo>
                    <a:pt x="5373" y="1958"/>
                    <a:pt x="5906" y="2392"/>
                    <a:pt x="5906" y="3044"/>
                  </a:cubicBezTo>
                  <a:cubicBezTo>
                    <a:pt x="5906" y="3696"/>
                    <a:pt x="5373" y="4130"/>
                    <a:pt x="4818" y="4130"/>
                  </a:cubicBezTo>
                  <a:cubicBezTo>
                    <a:pt x="4552" y="4130"/>
                    <a:pt x="4280" y="4030"/>
                    <a:pt x="4060" y="3806"/>
                  </a:cubicBezTo>
                  <a:cubicBezTo>
                    <a:pt x="3631" y="3389"/>
                    <a:pt x="3631" y="2699"/>
                    <a:pt x="4060" y="2282"/>
                  </a:cubicBezTo>
                  <a:cubicBezTo>
                    <a:pt x="4280" y="2058"/>
                    <a:pt x="4552" y="1958"/>
                    <a:pt x="4818" y="1958"/>
                  </a:cubicBezTo>
                  <a:close/>
                  <a:moveTo>
                    <a:pt x="9461" y="2000"/>
                  </a:moveTo>
                  <a:cubicBezTo>
                    <a:pt x="9573" y="2000"/>
                    <a:pt x="9687" y="2015"/>
                    <a:pt x="9799" y="2044"/>
                  </a:cubicBezTo>
                  <a:cubicBezTo>
                    <a:pt x="9430" y="2139"/>
                    <a:pt x="9108" y="2341"/>
                    <a:pt x="8858" y="2627"/>
                  </a:cubicBezTo>
                  <a:cubicBezTo>
                    <a:pt x="8382" y="3199"/>
                    <a:pt x="8311" y="4056"/>
                    <a:pt x="8632" y="5175"/>
                  </a:cubicBezTo>
                  <a:cubicBezTo>
                    <a:pt x="8644" y="5211"/>
                    <a:pt x="8656" y="5258"/>
                    <a:pt x="8692" y="5294"/>
                  </a:cubicBezTo>
                  <a:cubicBezTo>
                    <a:pt x="8620" y="5294"/>
                    <a:pt x="8549" y="5306"/>
                    <a:pt x="8477" y="5318"/>
                  </a:cubicBezTo>
                  <a:cubicBezTo>
                    <a:pt x="8644" y="4413"/>
                    <a:pt x="8061" y="3544"/>
                    <a:pt x="7156" y="3353"/>
                  </a:cubicBezTo>
                  <a:lnTo>
                    <a:pt x="8739" y="2234"/>
                  </a:lnTo>
                  <a:cubicBezTo>
                    <a:pt x="8955" y="2077"/>
                    <a:pt x="9205" y="2000"/>
                    <a:pt x="9461" y="2000"/>
                  </a:cubicBezTo>
                  <a:close/>
                  <a:moveTo>
                    <a:pt x="9430" y="5306"/>
                  </a:moveTo>
                  <a:lnTo>
                    <a:pt x="9430" y="5413"/>
                  </a:lnTo>
                  <a:cubicBezTo>
                    <a:pt x="9370" y="5389"/>
                    <a:pt x="9311" y="5366"/>
                    <a:pt x="9239" y="5354"/>
                  </a:cubicBezTo>
                  <a:cubicBezTo>
                    <a:pt x="9311" y="5342"/>
                    <a:pt x="9370" y="5318"/>
                    <a:pt x="9430" y="5306"/>
                  </a:cubicBezTo>
                  <a:close/>
                  <a:moveTo>
                    <a:pt x="6810" y="3937"/>
                  </a:moveTo>
                  <a:cubicBezTo>
                    <a:pt x="7775" y="3937"/>
                    <a:pt x="8263" y="5104"/>
                    <a:pt x="7572" y="5782"/>
                  </a:cubicBezTo>
                  <a:cubicBezTo>
                    <a:pt x="7355" y="6000"/>
                    <a:pt x="7076" y="6103"/>
                    <a:pt x="6802" y="6103"/>
                  </a:cubicBezTo>
                  <a:cubicBezTo>
                    <a:pt x="6386" y="6103"/>
                    <a:pt x="5978" y="5867"/>
                    <a:pt x="5798" y="5437"/>
                  </a:cubicBezTo>
                  <a:cubicBezTo>
                    <a:pt x="5513" y="4723"/>
                    <a:pt x="6037" y="3937"/>
                    <a:pt x="6810" y="3937"/>
                  </a:cubicBezTo>
                  <a:close/>
                  <a:moveTo>
                    <a:pt x="12402" y="625"/>
                  </a:moveTo>
                  <a:cubicBezTo>
                    <a:pt x="12631" y="625"/>
                    <a:pt x="12887" y="657"/>
                    <a:pt x="13168" y="722"/>
                  </a:cubicBezTo>
                  <a:cubicBezTo>
                    <a:pt x="13145" y="877"/>
                    <a:pt x="13085" y="1032"/>
                    <a:pt x="13014" y="1163"/>
                  </a:cubicBezTo>
                  <a:cubicBezTo>
                    <a:pt x="12803" y="1363"/>
                    <a:pt x="12965" y="1693"/>
                    <a:pt x="13227" y="1693"/>
                  </a:cubicBezTo>
                  <a:cubicBezTo>
                    <a:pt x="13261" y="1693"/>
                    <a:pt x="13298" y="1687"/>
                    <a:pt x="13335" y="1675"/>
                  </a:cubicBezTo>
                  <a:cubicBezTo>
                    <a:pt x="13348" y="1670"/>
                    <a:pt x="13493" y="1624"/>
                    <a:pt x="13710" y="1624"/>
                  </a:cubicBezTo>
                  <a:cubicBezTo>
                    <a:pt x="14084" y="1624"/>
                    <a:pt x="14671" y="1761"/>
                    <a:pt x="15169" y="2484"/>
                  </a:cubicBezTo>
                  <a:cubicBezTo>
                    <a:pt x="14721" y="2769"/>
                    <a:pt x="14332" y="2832"/>
                    <a:pt x="14076" y="2832"/>
                  </a:cubicBezTo>
                  <a:cubicBezTo>
                    <a:pt x="13904" y="2832"/>
                    <a:pt x="13792" y="2803"/>
                    <a:pt x="13764" y="2794"/>
                  </a:cubicBezTo>
                  <a:cubicBezTo>
                    <a:pt x="13741" y="2789"/>
                    <a:pt x="13719" y="2787"/>
                    <a:pt x="13698" y="2787"/>
                  </a:cubicBezTo>
                  <a:cubicBezTo>
                    <a:pt x="13377" y="2787"/>
                    <a:pt x="13262" y="3266"/>
                    <a:pt x="13597" y="3389"/>
                  </a:cubicBezTo>
                  <a:cubicBezTo>
                    <a:pt x="13740" y="3437"/>
                    <a:pt x="15038" y="3889"/>
                    <a:pt x="14490" y="6068"/>
                  </a:cubicBezTo>
                  <a:cubicBezTo>
                    <a:pt x="14120" y="6160"/>
                    <a:pt x="13799" y="6198"/>
                    <a:pt x="13522" y="6198"/>
                  </a:cubicBezTo>
                  <a:cubicBezTo>
                    <a:pt x="12177" y="6198"/>
                    <a:pt x="11851" y="5294"/>
                    <a:pt x="11811" y="5175"/>
                  </a:cubicBezTo>
                  <a:cubicBezTo>
                    <a:pt x="11764" y="5014"/>
                    <a:pt x="11642" y="4946"/>
                    <a:pt x="11519" y="4946"/>
                  </a:cubicBezTo>
                  <a:cubicBezTo>
                    <a:pt x="11332" y="4946"/>
                    <a:pt x="11144" y="5105"/>
                    <a:pt x="11216" y="5342"/>
                  </a:cubicBezTo>
                  <a:cubicBezTo>
                    <a:pt x="11240" y="5413"/>
                    <a:pt x="11371" y="5997"/>
                    <a:pt x="10894" y="6735"/>
                  </a:cubicBezTo>
                  <a:cubicBezTo>
                    <a:pt x="9763" y="5961"/>
                    <a:pt x="10073" y="4949"/>
                    <a:pt x="10097" y="4913"/>
                  </a:cubicBezTo>
                  <a:cubicBezTo>
                    <a:pt x="10144" y="4770"/>
                    <a:pt x="10073" y="4604"/>
                    <a:pt x="9942" y="4532"/>
                  </a:cubicBezTo>
                  <a:cubicBezTo>
                    <a:pt x="9895" y="4509"/>
                    <a:pt x="9843" y="4496"/>
                    <a:pt x="9791" y="4496"/>
                  </a:cubicBezTo>
                  <a:cubicBezTo>
                    <a:pt x="9711" y="4496"/>
                    <a:pt x="9631" y="4526"/>
                    <a:pt x="9573" y="4592"/>
                  </a:cubicBezTo>
                  <a:cubicBezTo>
                    <a:pt x="9442" y="4663"/>
                    <a:pt x="9287" y="4723"/>
                    <a:pt x="9132" y="4734"/>
                  </a:cubicBezTo>
                  <a:cubicBezTo>
                    <a:pt x="8954" y="3961"/>
                    <a:pt x="9013" y="3401"/>
                    <a:pt x="9311" y="3032"/>
                  </a:cubicBezTo>
                  <a:cubicBezTo>
                    <a:pt x="9668" y="2603"/>
                    <a:pt x="10299" y="2568"/>
                    <a:pt x="10537" y="2568"/>
                  </a:cubicBezTo>
                  <a:lnTo>
                    <a:pt x="10775" y="2806"/>
                  </a:lnTo>
                  <a:lnTo>
                    <a:pt x="10692" y="4199"/>
                  </a:lnTo>
                  <a:cubicBezTo>
                    <a:pt x="10680" y="4365"/>
                    <a:pt x="10811" y="4520"/>
                    <a:pt x="10990" y="4520"/>
                  </a:cubicBezTo>
                  <a:lnTo>
                    <a:pt x="11001" y="4520"/>
                  </a:lnTo>
                  <a:cubicBezTo>
                    <a:pt x="11168" y="4520"/>
                    <a:pt x="11311" y="4401"/>
                    <a:pt x="11311" y="4234"/>
                  </a:cubicBezTo>
                  <a:lnTo>
                    <a:pt x="11371" y="3389"/>
                  </a:lnTo>
                  <a:lnTo>
                    <a:pt x="12978" y="5008"/>
                  </a:lnTo>
                  <a:cubicBezTo>
                    <a:pt x="13046" y="5074"/>
                    <a:pt x="13121" y="5101"/>
                    <a:pt x="13194" y="5101"/>
                  </a:cubicBezTo>
                  <a:cubicBezTo>
                    <a:pt x="13438" y="5101"/>
                    <a:pt x="13648" y="4788"/>
                    <a:pt x="13418" y="4568"/>
                  </a:cubicBezTo>
                  <a:lnTo>
                    <a:pt x="11811" y="2949"/>
                  </a:lnTo>
                  <a:lnTo>
                    <a:pt x="12644" y="2901"/>
                  </a:lnTo>
                  <a:cubicBezTo>
                    <a:pt x="13053" y="2878"/>
                    <a:pt x="13027" y="2281"/>
                    <a:pt x="12632" y="2281"/>
                  </a:cubicBezTo>
                  <a:cubicBezTo>
                    <a:pt x="12624" y="2281"/>
                    <a:pt x="12617" y="2281"/>
                    <a:pt x="12609" y="2282"/>
                  </a:cubicBezTo>
                  <a:lnTo>
                    <a:pt x="11228" y="2365"/>
                  </a:lnTo>
                  <a:lnTo>
                    <a:pt x="10990" y="2127"/>
                  </a:lnTo>
                  <a:cubicBezTo>
                    <a:pt x="10990" y="1877"/>
                    <a:pt x="11025" y="1258"/>
                    <a:pt x="11454" y="913"/>
                  </a:cubicBezTo>
                  <a:cubicBezTo>
                    <a:pt x="11681" y="723"/>
                    <a:pt x="12000" y="625"/>
                    <a:pt x="12402" y="625"/>
                  </a:cubicBezTo>
                  <a:close/>
                  <a:moveTo>
                    <a:pt x="4096" y="4663"/>
                  </a:moveTo>
                  <a:cubicBezTo>
                    <a:pt x="5072" y="4663"/>
                    <a:pt x="5548" y="5830"/>
                    <a:pt x="4870" y="6509"/>
                  </a:cubicBezTo>
                  <a:cubicBezTo>
                    <a:pt x="4667" y="6723"/>
                    <a:pt x="4393" y="6830"/>
                    <a:pt x="4108" y="6830"/>
                  </a:cubicBezTo>
                  <a:cubicBezTo>
                    <a:pt x="3810" y="6830"/>
                    <a:pt x="3536" y="6711"/>
                    <a:pt x="3346" y="6509"/>
                  </a:cubicBezTo>
                  <a:lnTo>
                    <a:pt x="3334" y="6509"/>
                  </a:lnTo>
                  <a:cubicBezTo>
                    <a:pt x="2643" y="5830"/>
                    <a:pt x="3131" y="4663"/>
                    <a:pt x="4096" y="4663"/>
                  </a:cubicBezTo>
                  <a:close/>
                  <a:moveTo>
                    <a:pt x="6133" y="6638"/>
                  </a:moveTo>
                  <a:cubicBezTo>
                    <a:pt x="6341" y="6638"/>
                    <a:pt x="6538" y="6708"/>
                    <a:pt x="6703" y="6830"/>
                  </a:cubicBezTo>
                  <a:lnTo>
                    <a:pt x="5465" y="6830"/>
                  </a:lnTo>
                  <a:cubicBezTo>
                    <a:pt x="5644" y="6699"/>
                    <a:pt x="5858" y="6639"/>
                    <a:pt x="6084" y="6639"/>
                  </a:cubicBezTo>
                  <a:cubicBezTo>
                    <a:pt x="6100" y="6639"/>
                    <a:pt x="6117" y="6638"/>
                    <a:pt x="6133" y="6638"/>
                  </a:cubicBezTo>
                  <a:close/>
                  <a:moveTo>
                    <a:pt x="8773" y="5903"/>
                  </a:moveTo>
                  <a:cubicBezTo>
                    <a:pt x="9277" y="5903"/>
                    <a:pt x="9765" y="6255"/>
                    <a:pt x="9858" y="6830"/>
                  </a:cubicBezTo>
                  <a:lnTo>
                    <a:pt x="7703" y="6830"/>
                  </a:lnTo>
                  <a:cubicBezTo>
                    <a:pt x="7739" y="6604"/>
                    <a:pt x="7846" y="6389"/>
                    <a:pt x="8013" y="6223"/>
                  </a:cubicBezTo>
                  <a:cubicBezTo>
                    <a:pt x="8232" y="6003"/>
                    <a:pt x="8505" y="5903"/>
                    <a:pt x="8773" y="5903"/>
                  </a:cubicBezTo>
                  <a:close/>
                  <a:moveTo>
                    <a:pt x="3155" y="10926"/>
                  </a:moveTo>
                  <a:lnTo>
                    <a:pt x="3155" y="11795"/>
                  </a:lnTo>
                  <a:lnTo>
                    <a:pt x="2298" y="11795"/>
                  </a:lnTo>
                  <a:lnTo>
                    <a:pt x="2298" y="10926"/>
                  </a:lnTo>
                  <a:close/>
                  <a:moveTo>
                    <a:pt x="14954" y="7449"/>
                  </a:moveTo>
                  <a:cubicBezTo>
                    <a:pt x="15121" y="7449"/>
                    <a:pt x="15264" y="7592"/>
                    <a:pt x="15264" y="7759"/>
                  </a:cubicBezTo>
                  <a:lnTo>
                    <a:pt x="15264" y="9997"/>
                  </a:lnTo>
                  <a:cubicBezTo>
                    <a:pt x="15264" y="10164"/>
                    <a:pt x="15121" y="10307"/>
                    <a:pt x="14954" y="10307"/>
                  </a:cubicBezTo>
                  <a:lnTo>
                    <a:pt x="9227" y="10307"/>
                  </a:lnTo>
                  <a:cubicBezTo>
                    <a:pt x="8846" y="10330"/>
                    <a:pt x="8846" y="10902"/>
                    <a:pt x="9227" y="10926"/>
                  </a:cubicBezTo>
                  <a:lnTo>
                    <a:pt x="12097" y="10926"/>
                  </a:lnTo>
                  <a:lnTo>
                    <a:pt x="12097" y="11795"/>
                  </a:lnTo>
                  <a:lnTo>
                    <a:pt x="3786" y="11795"/>
                  </a:lnTo>
                  <a:lnTo>
                    <a:pt x="3786" y="10926"/>
                  </a:lnTo>
                  <a:lnTo>
                    <a:pt x="6525" y="10926"/>
                  </a:lnTo>
                  <a:cubicBezTo>
                    <a:pt x="6906" y="10902"/>
                    <a:pt x="6906" y="10330"/>
                    <a:pt x="6525" y="10307"/>
                  </a:cubicBezTo>
                  <a:lnTo>
                    <a:pt x="929" y="10307"/>
                  </a:lnTo>
                  <a:cubicBezTo>
                    <a:pt x="762" y="10307"/>
                    <a:pt x="619" y="10164"/>
                    <a:pt x="619" y="9997"/>
                  </a:cubicBezTo>
                  <a:lnTo>
                    <a:pt x="619" y="7759"/>
                  </a:lnTo>
                  <a:cubicBezTo>
                    <a:pt x="619" y="7592"/>
                    <a:pt x="750" y="7449"/>
                    <a:pt x="929" y="7449"/>
                  </a:cubicBezTo>
                  <a:lnTo>
                    <a:pt x="10918" y="7449"/>
                  </a:lnTo>
                  <a:cubicBezTo>
                    <a:pt x="10930" y="7455"/>
                    <a:pt x="10942" y="7458"/>
                    <a:pt x="10954" y="7458"/>
                  </a:cubicBezTo>
                  <a:cubicBezTo>
                    <a:pt x="10966" y="7458"/>
                    <a:pt x="10978" y="7455"/>
                    <a:pt x="10990" y="7449"/>
                  </a:cubicBezTo>
                  <a:cubicBezTo>
                    <a:pt x="10995" y="7455"/>
                    <a:pt x="11004" y="7458"/>
                    <a:pt x="11015" y="7458"/>
                  </a:cubicBezTo>
                  <a:cubicBezTo>
                    <a:pt x="11025" y="7458"/>
                    <a:pt x="11037" y="7455"/>
                    <a:pt x="11049" y="7449"/>
                  </a:cubicBezTo>
                  <a:close/>
                  <a:moveTo>
                    <a:pt x="13585" y="10926"/>
                  </a:moveTo>
                  <a:lnTo>
                    <a:pt x="13585" y="11795"/>
                  </a:lnTo>
                  <a:lnTo>
                    <a:pt x="12716" y="11795"/>
                  </a:lnTo>
                  <a:lnTo>
                    <a:pt x="12716" y="10926"/>
                  </a:lnTo>
                  <a:close/>
                  <a:moveTo>
                    <a:pt x="14954" y="12414"/>
                  </a:moveTo>
                  <a:cubicBezTo>
                    <a:pt x="15133" y="12414"/>
                    <a:pt x="15264" y="12557"/>
                    <a:pt x="15264" y="12724"/>
                  </a:cubicBezTo>
                  <a:lnTo>
                    <a:pt x="15264" y="14962"/>
                  </a:lnTo>
                  <a:cubicBezTo>
                    <a:pt x="15264" y="15129"/>
                    <a:pt x="15121" y="15272"/>
                    <a:pt x="14954" y="15272"/>
                  </a:cubicBezTo>
                  <a:lnTo>
                    <a:pt x="929" y="15272"/>
                  </a:lnTo>
                  <a:cubicBezTo>
                    <a:pt x="762" y="15272"/>
                    <a:pt x="619" y="15129"/>
                    <a:pt x="619" y="14962"/>
                  </a:cubicBezTo>
                  <a:lnTo>
                    <a:pt x="619" y="12724"/>
                  </a:lnTo>
                  <a:cubicBezTo>
                    <a:pt x="619" y="12557"/>
                    <a:pt x="762" y="12414"/>
                    <a:pt x="929" y="12414"/>
                  </a:cubicBezTo>
                  <a:close/>
                  <a:moveTo>
                    <a:pt x="6810" y="0"/>
                  </a:moveTo>
                  <a:cubicBezTo>
                    <a:pt x="6598" y="0"/>
                    <a:pt x="6383" y="45"/>
                    <a:pt x="6179" y="139"/>
                  </a:cubicBezTo>
                  <a:cubicBezTo>
                    <a:pt x="5679" y="377"/>
                    <a:pt x="5382" y="913"/>
                    <a:pt x="5453" y="1448"/>
                  </a:cubicBezTo>
                  <a:cubicBezTo>
                    <a:pt x="5236" y="1365"/>
                    <a:pt x="5022" y="1327"/>
                    <a:pt x="4818" y="1327"/>
                  </a:cubicBezTo>
                  <a:cubicBezTo>
                    <a:pt x="3482" y="1327"/>
                    <a:pt x="2553" y="2960"/>
                    <a:pt x="3524" y="4127"/>
                  </a:cubicBezTo>
                  <a:cubicBezTo>
                    <a:pt x="3286" y="4223"/>
                    <a:pt x="3084" y="4354"/>
                    <a:pt x="2905" y="4532"/>
                  </a:cubicBezTo>
                  <a:cubicBezTo>
                    <a:pt x="2286" y="5151"/>
                    <a:pt x="2238" y="6139"/>
                    <a:pt x="2798" y="6818"/>
                  </a:cubicBezTo>
                  <a:lnTo>
                    <a:pt x="929" y="6818"/>
                  </a:lnTo>
                  <a:cubicBezTo>
                    <a:pt x="417" y="6830"/>
                    <a:pt x="0" y="7235"/>
                    <a:pt x="0" y="7759"/>
                  </a:cubicBezTo>
                  <a:lnTo>
                    <a:pt x="0" y="9985"/>
                  </a:lnTo>
                  <a:cubicBezTo>
                    <a:pt x="0" y="10497"/>
                    <a:pt x="417" y="10914"/>
                    <a:pt x="929" y="10914"/>
                  </a:cubicBezTo>
                  <a:lnTo>
                    <a:pt x="1679" y="10914"/>
                  </a:lnTo>
                  <a:lnTo>
                    <a:pt x="1679" y="11783"/>
                  </a:lnTo>
                  <a:lnTo>
                    <a:pt x="929" y="11783"/>
                  </a:lnTo>
                  <a:cubicBezTo>
                    <a:pt x="417" y="11783"/>
                    <a:pt x="0" y="12200"/>
                    <a:pt x="0" y="12712"/>
                  </a:cubicBezTo>
                  <a:lnTo>
                    <a:pt x="0" y="14950"/>
                  </a:lnTo>
                  <a:cubicBezTo>
                    <a:pt x="0" y="15462"/>
                    <a:pt x="417" y="15879"/>
                    <a:pt x="929" y="15879"/>
                  </a:cubicBezTo>
                  <a:lnTo>
                    <a:pt x="14954" y="15879"/>
                  </a:lnTo>
                  <a:cubicBezTo>
                    <a:pt x="15466" y="15879"/>
                    <a:pt x="15883" y="15462"/>
                    <a:pt x="15883" y="14950"/>
                  </a:cubicBezTo>
                  <a:lnTo>
                    <a:pt x="15883" y="12712"/>
                  </a:lnTo>
                  <a:cubicBezTo>
                    <a:pt x="15883" y="12200"/>
                    <a:pt x="15466" y="11783"/>
                    <a:pt x="14954" y="11783"/>
                  </a:cubicBezTo>
                  <a:lnTo>
                    <a:pt x="14216" y="11783"/>
                  </a:lnTo>
                  <a:lnTo>
                    <a:pt x="14216" y="10914"/>
                  </a:lnTo>
                  <a:lnTo>
                    <a:pt x="14954" y="10926"/>
                  </a:lnTo>
                  <a:cubicBezTo>
                    <a:pt x="15466" y="10926"/>
                    <a:pt x="15883" y="10509"/>
                    <a:pt x="15883" y="9997"/>
                  </a:cubicBezTo>
                  <a:lnTo>
                    <a:pt x="15883" y="7771"/>
                  </a:lnTo>
                  <a:cubicBezTo>
                    <a:pt x="15883" y="7247"/>
                    <a:pt x="15466" y="6830"/>
                    <a:pt x="14954" y="6830"/>
                  </a:cubicBezTo>
                  <a:lnTo>
                    <a:pt x="11573" y="6830"/>
                  </a:lnTo>
                  <a:cubicBezTo>
                    <a:pt x="11668" y="6639"/>
                    <a:pt x="11752" y="6437"/>
                    <a:pt x="11799" y="6223"/>
                  </a:cubicBezTo>
                  <a:cubicBezTo>
                    <a:pt x="11859" y="6282"/>
                    <a:pt x="11930" y="6330"/>
                    <a:pt x="11990" y="6378"/>
                  </a:cubicBezTo>
                  <a:cubicBezTo>
                    <a:pt x="12402" y="6669"/>
                    <a:pt x="12909" y="6816"/>
                    <a:pt x="13503" y="6816"/>
                  </a:cubicBezTo>
                  <a:cubicBezTo>
                    <a:pt x="13904" y="6816"/>
                    <a:pt x="14344" y="6750"/>
                    <a:pt x="14823" y="6616"/>
                  </a:cubicBezTo>
                  <a:cubicBezTo>
                    <a:pt x="14930" y="6592"/>
                    <a:pt x="15014" y="6509"/>
                    <a:pt x="15038" y="6401"/>
                  </a:cubicBezTo>
                  <a:cubicBezTo>
                    <a:pt x="15371" y="5211"/>
                    <a:pt x="15300" y="4258"/>
                    <a:pt x="14800" y="3568"/>
                  </a:cubicBezTo>
                  <a:cubicBezTo>
                    <a:pt x="14752" y="3496"/>
                    <a:pt x="14704" y="3437"/>
                    <a:pt x="14657" y="3377"/>
                  </a:cubicBezTo>
                  <a:cubicBezTo>
                    <a:pt x="15061" y="3270"/>
                    <a:pt x="15442" y="3068"/>
                    <a:pt x="15776" y="2806"/>
                  </a:cubicBezTo>
                  <a:cubicBezTo>
                    <a:pt x="15895" y="2710"/>
                    <a:pt x="15919" y="2544"/>
                    <a:pt x="15847" y="2413"/>
                  </a:cubicBezTo>
                  <a:cubicBezTo>
                    <a:pt x="15311" y="1436"/>
                    <a:pt x="14609" y="1127"/>
                    <a:pt x="14109" y="1044"/>
                  </a:cubicBezTo>
                  <a:cubicBezTo>
                    <a:pt x="13990" y="1020"/>
                    <a:pt x="13859" y="1008"/>
                    <a:pt x="13740" y="1008"/>
                  </a:cubicBezTo>
                  <a:cubicBezTo>
                    <a:pt x="13776" y="853"/>
                    <a:pt x="13799" y="686"/>
                    <a:pt x="13823" y="532"/>
                  </a:cubicBezTo>
                  <a:cubicBezTo>
                    <a:pt x="13835" y="389"/>
                    <a:pt x="13752" y="246"/>
                    <a:pt x="13597" y="198"/>
                  </a:cubicBezTo>
                  <a:cubicBezTo>
                    <a:pt x="13147" y="69"/>
                    <a:pt x="12740" y="5"/>
                    <a:pt x="12377" y="5"/>
                  </a:cubicBezTo>
                  <a:cubicBezTo>
                    <a:pt x="11837" y="5"/>
                    <a:pt x="11396" y="147"/>
                    <a:pt x="11061" y="424"/>
                  </a:cubicBezTo>
                  <a:cubicBezTo>
                    <a:pt x="10704" y="746"/>
                    <a:pt x="10478" y="1175"/>
                    <a:pt x="10418" y="1639"/>
                  </a:cubicBezTo>
                  <a:cubicBezTo>
                    <a:pt x="10120" y="1462"/>
                    <a:pt x="9792" y="1375"/>
                    <a:pt x="9464" y="1375"/>
                  </a:cubicBezTo>
                  <a:cubicBezTo>
                    <a:pt x="9085" y="1375"/>
                    <a:pt x="8708" y="1492"/>
                    <a:pt x="8382" y="1722"/>
                  </a:cubicBezTo>
                  <a:lnTo>
                    <a:pt x="8358" y="1746"/>
                  </a:lnTo>
                  <a:cubicBezTo>
                    <a:pt x="8370" y="1448"/>
                    <a:pt x="8311" y="1151"/>
                    <a:pt x="8192" y="877"/>
                  </a:cubicBezTo>
                  <a:cubicBezTo>
                    <a:pt x="7931" y="322"/>
                    <a:pt x="7380" y="0"/>
                    <a:pt x="68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232650" y="3185050"/>
              <a:ext cx="15500" cy="15500"/>
            </a:xfrm>
            <a:custGeom>
              <a:avLst/>
              <a:gdLst/>
              <a:ahLst/>
              <a:cxnLst/>
              <a:rect l="l" t="t" r="r" b="b"/>
              <a:pathLst>
                <a:path w="620" h="620" extrusionOk="0">
                  <a:moveTo>
                    <a:pt x="310" y="0"/>
                  </a:moveTo>
                  <a:cubicBezTo>
                    <a:pt x="144" y="0"/>
                    <a:pt x="1" y="143"/>
                    <a:pt x="1" y="310"/>
                  </a:cubicBezTo>
                  <a:cubicBezTo>
                    <a:pt x="1" y="393"/>
                    <a:pt x="37" y="477"/>
                    <a:pt x="96" y="536"/>
                  </a:cubicBezTo>
                  <a:cubicBezTo>
                    <a:pt x="156" y="584"/>
                    <a:pt x="227" y="619"/>
                    <a:pt x="310" y="619"/>
                  </a:cubicBezTo>
                  <a:cubicBezTo>
                    <a:pt x="394" y="619"/>
                    <a:pt x="477" y="596"/>
                    <a:pt x="537" y="536"/>
                  </a:cubicBezTo>
                  <a:cubicBezTo>
                    <a:pt x="584" y="477"/>
                    <a:pt x="620" y="393"/>
                    <a:pt x="620" y="310"/>
                  </a:cubicBezTo>
                  <a:cubicBezTo>
                    <a:pt x="620" y="143"/>
                    <a:pt x="477"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3968650" y="3185050"/>
              <a:ext cx="15500" cy="15500"/>
            </a:xfrm>
            <a:custGeom>
              <a:avLst/>
              <a:gdLst/>
              <a:ahLst/>
              <a:cxnLst/>
              <a:rect l="l" t="t" r="r" b="b"/>
              <a:pathLst>
                <a:path w="620" h="620" extrusionOk="0">
                  <a:moveTo>
                    <a:pt x="310" y="0"/>
                  </a:moveTo>
                  <a:cubicBezTo>
                    <a:pt x="143" y="0"/>
                    <a:pt x="0" y="143"/>
                    <a:pt x="0" y="310"/>
                  </a:cubicBezTo>
                  <a:cubicBezTo>
                    <a:pt x="0" y="393"/>
                    <a:pt x="36" y="477"/>
                    <a:pt x="95" y="536"/>
                  </a:cubicBezTo>
                  <a:cubicBezTo>
                    <a:pt x="155" y="596"/>
                    <a:pt x="226" y="619"/>
                    <a:pt x="310" y="619"/>
                  </a:cubicBezTo>
                  <a:cubicBezTo>
                    <a:pt x="393" y="619"/>
                    <a:pt x="476" y="584"/>
                    <a:pt x="536" y="536"/>
                  </a:cubicBezTo>
                  <a:cubicBezTo>
                    <a:pt x="595" y="477"/>
                    <a:pt x="619" y="393"/>
                    <a:pt x="619" y="310"/>
                  </a:cubicBezTo>
                  <a:cubicBezTo>
                    <a:pt x="619" y="143"/>
                    <a:pt x="488"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4232650" y="3310650"/>
              <a:ext cx="15500" cy="15500"/>
            </a:xfrm>
            <a:custGeom>
              <a:avLst/>
              <a:gdLst/>
              <a:ahLst/>
              <a:cxnLst/>
              <a:rect l="l" t="t" r="r" b="b"/>
              <a:pathLst>
                <a:path w="620" h="620" extrusionOk="0">
                  <a:moveTo>
                    <a:pt x="310" y="1"/>
                  </a:moveTo>
                  <a:cubicBezTo>
                    <a:pt x="144" y="1"/>
                    <a:pt x="1" y="144"/>
                    <a:pt x="1" y="310"/>
                  </a:cubicBezTo>
                  <a:cubicBezTo>
                    <a:pt x="1" y="394"/>
                    <a:pt x="37" y="477"/>
                    <a:pt x="96" y="537"/>
                  </a:cubicBezTo>
                  <a:cubicBezTo>
                    <a:pt x="156" y="596"/>
                    <a:pt x="227" y="620"/>
                    <a:pt x="310" y="620"/>
                  </a:cubicBezTo>
                  <a:cubicBezTo>
                    <a:pt x="394" y="620"/>
                    <a:pt x="477" y="596"/>
                    <a:pt x="537" y="537"/>
                  </a:cubicBezTo>
                  <a:cubicBezTo>
                    <a:pt x="584" y="477"/>
                    <a:pt x="620" y="394"/>
                    <a:pt x="620" y="310"/>
                  </a:cubicBezTo>
                  <a:cubicBezTo>
                    <a:pt x="620" y="144"/>
                    <a:pt x="477"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3968650" y="3310650"/>
              <a:ext cx="15500" cy="15500"/>
            </a:xfrm>
            <a:custGeom>
              <a:avLst/>
              <a:gdLst/>
              <a:ahLst/>
              <a:cxnLst/>
              <a:rect l="l" t="t" r="r" b="b"/>
              <a:pathLst>
                <a:path w="620" h="620" extrusionOk="0">
                  <a:moveTo>
                    <a:pt x="310" y="1"/>
                  </a:moveTo>
                  <a:cubicBezTo>
                    <a:pt x="143" y="1"/>
                    <a:pt x="0" y="144"/>
                    <a:pt x="0" y="310"/>
                  </a:cubicBezTo>
                  <a:cubicBezTo>
                    <a:pt x="0" y="394"/>
                    <a:pt x="36" y="477"/>
                    <a:pt x="95" y="537"/>
                  </a:cubicBezTo>
                  <a:cubicBezTo>
                    <a:pt x="155" y="596"/>
                    <a:pt x="226" y="620"/>
                    <a:pt x="310" y="620"/>
                  </a:cubicBezTo>
                  <a:cubicBezTo>
                    <a:pt x="393" y="620"/>
                    <a:pt x="476" y="596"/>
                    <a:pt x="536" y="537"/>
                  </a:cubicBezTo>
                  <a:cubicBezTo>
                    <a:pt x="595" y="477"/>
                    <a:pt x="619" y="394"/>
                    <a:pt x="619" y="310"/>
                  </a:cubicBezTo>
                  <a:cubicBezTo>
                    <a:pt x="619" y="144"/>
                    <a:pt x="488"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4102275" y="3228500"/>
              <a:ext cx="15525" cy="15500"/>
            </a:xfrm>
            <a:custGeom>
              <a:avLst/>
              <a:gdLst/>
              <a:ahLst/>
              <a:cxnLst/>
              <a:rect l="l" t="t" r="r" b="b"/>
              <a:pathLst>
                <a:path w="621" h="620" extrusionOk="0">
                  <a:moveTo>
                    <a:pt x="311" y="1"/>
                  </a:moveTo>
                  <a:cubicBezTo>
                    <a:pt x="227" y="1"/>
                    <a:pt x="156" y="36"/>
                    <a:pt x="96" y="96"/>
                  </a:cubicBezTo>
                  <a:cubicBezTo>
                    <a:pt x="37" y="155"/>
                    <a:pt x="1" y="227"/>
                    <a:pt x="1" y="310"/>
                  </a:cubicBezTo>
                  <a:cubicBezTo>
                    <a:pt x="1" y="489"/>
                    <a:pt x="144" y="620"/>
                    <a:pt x="311" y="620"/>
                  </a:cubicBezTo>
                  <a:cubicBezTo>
                    <a:pt x="489" y="620"/>
                    <a:pt x="620" y="477"/>
                    <a:pt x="620" y="310"/>
                  </a:cubicBezTo>
                  <a:cubicBezTo>
                    <a:pt x="620" y="227"/>
                    <a:pt x="596" y="155"/>
                    <a:pt x="537" y="96"/>
                  </a:cubicBezTo>
                  <a:cubicBezTo>
                    <a:pt x="477" y="36"/>
                    <a:pt x="394" y="1"/>
                    <a:pt x="311"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6" name="Google Shape;866;p46"/>
          <p:cNvSpPr txBox="1">
            <a:spLocks noGrp="1"/>
          </p:cNvSpPr>
          <p:nvPr>
            <p:ph type="title" idx="9"/>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Top 25 Common N-Grams</a:t>
            </a:r>
            <a:endParaRPr dirty="0"/>
          </a:p>
        </p:txBody>
      </p:sp>
      <p:pic>
        <p:nvPicPr>
          <p:cNvPr id="23" name="Picture 22">
            <a:extLst>
              <a:ext uri="{FF2B5EF4-FFF2-40B4-BE49-F238E27FC236}">
                <a16:creationId xmlns:a16="http://schemas.microsoft.com/office/drawing/2014/main" id="{77D6B71F-B7AA-4AD9-AAAE-891A5A59CFBA}"/>
              </a:ext>
            </a:extLst>
          </p:cNvPr>
          <p:cNvPicPr>
            <a:picLocks noChangeAspect="1"/>
          </p:cNvPicPr>
          <p:nvPr/>
        </p:nvPicPr>
        <p:blipFill>
          <a:blip r:embed="rId3"/>
          <a:stretch>
            <a:fillRect/>
          </a:stretch>
        </p:blipFill>
        <p:spPr>
          <a:xfrm>
            <a:off x="4948517" y="1088708"/>
            <a:ext cx="2833016" cy="1932379"/>
          </a:xfrm>
          <a:prstGeom prst="rect">
            <a:avLst/>
          </a:prstGeom>
          <a:effectLst>
            <a:outerShdw blurRad="50800" dist="50800" dir="5400000" algn="ctr" rotWithShape="0">
              <a:schemeClr val="bg1">
                <a:lumMod val="50000"/>
              </a:schemeClr>
            </a:outerShdw>
          </a:effectLst>
        </p:spPr>
      </p:pic>
      <p:pic>
        <p:nvPicPr>
          <p:cNvPr id="25" name="Picture 24">
            <a:extLst>
              <a:ext uri="{FF2B5EF4-FFF2-40B4-BE49-F238E27FC236}">
                <a16:creationId xmlns:a16="http://schemas.microsoft.com/office/drawing/2014/main" id="{86ACF9C1-090D-48DD-9640-D82883D8D4F4}"/>
              </a:ext>
            </a:extLst>
          </p:cNvPr>
          <p:cNvPicPr>
            <a:picLocks noChangeAspect="1"/>
          </p:cNvPicPr>
          <p:nvPr/>
        </p:nvPicPr>
        <p:blipFill>
          <a:blip r:embed="rId4"/>
          <a:stretch>
            <a:fillRect/>
          </a:stretch>
        </p:blipFill>
        <p:spPr>
          <a:xfrm>
            <a:off x="1648386" y="3105596"/>
            <a:ext cx="3091702" cy="1862325"/>
          </a:xfrm>
          <a:prstGeom prst="rect">
            <a:avLst/>
          </a:prstGeom>
          <a:effectLst>
            <a:outerShdw blurRad="50800" dist="50800" dir="5400000" algn="ctr" rotWithShape="0">
              <a:schemeClr val="bg1">
                <a:lumMod val="50000"/>
              </a:schemeClr>
            </a:outerShdw>
          </a:effectLst>
        </p:spPr>
      </p:pic>
      <p:sp>
        <p:nvSpPr>
          <p:cNvPr id="57" name="Google Shape;863;p46">
            <a:extLst>
              <a:ext uri="{FF2B5EF4-FFF2-40B4-BE49-F238E27FC236}">
                <a16:creationId xmlns:a16="http://schemas.microsoft.com/office/drawing/2014/main" id="{BB1BF58C-9104-494B-A063-02D67C25B0C9}"/>
              </a:ext>
            </a:extLst>
          </p:cNvPr>
          <p:cNvSpPr txBox="1">
            <a:spLocks/>
          </p:cNvSpPr>
          <p:nvPr/>
        </p:nvSpPr>
        <p:spPr>
          <a:xfrm>
            <a:off x="1494810" y="1088708"/>
            <a:ext cx="2700674" cy="53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dirty="0"/>
              <a:t>Most Common Unigrams</a:t>
            </a:r>
          </a:p>
        </p:txBody>
      </p:sp>
      <p:sp>
        <p:nvSpPr>
          <p:cNvPr id="58" name="Google Shape;864;p46">
            <a:extLst>
              <a:ext uri="{FF2B5EF4-FFF2-40B4-BE49-F238E27FC236}">
                <a16:creationId xmlns:a16="http://schemas.microsoft.com/office/drawing/2014/main" id="{3EE893AD-D5F5-446D-BA4D-56A86828CFD2}"/>
              </a:ext>
            </a:extLst>
          </p:cNvPr>
          <p:cNvSpPr txBox="1">
            <a:spLocks/>
          </p:cNvSpPr>
          <p:nvPr/>
        </p:nvSpPr>
        <p:spPr>
          <a:xfrm>
            <a:off x="1494810" y="1550170"/>
            <a:ext cx="2996540" cy="1021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r>
              <a:rPr lang="de-DE" dirty="0"/>
              <a:t>Typical Descriptors are seen in the most common words, such as: flavours, fruit, wine, finish</a:t>
            </a:r>
          </a:p>
        </p:txBody>
      </p:sp>
      <p:sp>
        <p:nvSpPr>
          <p:cNvPr id="59" name="Google Shape;863;p46">
            <a:extLst>
              <a:ext uri="{FF2B5EF4-FFF2-40B4-BE49-F238E27FC236}">
                <a16:creationId xmlns:a16="http://schemas.microsoft.com/office/drawing/2014/main" id="{CC8B37E2-1CFC-4320-88A7-25F07CC84539}"/>
              </a:ext>
            </a:extLst>
          </p:cNvPr>
          <p:cNvSpPr txBox="1">
            <a:spLocks/>
          </p:cNvSpPr>
          <p:nvPr/>
        </p:nvSpPr>
        <p:spPr>
          <a:xfrm>
            <a:off x="4887952" y="3021087"/>
            <a:ext cx="2700674" cy="53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dirty="0"/>
              <a:t>Most Common Bigrams</a:t>
            </a:r>
          </a:p>
        </p:txBody>
      </p:sp>
      <p:sp>
        <p:nvSpPr>
          <p:cNvPr id="60" name="Google Shape;864;p46">
            <a:extLst>
              <a:ext uri="{FF2B5EF4-FFF2-40B4-BE49-F238E27FC236}">
                <a16:creationId xmlns:a16="http://schemas.microsoft.com/office/drawing/2014/main" id="{F3BF2CA1-5E0E-407F-BC36-AEBD05AB22BF}"/>
              </a:ext>
            </a:extLst>
          </p:cNvPr>
          <p:cNvSpPr txBox="1">
            <a:spLocks/>
          </p:cNvSpPr>
          <p:nvPr/>
        </p:nvSpPr>
        <p:spPr>
          <a:xfrm>
            <a:off x="4887952" y="3482549"/>
            <a:ext cx="2996540" cy="1021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r>
              <a:rPr lang="de-DE" dirty="0"/>
              <a:t>Descriptors here are common phrases used in tasting notes but surprisingly favour red wines, perhaps representing a skew in the types of wines that are usually tasted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9"/>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MODELS</a:t>
            </a:r>
            <a:endParaRPr dirty="0"/>
          </a:p>
        </p:txBody>
      </p:sp>
    </p:spTree>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1555</Words>
  <Application>Microsoft Office PowerPoint</Application>
  <PresentationFormat>On-screen Show (16:9)</PresentationFormat>
  <Paragraphs>211</Paragraphs>
  <Slides>22</Slides>
  <Notes>22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Oswald</vt:lpstr>
      <vt:lpstr>Arial Unicode MS</vt:lpstr>
      <vt:lpstr>Titillium Web</vt:lpstr>
      <vt:lpstr>Nunito</vt:lpstr>
      <vt:lpstr>Arial</vt:lpstr>
      <vt:lpstr>Oswald Medium</vt:lpstr>
      <vt:lpstr>Stuttgarter Weindorf by Slidesgo</vt:lpstr>
      <vt:lpstr>Wine Tasting Note Generator</vt:lpstr>
      <vt:lpstr>Table of Contents</vt:lpstr>
      <vt:lpstr>Problem Statement</vt:lpstr>
      <vt:lpstr>Model Goals</vt:lpstr>
      <vt:lpstr>Data Sources</vt:lpstr>
      <vt:lpstr>DATA CLEANING</vt:lpstr>
      <vt:lpstr>Wine Note Length &amp; Tasting Note Variation</vt:lpstr>
      <vt:lpstr>Top 25 Common N-Grams</vt:lpstr>
      <vt:lpstr>MODELS</vt:lpstr>
      <vt:lpstr>MODEL 1</vt:lpstr>
      <vt:lpstr>MODEL 2</vt:lpstr>
      <vt:lpstr>MODEL 3</vt:lpstr>
      <vt:lpstr>MODEL 4</vt:lpstr>
      <vt:lpstr>MODEL 5</vt:lpstr>
      <vt:lpstr>Model Performance – ‘Aromatic’ Seed</vt:lpstr>
      <vt:lpstr>DistilGPT – Bleu &amp; Rouge</vt:lpstr>
      <vt:lpstr>Flask API – Wine Note Generator</vt:lpstr>
      <vt:lpstr>Conclusions</vt:lpstr>
      <vt:lpstr>Improving the Model</vt:lpstr>
      <vt:lpstr>Further Upgrades</vt:lpstr>
      <vt:lpstr>Appendix: Transformer Encoding Block</vt:lpstr>
      <vt:lpstr>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Tasting Note Generator</dc:title>
  <cp:lastModifiedBy>lc Ong</cp:lastModifiedBy>
  <cp:revision>35</cp:revision>
  <dcterms:modified xsi:type="dcterms:W3CDTF">2021-11-10T03:19:47Z</dcterms:modified>
</cp:coreProperties>
</file>