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88" r:id="rId3"/>
  </p:sldMasterIdLst>
  <p:notesMasterIdLst>
    <p:notesMasterId r:id="rId22"/>
  </p:notesMasterIdLst>
  <p:sldIdLst>
    <p:sldId id="256" r:id="rId4"/>
    <p:sldId id="875" r:id="rId5"/>
    <p:sldId id="939" r:id="rId6"/>
    <p:sldId id="937" r:id="rId7"/>
    <p:sldId id="938" r:id="rId8"/>
    <p:sldId id="940" r:id="rId9"/>
    <p:sldId id="941" r:id="rId10"/>
    <p:sldId id="944" r:id="rId11"/>
    <p:sldId id="943" r:id="rId12"/>
    <p:sldId id="945" r:id="rId13"/>
    <p:sldId id="946" r:id="rId14"/>
    <p:sldId id="951" r:id="rId15"/>
    <p:sldId id="952" r:id="rId16"/>
    <p:sldId id="950" r:id="rId17"/>
    <p:sldId id="953" r:id="rId18"/>
    <p:sldId id="954" r:id="rId19"/>
    <p:sldId id="955" r:id="rId20"/>
    <p:sldId id="95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D1DFF"/>
    <a:srgbClr val="930712"/>
    <a:srgbClr val="3C64AA"/>
    <a:srgbClr val="1219B5"/>
    <a:srgbClr val="FFFFFF"/>
    <a:srgbClr val="262626"/>
    <a:srgbClr val="3030FC"/>
    <a:srgbClr val="4F81BD"/>
    <a:srgbClr val="466EBE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5918" autoAdjust="0"/>
  </p:normalViewPr>
  <p:slideViewPr>
    <p:cSldViewPr>
      <p:cViewPr varScale="1">
        <p:scale>
          <a:sx n="62" d="100"/>
          <a:sy n="62" d="100"/>
        </p:scale>
        <p:origin x="1352" y="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0573A-864D-40CB-B5A5-2AE019DE6C2F}" type="datetimeFigureOut">
              <a:rPr lang="zh-CN" altLang="en-US" smtClean="0"/>
              <a:pPr/>
              <a:t>2021/4/1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093FA-181E-40DA-A828-9C9C9A0DDC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61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08707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51710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911333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12432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66507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36048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69360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344130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127338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99172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76696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839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847282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44575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525005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16741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771450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081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469021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4431813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2495999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607386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962860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325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Arc 1033"/>
          <p:cNvSpPr>
            <a:spLocks/>
          </p:cNvSpPr>
          <p:nvPr/>
        </p:nvSpPr>
        <p:spPr bwMode="auto">
          <a:xfrm>
            <a:off x="0" y="685800"/>
            <a:ext cx="2057400" cy="61706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9999"/>
              </a:solidFill>
              <a:latin typeface="Times New Roman" pitchFamily="18" charset="0"/>
            </a:endParaRPr>
          </a:p>
        </p:txBody>
      </p:sp>
      <p:pic>
        <p:nvPicPr>
          <p:cNvPr id="4099" name="Picture 1034"/>
          <p:cNvPicPr>
            <a:picLocks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334000"/>
            <a:ext cx="2133600" cy="152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084" name="Line 1036"/>
          <p:cNvSpPr>
            <a:spLocks noChangeShapeType="1"/>
          </p:cNvSpPr>
          <p:nvPr/>
        </p:nvSpPr>
        <p:spPr bwMode="auto">
          <a:xfrm>
            <a:off x="1295400" y="13716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endParaRPr kumimoji="1" lang="zh-CN" altLang="en-US" sz="3000" b="1" dirty="0">
              <a:solidFill>
                <a:srgbClr val="010000"/>
              </a:solidFill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794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ransition/>
  <p:txStyles>
    <p:titleStyle>
      <a:lvl1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2pPr>
      <a:lvl3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3pPr>
      <a:lvl4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4pPr>
      <a:lvl5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Monotype Sorts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/>
        <a:buChar char="F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Arc 1033"/>
          <p:cNvSpPr>
            <a:spLocks/>
          </p:cNvSpPr>
          <p:nvPr/>
        </p:nvSpPr>
        <p:spPr bwMode="auto">
          <a:xfrm>
            <a:off x="0" y="685800"/>
            <a:ext cx="2057400" cy="61706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9999"/>
              </a:solidFill>
              <a:latin typeface="Times New Roman" pitchFamily="18" charset="0"/>
            </a:endParaRPr>
          </a:p>
        </p:txBody>
      </p:sp>
      <p:pic>
        <p:nvPicPr>
          <p:cNvPr id="4099" name="Picture 1034"/>
          <p:cNvPicPr>
            <a:picLocks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334000"/>
            <a:ext cx="2133600" cy="152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084" name="Line 1036"/>
          <p:cNvSpPr>
            <a:spLocks noChangeShapeType="1"/>
          </p:cNvSpPr>
          <p:nvPr/>
        </p:nvSpPr>
        <p:spPr bwMode="auto">
          <a:xfrm>
            <a:off x="1295400" y="13716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endParaRPr kumimoji="1" lang="zh-CN" altLang="en-US" sz="3000" b="1" dirty="0">
              <a:solidFill>
                <a:srgbClr val="010000"/>
              </a:solidFill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691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ransition/>
  <p:txStyles>
    <p:titleStyle>
      <a:lvl1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2pPr>
      <a:lvl3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3pPr>
      <a:lvl4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4pPr>
      <a:lvl5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Monotype Sorts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/>
        <a:buChar char="F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/>
        </p:nvGrpSpPr>
        <p:grpSpPr bwMode="auto">
          <a:xfrm>
            <a:off x="16727" y="116004"/>
            <a:ext cx="5073650" cy="752475"/>
            <a:chOff x="77788" y="47625"/>
            <a:chExt cx="5073649" cy="752277"/>
          </a:xfrm>
        </p:grpSpPr>
        <p:pic>
          <p:nvPicPr>
            <p:cNvPr id="5" name="图片 13" descr="HIT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8" y="47625"/>
              <a:ext cx="242887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1"/>
            <p:cNvSpPr txBox="1">
              <a:spLocks noChangeArrowheads="1"/>
            </p:cNvSpPr>
            <p:nvPr/>
          </p:nvSpPr>
          <p:spPr bwMode="auto">
            <a:xfrm>
              <a:off x="2420938" y="133350"/>
              <a:ext cx="27304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方正姚体" pitchFamily="2" charset="-122"/>
                  <a:ea typeface="方正姚体" pitchFamily="2" charset="-122"/>
                </a:rPr>
                <a:t>海量数据计算研究中心</a:t>
              </a:r>
            </a:p>
          </p:txBody>
        </p:sp>
        <p:sp>
          <p:nvSpPr>
            <p:cNvPr id="7" name="TextBox 2"/>
            <p:cNvSpPr txBox="1">
              <a:spLocks noChangeArrowheads="1"/>
            </p:cNvSpPr>
            <p:nvPr/>
          </p:nvSpPr>
          <p:spPr bwMode="auto">
            <a:xfrm>
              <a:off x="701675" y="492125"/>
              <a:ext cx="36099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/>
                <a:t>Massive Data Computing Lab @ HIT</a:t>
              </a: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56EE1009-68D4-49B7-9C4C-27CB0F866AF3}"/>
              </a:ext>
            </a:extLst>
          </p:cNvPr>
          <p:cNvSpPr/>
          <p:nvPr/>
        </p:nvSpPr>
        <p:spPr bwMode="auto">
          <a:xfrm>
            <a:off x="0" y="1524000"/>
            <a:ext cx="9144000" cy="1870868"/>
          </a:xfrm>
          <a:prstGeom prst="rect">
            <a:avLst/>
          </a:prstGeom>
          <a:solidFill>
            <a:srgbClr val="024C89"/>
          </a:solidFill>
          <a:ln>
            <a:solidFill>
              <a:srgbClr val="024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0FD8097-4044-4958-8722-9D518BBE0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2138470"/>
            <a:ext cx="9144000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zh-CN" altLang="zh-CN" sz="480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实验一：数据预处理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38BC8D83-52B7-45CA-BE14-931CC3AC9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267200"/>
            <a:ext cx="434339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海量数据计算研究中心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杨东华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526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86"/>
    </mc:Choice>
    <mc:Fallback xmlns="">
      <p:transition spd="slow" advTm="1368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615" y="1066800"/>
            <a:ext cx="8270585" cy="365759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本次实验使用数据为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旅游者对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POI</a:t>
            </a:r>
            <a:r>
              <a:rPr lang="zh-CN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Point of Interest</a:t>
            </a:r>
            <a:r>
              <a:rPr lang="zh-CN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的评价数据集</a:t>
            </a:r>
            <a:r>
              <a:rPr lang="zh-CN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，保存为文本文件，每行是一个数据项，数据项内字段用分隔符“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|</a:t>
            </a:r>
            <a:r>
              <a:rPr lang="zh-CN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”隔开。数据的模式如下：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POI_Review</a:t>
            </a:r>
            <a:r>
              <a:rPr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(string </a:t>
            </a:r>
            <a:r>
              <a:rPr lang="en-US" altLang="zh-CN" sz="2000" dirty="0" err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review_id</a:t>
            </a:r>
            <a:r>
              <a:rPr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, double </a:t>
            </a:r>
            <a:r>
              <a:rPr lang="en-US" altLang="zh-CN" sz="20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longitude</a:t>
            </a:r>
            <a:r>
              <a:rPr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, double </a:t>
            </a:r>
            <a:r>
              <a:rPr lang="en-US" altLang="zh-CN" sz="20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latitude</a:t>
            </a:r>
            <a:r>
              <a:rPr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, double </a:t>
            </a:r>
            <a:r>
              <a:rPr lang="en-US" altLang="zh-CN" sz="20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altitude</a:t>
            </a:r>
            <a:r>
              <a:rPr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, string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review_date</a:t>
            </a:r>
            <a:r>
              <a:rPr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, string temperature, double 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rating</a:t>
            </a:r>
            <a:r>
              <a:rPr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,  string </a:t>
            </a:r>
            <a:r>
              <a:rPr lang="en-US" altLang="zh-CN" sz="2000" dirty="0" err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user_id</a:t>
            </a:r>
            <a:r>
              <a:rPr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, string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user_birthday</a:t>
            </a:r>
            <a:r>
              <a:rPr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, string </a:t>
            </a:r>
            <a:r>
              <a:rPr lang="en-US" altLang="zh-CN" sz="2000" dirty="0" err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user_nationality</a:t>
            </a:r>
            <a:r>
              <a:rPr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, category </a:t>
            </a:r>
            <a:r>
              <a:rPr lang="en-US" altLang="zh-CN" sz="2000" dirty="0" err="1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user_career</a:t>
            </a:r>
            <a:r>
              <a:rPr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, double </a:t>
            </a:r>
            <a:r>
              <a:rPr lang="en-US" altLang="zh-CN" sz="2000" dirty="0" err="1">
                <a:solidFill>
                  <a:srgbClr val="00B05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user_income</a:t>
            </a:r>
            <a:r>
              <a:rPr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6250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3"/>
            <a:ext cx="3997076" cy="530225"/>
            <a:chOff x="2209800" y="284389"/>
            <a:chExt cx="2160387" cy="529772"/>
          </a:xfrm>
          <a:solidFill>
            <a:srgbClr val="024C89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09800" y="284389"/>
              <a:ext cx="1988127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5. 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数据使用说明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4255887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ABC2A6F-F3D7-435A-B53E-77FD11CB1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93" y="4937778"/>
            <a:ext cx="8712513" cy="157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0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55"/>
    </mc:Choice>
    <mc:Fallback xmlns="">
      <p:transition spd="slow" advTm="5335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615" y="1143000"/>
            <a:ext cx="8270585" cy="1524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我们对本次实验内容所使用的属性如下：</a:t>
            </a:r>
            <a:endParaRPr lang="zh-CN" altLang="zh-CN" sz="2800" dirty="0">
              <a:solidFill>
                <a:srgbClr val="1D1DFF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3.1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节中的分层抽样所使用的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属性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user_career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属性；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6250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3"/>
            <a:ext cx="3997076" cy="530225"/>
            <a:chOff x="2209800" y="284389"/>
            <a:chExt cx="2160387" cy="529772"/>
          </a:xfrm>
          <a:solidFill>
            <a:srgbClr val="024C89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09800" y="284389"/>
              <a:ext cx="1988127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5. 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数据使用说明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4255887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99AE8FD-8BAE-4A2F-A8BF-7000A43C9CED}"/>
              </a:ext>
            </a:extLst>
          </p:cNvPr>
          <p:cNvSpPr txBox="1">
            <a:spLocks/>
          </p:cNvSpPr>
          <p:nvPr/>
        </p:nvSpPr>
        <p:spPr>
          <a:xfrm>
            <a:off x="568615" y="2514600"/>
            <a:ext cx="8270585" cy="3124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3.2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节中的奇异值过滤所使用的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属性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为两个属性，分别是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longitude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latitude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。为了避免同学们使用额外的流程计算奇异值边界，给定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longitude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的有效范围为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[8.1461259, 11.1993265]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latitude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的有效范围为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[56.5824856, 57.750511]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，可以在代码中直接使用；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21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55"/>
    </mc:Choice>
    <mc:Fallback xmlns="">
      <p:transition spd="slow" advTm="5335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0943" y="1066800"/>
            <a:ext cx="8460657" cy="396239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3.3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中，数据格式属性涉及到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属性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user_birthday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review_date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，这些日期字段可能使用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2018-03-21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2018/03/21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March 21, 2019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这些格式，转换为哪种格式取决于同学们自己；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temperature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有华氏与摄氏两种，同样的，目标格式取决于同学们；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需要归一化的属性则是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rating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；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6250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3"/>
            <a:ext cx="3997076" cy="530225"/>
            <a:chOff x="2209800" y="284389"/>
            <a:chExt cx="2160387" cy="529772"/>
          </a:xfrm>
          <a:solidFill>
            <a:srgbClr val="024C89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09800" y="284389"/>
              <a:ext cx="1988127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5. 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数据使用说明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4255887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949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55"/>
    </mc:Choice>
    <mc:Fallback xmlns="">
      <p:transition spd="slow" advTm="5335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6250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3"/>
            <a:ext cx="3997076" cy="530225"/>
            <a:chOff x="2209800" y="284389"/>
            <a:chExt cx="2160387" cy="529772"/>
          </a:xfrm>
          <a:solidFill>
            <a:srgbClr val="024C89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09800" y="284389"/>
              <a:ext cx="1988127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5. 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数据使用说明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4255887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0105338-5AA2-4F64-A8E2-8EB220EBEA27}"/>
              </a:ext>
            </a:extLst>
          </p:cNvPr>
          <p:cNvSpPr txBox="1">
            <a:spLocks/>
          </p:cNvSpPr>
          <p:nvPr/>
        </p:nvSpPr>
        <p:spPr>
          <a:xfrm>
            <a:off x="568615" y="1219200"/>
            <a:ext cx="8270585" cy="39623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3.4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中存在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缺失值的属性为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rating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user_income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，根据先验知识，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rating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近似依赖于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user_income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longitude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latitude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altitude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user_income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近似依赖于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user_nationality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user_career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。对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rating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user_income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的填充可以利用这些依赖关系；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80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55"/>
    </mc:Choice>
    <mc:Fallback xmlns="">
      <p:transition spd="slow" advTm="5335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615" y="1219200"/>
            <a:ext cx="8270585" cy="2743200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[1] </a:t>
            </a:r>
            <a:r>
              <a:rPr lang="zh-CN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《大数据分析》课程讲稿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[2] https://hadoop.apache.org/docs/r3.1.2/hadoop-project-dist/hadoop-common/SingleCluster.html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6250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3"/>
            <a:ext cx="2743200" cy="530225"/>
            <a:chOff x="2209800" y="284389"/>
            <a:chExt cx="2160387" cy="529772"/>
          </a:xfrm>
          <a:solidFill>
            <a:srgbClr val="024C89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09800" y="284389"/>
              <a:ext cx="1988127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6. 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参考资料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4255887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556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55"/>
    </mc:Choice>
    <mc:Fallback xmlns="">
      <p:transition spd="slow" advTm="5335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615" y="1219199"/>
            <a:ext cx="8270585" cy="464819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Q1</a:t>
            </a:r>
            <a:r>
              <a:rPr lang="zh-CN" altLang="en-US" sz="24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：必须使用</a:t>
            </a:r>
            <a:r>
              <a:rPr lang="en-US" altLang="zh-CN" sz="24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操作系统吗？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A1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：建议而不强制，但从经验上来讲，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系统在环境搭建上更为友好，同时在硬盘空间足够的情况下不建议使用虚拟机（性能可能会引起不适），但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OS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的选择不会影响分数的获得；如果电脑的空间不足以支撑实验的完成，可以考虑购买学生版阿里云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腾讯云服务器，虽然配置不高，但完成实验绰绰有余。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6250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3"/>
            <a:ext cx="2743200" cy="530225"/>
            <a:chOff x="2209800" y="284389"/>
            <a:chExt cx="2160387" cy="529772"/>
          </a:xfrm>
          <a:solidFill>
            <a:srgbClr val="024C89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09800" y="284389"/>
              <a:ext cx="1988127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7. FAQ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4255887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17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55"/>
    </mc:Choice>
    <mc:Fallback xmlns="">
      <p:transition spd="slow" advTm="5335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615" y="1219199"/>
            <a:ext cx="8270585" cy="464819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Q2</a:t>
            </a:r>
            <a:r>
              <a:rPr lang="zh-CN" altLang="en-US" sz="24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：必须使用</a:t>
            </a:r>
            <a:r>
              <a:rPr lang="en-US" altLang="zh-CN" sz="2400" dirty="0" err="1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Hadoop+Java</a:t>
            </a:r>
            <a:r>
              <a:rPr lang="zh-CN" altLang="en-US" sz="24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吗？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A2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：同样是建议而不强制，因为使用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Hadoop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能更好的理解本实验想要表达的信息，也可以借助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Hadoop-Streaming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等语言完成，甚至可以使用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Spark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框架完成实验，但考虑到这些并不完全契合我们所设计的实验过程和工作量的加大，评分标准可能会因此而上升。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6250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3"/>
            <a:ext cx="2743200" cy="530225"/>
            <a:chOff x="2209800" y="284389"/>
            <a:chExt cx="2160387" cy="529772"/>
          </a:xfrm>
          <a:solidFill>
            <a:srgbClr val="024C89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09800" y="284389"/>
              <a:ext cx="1988127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7. FAQ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4255887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073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55"/>
    </mc:Choice>
    <mc:Fallback xmlns="">
      <p:transition spd="slow" advTm="5335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615" y="1219199"/>
            <a:ext cx="8270585" cy="54102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Q3</a:t>
            </a:r>
            <a:r>
              <a:rPr lang="zh-CN" altLang="en-US" sz="24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4.3</a:t>
            </a:r>
            <a:r>
              <a:rPr lang="zh-CN" altLang="en-US" sz="24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中关于</a:t>
            </a:r>
            <a:r>
              <a:rPr lang="en-US" altLang="zh-CN" sz="24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MapReduce</a:t>
            </a:r>
            <a:r>
              <a:rPr lang="zh-CN" altLang="en-US" sz="24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轮数减少的分数获取，是否轮数越少越好？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A3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：原则上我们鼓励使用更少的轮数完成更多的工作，但如果因此而使用了不合理的设计（如只使用一个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Key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而导致失去了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MapReduce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本来的意义），是不可取的，本质上我们更看重同学们思考的过程和对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MapReduce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过程的理解，只要思路优秀即可；缺失值填充算法也是如此，如何在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MapReduce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的轮数和算法的复杂度之间做出平衡也是同学们需要考虑的问题。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6250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3"/>
            <a:ext cx="2743200" cy="530225"/>
            <a:chOff x="2209800" y="284389"/>
            <a:chExt cx="2160387" cy="529772"/>
          </a:xfrm>
          <a:solidFill>
            <a:srgbClr val="024C89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09800" y="284389"/>
              <a:ext cx="1988127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7. FAQ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4255887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052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55"/>
    </mc:Choice>
    <mc:Fallback xmlns="">
      <p:transition spd="slow" advTm="5335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615" y="1219199"/>
            <a:ext cx="8270585" cy="464819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Q4</a:t>
            </a:r>
            <a:r>
              <a:rPr lang="zh-CN" altLang="en-US" sz="24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3.1~3.4</a:t>
            </a:r>
            <a:r>
              <a:rPr lang="zh-CN" altLang="en-US" sz="24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中所涉及的属性</a:t>
            </a:r>
            <a:r>
              <a:rPr lang="en-US" altLang="zh-CN" sz="24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等是固定的吗，比如是否可以用其他属性分层抽样？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A4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：不可以，这一点请参考数据文件中的说明并严格按照说明执行。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6250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3"/>
            <a:ext cx="2743200" cy="530225"/>
            <a:chOff x="2209800" y="284389"/>
            <a:chExt cx="2160387" cy="529772"/>
          </a:xfrm>
          <a:solidFill>
            <a:srgbClr val="024C89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09800" y="284389"/>
              <a:ext cx="1988127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7. FAQ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4255887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119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55"/>
    </mc:Choice>
    <mc:Fallback xmlns="">
      <p:transition spd="slow" advTm="5335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615" y="990600"/>
            <a:ext cx="8229600" cy="281939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掌握数据预处理的步骤和方法，包括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数据抽样</a:t>
            </a:r>
            <a:endParaRPr lang="en-US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数据过滤</a:t>
            </a:r>
            <a:endParaRPr lang="en-US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数据标准化和归一化</a:t>
            </a:r>
            <a:endParaRPr lang="en-US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数据清洗</a:t>
            </a:r>
            <a:endParaRPr lang="en-US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理解数据预处理各个步骤在大数据环境下的实现方式。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6250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3"/>
            <a:ext cx="2693788" cy="530225"/>
            <a:chOff x="2209800" y="284389"/>
            <a:chExt cx="2160387" cy="529772"/>
          </a:xfrm>
          <a:solidFill>
            <a:srgbClr val="024C89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09800" y="284389"/>
              <a:ext cx="1988127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实验目的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4255887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057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55"/>
    </mc:Choice>
    <mc:Fallback xmlns="">
      <p:transition spd="slow" advTm="5335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615" y="1219203"/>
            <a:ext cx="8229600" cy="297179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操作系统：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Windows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Linux(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建议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框架：伪分布式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Hadoop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环境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编程语言：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Java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6250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3"/>
            <a:ext cx="2693788" cy="530225"/>
            <a:chOff x="2209800" y="284389"/>
            <a:chExt cx="2160387" cy="529772"/>
          </a:xfrm>
          <a:solidFill>
            <a:srgbClr val="024C89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09800" y="284389"/>
              <a:ext cx="1988127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实验环境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4255887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33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55"/>
    </mc:Choice>
    <mc:Fallback xmlns="">
      <p:transition spd="slow" advTm="5335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6628" y="1066799"/>
            <a:ext cx="8229600" cy="5562597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搭建伪分布式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Hadoop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环境（在一台主机模拟多主机），将数据集合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导入至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HDFS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中，然后完成对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的数据预处理，具体过程如下：</a:t>
            </a:r>
            <a:endParaRPr lang="en-US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数据抽样</a:t>
            </a:r>
            <a:endParaRPr lang="en-US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数据过滤</a:t>
            </a:r>
            <a:endParaRPr lang="en-US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数据标准化和归一化</a:t>
            </a:r>
            <a:endParaRPr lang="en-US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数据清洗（本次实验中仅包括缺失值填充）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6250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3"/>
            <a:ext cx="2693788" cy="530225"/>
            <a:chOff x="2209800" y="284389"/>
            <a:chExt cx="2160387" cy="529772"/>
          </a:xfrm>
          <a:solidFill>
            <a:srgbClr val="024C89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09800" y="284389"/>
              <a:ext cx="1988127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3. 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实验内容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4255887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45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55"/>
    </mc:Choice>
    <mc:Fallback xmlns="">
      <p:transition spd="slow" advTm="5335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00201"/>
            <a:ext cx="7924800" cy="22860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本次实验采取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分层抽样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的方式，选取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中的某一属性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，按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进行分层抽样，将抽样结果保存至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HDFS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中命名为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D_Sample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；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6250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3"/>
            <a:ext cx="2693788" cy="530225"/>
            <a:chOff x="2209800" y="284389"/>
            <a:chExt cx="2160387" cy="529772"/>
          </a:xfrm>
          <a:solidFill>
            <a:srgbClr val="024C89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09800" y="284389"/>
              <a:ext cx="1988127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3. 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实验内容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4255887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83727" y="1143000"/>
            <a:ext cx="21659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3.1 </a:t>
            </a:r>
            <a:r>
              <a:rPr lang="zh-CN" altLang="zh-CN" sz="28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数据抽样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F4FA391-E268-4641-B893-4E5000A1A40F}"/>
              </a:ext>
            </a:extLst>
          </p:cNvPr>
          <p:cNvSpPr txBox="1">
            <a:spLocks/>
          </p:cNvSpPr>
          <p:nvPr/>
        </p:nvSpPr>
        <p:spPr>
          <a:xfrm>
            <a:off x="914400" y="3733800"/>
            <a:ext cx="7924800" cy="19049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Tips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：在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Map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阶段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以属性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作为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Key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，然后在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Reduce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阶段进行抽样，如果属性是连续属性，可以考虑进行离散化；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5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55"/>
    </mc:Choice>
    <mc:Fallback xmlns="">
      <p:transition spd="slow" advTm="533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76400"/>
            <a:ext cx="7924800" cy="30480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选取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D_Sample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中的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某一连续属性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进行排序，我们认为取值排名在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1%~99%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之间的值为正常值，即其它值为奇异值，我们需要过滤掉原始数据集合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中属性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取值为奇异值的数据；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6250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3"/>
            <a:ext cx="2693788" cy="530225"/>
            <a:chOff x="2209800" y="284389"/>
            <a:chExt cx="2160387" cy="529772"/>
          </a:xfrm>
          <a:solidFill>
            <a:srgbClr val="024C89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09800" y="284389"/>
              <a:ext cx="1988127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3. 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实验内容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4255887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83727" y="1143000"/>
            <a:ext cx="21595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3.2 </a:t>
            </a:r>
            <a:r>
              <a:rPr lang="zh-CN" altLang="en-US" sz="28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数据过滤</a:t>
            </a:r>
            <a:endParaRPr lang="zh-CN" altLang="zh-CN" sz="2800" dirty="0">
              <a:solidFill>
                <a:srgbClr val="1D1DFF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ABB5F582-551D-4468-A4C4-5B6311D3D6C4}"/>
              </a:ext>
            </a:extLst>
          </p:cNvPr>
          <p:cNvSpPr txBox="1">
            <a:spLocks/>
          </p:cNvSpPr>
          <p:nvPr/>
        </p:nvSpPr>
        <p:spPr>
          <a:xfrm>
            <a:off x="914400" y="4572000"/>
            <a:ext cx="792480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过滤后的数据保存在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HDFS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中，命名为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D_Filter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；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10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55"/>
    </mc:Choice>
    <mc:Fallback xmlns="">
      <p:transition spd="slow" advTm="533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828800"/>
            <a:ext cx="7924800" cy="1752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一些数据属性可能存在不同的格式，如日期、温度，我们需要转化为统一的格式；另一些属性则往往需要归一化；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6250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3"/>
            <a:ext cx="2693788" cy="530225"/>
            <a:chOff x="2209800" y="284389"/>
            <a:chExt cx="2160387" cy="529772"/>
          </a:xfrm>
          <a:solidFill>
            <a:srgbClr val="024C89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09800" y="284389"/>
              <a:ext cx="1988127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3. 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实验内容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4255887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83727" y="1143000"/>
            <a:ext cx="39693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3.3 </a:t>
            </a:r>
            <a:r>
              <a:rPr lang="zh-CN" altLang="zh-CN" sz="28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数据</a:t>
            </a:r>
            <a:r>
              <a:rPr lang="zh-CN" altLang="en-US" sz="28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标准化和归一化</a:t>
            </a:r>
            <a:endParaRPr lang="zh-CN" altLang="zh-CN" sz="2800" dirty="0">
              <a:solidFill>
                <a:srgbClr val="1D1DFF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EEFECF-CA2C-4059-839B-EFEDC18C4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5584814"/>
            <a:ext cx="3287364" cy="892186"/>
          </a:xfrm>
          <a:prstGeom prst="rect">
            <a:avLst/>
          </a:prstGeom>
        </p:spPr>
      </p:pic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B5FF028B-9F92-4900-82BB-97A846CCC145}"/>
              </a:ext>
            </a:extLst>
          </p:cNvPr>
          <p:cNvSpPr txBox="1">
            <a:spLocks/>
          </p:cNvSpPr>
          <p:nvPr/>
        </p:nvSpPr>
        <p:spPr>
          <a:xfrm>
            <a:off x="914400" y="3553146"/>
            <a:ext cx="7924800" cy="1247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D_Filter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中的数据进行格式转换与归一化，结果保存在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HDFS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中，仍然命名为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D_Filter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；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06F14850-6FB6-44FE-B4E3-E3683EFEB411}"/>
              </a:ext>
            </a:extLst>
          </p:cNvPr>
          <p:cNvSpPr txBox="1">
            <a:spLocks/>
          </p:cNvSpPr>
          <p:nvPr/>
        </p:nvSpPr>
        <p:spPr>
          <a:xfrm>
            <a:off x="914400" y="4800602"/>
            <a:ext cx="7924800" cy="761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本实验中建议使用的归一化方式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Min-Max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归一化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：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10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55"/>
    </mc:Choice>
    <mc:Fallback xmlns="">
      <p:transition spd="slow" advTm="533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8800"/>
            <a:ext cx="7924800" cy="182879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D_Filter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中某些数据在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属性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上可能存在缺失，我们需要使用某种方法对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进行填充，然后将数据保存在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HDFS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中，命名为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D_Done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；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6250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3"/>
            <a:ext cx="2693788" cy="530225"/>
            <a:chOff x="2209800" y="284389"/>
            <a:chExt cx="2160387" cy="529772"/>
          </a:xfrm>
          <a:solidFill>
            <a:srgbClr val="024C89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09800" y="284389"/>
              <a:ext cx="1988127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3. 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实验内容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4255887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85810" y="1143000"/>
            <a:ext cx="21595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3.4 </a:t>
            </a:r>
            <a:r>
              <a:rPr lang="zh-CN" altLang="zh-CN" sz="28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数据</a:t>
            </a:r>
            <a:r>
              <a:rPr lang="zh-CN" altLang="en-US" sz="28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清洗</a:t>
            </a:r>
            <a:endParaRPr lang="zh-CN" altLang="zh-CN" sz="2800" dirty="0">
              <a:solidFill>
                <a:srgbClr val="1D1DFF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04B3A79-6BF0-48B9-83A0-18C47D149129}"/>
              </a:ext>
            </a:extLst>
          </p:cNvPr>
          <p:cNvSpPr txBox="1">
            <a:spLocks/>
          </p:cNvSpPr>
          <p:nvPr/>
        </p:nvSpPr>
        <p:spPr>
          <a:xfrm>
            <a:off x="838200" y="3581402"/>
            <a:ext cx="7924800" cy="1828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填充策略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可以考虑使用默认值，也可以使用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平均值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中位数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，还可以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利用相似度寻找与缺失数据相似的其他数据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，然后借此对缺失的数据进行填充；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9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55"/>
    </mc:Choice>
    <mc:Fallback xmlns="">
      <p:transition spd="slow" advTm="533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90600"/>
            <a:ext cx="7924800" cy="1295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完成实验内容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3.1~3.3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，并以默认值填充方式完成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3.4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，可以获得本实验总分的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80%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；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6250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3"/>
            <a:ext cx="2362200" cy="530225"/>
            <a:chOff x="2209800" y="284389"/>
            <a:chExt cx="2160387" cy="529772"/>
          </a:xfrm>
          <a:solidFill>
            <a:srgbClr val="024C89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09800" y="284389"/>
              <a:ext cx="1988127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4. 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分数说明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4255887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" name="内容占位符 2"/>
          <p:cNvSpPr txBox="1">
            <a:spLocks/>
          </p:cNvSpPr>
          <p:nvPr/>
        </p:nvSpPr>
        <p:spPr>
          <a:xfrm>
            <a:off x="609600" y="2209800"/>
            <a:ext cx="7924800" cy="1828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相比默认值填充，我们认为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考虑数据的相关性而进行填充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是合理的，因此将视使用的填充算法，获得本实验总分的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2%~5%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；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609600" y="3886200"/>
            <a:ext cx="79248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可以使用多个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MapReduce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过程来完成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3.1~3.4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，过多的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MapReduce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过程会带来更多的资源消耗，因此思考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如何尽可能地减少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MapReduce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的轮数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是有价值的，我们将视减少的轮数和策略，给予本实验总分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5%~15%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；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10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55"/>
    </mc:Choice>
    <mc:Fallback xmlns="">
      <p:transition spd="slow" advTm="533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theme/theme1.xml><?xml version="1.0" encoding="utf-8"?>
<a:theme xmlns:a="http://schemas.openxmlformats.org/drawingml/2006/main" name="大数据时代的思考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chemeClr val="tx1"/>
          </a:solidFill>
          <a:round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通用信息 (标准)">
  <a:themeElements>
    <a:clrScheme name="通用信息 (标准) 1">
      <a:dk1>
        <a:srgbClr val="009999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8282"/>
      </a:accent4>
      <a:accent5>
        <a:srgbClr val="E2F4FF"/>
      </a:accent5>
      <a:accent6>
        <a:srgbClr val="E7E7B9"/>
      </a:accent6>
      <a:hlink>
        <a:srgbClr val="FF9966"/>
      </a:hlink>
      <a:folHlink>
        <a:srgbClr val="FFFFCC"/>
      </a:folHlink>
    </a:clrScheme>
    <a:fontScheme name="通用信息 (标准)">
      <a:majorFont>
        <a:latin typeface="Arial Narrow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0000"/>
          <a:buFont typeface="Monotype Sorts" pitchFamily="2" charset="2"/>
          <a:buNone/>
          <a:tabLst/>
          <a:defRPr kumimoji="1" lang="zh-CN" altLang="en-US" sz="30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0000"/>
          <a:buFont typeface="Monotype Sorts" pitchFamily="2" charset="2"/>
          <a:buNone/>
          <a:tabLst/>
          <a:defRPr kumimoji="1" lang="zh-CN" altLang="en-US" sz="30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通用信息 (标准)">
  <a:themeElements>
    <a:clrScheme name="通用信息 (标准) 1">
      <a:dk1>
        <a:srgbClr val="009999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8282"/>
      </a:accent4>
      <a:accent5>
        <a:srgbClr val="E2F4FF"/>
      </a:accent5>
      <a:accent6>
        <a:srgbClr val="E7E7B9"/>
      </a:accent6>
      <a:hlink>
        <a:srgbClr val="FF9966"/>
      </a:hlink>
      <a:folHlink>
        <a:srgbClr val="FFFFCC"/>
      </a:folHlink>
    </a:clrScheme>
    <a:fontScheme name="通用信息 (标准)">
      <a:majorFont>
        <a:latin typeface="Arial Narrow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0000"/>
          <a:buFont typeface="Monotype Sorts" pitchFamily="2" charset="2"/>
          <a:buNone/>
          <a:tabLst/>
          <a:defRPr kumimoji="1" lang="zh-CN" altLang="en-US" sz="30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0000"/>
          <a:buFont typeface="Monotype Sorts" pitchFamily="2" charset="2"/>
          <a:buNone/>
          <a:tabLst/>
          <a:defRPr kumimoji="1" lang="zh-CN" altLang="en-US" sz="30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大数据时代的思考</Template>
  <TotalTime>25285</TotalTime>
  <Words>1267</Words>
  <Application>Microsoft Office PowerPoint</Application>
  <PresentationFormat>全屏显示(4:3)</PresentationFormat>
  <Paragraphs>69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Monotype Sorts</vt:lpstr>
      <vt:lpstr>方正姚体</vt:lpstr>
      <vt:lpstr>仿宋_GB2312</vt:lpstr>
      <vt:lpstr>黑体</vt:lpstr>
      <vt:lpstr>宋体</vt:lpstr>
      <vt:lpstr>微软雅黑</vt:lpstr>
      <vt:lpstr>Arial</vt:lpstr>
      <vt:lpstr>Arial Narrow</vt:lpstr>
      <vt:lpstr>Calibri</vt:lpstr>
      <vt:lpstr>Times New Roman</vt:lpstr>
      <vt:lpstr>Wingdings</vt:lpstr>
      <vt:lpstr>大数据时代的思考</vt:lpstr>
      <vt:lpstr>通用信息 (标准)</vt:lpstr>
      <vt:lpstr>1_通用信息 (标准)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大数据管理与分析</dc:title>
  <dc:creator>Administrator</dc:creator>
  <cp:lastModifiedBy>yangd</cp:lastModifiedBy>
  <cp:revision>993</cp:revision>
  <dcterms:created xsi:type="dcterms:W3CDTF">2006-08-16T00:00:00Z</dcterms:created>
  <dcterms:modified xsi:type="dcterms:W3CDTF">2021-04-01T11:23:21Z</dcterms:modified>
</cp:coreProperties>
</file>