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8" r:id="rId3"/>
  </p:sldMasterIdLst>
  <p:notesMasterIdLst>
    <p:notesMasterId r:id="rId16"/>
  </p:notesMasterIdLst>
  <p:sldIdLst>
    <p:sldId id="256" r:id="rId4"/>
    <p:sldId id="875" r:id="rId5"/>
    <p:sldId id="939" r:id="rId6"/>
    <p:sldId id="937" r:id="rId7"/>
    <p:sldId id="953" r:id="rId8"/>
    <p:sldId id="938" r:id="rId9"/>
    <p:sldId id="954" r:id="rId10"/>
    <p:sldId id="943" r:id="rId11"/>
    <p:sldId id="955" r:id="rId12"/>
    <p:sldId id="950" r:id="rId13"/>
    <p:sldId id="956" r:id="rId14"/>
    <p:sldId id="9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FF"/>
    <a:srgbClr val="930712"/>
    <a:srgbClr val="3C64AA"/>
    <a:srgbClr val="1219B5"/>
    <a:srgbClr val="FFFFFF"/>
    <a:srgbClr val="262626"/>
    <a:srgbClr val="3030FC"/>
    <a:srgbClr val="4F81BD"/>
    <a:srgbClr val="466EBE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918" autoAdjust="0"/>
  </p:normalViewPr>
  <p:slideViewPr>
    <p:cSldViewPr>
      <p:cViewPr varScale="1">
        <p:scale>
          <a:sx n="62" d="100"/>
          <a:sy n="62" d="100"/>
        </p:scale>
        <p:origin x="1352" y="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0573A-864D-40CB-B5A5-2AE019DE6C2F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093FA-181E-40DA-A828-9C9C9A0DDC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1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08707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1710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11333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2432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6507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6048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69360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4413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2733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9172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6696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39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47282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4575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2500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6741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7145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08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46902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443181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49599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0738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6286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25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Arc 1033"/>
          <p:cNvSpPr>
            <a:spLocks/>
          </p:cNvSpPr>
          <p:nvPr/>
        </p:nvSpPr>
        <p:spPr bwMode="auto">
          <a:xfrm>
            <a:off x="0" y="685800"/>
            <a:ext cx="2057400" cy="6170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9999"/>
              </a:solidFill>
              <a:latin typeface="Times New Roman" pitchFamily="18" charset="0"/>
            </a:endParaRPr>
          </a:p>
        </p:txBody>
      </p:sp>
      <p:pic>
        <p:nvPicPr>
          <p:cNvPr id="4099" name="Picture 1034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334000"/>
            <a:ext cx="21336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84" name="Line 1036"/>
          <p:cNvSpPr>
            <a:spLocks noChangeShapeType="1"/>
          </p:cNvSpPr>
          <p:nvPr/>
        </p:nvSpPr>
        <p:spPr bwMode="auto">
          <a:xfrm>
            <a:off x="1295400" y="13716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dirty="0">
              <a:solidFill>
                <a:srgbClr val="0100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94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Arc 1033"/>
          <p:cNvSpPr>
            <a:spLocks/>
          </p:cNvSpPr>
          <p:nvPr/>
        </p:nvSpPr>
        <p:spPr bwMode="auto">
          <a:xfrm>
            <a:off x="0" y="685800"/>
            <a:ext cx="2057400" cy="6170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9999"/>
              </a:solidFill>
              <a:latin typeface="Times New Roman" pitchFamily="18" charset="0"/>
            </a:endParaRPr>
          </a:p>
        </p:txBody>
      </p:sp>
      <p:pic>
        <p:nvPicPr>
          <p:cNvPr id="4099" name="Picture 1034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334000"/>
            <a:ext cx="21336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84" name="Line 1036"/>
          <p:cNvSpPr>
            <a:spLocks noChangeShapeType="1"/>
          </p:cNvSpPr>
          <p:nvPr/>
        </p:nvSpPr>
        <p:spPr bwMode="auto">
          <a:xfrm>
            <a:off x="1295400" y="13716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dirty="0">
              <a:solidFill>
                <a:srgbClr val="0100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ransition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16727" y="116004"/>
            <a:ext cx="5073650" cy="752475"/>
            <a:chOff x="77788" y="47625"/>
            <a:chExt cx="5073649" cy="752277"/>
          </a:xfrm>
        </p:grpSpPr>
        <p:pic>
          <p:nvPicPr>
            <p:cNvPr id="5" name="图片 13" descr="HIT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"/>
            <p:cNvSpPr txBox="1">
              <a:spLocks noChangeArrowheads="1"/>
            </p:cNvSpPr>
            <p:nvPr/>
          </p:nvSpPr>
          <p:spPr bwMode="auto">
            <a:xfrm>
              <a:off x="2420938" y="133350"/>
              <a:ext cx="2730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方正姚体" pitchFamily="2" charset="-122"/>
                  <a:ea typeface="方正姚体" pitchFamily="2" charset="-122"/>
                </a:rPr>
                <a:t>海量数据计算研究中心</a:t>
              </a:r>
            </a:p>
          </p:txBody>
        </p:sp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701675" y="492125"/>
              <a:ext cx="36099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/>
                <a:t>Massive Data Computing Lab @ HIT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6EE1009-68D4-49B7-9C4C-27CB0F866AF3}"/>
              </a:ext>
            </a:extLst>
          </p:cNvPr>
          <p:cNvSpPr/>
          <p:nvPr/>
        </p:nvSpPr>
        <p:spPr bwMode="auto">
          <a:xfrm>
            <a:off x="0" y="1524000"/>
            <a:ext cx="9144000" cy="1870868"/>
          </a:xfrm>
          <a:prstGeom prst="rect">
            <a:avLst/>
          </a:prstGeom>
          <a:solidFill>
            <a:srgbClr val="024C89"/>
          </a:solidFill>
          <a:ln>
            <a:solidFill>
              <a:srgbClr val="024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FD8097-4044-4958-8722-9D518BBE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38470"/>
            <a:ext cx="91440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zh-CN" sz="48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实验</a:t>
            </a:r>
            <a:r>
              <a:rPr lang="zh-CN" altLang="en-US" sz="48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二</a:t>
            </a:r>
            <a:r>
              <a:rPr lang="zh-CN" altLang="zh-CN" sz="48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：</a:t>
            </a:r>
            <a:r>
              <a:rPr lang="zh-CN" altLang="en-US" sz="48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聚类分析和分类分析</a:t>
            </a:r>
            <a:endParaRPr lang="zh-CN" altLang="zh-CN" sz="4800" dirty="0">
              <a:solidFill>
                <a:schemeClr val="bg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8BC8D83-52B7-45CA-BE14-931CC3AC9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267200"/>
            <a:ext cx="43433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海量数据计算研究中心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杨东华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26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6"/>
    </mc:Choice>
    <mc:Fallback xmlns="">
      <p:transition spd="slow" advTm="136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287" y="990600"/>
            <a:ext cx="8270585" cy="182879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：分类数据集中的验证数据的作用？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：可以帮助同学们查看下自己的算法的大致准确率，避免算法过拟合等。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16002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5. FAQ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E788F1-CA4C-42A5-BB0D-41AE9831951C}"/>
              </a:ext>
            </a:extLst>
          </p:cNvPr>
          <p:cNvSpPr txBox="1">
            <a:spLocks/>
          </p:cNvSpPr>
          <p:nvPr/>
        </p:nvSpPr>
        <p:spPr>
          <a:xfrm>
            <a:off x="606287" y="2743200"/>
            <a:ext cx="8270585" cy="403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：聚类与分类的浮动分数部分，算法结果越好（如准确率较高）分数越高吗？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：我们对不同的算法的标准不同，如朴素贝叶斯算法通常情况下准确率并不会太高，但即使如此，如果准确率只有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50%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显然也是不合理的，会影响分数；此外结果不是分数判定的唯一标准，我们也会根据同学们的代码水平、风格等进行综合判断。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287" y="990600"/>
            <a:ext cx="8270585" cy="266699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6.1 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聚类数据</a:t>
            </a:r>
            <a:endParaRPr lang="en-US" altLang="zh-CN" sz="2400" dirty="0">
              <a:solidFill>
                <a:srgbClr val="1D1DFF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聚类数据所使用的文件为聚类数据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.txt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聚类数据共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150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万条，每条为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维向量，每一维均为浮点数，每行为一条，使用英文逗号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分割；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33528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6. 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实验数据说明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90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287" y="990600"/>
            <a:ext cx="8270585" cy="1676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分类数据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分类数据中，训练、验证、测试数据分别为训练数据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.txt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、验证数据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.txt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、测试数据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.txt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33528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6. 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实验数据说明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55B769D-FF9C-49F9-A3E4-6369AB4DC7D3}"/>
              </a:ext>
            </a:extLst>
          </p:cNvPr>
          <p:cNvSpPr txBox="1">
            <a:spLocks/>
          </p:cNvSpPr>
          <p:nvPr/>
        </p:nvSpPr>
        <p:spPr>
          <a:xfrm>
            <a:off x="606287" y="2590800"/>
            <a:ext cx="8270585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训练数据共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90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万条，验证与测试数据各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万条，均来自于同一数据集；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BB2E16E-B3C5-4B2A-BFCC-9620882D753D}"/>
              </a:ext>
            </a:extLst>
          </p:cNvPr>
          <p:cNvSpPr txBox="1">
            <a:spLocks/>
          </p:cNvSpPr>
          <p:nvPr/>
        </p:nvSpPr>
        <p:spPr>
          <a:xfrm>
            <a:off x="609600" y="3683001"/>
            <a:ext cx="8270585" cy="2870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分类数据中每条数据为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维向量，每一维均为浮点数，每行为一条，同样使用英文逗号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分割，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，训练数据与验证数据每行有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条，其每行最后一个属性为数字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，表示该行数据的类别，而测试数据则只包含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个属性值，不包含标签值；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143000"/>
            <a:ext cx="8229600" cy="19812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掌握对数据进行聚类分析和分类</a:t>
            </a:r>
            <a:r>
              <a:rPr lang="zh-CN" altLang="en-US" sz="28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分析的方法；</a:t>
            </a:r>
            <a:endParaRPr lang="en-US" altLang="zh-CN" sz="28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理解其在大数据环境下的实现方式。</a:t>
            </a:r>
            <a:endParaRPr lang="zh-CN" altLang="zh-CN" sz="28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实验目的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219203"/>
            <a:ext cx="8229600" cy="297179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操作系统：</a:t>
            </a:r>
            <a:r>
              <a:rPr lang="en-US" altLang="zh-CN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Windows</a:t>
            </a:r>
            <a:r>
              <a:rPr lang="zh-CN" altLang="en-US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MacOS</a:t>
            </a:r>
            <a:r>
              <a:rPr lang="zh-CN" altLang="en-US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Linux(</a:t>
            </a:r>
            <a:r>
              <a:rPr lang="zh-CN" altLang="en-US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建议</a:t>
            </a:r>
            <a:r>
              <a:rPr lang="en-US" altLang="zh-CN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框架：伪分布式</a:t>
            </a:r>
            <a:r>
              <a:rPr lang="en-US" altLang="zh-CN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Hadoop</a:t>
            </a:r>
            <a:r>
              <a:rPr lang="zh-CN" altLang="en-US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环境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编程语言：</a:t>
            </a:r>
            <a:r>
              <a:rPr lang="en-US" altLang="zh-CN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Java</a:t>
            </a:r>
            <a:endParaRPr lang="zh-CN" altLang="zh-CN" sz="28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实验环境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3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628" y="914400"/>
            <a:ext cx="8229600" cy="213359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 </a:t>
            </a:r>
            <a:r>
              <a:rPr lang="zh-CN" altLang="en-US" sz="2800" dirty="0">
                <a:solidFill>
                  <a:srgbClr val="1D1D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聚类分析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Hadoop</a:t>
            </a:r>
            <a:r>
              <a:rPr lang="zh-CN" altLang="en-US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环境，将聚类分析数据集中的数据导入</a:t>
            </a:r>
            <a:r>
              <a:rPr lang="en-US" altLang="zh-CN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中；</a:t>
            </a:r>
            <a:endParaRPr lang="zh-CN" altLang="zh-CN" sz="26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实验内容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A3D1C94-799B-4631-85A9-CE1731E9CAB6}"/>
              </a:ext>
            </a:extLst>
          </p:cNvPr>
          <p:cNvSpPr txBox="1">
            <a:spLocks/>
          </p:cNvSpPr>
          <p:nvPr/>
        </p:nvSpPr>
        <p:spPr>
          <a:xfrm>
            <a:off x="556628" y="28956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框架实现</a:t>
            </a:r>
            <a:r>
              <a:rPr lang="en-US" altLang="zh-CN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K-Means</a:t>
            </a:r>
            <a:r>
              <a:rPr lang="zh-CN" altLang="en-US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聚类算法，对聚类分析数据集进行聚类分析（</a:t>
            </a:r>
            <a:r>
              <a:rPr lang="en-US" altLang="zh-CN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值请同学们自行设定），并将聚类结果导出至</a:t>
            </a:r>
            <a:r>
              <a:rPr lang="en-US" altLang="zh-CN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中；</a:t>
            </a:r>
            <a:endParaRPr lang="zh-CN" altLang="zh-CN" sz="26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BDF0BC9-76E9-4A3E-B916-EACBF899C1C7}"/>
              </a:ext>
            </a:extLst>
          </p:cNvPr>
          <p:cNvSpPr txBox="1">
            <a:spLocks/>
          </p:cNvSpPr>
          <p:nvPr/>
        </p:nvSpPr>
        <p:spPr>
          <a:xfrm>
            <a:off x="556628" y="4627563"/>
            <a:ext cx="8229600" cy="2001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自行选择</a:t>
            </a:r>
            <a:r>
              <a:rPr lang="en-US" altLang="zh-CN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K-Means</a:t>
            </a:r>
            <a:r>
              <a:rPr lang="zh-CN" altLang="en-US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以外的聚类算法，基于</a:t>
            </a:r>
            <a:r>
              <a:rPr lang="en-US" altLang="zh-CN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框架进行实现，对聚类分析数据集进行聚类分析，并将聚类结果导出至</a:t>
            </a:r>
            <a:r>
              <a:rPr lang="en-US" altLang="zh-CN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中；</a:t>
            </a:r>
            <a:endParaRPr lang="zh-CN" altLang="zh-CN" sz="26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628" y="1066800"/>
            <a:ext cx="8229600" cy="25907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 </a:t>
            </a:r>
            <a:r>
              <a:rPr lang="zh-CN" altLang="en-US" sz="2800" dirty="0">
                <a:solidFill>
                  <a:srgbClr val="1D1D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聚类分析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26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聚类结果的导出格式为每行一个标签，标签为数字格式，标签的顺序与原始数据集中的数据顺序相同，以下为示例：</a:t>
            </a:r>
            <a:endParaRPr lang="zh-CN" altLang="zh-CN" sz="26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实验内容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6D98DE1-4A11-46B4-BD00-9DA71454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01" y="3810000"/>
            <a:ext cx="7988724" cy="1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3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00200"/>
            <a:ext cx="7924800" cy="1600200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Hadoop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环境，将分类数据集中的训练数据、验证数据和测试数据均导入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实验内容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83727" y="1143000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lang="zh-CN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800" dirty="0">
                <a:solidFill>
                  <a:srgbClr val="1D1D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分类</a:t>
            </a:r>
            <a:endParaRPr lang="zh-CN" altLang="zh-CN" sz="2800" dirty="0">
              <a:solidFill>
                <a:srgbClr val="1D1D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00991B5-4270-4BDF-86F2-6B6D7294F040}"/>
              </a:ext>
            </a:extLst>
          </p:cNvPr>
          <p:cNvSpPr txBox="1">
            <a:spLocks/>
          </p:cNvSpPr>
          <p:nvPr/>
        </p:nvSpPr>
        <p:spPr>
          <a:xfrm>
            <a:off x="914400" y="3200399"/>
            <a:ext cx="7924800" cy="2590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框架实现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朴素贝叶斯算法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，使用</a:t>
            </a:r>
            <a:r>
              <a:rPr lang="zh-CN" altLang="en-US" sz="2400" u="sng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训练数据对模型进行训练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，然后</a:t>
            </a:r>
            <a:r>
              <a:rPr lang="zh-CN" altLang="en-US" sz="2400" u="sng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对测试数据进行测试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，并将测试结果导出至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00201"/>
            <a:ext cx="7924800" cy="2362200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自行选择朴素贝叶斯以外的分类算法，基于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框架进行实现，使用训练数据对模型进行训练，然后对测试数据进行测试，并将测试结果导出至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实验内容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83727" y="1143000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lang="zh-CN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800" dirty="0">
                <a:solidFill>
                  <a:srgbClr val="1D1D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分类</a:t>
            </a:r>
            <a:endParaRPr lang="zh-CN" altLang="zh-CN" sz="2800" dirty="0">
              <a:solidFill>
                <a:srgbClr val="1D1D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67127DC-6388-4ED5-8656-BCBC5890EF82}"/>
              </a:ext>
            </a:extLst>
          </p:cNvPr>
          <p:cNvSpPr txBox="1">
            <a:spLocks/>
          </p:cNvSpPr>
          <p:nvPr/>
        </p:nvSpPr>
        <p:spPr>
          <a:xfrm>
            <a:off x="914400" y="3733799"/>
            <a:ext cx="7924800" cy="2362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4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分类结果的导出格式与聚类部分相同，每行一个标签，标签为数字格式，标签的顺序与原始数据集中的测试数据的顺序相同；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3622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分数说明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544642" y="1143001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完成实验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3.1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中的前两步，可以获得本实验总分的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35%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6AAEE51-86C1-4F4A-8FD3-3EA3E3937A8E}"/>
              </a:ext>
            </a:extLst>
          </p:cNvPr>
          <p:cNvSpPr txBox="1">
            <a:spLocks/>
          </p:cNvSpPr>
          <p:nvPr/>
        </p:nvSpPr>
        <p:spPr>
          <a:xfrm>
            <a:off x="544642" y="2841915"/>
            <a:ext cx="7924800" cy="2415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我们会测试实验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3.1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K-Means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算法导出的聚类结果并进行评价，根据评价结果与代码可以获得本实验总分的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0%~5%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23A87525-D245-4312-8CE6-6C89ABA2DC10}"/>
              </a:ext>
            </a:extLst>
          </p:cNvPr>
          <p:cNvSpPr txBox="1">
            <a:spLocks/>
          </p:cNvSpPr>
          <p:nvPr/>
        </p:nvSpPr>
        <p:spPr>
          <a:xfrm>
            <a:off x="544642" y="1981201"/>
            <a:ext cx="7924800" cy="914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完成实验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3.2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中的前两步，可以获得本实验总分的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35%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3622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分数说明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578889" y="1066801"/>
            <a:ext cx="79248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4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我们会测试实验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3.2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中聚类分析算法导出的分类结果并进行评价，根据评价结果与代码可以获得本实验总分的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0%~5%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BB45826-065E-4096-BF63-0443BDD0733C}"/>
              </a:ext>
            </a:extLst>
          </p:cNvPr>
          <p:cNvSpPr txBox="1">
            <a:spLocks/>
          </p:cNvSpPr>
          <p:nvPr/>
        </p:nvSpPr>
        <p:spPr>
          <a:xfrm>
            <a:off x="578889" y="3124201"/>
            <a:ext cx="7924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5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完成实验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3.1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中的第三步，并根据其导出的聚类结果的评价，可以获得本实验总分的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8%~10%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CEF8A3E-C969-49BF-BDC9-38A03A38CB57}"/>
              </a:ext>
            </a:extLst>
          </p:cNvPr>
          <p:cNvSpPr txBox="1">
            <a:spLocks/>
          </p:cNvSpPr>
          <p:nvPr/>
        </p:nvSpPr>
        <p:spPr>
          <a:xfrm>
            <a:off x="578889" y="4648201"/>
            <a:ext cx="7924800" cy="179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6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完成实验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3.2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中的第三步，并根据其导出的分类结果的评价，可以获得本实验总分的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8%~10%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2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大数据时代的思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通用信息 (标准)">
  <a:themeElements>
    <a:clrScheme name="通用信息 (标准)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通用信息 (标准)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0000"/>
          <a:buFont typeface="Monotype Sorts" pitchFamily="2" charset="2"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0000"/>
          <a:buFont typeface="Monotype Sorts" pitchFamily="2" charset="2"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通用信息 (标准)">
  <a:themeElements>
    <a:clrScheme name="通用信息 (标准)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通用信息 (标准)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0000"/>
          <a:buFont typeface="Monotype Sorts" pitchFamily="2" charset="2"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0000"/>
          <a:buFont typeface="Monotype Sorts" pitchFamily="2" charset="2"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大数据时代的思考</Template>
  <TotalTime>24477</TotalTime>
  <Words>812</Words>
  <Application>Microsoft Office PowerPoint</Application>
  <PresentationFormat>全屏显示(4:3)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Monotype Sorts</vt:lpstr>
      <vt:lpstr>方正姚体</vt:lpstr>
      <vt:lpstr>仿宋_GB2312</vt:lpstr>
      <vt:lpstr>黑体</vt:lpstr>
      <vt:lpstr>宋体</vt:lpstr>
      <vt:lpstr>微软雅黑</vt:lpstr>
      <vt:lpstr>Arial</vt:lpstr>
      <vt:lpstr>Arial Narrow</vt:lpstr>
      <vt:lpstr>Calibri</vt:lpstr>
      <vt:lpstr>Times New Roman</vt:lpstr>
      <vt:lpstr>Wingdings</vt:lpstr>
      <vt:lpstr>大数据时代的思考</vt:lpstr>
      <vt:lpstr>通用信息 (标准)</vt:lpstr>
      <vt:lpstr>1_通用信息 (标准)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大数据管理与分析</dc:title>
  <dc:creator>Administrator</dc:creator>
  <cp:lastModifiedBy>yangd</cp:lastModifiedBy>
  <cp:revision>998</cp:revision>
  <dcterms:created xsi:type="dcterms:W3CDTF">2006-08-16T00:00:00Z</dcterms:created>
  <dcterms:modified xsi:type="dcterms:W3CDTF">2021-04-27T12:00:51Z</dcterms:modified>
</cp:coreProperties>
</file>