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73" r:id="rId4"/>
    <p:sldId id="272" r:id="rId5"/>
    <p:sldId id="271" r:id="rId6"/>
    <p:sldId id="270" r:id="rId7"/>
    <p:sldId id="269" r:id="rId8"/>
    <p:sldId id="268" r:id="rId9"/>
    <p:sldId id="267" r:id="rId10"/>
    <p:sldId id="266" r:id="rId11"/>
    <p:sldId id="265" r:id="rId12"/>
    <p:sldId id="264" r:id="rId13"/>
    <p:sldId id="263" r:id="rId14"/>
    <p:sldId id="262" r:id="rId15"/>
    <p:sldId id="261" r:id="rId16"/>
    <p:sldId id="260" r:id="rId17"/>
    <p:sldId id="277" r:id="rId18"/>
    <p:sldId id="278"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500" dirty="0"/>
              <a:t>Predicting the Severity of Car Accidents in Seattle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Bingqing Lu</a:t>
            </a:r>
          </a:p>
          <a:p>
            <a:r>
              <a:rPr lang="en-US" sz="2400" dirty="0">
                <a:solidFill>
                  <a:schemeClr val="tx1">
                    <a:lumMod val="85000"/>
                    <a:lumOff val="15000"/>
                  </a:schemeClr>
                </a:solidFill>
              </a:rPr>
              <a:t>September 22, 2020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849CCC5-39ED-4DBC-AD94-E8C14CD9419A}"/>
              </a:ext>
            </a:extLst>
          </p:cNvPr>
          <p:cNvSpPr>
            <a:spLocks noGrp="1"/>
          </p:cNvSpPr>
          <p:nvPr>
            <p:ph type="title"/>
          </p:nvPr>
        </p:nvSpPr>
        <p:spPr>
          <a:xfrm>
            <a:off x="643466" y="786383"/>
            <a:ext cx="3517567" cy="2642617"/>
          </a:xfrm>
        </p:spPr>
        <p:txBody>
          <a:bodyPr/>
          <a:lstStyle/>
          <a:p>
            <a:r>
              <a:rPr lang="en-US" dirty="0"/>
              <a:t>Bar chart for weather types</a:t>
            </a:r>
          </a:p>
        </p:txBody>
      </p:sp>
      <p:pic>
        <p:nvPicPr>
          <p:cNvPr id="4" name="Picture 3">
            <a:extLst>
              <a:ext uri="{FF2B5EF4-FFF2-40B4-BE49-F238E27FC236}">
                <a16:creationId xmlns:a16="http://schemas.microsoft.com/office/drawing/2014/main" id="{AC590C55-1FFE-41DE-BFE3-B2892A5DA4B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91843" y="651919"/>
            <a:ext cx="7260343" cy="5554162"/>
          </a:xfrm>
          <a:prstGeom prst="rect">
            <a:avLst/>
          </a:prstGeom>
          <a:noFill/>
          <a:ln>
            <a:noFill/>
          </a:ln>
        </p:spPr>
      </p:pic>
    </p:spTree>
    <p:extLst>
      <p:ext uri="{BB962C8B-B14F-4D97-AF65-F5344CB8AC3E}">
        <p14:creationId xmlns:p14="http://schemas.microsoft.com/office/powerpoint/2010/main" val="391881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4281477-9935-40BA-BA6F-D9F574421831}"/>
              </a:ext>
            </a:extLst>
          </p:cNvPr>
          <p:cNvSpPr>
            <a:spLocks noGrp="1"/>
          </p:cNvSpPr>
          <p:nvPr>
            <p:ph type="title"/>
          </p:nvPr>
        </p:nvSpPr>
        <p:spPr>
          <a:xfrm>
            <a:off x="643466" y="786384"/>
            <a:ext cx="3517567" cy="2524988"/>
          </a:xfrm>
        </p:spPr>
        <p:txBody>
          <a:bodyPr/>
          <a:lstStyle/>
          <a:p>
            <a:r>
              <a:rPr lang="en-US" dirty="0"/>
              <a:t>Bar chart for road conditions</a:t>
            </a:r>
          </a:p>
        </p:txBody>
      </p:sp>
      <p:pic>
        <p:nvPicPr>
          <p:cNvPr id="4" name="Picture 3">
            <a:extLst>
              <a:ext uri="{FF2B5EF4-FFF2-40B4-BE49-F238E27FC236}">
                <a16:creationId xmlns:a16="http://schemas.microsoft.com/office/drawing/2014/main" id="{B1BECCB9-ADFD-422B-BA98-3281DFACF46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050612" y="822476"/>
            <a:ext cx="6963746" cy="4857212"/>
          </a:xfrm>
          <a:prstGeom prst="rect">
            <a:avLst/>
          </a:prstGeom>
          <a:noFill/>
          <a:ln>
            <a:noFill/>
          </a:ln>
        </p:spPr>
      </p:pic>
    </p:spTree>
    <p:extLst>
      <p:ext uri="{BB962C8B-B14F-4D97-AF65-F5344CB8AC3E}">
        <p14:creationId xmlns:p14="http://schemas.microsoft.com/office/powerpoint/2010/main" val="215147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0016E3E-8523-4754-B840-FAC549A984C6}"/>
              </a:ext>
            </a:extLst>
          </p:cNvPr>
          <p:cNvSpPr>
            <a:spLocks noGrp="1"/>
          </p:cNvSpPr>
          <p:nvPr>
            <p:ph type="title"/>
          </p:nvPr>
        </p:nvSpPr>
        <p:spPr>
          <a:xfrm>
            <a:off x="643466" y="786383"/>
            <a:ext cx="3517567" cy="2642617"/>
          </a:xfrm>
        </p:spPr>
        <p:txBody>
          <a:bodyPr/>
          <a:lstStyle/>
          <a:p>
            <a:r>
              <a:rPr lang="en-US" dirty="0"/>
              <a:t>Bar chart for light conditions</a:t>
            </a:r>
          </a:p>
        </p:txBody>
      </p:sp>
      <p:pic>
        <p:nvPicPr>
          <p:cNvPr id="4" name="Picture 3">
            <a:extLst>
              <a:ext uri="{FF2B5EF4-FFF2-40B4-BE49-F238E27FC236}">
                <a16:creationId xmlns:a16="http://schemas.microsoft.com/office/drawing/2014/main" id="{C88597BB-85E6-4C74-9288-AE53CE8FF89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103877" y="786383"/>
            <a:ext cx="6733016" cy="5201254"/>
          </a:xfrm>
          <a:prstGeom prst="rect">
            <a:avLst/>
          </a:prstGeom>
          <a:noFill/>
          <a:ln>
            <a:noFill/>
          </a:ln>
        </p:spPr>
      </p:pic>
    </p:spTree>
    <p:extLst>
      <p:ext uri="{BB962C8B-B14F-4D97-AF65-F5344CB8AC3E}">
        <p14:creationId xmlns:p14="http://schemas.microsoft.com/office/powerpoint/2010/main" val="110934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E46F6FB-F4F9-4294-9A38-9211365E58F0}"/>
              </a:ext>
            </a:extLst>
          </p:cNvPr>
          <p:cNvSpPr>
            <a:spLocks noGrp="1"/>
          </p:cNvSpPr>
          <p:nvPr>
            <p:ph type="title"/>
          </p:nvPr>
        </p:nvSpPr>
        <p:spPr>
          <a:xfrm>
            <a:off x="643466" y="786383"/>
            <a:ext cx="3517567" cy="3416948"/>
          </a:xfrm>
        </p:spPr>
        <p:txBody>
          <a:bodyPr/>
          <a:lstStyle/>
          <a:p>
            <a:r>
              <a:rPr lang="en-US" dirty="0"/>
              <a:t>Bar chart for speeding conditions</a:t>
            </a:r>
          </a:p>
        </p:txBody>
      </p:sp>
      <p:pic>
        <p:nvPicPr>
          <p:cNvPr id="4" name="Content Placeholder 3">
            <a:extLst>
              <a:ext uri="{FF2B5EF4-FFF2-40B4-BE49-F238E27FC236}">
                <a16:creationId xmlns:a16="http://schemas.microsoft.com/office/drawing/2014/main" id="{DB2DEA58-1179-45DA-9659-75B4A8B4437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793158" y="1467618"/>
            <a:ext cx="7295971" cy="4205214"/>
          </a:xfrm>
          <a:prstGeom prst="rect">
            <a:avLst/>
          </a:prstGeom>
          <a:noFill/>
          <a:ln>
            <a:noFill/>
          </a:ln>
        </p:spPr>
      </p:pic>
    </p:spTree>
    <p:extLst>
      <p:ext uri="{BB962C8B-B14F-4D97-AF65-F5344CB8AC3E}">
        <p14:creationId xmlns:p14="http://schemas.microsoft.com/office/powerpoint/2010/main" val="321015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1A66F3B-1B25-41FE-9E92-0ED18CB91846}"/>
              </a:ext>
            </a:extLst>
          </p:cNvPr>
          <p:cNvSpPr>
            <a:spLocks noGrp="1"/>
          </p:cNvSpPr>
          <p:nvPr>
            <p:ph type="title"/>
          </p:nvPr>
        </p:nvSpPr>
        <p:spPr>
          <a:xfrm>
            <a:off x="643466" y="786383"/>
            <a:ext cx="3517567" cy="2498355"/>
          </a:xfrm>
        </p:spPr>
        <p:txBody>
          <a:bodyPr/>
          <a:lstStyle/>
          <a:p>
            <a:r>
              <a:rPr lang="en-US" dirty="0"/>
              <a:t>Heat map for the attributes</a:t>
            </a:r>
          </a:p>
        </p:txBody>
      </p:sp>
      <p:pic>
        <p:nvPicPr>
          <p:cNvPr id="4" name="Picture 3">
            <a:extLst>
              <a:ext uri="{FF2B5EF4-FFF2-40B4-BE49-F238E27FC236}">
                <a16:creationId xmlns:a16="http://schemas.microsoft.com/office/drawing/2014/main" id="{28E79818-D9B2-496C-8298-7FD98B97573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13259" y="828370"/>
            <a:ext cx="7247922" cy="5435940"/>
          </a:xfrm>
          <a:prstGeom prst="rect">
            <a:avLst/>
          </a:prstGeom>
          <a:noFill/>
          <a:ln>
            <a:noFill/>
          </a:ln>
        </p:spPr>
      </p:pic>
    </p:spTree>
    <p:extLst>
      <p:ext uri="{BB962C8B-B14F-4D97-AF65-F5344CB8AC3E}">
        <p14:creationId xmlns:p14="http://schemas.microsoft.com/office/powerpoint/2010/main" val="138353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2294-FE0B-4863-9499-B2A6F2F8601C}"/>
              </a:ext>
            </a:extLst>
          </p:cNvPr>
          <p:cNvSpPr>
            <a:spLocks noGrp="1"/>
          </p:cNvSpPr>
          <p:nvPr>
            <p:ph type="title"/>
          </p:nvPr>
        </p:nvSpPr>
        <p:spPr>
          <a:xfrm>
            <a:off x="643465" y="392283"/>
            <a:ext cx="3517567" cy="716323"/>
          </a:xfrm>
        </p:spPr>
        <p:txBody>
          <a:bodyPr anchor="b">
            <a:normAutofit/>
          </a:bodyPr>
          <a:lstStyle/>
          <a:p>
            <a:r>
              <a:rPr lang="en-US" dirty="0"/>
              <a:t>Methodology </a:t>
            </a:r>
          </a:p>
        </p:txBody>
      </p:sp>
      <p:pic>
        <p:nvPicPr>
          <p:cNvPr id="4" name="Picture 3">
            <a:extLst>
              <a:ext uri="{FF2B5EF4-FFF2-40B4-BE49-F238E27FC236}">
                <a16:creationId xmlns:a16="http://schemas.microsoft.com/office/drawing/2014/main" id="{B644AE0E-6321-4400-9799-DEDDFE2BB32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58984" y="1502706"/>
            <a:ext cx="5928344" cy="3914943"/>
          </a:xfrm>
          <a:prstGeom prst="rect">
            <a:avLst/>
          </a:prstGeom>
          <a:noFill/>
          <a:ln>
            <a:noFill/>
          </a:ln>
        </p:spPr>
      </p:pic>
      <p:sp>
        <p:nvSpPr>
          <p:cNvPr id="3" name="Content Placeholder 2">
            <a:extLst>
              <a:ext uri="{FF2B5EF4-FFF2-40B4-BE49-F238E27FC236}">
                <a16:creationId xmlns:a16="http://schemas.microsoft.com/office/drawing/2014/main" id="{F298991D-DCDC-4173-95AF-9EDDF97F220E}"/>
              </a:ext>
            </a:extLst>
          </p:cNvPr>
          <p:cNvSpPr>
            <a:spLocks noGrp="1"/>
          </p:cNvSpPr>
          <p:nvPr>
            <p:ph type="body" sz="half" idx="2"/>
          </p:nvPr>
        </p:nvSpPr>
        <p:spPr>
          <a:xfrm>
            <a:off x="643465" y="1296140"/>
            <a:ext cx="3517567" cy="4811415"/>
          </a:xfrm>
        </p:spPr>
        <p:txBody>
          <a:bodyPr>
            <a:normAutofit/>
          </a:bodyPr>
          <a:lstStyle/>
          <a:p>
            <a:pPr marL="285750" indent="-285750">
              <a:lnSpc>
                <a:spcPct val="100000"/>
              </a:lnSpc>
              <a:buFont typeface="Wingdings" panose="05000000000000000000" pitchFamily="2" charset="2"/>
              <a:buChar char="q"/>
            </a:pPr>
            <a:r>
              <a:rPr lang="en-US" sz="1500" dirty="0"/>
              <a:t>Logistic Regression (LR) model</a:t>
            </a:r>
          </a:p>
          <a:p>
            <a:pPr marL="285750" indent="-285750">
              <a:lnSpc>
                <a:spcPct val="100000"/>
              </a:lnSpc>
              <a:buFont typeface="Arial" panose="020B0604020202020204" pitchFamily="34" charset="0"/>
              <a:buChar char="•"/>
            </a:pPr>
            <a:r>
              <a:rPr lang="en-US" sz="1500" dirty="0">
                <a:effectLst/>
              </a:rPr>
              <a:t>	“</a:t>
            </a:r>
            <a:r>
              <a:rPr lang="en-US" sz="1500" dirty="0" err="1">
                <a:effectLst/>
              </a:rPr>
              <a:t>liblinear</a:t>
            </a:r>
            <a:r>
              <a:rPr lang="en-US" sz="1500" dirty="0">
                <a:effectLst/>
              </a:rPr>
              <a:t>” solver </a:t>
            </a:r>
          </a:p>
          <a:p>
            <a:pPr marL="285750" indent="-285750">
              <a:lnSpc>
                <a:spcPct val="100000"/>
              </a:lnSpc>
              <a:buFont typeface="Arial" panose="020B0604020202020204" pitchFamily="34" charset="0"/>
              <a:buChar char="•"/>
            </a:pPr>
            <a:r>
              <a:rPr lang="en-US" sz="1500" dirty="0"/>
              <a:t>	</a:t>
            </a:r>
            <a:r>
              <a:rPr lang="en-US" sz="1500" dirty="0">
                <a:effectLst/>
              </a:rPr>
              <a:t>C=0.01</a:t>
            </a:r>
            <a:endParaRPr lang="en-US" sz="1500" dirty="0"/>
          </a:p>
          <a:p>
            <a:pPr marL="285750" indent="-285750">
              <a:lnSpc>
                <a:spcPct val="100000"/>
              </a:lnSpc>
              <a:buFont typeface="Wingdings" panose="05000000000000000000" pitchFamily="2" charset="2"/>
              <a:buChar char="q"/>
            </a:pPr>
            <a:r>
              <a:rPr lang="en-US" sz="1500" dirty="0"/>
              <a:t>Support Vector Machines (SVM) model</a:t>
            </a:r>
          </a:p>
          <a:p>
            <a:pPr marL="285750" indent="-285750">
              <a:lnSpc>
                <a:spcPct val="100000"/>
              </a:lnSpc>
              <a:buFont typeface="Arial" panose="020B0604020202020204" pitchFamily="34" charset="0"/>
              <a:buChar char="•"/>
            </a:pPr>
            <a:r>
              <a:rPr lang="en-US" sz="1500" dirty="0">
                <a:effectLst/>
              </a:rPr>
              <a:t>	'</a:t>
            </a:r>
            <a:r>
              <a:rPr lang="en-US" sz="1500" dirty="0" err="1">
                <a:effectLst/>
              </a:rPr>
              <a:t>rbf</a:t>
            </a:r>
            <a:r>
              <a:rPr lang="en-US" sz="1500" dirty="0">
                <a:effectLst/>
              </a:rPr>
              <a:t>' kernel</a:t>
            </a:r>
            <a:endParaRPr lang="en-US" sz="1500" dirty="0"/>
          </a:p>
          <a:p>
            <a:pPr marL="285750" indent="-285750">
              <a:lnSpc>
                <a:spcPct val="100000"/>
              </a:lnSpc>
              <a:buFont typeface="Wingdings" panose="05000000000000000000" pitchFamily="2" charset="2"/>
              <a:buChar char="q"/>
            </a:pPr>
            <a:r>
              <a:rPr lang="en-US" sz="1500" dirty="0"/>
              <a:t>Decision Tree (DT) model </a:t>
            </a:r>
          </a:p>
          <a:p>
            <a:pPr marL="285750" indent="-285750">
              <a:lnSpc>
                <a:spcPct val="100000"/>
              </a:lnSpc>
              <a:buFont typeface="Arial" panose="020B0604020202020204" pitchFamily="34" charset="0"/>
              <a:buChar char="•"/>
            </a:pPr>
            <a:r>
              <a:rPr lang="en-US" sz="1500" dirty="0">
                <a:effectLst/>
              </a:rPr>
              <a:t>	criterion = "entropy“</a:t>
            </a:r>
          </a:p>
          <a:p>
            <a:pPr marL="285750" indent="-285750">
              <a:lnSpc>
                <a:spcPct val="100000"/>
              </a:lnSpc>
              <a:buFont typeface="Arial" panose="020B0604020202020204" pitchFamily="34" charset="0"/>
              <a:buChar char="•"/>
            </a:pPr>
            <a:r>
              <a:rPr lang="en-US" sz="1500" dirty="0">
                <a:effectLst/>
              </a:rPr>
              <a:t>             maximum depth = 4</a:t>
            </a:r>
            <a:endParaRPr lang="en-US" sz="1500" dirty="0"/>
          </a:p>
          <a:p>
            <a:pPr marL="285750" indent="-285750">
              <a:lnSpc>
                <a:spcPct val="100000"/>
              </a:lnSpc>
              <a:buFont typeface="Wingdings" panose="05000000000000000000" pitchFamily="2" charset="2"/>
              <a:buChar char="q"/>
            </a:pPr>
            <a:r>
              <a:rPr lang="en-US" sz="1500" dirty="0"/>
              <a:t>K-Nearest Neighbors (KNN) model</a:t>
            </a:r>
          </a:p>
          <a:p>
            <a:pPr marL="285750" indent="-285750">
              <a:lnSpc>
                <a:spcPct val="100000"/>
              </a:lnSpc>
              <a:buFont typeface="Arial" panose="020B0604020202020204" pitchFamily="34" charset="0"/>
              <a:buChar char="•"/>
            </a:pPr>
            <a:r>
              <a:rPr lang="en-US" sz="1500" dirty="0"/>
              <a:t>	best accuracy </a:t>
            </a:r>
            <a:r>
              <a:rPr lang="en-US" altLang="zh-CN" sz="1500" dirty="0"/>
              <a:t>=</a:t>
            </a:r>
            <a:r>
              <a:rPr lang="en-US" sz="1500" dirty="0"/>
              <a:t> 0.65 </a:t>
            </a:r>
          </a:p>
          <a:p>
            <a:pPr marL="285750" indent="-285750">
              <a:lnSpc>
                <a:spcPct val="100000"/>
              </a:lnSpc>
              <a:buFont typeface="Arial" panose="020B0604020202020204" pitchFamily="34" charset="0"/>
              <a:buChar char="•"/>
            </a:pPr>
            <a:r>
              <a:rPr lang="en-US" sz="1500" dirty="0"/>
              <a:t>	k= 5</a:t>
            </a:r>
          </a:p>
        </p:txBody>
      </p:sp>
    </p:spTree>
    <p:extLst>
      <p:ext uri="{BB962C8B-B14F-4D97-AF65-F5344CB8AC3E}">
        <p14:creationId xmlns:p14="http://schemas.microsoft.com/office/powerpoint/2010/main" val="210972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2209-3E44-4950-A63D-5D69A2668732}"/>
              </a:ext>
            </a:extLst>
          </p:cNvPr>
          <p:cNvSpPr>
            <a:spLocks noGrp="1"/>
          </p:cNvSpPr>
          <p:nvPr>
            <p:ph type="title"/>
          </p:nvPr>
        </p:nvSpPr>
        <p:spPr>
          <a:xfrm>
            <a:off x="643466" y="786384"/>
            <a:ext cx="3517567" cy="598534"/>
          </a:xfrm>
        </p:spPr>
        <p:txBody>
          <a:bodyPr anchor="b">
            <a:normAutofit/>
          </a:bodyPr>
          <a:lstStyle/>
          <a:p>
            <a:r>
              <a:rPr lang="en-US" dirty="0"/>
              <a:t>Results</a:t>
            </a:r>
          </a:p>
        </p:txBody>
      </p:sp>
      <p:pic>
        <p:nvPicPr>
          <p:cNvPr id="4" name="Picture 3">
            <a:extLst>
              <a:ext uri="{FF2B5EF4-FFF2-40B4-BE49-F238E27FC236}">
                <a16:creationId xmlns:a16="http://schemas.microsoft.com/office/drawing/2014/main" id="{63D487A7-ED7D-445E-94C4-27B5FF47071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58984" y="1019094"/>
            <a:ext cx="5928344" cy="4882166"/>
          </a:xfrm>
          <a:prstGeom prst="rect">
            <a:avLst/>
          </a:prstGeom>
          <a:noFill/>
          <a:ln>
            <a:noFill/>
          </a:ln>
        </p:spPr>
      </p:pic>
      <p:sp>
        <p:nvSpPr>
          <p:cNvPr id="9" name="Text Placeholder 3">
            <a:extLst>
              <a:ext uri="{FF2B5EF4-FFF2-40B4-BE49-F238E27FC236}">
                <a16:creationId xmlns:a16="http://schemas.microsoft.com/office/drawing/2014/main" id="{B376E754-C9B3-438E-A007-B356084F8BE5}"/>
              </a:ext>
            </a:extLst>
          </p:cNvPr>
          <p:cNvSpPr>
            <a:spLocks noGrp="1"/>
          </p:cNvSpPr>
          <p:nvPr>
            <p:ph type="body" sz="half" idx="2"/>
          </p:nvPr>
        </p:nvSpPr>
        <p:spPr>
          <a:xfrm>
            <a:off x="643465" y="2829986"/>
            <a:ext cx="3517567" cy="951901"/>
          </a:xfrm>
        </p:spPr>
        <p:txBody>
          <a:bodyPr>
            <a:normAutofit/>
          </a:bodyPr>
          <a:lstStyle/>
          <a:p>
            <a:r>
              <a:rPr lang="fr-FR" sz="2200" dirty="0"/>
              <a:t>Confusion matrix for </a:t>
            </a:r>
            <a:r>
              <a:rPr lang="fr-FR" sz="2200" dirty="0" err="1"/>
              <a:t>Logistic</a:t>
            </a:r>
            <a:r>
              <a:rPr lang="fr-FR" sz="2200" dirty="0"/>
              <a:t> </a:t>
            </a:r>
            <a:r>
              <a:rPr lang="fr-FR" sz="2200" dirty="0" err="1"/>
              <a:t>Regression</a:t>
            </a:r>
            <a:r>
              <a:rPr lang="fr-FR" sz="2200" dirty="0"/>
              <a:t> model</a:t>
            </a:r>
            <a:endParaRPr lang="en-US" sz="2200" dirty="0"/>
          </a:p>
        </p:txBody>
      </p:sp>
    </p:spTree>
    <p:extLst>
      <p:ext uri="{BB962C8B-B14F-4D97-AF65-F5344CB8AC3E}">
        <p14:creationId xmlns:p14="http://schemas.microsoft.com/office/powerpoint/2010/main" val="164091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E87EC-DBF2-4259-A4C3-A4D3EC449085}"/>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F3F3B21-A8B6-4BD4-836B-E79A0CB3BC78}"/>
              </a:ext>
            </a:extLst>
          </p:cNvPr>
          <p:cNvSpPr>
            <a:spLocks noGrp="1"/>
          </p:cNvSpPr>
          <p:nvPr>
            <p:ph type="body" sz="half" idx="2"/>
          </p:nvPr>
        </p:nvSpPr>
        <p:spPr>
          <a:xfrm>
            <a:off x="678975" y="2859833"/>
            <a:ext cx="3517567" cy="1138333"/>
          </a:xfrm>
        </p:spPr>
        <p:txBody>
          <a:bodyPr>
            <a:normAutofit/>
          </a:bodyPr>
          <a:lstStyle/>
          <a:p>
            <a:r>
              <a:rPr lang="fr-FR" sz="2200" dirty="0"/>
              <a:t>Confusion matrix for SVM model.</a:t>
            </a:r>
            <a:endParaRPr lang="en-US" sz="2200" dirty="0"/>
          </a:p>
        </p:txBody>
      </p:sp>
      <p:pic>
        <p:nvPicPr>
          <p:cNvPr id="5" name="Picture 4">
            <a:extLst>
              <a:ext uri="{FF2B5EF4-FFF2-40B4-BE49-F238E27FC236}">
                <a16:creationId xmlns:a16="http://schemas.microsoft.com/office/drawing/2014/main" id="{D6F4686F-2282-48F4-A577-3E8AAD93E9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58983" y="1018729"/>
            <a:ext cx="5925312" cy="4882896"/>
          </a:xfrm>
          <a:prstGeom prst="rect">
            <a:avLst/>
          </a:prstGeom>
          <a:noFill/>
          <a:ln>
            <a:noFill/>
          </a:ln>
        </p:spPr>
      </p:pic>
    </p:spTree>
    <p:extLst>
      <p:ext uri="{BB962C8B-B14F-4D97-AF65-F5344CB8AC3E}">
        <p14:creationId xmlns:p14="http://schemas.microsoft.com/office/powerpoint/2010/main" val="173235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89B4-E4C7-486C-BD19-ECEAB2DB09F9}"/>
              </a:ext>
            </a:extLst>
          </p:cNvPr>
          <p:cNvSpPr>
            <a:spLocks noGrp="1"/>
          </p:cNvSpPr>
          <p:nvPr>
            <p:ph type="title"/>
          </p:nvPr>
        </p:nvSpPr>
        <p:spPr/>
        <p:txBody>
          <a:bodyPr/>
          <a:lstStyle/>
          <a:p>
            <a:r>
              <a:rPr lang="en-US" dirty="0"/>
              <a:t>E</a:t>
            </a:r>
            <a:r>
              <a:rPr lang="en-US" altLang="zh-CN" dirty="0"/>
              <a:t>valuation</a:t>
            </a:r>
            <a:endParaRPr lang="en-US" dirty="0"/>
          </a:p>
        </p:txBody>
      </p:sp>
      <p:graphicFrame>
        <p:nvGraphicFramePr>
          <p:cNvPr id="5" name="Content Placeholder 4">
            <a:extLst>
              <a:ext uri="{FF2B5EF4-FFF2-40B4-BE49-F238E27FC236}">
                <a16:creationId xmlns:a16="http://schemas.microsoft.com/office/drawing/2014/main" id="{D99B5026-F10D-425C-BE77-50C445F65996}"/>
              </a:ext>
            </a:extLst>
          </p:cNvPr>
          <p:cNvGraphicFramePr>
            <a:graphicFrameLocks noGrp="1"/>
          </p:cNvGraphicFramePr>
          <p:nvPr>
            <p:ph idx="1"/>
            <p:extLst>
              <p:ext uri="{D42A27DB-BD31-4B8C-83A1-F6EECF244321}">
                <p14:modId xmlns:p14="http://schemas.microsoft.com/office/powerpoint/2010/main" val="4173251222"/>
              </p:ext>
            </p:extLst>
          </p:nvPr>
        </p:nvGraphicFramePr>
        <p:xfrm>
          <a:off x="1295538" y="2293802"/>
          <a:ext cx="9600924" cy="3105058"/>
        </p:xfrm>
        <a:graphic>
          <a:graphicData uri="http://schemas.openxmlformats.org/drawingml/2006/table">
            <a:tbl>
              <a:tblPr firstRow="1" firstCol="1" bandRow="1"/>
              <a:tblGrid>
                <a:gridCol w="1600154">
                  <a:extLst>
                    <a:ext uri="{9D8B030D-6E8A-4147-A177-3AD203B41FA5}">
                      <a16:colId xmlns:a16="http://schemas.microsoft.com/office/drawing/2014/main" val="712909871"/>
                    </a:ext>
                  </a:extLst>
                </a:gridCol>
                <a:gridCol w="1605287">
                  <a:extLst>
                    <a:ext uri="{9D8B030D-6E8A-4147-A177-3AD203B41FA5}">
                      <a16:colId xmlns:a16="http://schemas.microsoft.com/office/drawing/2014/main" val="1776897812"/>
                    </a:ext>
                  </a:extLst>
                </a:gridCol>
                <a:gridCol w="1784411">
                  <a:extLst>
                    <a:ext uri="{9D8B030D-6E8A-4147-A177-3AD203B41FA5}">
                      <a16:colId xmlns:a16="http://schemas.microsoft.com/office/drawing/2014/main" val="1020986792"/>
                    </a:ext>
                  </a:extLst>
                </a:gridCol>
                <a:gridCol w="1562470">
                  <a:extLst>
                    <a:ext uri="{9D8B030D-6E8A-4147-A177-3AD203B41FA5}">
                      <a16:colId xmlns:a16="http://schemas.microsoft.com/office/drawing/2014/main" val="474319624"/>
                    </a:ext>
                  </a:extLst>
                </a:gridCol>
                <a:gridCol w="1766657">
                  <a:extLst>
                    <a:ext uri="{9D8B030D-6E8A-4147-A177-3AD203B41FA5}">
                      <a16:colId xmlns:a16="http://schemas.microsoft.com/office/drawing/2014/main" val="955421344"/>
                    </a:ext>
                  </a:extLst>
                </a:gridCol>
                <a:gridCol w="1281945">
                  <a:extLst>
                    <a:ext uri="{9D8B030D-6E8A-4147-A177-3AD203B41FA5}">
                      <a16:colId xmlns:a16="http://schemas.microsoft.com/office/drawing/2014/main" val="3967658409"/>
                    </a:ext>
                  </a:extLst>
                </a:gridCol>
              </a:tblGrid>
              <a:tr h="1004855">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Recall </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F1-score </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Log loss</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996329"/>
                  </a:ext>
                </a:extLst>
              </a:tr>
              <a:tr h="520050">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LR</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0.64</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0.64</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0.64</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0.64</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0.65</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1341656"/>
                  </a:ext>
                </a:extLst>
              </a:tr>
              <a:tr h="520050">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2590"/>
                  </a:ext>
                </a:extLst>
              </a:tr>
              <a:tr h="520050">
                <a:tc>
                  <a:txBody>
                    <a:bodyPr/>
                    <a:lstStyle/>
                    <a:p>
                      <a:pPr marL="0" marR="0" algn="ctr">
                        <a:lnSpc>
                          <a:spcPct val="107000"/>
                        </a:lnSpc>
                        <a:spcBef>
                          <a:spcPts val="0"/>
                        </a:spcBef>
                        <a:spcAft>
                          <a:spcPts val="0"/>
                        </a:spcAft>
                      </a:pPr>
                      <a:r>
                        <a:rPr lang="en-US" sz="29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DT</a:t>
                      </a:r>
                      <a:endParaRPr lang="en-US" sz="2900" dirty="0">
                        <a:effectLst/>
                        <a:highlight>
                          <a:srgbClr val="FFFF00"/>
                        </a:highligh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0.67</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517923"/>
                  </a:ext>
                </a:extLst>
              </a:tr>
              <a:tr h="540053">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0.65</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a:t>
                      </a:r>
                      <a:endParaRPr lang="en-US" sz="2900" dirty="0">
                        <a:effectLst/>
                        <a:latin typeface="Calibri" panose="020F0502020204030204" pitchFamily="34" charset="0"/>
                        <a:ea typeface="等线" panose="02010600030101010101" pitchFamily="2" charset="-122"/>
                        <a:cs typeface="Times New Roman" panose="02020603050405020304" pitchFamily="18" charset="0"/>
                      </a:endParaRPr>
                    </a:p>
                  </a:txBody>
                  <a:tcPr marL="180018" marR="1800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934951"/>
                  </a:ext>
                </a:extLst>
              </a:tr>
            </a:tbl>
          </a:graphicData>
        </a:graphic>
      </p:graphicFrame>
      <p:sp>
        <p:nvSpPr>
          <p:cNvPr id="6" name="Rectangle 5">
            <a:extLst>
              <a:ext uri="{FF2B5EF4-FFF2-40B4-BE49-F238E27FC236}">
                <a16:creationId xmlns:a16="http://schemas.microsoft.com/office/drawing/2014/main" id="{CF298D76-406A-4217-877E-C0E903F44983}"/>
              </a:ext>
            </a:extLst>
          </p:cNvPr>
          <p:cNvSpPr/>
          <p:nvPr/>
        </p:nvSpPr>
        <p:spPr>
          <a:xfrm>
            <a:off x="1295538" y="4323425"/>
            <a:ext cx="9600924" cy="5592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06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620513"/>
            <a:ext cx="10058400" cy="2746120"/>
          </a:xfrm>
        </p:spPr>
        <p:txBody>
          <a:bodyPr anchor="ctr">
            <a:normAutofit/>
          </a:bodyPr>
          <a:lstStyle/>
          <a:p>
            <a:pPr marL="342900" lvl="0" indent="-342900">
              <a:buFont typeface="Wingdings" panose="05000000000000000000" pitchFamily="2" charset="2"/>
              <a:buChar char="q"/>
            </a:pPr>
            <a:r>
              <a:rPr lang="en-US" sz="2500" i="1" dirty="0">
                <a:solidFill>
                  <a:srgbClr val="FFFFFF"/>
                </a:solidFill>
              </a:rPr>
              <a:t>The most relevant attributes to the severity of the accidents is the address type. Block has the highest probability for car accidents, followed by the intersection and the alley is the least possible place for car accidents. </a:t>
            </a:r>
            <a:br>
              <a:rPr lang="en-US" sz="2500" i="1" dirty="0">
                <a:solidFill>
                  <a:srgbClr val="FFFFFF"/>
                </a:solidFill>
              </a:rPr>
            </a:br>
            <a:br>
              <a:rPr lang="en-US" sz="2500" i="1" dirty="0">
                <a:solidFill>
                  <a:srgbClr val="FFFFFF"/>
                </a:solidFill>
              </a:rPr>
            </a:br>
            <a:endParaRPr lang="en-US" sz="25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3200" dirty="0">
                <a:solidFill>
                  <a:srgbClr val="FFFFFF"/>
                </a:solidFill>
              </a:rPr>
              <a:t>Conclusions</a:t>
            </a:r>
          </a:p>
        </p:txBody>
      </p:sp>
      <p:sp>
        <p:nvSpPr>
          <p:cNvPr id="6" name="Title 1">
            <a:extLst>
              <a:ext uri="{FF2B5EF4-FFF2-40B4-BE49-F238E27FC236}">
                <a16:creationId xmlns:a16="http://schemas.microsoft.com/office/drawing/2014/main" id="{5932AEC8-409E-4C61-88B0-8C60AF0A52D5}"/>
              </a:ext>
            </a:extLst>
          </p:cNvPr>
          <p:cNvSpPr txBox="1">
            <a:spLocks/>
          </p:cNvSpPr>
          <p:nvPr/>
        </p:nvSpPr>
        <p:spPr>
          <a:xfrm>
            <a:off x="1097003" y="2708411"/>
            <a:ext cx="10058400" cy="255747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marL="342900" indent="-342900">
              <a:buFont typeface="Wingdings" panose="05000000000000000000" pitchFamily="2" charset="2"/>
              <a:buChar char="q"/>
            </a:pPr>
            <a:r>
              <a:rPr lang="en-US" sz="2500" i="1" dirty="0">
                <a:solidFill>
                  <a:srgbClr val="FFFFFF"/>
                </a:solidFill>
              </a:rPr>
              <a:t>Four modes, namely Logistic Regression (LR), Support Vector Machines (SVM), Decision Tree (DT) and K-Nearest Neighbors (KNN), are applied to predict the severity of the accidents. Their performances are quite similar, and decision tree is slightly better than the rest of the models. </a:t>
            </a:r>
            <a:br>
              <a:rPr lang="en-US" sz="2500" i="1" dirty="0">
                <a:solidFill>
                  <a:srgbClr val="FFFFFF"/>
                </a:solidFill>
              </a:rPr>
            </a:br>
            <a:endParaRPr lang="en-US" sz="2500" i="1"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FF23-5845-4CB1-A4BC-AC5FAFCB6311}"/>
              </a:ext>
            </a:extLst>
          </p:cNvPr>
          <p:cNvSpPr>
            <a:spLocks noGrp="1"/>
          </p:cNvSpPr>
          <p:nvPr>
            <p:ph type="title"/>
          </p:nvPr>
        </p:nvSpPr>
        <p:spPr/>
        <p:txBody>
          <a:bodyPr/>
          <a:lstStyle/>
          <a:p>
            <a:r>
              <a:rPr lang="en-US" b="1" dirty="0"/>
              <a:t>Predict the possibility and severity of car accidents</a:t>
            </a:r>
          </a:p>
        </p:txBody>
      </p:sp>
      <p:sp>
        <p:nvSpPr>
          <p:cNvPr id="3" name="Content Placeholder 2">
            <a:extLst>
              <a:ext uri="{FF2B5EF4-FFF2-40B4-BE49-F238E27FC236}">
                <a16:creationId xmlns:a16="http://schemas.microsoft.com/office/drawing/2014/main" id="{47C542EA-56DF-427D-A4FC-E2708010BC83}"/>
              </a:ext>
            </a:extLst>
          </p:cNvPr>
          <p:cNvSpPr>
            <a:spLocks noGrp="1"/>
          </p:cNvSpPr>
          <p:nvPr>
            <p:ph idx="1"/>
          </p:nvPr>
        </p:nvSpPr>
        <p:spPr/>
        <p:txBody>
          <a:bodyPr>
            <a:normAutofit/>
          </a:bodyPr>
          <a:lstStyle/>
          <a:p>
            <a:pPr>
              <a:buFont typeface="Wingdings" panose="05000000000000000000" pitchFamily="2" charset="2"/>
              <a:buChar char="q"/>
            </a:pPr>
            <a:r>
              <a:rPr lang="en-US" sz="2200" dirty="0">
                <a:solidFill>
                  <a:srgbClr val="1F1F1F"/>
                </a:solidFill>
                <a:effectLst/>
                <a:latin typeface="Times New Roman" panose="02020603050405020304" pitchFamily="18" charset="0"/>
                <a:ea typeface="Times New Roman" panose="02020603050405020304" pitchFamily="18" charset="0"/>
              </a:rPr>
              <a:t>The traffic problems are becoming one of the biggest headaches in our daily life.</a:t>
            </a:r>
          </a:p>
          <a:p>
            <a:pPr>
              <a:buFont typeface="Wingdings" panose="05000000000000000000" pitchFamily="2" charset="2"/>
              <a:buChar char="q"/>
            </a:pPr>
            <a:r>
              <a:rPr lang="en-US" sz="2200" dirty="0">
                <a:solidFill>
                  <a:srgbClr val="1F1F1F"/>
                </a:solidFill>
                <a:effectLst/>
                <a:latin typeface="Times New Roman" panose="02020603050405020304" pitchFamily="18" charset="0"/>
                <a:ea typeface="Times New Roman" panose="02020603050405020304" pitchFamily="18" charset="0"/>
              </a:rPr>
              <a:t>People would really like a predict app to improve their safety and avoid unnecessary troubles.</a:t>
            </a:r>
          </a:p>
          <a:p>
            <a:pPr>
              <a:buFont typeface="Wingdings" panose="05000000000000000000" pitchFamily="2" charset="2"/>
              <a:buChar char="q"/>
            </a:pPr>
            <a:r>
              <a:rPr lang="en-US" sz="2200" dirty="0">
                <a:solidFill>
                  <a:srgbClr val="1F1F1F"/>
                </a:solidFill>
                <a:effectLst/>
                <a:latin typeface="Times New Roman" panose="02020603050405020304" pitchFamily="18" charset="0"/>
                <a:ea typeface="Times New Roman" panose="02020603050405020304" pitchFamily="18" charset="0"/>
              </a:rPr>
              <a:t>The predict app can use the weather / road / light information from the users to predict the accidents. </a:t>
            </a:r>
          </a:p>
          <a:p>
            <a:pPr>
              <a:buFont typeface="Wingdings" panose="05000000000000000000" pitchFamily="2" charset="2"/>
              <a:buChar char="q"/>
            </a:pPr>
            <a:r>
              <a:rPr lang="en-US" sz="2200" dirty="0">
                <a:solidFill>
                  <a:srgbClr val="1F1F1F"/>
                </a:solidFill>
                <a:latin typeface="Times New Roman" panose="02020603050405020304" pitchFamily="18" charset="0"/>
                <a:ea typeface="Times New Roman" panose="02020603050405020304" pitchFamily="18" charset="0"/>
              </a:rPr>
              <a:t>D</a:t>
            </a:r>
            <a:r>
              <a:rPr lang="en-US" sz="2200" dirty="0">
                <a:solidFill>
                  <a:srgbClr val="1F1F1F"/>
                </a:solidFill>
                <a:effectLst/>
                <a:latin typeface="Times New Roman" panose="02020603050405020304" pitchFamily="18" charset="0"/>
                <a:ea typeface="Times New Roman" panose="02020603050405020304" pitchFamily="18" charset="0"/>
              </a:rPr>
              <a:t>rives could plan their trips ahead and make the best decisions about the date/route... </a:t>
            </a:r>
            <a:r>
              <a:rPr lang="en-US" altLang="zh-CN" sz="2200" dirty="0">
                <a:solidFill>
                  <a:srgbClr val="1F1F1F"/>
                </a:solidFill>
                <a:effectLst/>
                <a:latin typeface="Times New Roman" panose="02020603050405020304" pitchFamily="18" charset="0"/>
                <a:ea typeface="Times New Roman" panose="02020603050405020304" pitchFamily="18" charset="0"/>
              </a:rPr>
              <a:t>of</a:t>
            </a:r>
            <a:r>
              <a:rPr lang="en-US" sz="2200" dirty="0">
                <a:solidFill>
                  <a:srgbClr val="1F1F1F"/>
                </a:solidFill>
                <a:effectLst/>
                <a:latin typeface="Times New Roman" panose="02020603050405020304" pitchFamily="18" charset="0"/>
                <a:ea typeface="Times New Roman" panose="02020603050405020304" pitchFamily="18" charset="0"/>
              </a:rPr>
              <a:t> their trips.  </a:t>
            </a:r>
            <a:endParaRPr lang="en-US" sz="2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8110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89B4-E4C7-486C-BD19-ECEAB2DB09F9}"/>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D7B57B52-7915-4C2D-A22E-2E2646D59032}"/>
              </a:ext>
            </a:extLst>
          </p:cNvPr>
          <p:cNvSpPr>
            <a:spLocks noGrp="1"/>
          </p:cNvSpPr>
          <p:nvPr>
            <p:ph idx="1"/>
          </p:nvPr>
        </p:nvSpPr>
        <p:spPr/>
        <p:txBody>
          <a:bodyPr>
            <a:normAutofit/>
          </a:bodyPr>
          <a:lstStyle/>
          <a:p>
            <a:pPr>
              <a:buFont typeface="Wingdings" panose="05000000000000000000" pitchFamily="2" charset="2"/>
              <a:buChar char="q"/>
            </a:pPr>
            <a:r>
              <a:rPr lang="en-US" sz="2500" dirty="0"/>
              <a:t>Data were provided by SPD and recorded by Traffic Records in Seattle from 2004 to present. </a:t>
            </a:r>
          </a:p>
          <a:p>
            <a:pPr>
              <a:buFont typeface="Wingdings" panose="05000000000000000000" pitchFamily="2" charset="2"/>
              <a:buChar char="q"/>
            </a:pPr>
            <a:r>
              <a:rPr lang="en-US" sz="2500" dirty="0"/>
              <a:t>The dataset has 194673 accident records and 37 attributes.</a:t>
            </a:r>
          </a:p>
          <a:p>
            <a:pPr>
              <a:buFont typeface="Wingdings" panose="05000000000000000000" pitchFamily="2" charset="2"/>
              <a:buChar char="q"/>
            </a:pPr>
            <a:r>
              <a:rPr lang="en-US" sz="2500" dirty="0"/>
              <a:t>The dataset has a “</a:t>
            </a:r>
            <a:r>
              <a:rPr lang="en-US" sz="2500" dirty="0" err="1"/>
              <a:t>severitycode</a:t>
            </a:r>
            <a:r>
              <a:rPr lang="en-US" sz="2500" dirty="0"/>
              <a:t>” column, labeling the accidents’ severity, which can be used in </a:t>
            </a:r>
            <a:r>
              <a:rPr lang="en-US" sz="2500" b="1" dirty="0"/>
              <a:t>supervised</a:t>
            </a:r>
            <a:r>
              <a:rPr lang="en-US" sz="2500" dirty="0"/>
              <a:t> machine learning models. </a:t>
            </a:r>
          </a:p>
        </p:txBody>
      </p:sp>
    </p:spTree>
    <p:extLst>
      <p:ext uri="{BB962C8B-B14F-4D97-AF65-F5344CB8AC3E}">
        <p14:creationId xmlns:p14="http://schemas.microsoft.com/office/powerpoint/2010/main" val="383108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91FC-63B0-4915-8AA2-D9E0C272D9F9}"/>
              </a:ext>
            </a:extLst>
          </p:cNvPr>
          <p:cNvSpPr>
            <a:spLocks noGrp="1"/>
          </p:cNvSpPr>
          <p:nvPr>
            <p:ph type="title"/>
          </p:nvPr>
        </p:nvSpPr>
        <p:spPr>
          <a:xfrm>
            <a:off x="643466" y="786383"/>
            <a:ext cx="3517567" cy="2093975"/>
          </a:xfrm>
        </p:spPr>
        <p:txBody>
          <a:bodyPr anchor="b">
            <a:normAutofit/>
          </a:bodyPr>
          <a:lstStyle/>
          <a:p>
            <a:r>
              <a:rPr lang="en-US" dirty="0"/>
              <a:t>Exploratory Data Analysis</a:t>
            </a:r>
          </a:p>
        </p:txBody>
      </p:sp>
      <p:pic>
        <p:nvPicPr>
          <p:cNvPr id="4" name="Picture 3">
            <a:extLst>
              <a:ext uri="{FF2B5EF4-FFF2-40B4-BE49-F238E27FC236}">
                <a16:creationId xmlns:a16="http://schemas.microsoft.com/office/drawing/2014/main" id="{A98AB0B2-FC06-4818-AC1E-A43344E8ABE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07674" y="786383"/>
            <a:ext cx="7400603" cy="5383937"/>
          </a:xfrm>
          <a:prstGeom prst="rect">
            <a:avLst/>
          </a:prstGeom>
          <a:noFill/>
          <a:ln>
            <a:noFill/>
          </a:ln>
        </p:spPr>
      </p:pic>
      <p:sp>
        <p:nvSpPr>
          <p:cNvPr id="9" name="Text Placeholder 3">
            <a:extLst>
              <a:ext uri="{FF2B5EF4-FFF2-40B4-BE49-F238E27FC236}">
                <a16:creationId xmlns:a16="http://schemas.microsoft.com/office/drawing/2014/main" id="{C770F17E-45C7-4F1D-A4D1-E41459F8BCB7}"/>
              </a:ext>
            </a:extLst>
          </p:cNvPr>
          <p:cNvSpPr>
            <a:spLocks noGrp="1"/>
          </p:cNvSpPr>
          <p:nvPr>
            <p:ph type="body" sz="half" idx="2"/>
          </p:nvPr>
        </p:nvSpPr>
        <p:spPr>
          <a:xfrm>
            <a:off x="643465" y="3043050"/>
            <a:ext cx="3517567" cy="3064505"/>
          </a:xfrm>
        </p:spPr>
        <p:txBody>
          <a:bodyPr>
            <a:normAutofit/>
          </a:bodyPr>
          <a:lstStyle/>
          <a:p>
            <a:r>
              <a:rPr lang="en-US" sz="2500" dirty="0"/>
              <a:t>Bar chart for different collision address types in two severity levels 1 and 2</a:t>
            </a:r>
          </a:p>
        </p:txBody>
      </p:sp>
    </p:spTree>
    <p:extLst>
      <p:ext uri="{BB962C8B-B14F-4D97-AF65-F5344CB8AC3E}">
        <p14:creationId xmlns:p14="http://schemas.microsoft.com/office/powerpoint/2010/main" val="13963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CF92E4-0D39-4F7E-AC17-A28B60974941}"/>
              </a:ext>
            </a:extLst>
          </p:cNvPr>
          <p:cNvSpPr>
            <a:spLocks noGrp="1"/>
          </p:cNvSpPr>
          <p:nvPr>
            <p:ph type="title"/>
          </p:nvPr>
        </p:nvSpPr>
        <p:spPr>
          <a:xfrm>
            <a:off x="652343" y="1927924"/>
            <a:ext cx="3517567" cy="3064505"/>
          </a:xfrm>
        </p:spPr>
        <p:txBody>
          <a:bodyPr>
            <a:normAutofit/>
          </a:bodyPr>
          <a:lstStyle/>
          <a:p>
            <a:r>
              <a:rPr lang="en-US" dirty="0"/>
              <a:t>Pie chart for property damage accidents with different address types </a:t>
            </a:r>
          </a:p>
        </p:txBody>
      </p:sp>
      <p:pic>
        <p:nvPicPr>
          <p:cNvPr id="4" name="Picture 3">
            <a:extLst>
              <a:ext uri="{FF2B5EF4-FFF2-40B4-BE49-F238E27FC236}">
                <a16:creationId xmlns:a16="http://schemas.microsoft.com/office/drawing/2014/main" id="{000FF9EC-7C8F-4992-B899-4A423E76862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749738" y="812799"/>
            <a:ext cx="5346835" cy="5294757"/>
          </a:xfrm>
          <a:prstGeom prst="rect">
            <a:avLst/>
          </a:prstGeom>
          <a:noFill/>
          <a:ln>
            <a:noFill/>
          </a:ln>
        </p:spPr>
      </p:pic>
    </p:spTree>
    <p:extLst>
      <p:ext uri="{BB962C8B-B14F-4D97-AF65-F5344CB8AC3E}">
        <p14:creationId xmlns:p14="http://schemas.microsoft.com/office/powerpoint/2010/main" val="84034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6FCCDF4-E279-46CD-A099-0EC46F97DE19}"/>
              </a:ext>
            </a:extLst>
          </p:cNvPr>
          <p:cNvSpPr>
            <a:spLocks noGrp="1"/>
          </p:cNvSpPr>
          <p:nvPr>
            <p:ph type="title"/>
          </p:nvPr>
        </p:nvSpPr>
        <p:spPr>
          <a:xfrm>
            <a:off x="643465" y="1177000"/>
            <a:ext cx="3517567" cy="3550090"/>
          </a:xfrm>
        </p:spPr>
        <p:txBody>
          <a:bodyPr>
            <a:normAutofit/>
          </a:bodyPr>
          <a:lstStyle/>
          <a:p>
            <a:r>
              <a:rPr lang="en-US" dirty="0"/>
              <a:t>Pie chart for injury accidents with different address types</a:t>
            </a:r>
          </a:p>
        </p:txBody>
      </p:sp>
      <p:pic>
        <p:nvPicPr>
          <p:cNvPr id="4" name="Content Placeholder 3">
            <a:extLst>
              <a:ext uri="{FF2B5EF4-FFF2-40B4-BE49-F238E27FC236}">
                <a16:creationId xmlns:a16="http://schemas.microsoft.com/office/drawing/2014/main" id="{A8746829-E15D-4B68-A952-24DE92DE0E5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749738" y="812799"/>
            <a:ext cx="5346835" cy="5294757"/>
          </a:xfrm>
          <a:prstGeom prst="rect">
            <a:avLst/>
          </a:prstGeom>
          <a:noFill/>
          <a:ln>
            <a:noFill/>
          </a:ln>
        </p:spPr>
      </p:pic>
    </p:spTree>
    <p:extLst>
      <p:ext uri="{BB962C8B-B14F-4D97-AF65-F5344CB8AC3E}">
        <p14:creationId xmlns:p14="http://schemas.microsoft.com/office/powerpoint/2010/main" val="289791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478532-6408-4956-8584-1E8CBD0DCB53}"/>
              </a:ext>
            </a:extLst>
          </p:cNvPr>
          <p:cNvSpPr>
            <a:spLocks noGrp="1"/>
          </p:cNvSpPr>
          <p:nvPr>
            <p:ph type="title"/>
          </p:nvPr>
        </p:nvSpPr>
        <p:spPr>
          <a:xfrm>
            <a:off x="643466" y="786383"/>
            <a:ext cx="3517567" cy="3688635"/>
          </a:xfrm>
        </p:spPr>
        <p:txBody>
          <a:bodyPr>
            <a:normAutofit/>
          </a:bodyPr>
          <a:lstStyle/>
          <a:p>
            <a:r>
              <a:rPr lang="en-US" dirty="0"/>
              <a:t>Histogram of log of number of people involved in the collision</a:t>
            </a:r>
          </a:p>
        </p:txBody>
      </p:sp>
      <p:pic>
        <p:nvPicPr>
          <p:cNvPr id="4" name="Content Placeholder 3">
            <a:extLst>
              <a:ext uri="{FF2B5EF4-FFF2-40B4-BE49-F238E27FC236}">
                <a16:creationId xmlns:a16="http://schemas.microsoft.com/office/drawing/2014/main" id="{0C4D8CA8-C971-473B-A0BC-D8E0526636E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93158" y="1100398"/>
            <a:ext cx="7220473" cy="4657204"/>
          </a:xfrm>
          <a:prstGeom prst="rect">
            <a:avLst/>
          </a:prstGeom>
          <a:noFill/>
          <a:ln>
            <a:noFill/>
          </a:ln>
        </p:spPr>
      </p:pic>
    </p:spTree>
    <p:extLst>
      <p:ext uri="{BB962C8B-B14F-4D97-AF65-F5344CB8AC3E}">
        <p14:creationId xmlns:p14="http://schemas.microsoft.com/office/powerpoint/2010/main" val="126409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4E70B1-97E2-4CBC-8C88-ECE3849B9B82}"/>
              </a:ext>
            </a:extLst>
          </p:cNvPr>
          <p:cNvSpPr>
            <a:spLocks noGrp="1"/>
          </p:cNvSpPr>
          <p:nvPr>
            <p:ph type="title"/>
          </p:nvPr>
        </p:nvSpPr>
        <p:spPr>
          <a:xfrm>
            <a:off x="643466" y="786383"/>
            <a:ext cx="3517567" cy="3619362"/>
          </a:xfrm>
        </p:spPr>
        <p:txBody>
          <a:bodyPr>
            <a:normAutofit/>
          </a:bodyPr>
          <a:lstStyle/>
          <a:p>
            <a:r>
              <a:rPr lang="en-US" dirty="0"/>
              <a:t>Histogram of log of number of vehicles involved in the collision</a:t>
            </a:r>
          </a:p>
        </p:txBody>
      </p:sp>
      <p:pic>
        <p:nvPicPr>
          <p:cNvPr id="4" name="Content Placeholder 3">
            <a:extLst>
              <a:ext uri="{FF2B5EF4-FFF2-40B4-BE49-F238E27FC236}">
                <a16:creationId xmlns:a16="http://schemas.microsoft.com/office/drawing/2014/main" id="{1BC1D46F-8847-43C6-AA2A-C0A825DCCB5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6424" y="1095959"/>
            <a:ext cx="7234237" cy="4666082"/>
          </a:xfrm>
          <a:prstGeom prst="rect">
            <a:avLst/>
          </a:prstGeom>
          <a:noFill/>
          <a:ln>
            <a:noFill/>
          </a:ln>
        </p:spPr>
      </p:pic>
    </p:spTree>
    <p:extLst>
      <p:ext uri="{BB962C8B-B14F-4D97-AF65-F5344CB8AC3E}">
        <p14:creationId xmlns:p14="http://schemas.microsoft.com/office/powerpoint/2010/main" val="124768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D8BEB2-551C-4A28-B911-AD65D2E5FC89}"/>
              </a:ext>
            </a:extLst>
          </p:cNvPr>
          <p:cNvSpPr>
            <a:spLocks noGrp="1"/>
          </p:cNvSpPr>
          <p:nvPr>
            <p:ph type="title"/>
          </p:nvPr>
        </p:nvSpPr>
        <p:spPr>
          <a:xfrm>
            <a:off x="643466" y="786383"/>
            <a:ext cx="3517567" cy="2569376"/>
          </a:xfrm>
        </p:spPr>
        <p:txBody>
          <a:bodyPr/>
          <a:lstStyle/>
          <a:p>
            <a:r>
              <a:rPr lang="en-US" dirty="0"/>
              <a:t>Bar chart for the junction types</a:t>
            </a:r>
          </a:p>
        </p:txBody>
      </p:sp>
      <p:pic>
        <p:nvPicPr>
          <p:cNvPr id="4" name="Picture 3">
            <a:extLst>
              <a:ext uri="{FF2B5EF4-FFF2-40B4-BE49-F238E27FC236}">
                <a16:creationId xmlns:a16="http://schemas.microsoft.com/office/drawing/2014/main" id="{D0F28FD7-082C-4EDF-A261-60495FD5613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77930" y="252805"/>
            <a:ext cx="6934587" cy="6605195"/>
          </a:xfrm>
          <a:prstGeom prst="rect">
            <a:avLst/>
          </a:prstGeom>
          <a:noFill/>
          <a:ln>
            <a:noFill/>
          </a:ln>
        </p:spPr>
      </p:pic>
    </p:spTree>
    <p:extLst>
      <p:ext uri="{BB962C8B-B14F-4D97-AF65-F5344CB8AC3E}">
        <p14:creationId xmlns:p14="http://schemas.microsoft.com/office/powerpoint/2010/main" val="18904633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17</TotalTime>
  <Words>439</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Franklin Gothic Book</vt:lpstr>
      <vt:lpstr>Times New Roman</vt:lpstr>
      <vt:lpstr>Wingdings</vt:lpstr>
      <vt:lpstr>1_RetrospectVTI</vt:lpstr>
      <vt:lpstr>Predicting the Severity of Car Accidents in Seattle</vt:lpstr>
      <vt:lpstr>Predict the possibility and severity of car accidents</vt:lpstr>
      <vt:lpstr>Data </vt:lpstr>
      <vt:lpstr>Exploratory Data Analysis</vt:lpstr>
      <vt:lpstr>Pie chart for property damage accidents with different address types </vt:lpstr>
      <vt:lpstr>Pie chart for injury accidents with different address types</vt:lpstr>
      <vt:lpstr>Histogram of log of number of people involved in the collision</vt:lpstr>
      <vt:lpstr>Histogram of log of number of vehicles involved in the collision</vt:lpstr>
      <vt:lpstr>Bar chart for the junction types</vt:lpstr>
      <vt:lpstr>Bar chart for weather types</vt:lpstr>
      <vt:lpstr>Bar chart for road conditions</vt:lpstr>
      <vt:lpstr>Bar chart for light conditions</vt:lpstr>
      <vt:lpstr>Bar chart for speeding conditions</vt:lpstr>
      <vt:lpstr>Heat map for the attributes</vt:lpstr>
      <vt:lpstr>Methodology </vt:lpstr>
      <vt:lpstr>Results</vt:lpstr>
      <vt:lpstr>PowerPoint Presentation</vt:lpstr>
      <vt:lpstr>Evaluation</vt:lpstr>
      <vt:lpstr>The most relevant attributes to the severity of the accidents is the address type. Block has the highest probability for car accidents, followed by the intersection and the alley is the least possible place for car accidents.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Car Accidents in Seattle</dc:title>
  <dc:creator>Bingqing Lu</dc:creator>
  <cp:lastModifiedBy>Bingqing Lu</cp:lastModifiedBy>
  <cp:revision>3</cp:revision>
  <dcterms:created xsi:type="dcterms:W3CDTF">2020-09-22T22:27:15Z</dcterms:created>
  <dcterms:modified xsi:type="dcterms:W3CDTF">2020-09-22T22:45:13Z</dcterms:modified>
</cp:coreProperties>
</file>