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5"/>
  </p:handoutMasterIdLst>
  <p:sldIdLst>
    <p:sldId id="262" r:id="rId3"/>
  </p:sldIdLst>
  <p:sldSz cx="12192000" cy="6858000"/>
  <p:notesSz cx="6858000" cy="9144000"/>
  <p:embeddedFontLst>
    <p:embeddedFont>
      <p:font typeface="微软雅黑" panose="020B0503020204020204" pitchFamily="34" charset="-122"/>
      <p:regular r:id="rId9"/>
    </p:embeddedFont>
    <p:embeddedFont>
      <p:font typeface="等线" panose="02010600030101010101" pitchFamily="2" charset="-122"/>
      <p:regular r:id="rId10"/>
    </p:embeddedFont>
    <p:embeddedFont>
      <p:font typeface="等线 Light" panose="02010600030101010101" charset="-122"/>
      <p:regular r:id="rId11"/>
    </p:embeddedFont>
  </p:embeddedFontLst>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432C"/>
    <a:srgbClr val="B6B6B6"/>
    <a:srgbClr val="F8C013"/>
    <a:srgbClr val="2EAB4D"/>
    <a:srgbClr val="517EBF"/>
    <a:srgbClr val="FFC000"/>
    <a:srgbClr val="2DAA4C"/>
    <a:srgbClr val="F6BF17"/>
    <a:srgbClr val="4FDAB3"/>
    <a:srgbClr val="30C2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60" d="100"/>
          <a:sy n="60" d="100"/>
        </p:scale>
        <p:origin x="504" y="427"/>
      </p:cViewPr>
      <p:guideLst>
        <p:guide orient="horz" pos="2162"/>
        <p:guide pos="3832"/>
      </p:guideLst>
    </p:cSldViewPr>
  </p:slideViewPr>
  <p:notesTextViewPr>
    <p:cViewPr>
      <p:scale>
        <a:sx n="1" d="1"/>
        <a:sy n="1" d="1"/>
      </p:scale>
      <p:origin x="0" y="0"/>
    </p:cViewPr>
  </p:notesTextViewPr>
  <p:notesViewPr>
    <p:cSldViewPr snapToGrid="0">
      <p:cViewPr varScale="1">
        <p:scale>
          <a:sx n="59" d="100"/>
          <a:sy n="59" d="100"/>
        </p:scale>
        <p:origin x="2083" y="5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font" Target="fonts/font1.fntdata"/><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font" Target="fonts/font3.fntdata"/><Relationship Id="rId10" Type="http://schemas.openxmlformats.org/officeDocument/2006/relationships/font" Target="fonts/font2.fntdata"/><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5A993D-84C1-4519-831D-53616E575E19}" type="datetimeFigureOut">
              <a:rPr lang="en-US" smtClean="0"/>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C14334-F2D0-44F4-8840-E3415810EEAB}"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245D3-1439-4D2A-B469-624178135B99}" type="datetimeFigureOut">
              <a:rPr lang="en-US" smtClean="0"/>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01855-0E29-449E-9845-D16777B43C4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r>
              <a:rPr>
                <a:sym typeface="+mn-ea"/>
              </a:rPr>
              <a:t>These encompass arange of practices aimed at making science more reliable, including wider sharing and reanalysis of code, data, and research materials [2,18]; valuing replications and reanalyses [2,5,6,19,20]; changes in statistical approaches with regards to power [21,22] and how evidence isassessed [23]; interactive and more transparent ways of presenting data graphically [24,25]; potentially the use of double-blind peer review [26]; and the use of formats such as preprints [27] and open access publishing.</a:t>
            </a:r>
            <a:endParaRPr>
              <a:sym typeface="+mn-ea"/>
            </a:endParaRPr>
          </a:p>
          <a:p>
            <a:endParaRPr lang="zh-CN" altLang="en-US">
              <a:sym typeface="+mn-ea"/>
            </a:endParaRPr>
          </a:p>
          <a:p>
            <a:endParaRPr lang="zh-CN" altLang="en-US">
              <a:sym typeface="+mn-ea"/>
            </a:endParaRPr>
          </a:p>
          <a:p>
            <a:r>
              <a:rPr lang="zh-CN" altLang="en-US">
                <a:sym typeface="+mn-ea"/>
              </a:rPr>
              <a:t>Open science is the movement to make scientific research (including publications, data, physical samples, and software) and its dissemination accessible to all levels of society, amateur or professional.</a:t>
            </a:r>
            <a:r>
              <a:rPr lang="en-US" altLang="zh-CN">
                <a:sym typeface="+mn-ea"/>
              </a:rPr>
              <a:t> </a:t>
            </a:r>
            <a:r>
              <a:rPr lang="zh-CN" altLang="en-US">
                <a:sym typeface="+mn-ea"/>
              </a:rPr>
              <a:t>Open science is transparent and accessible knowledge that is shared and developed through collaborative networks. It encompasses practices such as publishing open research, campaigning for open access, encouraging scientists to practice open-notebook science, broader dissemination and engagement in science and generally making it easier to publish, access and communicate scientific knowledge.</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C3FE63F8-861A-4D52-9724-2337839A1B29}"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09F8064-D47E-488B-BC95-2F61BD93199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C3FE63F8-861A-4D52-9724-2337839A1B29}"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09F8064-D47E-488B-BC95-2F61BD93199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C3FE63F8-861A-4D52-9724-2337839A1B29}"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09F8064-D47E-488B-BC95-2F61BD93199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C3FE63F8-861A-4D52-9724-2337839A1B29}"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09F8064-D47E-488B-BC95-2F61BD93199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3FE63F8-861A-4D52-9724-2337839A1B29}"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09F8064-D47E-488B-BC95-2F61BD93199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日期占位符 4"/>
          <p:cNvSpPr>
            <a:spLocks noGrp="1"/>
          </p:cNvSpPr>
          <p:nvPr>
            <p:ph type="dt" sz="half" idx="10"/>
          </p:nvPr>
        </p:nvSpPr>
        <p:spPr/>
        <p:txBody>
          <a:bodyPr/>
          <a:lstStyle/>
          <a:p>
            <a:fld id="{C3FE63F8-861A-4D52-9724-2337839A1B29}"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09F8064-D47E-488B-BC95-2F61BD93199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日期占位符 6"/>
          <p:cNvSpPr>
            <a:spLocks noGrp="1"/>
          </p:cNvSpPr>
          <p:nvPr>
            <p:ph type="dt" sz="half" idx="10"/>
          </p:nvPr>
        </p:nvSpPr>
        <p:spPr/>
        <p:txBody>
          <a:bodyPr/>
          <a:lstStyle/>
          <a:p>
            <a:fld id="{C3FE63F8-861A-4D52-9724-2337839A1B29}"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509F8064-D47E-488B-BC95-2F61BD93199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C3FE63F8-861A-4D52-9724-2337839A1B29}"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509F8064-D47E-488B-BC95-2F61BD93199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FE63F8-861A-4D52-9724-2337839A1B29}"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509F8064-D47E-488B-BC95-2F61BD93199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3FE63F8-861A-4D52-9724-2337839A1B29}"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09F8064-D47E-488B-BC95-2F61BD93199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3FE63F8-861A-4D52-9724-2337839A1B29}"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09F8064-D47E-488B-BC95-2F61BD93199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E63F8-861A-4D52-9724-2337839A1B29}" type="datetimeFigureOut">
              <a:rPr lang="en-US" smtClean="0"/>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F8064-D47E-488B-BC95-2F61BD931997}" type="slidenum">
              <a:rPr lang="en-US" smtClean="0"/>
            </a:fld>
            <a:endParaRPr lang="en-US"/>
          </a:p>
        </p:txBody>
      </p:sp>
      <p:pic>
        <p:nvPicPr>
          <p:cNvPr id="7" name="图片 6" descr="图片包含 游戏机&#10;&#10;描述已自动生成"/>
          <p:cNvPicPr>
            <a:picLocks noChangeAspect="1"/>
          </p:cNvPicPr>
          <p:nvPr userDrawn="1"/>
        </p:nvPicPr>
        <p:blipFill rotWithShape="1">
          <a:blip r:embed="rId12">
            <a:extLst>
              <a:ext uri="{28A0092B-C50C-407E-A947-70E740481C1C}">
                <a14:useLocalDpi xmlns:a14="http://schemas.microsoft.com/office/drawing/2010/main" val="0"/>
              </a:ext>
            </a:extLst>
          </a:blip>
          <a:srcRect l="17593" r="17593"/>
          <a:stretch>
            <a:fillRect/>
          </a:stretch>
        </p:blipFill>
        <p:spPr>
          <a:xfrm>
            <a:off x="0" y="-41814"/>
            <a:ext cx="12266334" cy="6899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585520" y="316276"/>
            <a:ext cx="4237034" cy="817456"/>
            <a:chOff x="585520" y="266581"/>
            <a:chExt cx="4237034" cy="817456"/>
          </a:xfrm>
        </p:grpSpPr>
        <p:grpSp>
          <p:nvGrpSpPr>
            <p:cNvPr id="36" name="组合 35"/>
            <p:cNvGrpSpPr/>
            <p:nvPr/>
          </p:nvGrpSpPr>
          <p:grpSpPr>
            <a:xfrm>
              <a:off x="585520" y="266581"/>
              <a:ext cx="817456" cy="817456"/>
              <a:chOff x="585520" y="266581"/>
              <a:chExt cx="817456" cy="817456"/>
            </a:xfrm>
          </p:grpSpPr>
          <p:grpSp>
            <p:nvGrpSpPr>
              <p:cNvPr id="20" name="组合 19" descr="e7d195523061f1c0deeec63e560781cfd59afb0ea006f2a87ABB68BF51EA6619813959095094C18C62A12F549504892A4AAA8C1554C6663626E05CA27F281A14E6983772AFC3FB97135759321DEA3D703E9D8D869A2273EEB2A0BB67749286FC6AC0CABC13E93DFA52684F44072F01AF674423D8E4F9F8BECABFE5771A30929D6D0D81E4AAAF4547CD35BA5A33B94A9D"/>
              <p:cNvGrpSpPr/>
              <p:nvPr/>
            </p:nvGrpSpPr>
            <p:grpSpPr>
              <a:xfrm>
                <a:off x="585520" y="266581"/>
                <a:ext cx="817456" cy="817456"/>
                <a:chOff x="6585478" y="1661232"/>
                <a:chExt cx="928740" cy="928740"/>
              </a:xfrm>
            </p:grpSpPr>
            <p:sp>
              <p:nvSpPr>
                <p:cNvPr id="22" name="椭圆 21"/>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思源黑体 CN Light" panose="020B0300000000000000" pitchFamily="34" charset="-122"/>
                    <a:cs typeface="+mn-ea"/>
                    <a:sym typeface="Arial" panose="020B0604020202020204" pitchFamily="34" charset="0"/>
                  </a:endParaRPr>
                </a:p>
              </p:txBody>
            </p:sp>
            <p:sp>
              <p:nvSpPr>
                <p:cNvPr id="23" name="圆角矩形 46"/>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思源黑体 CN Light" panose="020B0300000000000000" pitchFamily="34" charset="-122"/>
                    <a:cs typeface="+mn-ea"/>
                    <a:sym typeface="Arial" panose="020B0604020202020204" pitchFamily="34" charset="0"/>
                  </a:endParaRPr>
                </a:p>
              </p:txBody>
            </p:sp>
            <p:sp>
              <p:nvSpPr>
                <p:cNvPr id="24" name="椭圆 23"/>
                <p:cNvSpPr>
                  <a:spLocks noChangeAspect="1"/>
                </p:cNvSpPr>
                <p:nvPr/>
              </p:nvSpPr>
              <p:spPr>
                <a:xfrm>
                  <a:off x="6740229" y="1819936"/>
                  <a:ext cx="619237" cy="619237"/>
                </a:xfrm>
                <a:prstGeom prst="ellipse">
                  <a:avLst/>
                </a:prstGeom>
                <a:solidFill>
                  <a:srgbClr val="2DAA4C"/>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思源黑体 CN Light" panose="020B0300000000000000" pitchFamily="34" charset="-122"/>
                    <a:cs typeface="+mn-ea"/>
                    <a:sym typeface="Arial" panose="020B0604020202020204" pitchFamily="34" charset="0"/>
                  </a:endParaRPr>
                </a:p>
              </p:txBody>
            </p:sp>
          </p:grpSp>
          <p:sp>
            <p:nvSpPr>
              <p:cNvPr id="21" name="文本框 47" descr="e7d195523061f1c0deeec63e560781cfd59afb0ea006f2a87ABB68BF51EA6619813959095094C18C62A12F549504892A4AAA8C1554C6663626E05CA27F281A14E6983772AFC3FB97135759321DEA3D703E9D8D869A2273EEB2A0BB67749286FC6AC0CABC13E93DFA52684F44072F01AF674423D8E4F9F8BECABFE5771A30929D6D0D81E4AAAF4547CD35BA5A33B94A9D"/>
              <p:cNvSpPr/>
              <p:nvPr/>
            </p:nvSpPr>
            <p:spPr>
              <a:xfrm>
                <a:off x="714362" y="444477"/>
                <a:ext cx="487680" cy="460375"/>
              </a:xfrm>
              <a:prstGeom prst="rect">
                <a:avLst/>
              </a:prstGeom>
              <a:noFill/>
              <a:ln w="9525">
                <a:noFill/>
              </a:ln>
            </p:spPr>
            <p:txBody>
              <a:bodyPr wrap="non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zh-CN" sz="2400" dirty="0">
                    <a:solidFill>
                      <a:schemeClr val="bg1"/>
                    </a:solidFill>
                    <a:latin typeface="Times New Roman" panose="02020603050405020304" charset="0"/>
                    <a:ea typeface="微软雅黑" panose="020B0503020204020204" pitchFamily="34" charset="-122"/>
                    <a:cs typeface="+mn-ea"/>
                    <a:sym typeface="Arial" panose="020B0604020202020204" pitchFamily="34" charset="0"/>
                  </a:rPr>
                  <a:t>03</a:t>
                </a:r>
                <a:endParaRPr lang="en-US" altLang="zh-CN" sz="2400" dirty="0">
                  <a:solidFill>
                    <a:schemeClr val="bg1"/>
                  </a:solidFill>
                  <a:latin typeface="Times New Roman" panose="02020603050405020304" charset="0"/>
                  <a:ea typeface="微软雅黑" panose="020B0503020204020204" pitchFamily="34" charset="-122"/>
                  <a:cs typeface="+mn-ea"/>
                  <a:sym typeface="Arial" panose="020B0604020202020204" pitchFamily="34" charset="0"/>
                </a:endParaRPr>
              </a:p>
            </p:txBody>
          </p:sp>
        </p:grpSp>
        <p:grpSp>
          <p:nvGrpSpPr>
            <p:cNvPr id="35" name="组合 34"/>
            <p:cNvGrpSpPr/>
            <p:nvPr/>
          </p:nvGrpSpPr>
          <p:grpSpPr>
            <a:xfrm>
              <a:off x="1915208" y="333602"/>
              <a:ext cx="2907346" cy="683415"/>
              <a:chOff x="1915208" y="342166"/>
              <a:chExt cx="2907346" cy="683415"/>
            </a:xfrm>
          </p:grpSpPr>
          <p:grpSp>
            <p:nvGrpSpPr>
              <p:cNvPr id="26" name="组合 25" descr="e7d195523061f1c0deeec63e560781cfd59afb0ea006f2a87ABB68BF51EA6619813959095094C18C62A12F549504892A4AAA8C1554C6663626E05CA27F281A14E6983772AFC3FB97135759321DEA3D703E9D8D869A2273EEB2A0BB67749286FC6AC0CABC13E93DFA52684F44072F01AF674423D8E4F9F8BECABFE5771A30929D6D0D81E4AAAF4547CD35BA5A33B94A9D"/>
              <p:cNvGrpSpPr/>
              <p:nvPr/>
            </p:nvGrpSpPr>
            <p:grpSpPr>
              <a:xfrm>
                <a:off x="1915208" y="342166"/>
                <a:ext cx="2907346" cy="683415"/>
                <a:chOff x="322748" y="3665375"/>
                <a:chExt cx="5680529" cy="1027864"/>
              </a:xfrm>
            </p:grpSpPr>
            <p:sp>
              <p:nvSpPr>
                <p:cNvPr id="28" name="圆角矩形 42"/>
                <p:cNvSpPr/>
                <p:nvPr/>
              </p:nvSpPr>
              <p:spPr>
                <a:xfrm>
                  <a:off x="322748" y="3665375"/>
                  <a:ext cx="5680529" cy="1027864"/>
                </a:xfrm>
                <a:prstGeom prst="roundRect">
                  <a:avLst>
                    <a:gd name="adj" fmla="val 50000"/>
                  </a:avLst>
                </a:prstGeom>
                <a:gradFill>
                  <a:gsLst>
                    <a:gs pos="0">
                      <a:schemeClr val="bg1"/>
                    </a:gs>
                    <a:gs pos="100000">
                      <a:srgbClr val="D1D1D1"/>
                    </a:gs>
                  </a:gsLst>
                  <a:lin ang="5400000" scaled="0"/>
                </a:gradFill>
                <a:ln>
                  <a:noFill/>
                </a:ln>
                <a:effectLst>
                  <a:outerShdw blurRad="1270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思源黑体 CN Light" panose="020B0300000000000000" pitchFamily="34" charset="-122"/>
                    <a:cs typeface="+mn-ea"/>
                    <a:sym typeface="Arial" panose="020B0604020202020204" pitchFamily="34" charset="0"/>
                  </a:endParaRPr>
                </a:p>
              </p:txBody>
            </p:sp>
            <p:sp>
              <p:nvSpPr>
                <p:cNvPr id="29" name="圆角矩形 43"/>
                <p:cNvSpPr/>
                <p:nvPr/>
              </p:nvSpPr>
              <p:spPr>
                <a:xfrm>
                  <a:off x="516699" y="3785998"/>
                  <a:ext cx="5277329" cy="784227"/>
                </a:xfrm>
                <a:prstGeom prst="roundRect">
                  <a:avLst>
                    <a:gd name="adj" fmla="val 50000"/>
                  </a:avLst>
                </a:prstGeom>
                <a:gradFill>
                  <a:gsLst>
                    <a:gs pos="0">
                      <a:schemeClr val="bg1"/>
                    </a:gs>
                    <a:gs pos="100000">
                      <a:srgbClr val="D1D1D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思源黑体 CN Light" panose="020B0300000000000000" pitchFamily="34" charset="-122"/>
                    <a:cs typeface="+mn-ea"/>
                    <a:sym typeface="Arial" panose="020B0604020202020204" pitchFamily="34" charset="0"/>
                  </a:endParaRPr>
                </a:p>
              </p:txBody>
            </p:sp>
          </p:grpSp>
          <p:sp>
            <p:nvSpPr>
              <p:cNvPr id="27" name="文本框 26" descr="e7d195523061f1c0deeec63e560781cfd59afb0ea006f2a87ABB68BF51EA6619813959095094C18C62A12F549504892A4AAA8C1554C6663626E05CA27F281A14E6983772AFC3FB97135759321DEA3D703E9D8D869A2273EEB2A0BB67749286FC6AC0CABC13E93DFA52684F44072F01AF674423D8E4F9F8BECABFE5771A30929D6D0D81E4AAAF4547CD35BA5A33B94A9D"/>
              <p:cNvSpPr txBox="1"/>
              <p:nvPr/>
            </p:nvSpPr>
            <p:spPr>
              <a:xfrm>
                <a:off x="2395440" y="483818"/>
                <a:ext cx="1643380" cy="398780"/>
              </a:xfrm>
              <a:prstGeom prst="rect">
                <a:avLst/>
              </a:prstGeom>
              <a:noFill/>
            </p:spPr>
            <p:txBody>
              <a:bodyPr wrap="none" rtlCol="0">
                <a:spAutoFit/>
              </a:bodyPr>
              <a:lstStyle/>
              <a:p>
                <a:r>
                  <a:rPr lang="en-US" altLang="zh-CN" sz="2000" b="1" dirty="0">
                    <a:solidFill>
                      <a:srgbClr val="2DAA4C"/>
                    </a:solidFill>
                    <a:latin typeface="Times New Roman" panose="02020603050405020304" charset="0"/>
                    <a:ea typeface="微软雅黑" panose="020B0503020204020204" pitchFamily="34" charset="-122"/>
                    <a:cs typeface="+mn-ea"/>
                    <a:sym typeface="Arial" panose="020B0604020202020204" pitchFamily="34" charset="0"/>
                  </a:rPr>
                  <a:t>Open Science</a:t>
                </a:r>
                <a:endParaRPr lang="en-US" altLang="zh-CN" sz="2000" b="1" dirty="0">
                  <a:solidFill>
                    <a:srgbClr val="2DAA4C"/>
                  </a:solidFill>
                  <a:latin typeface="Times New Roman" panose="02020603050405020304" charset="0"/>
                  <a:ea typeface="微软雅黑" panose="020B0503020204020204" pitchFamily="34" charset="-122"/>
                  <a:cs typeface="+mn-ea"/>
                  <a:sym typeface="Arial" panose="020B0604020202020204" pitchFamily="34" charset="0"/>
                </a:endParaRPr>
              </a:p>
            </p:txBody>
          </p:sp>
        </p:grpSp>
      </p:grpSp>
      <p:pic>
        <p:nvPicPr>
          <p:cNvPr id="19" name="图片 18"/>
          <p:cNvPicPr>
            <a:picLocks noChangeAspect="1"/>
          </p:cNvPicPr>
          <p:nvPr/>
        </p:nvPicPr>
        <p:blipFill>
          <a:blip r:embed="rId1"/>
          <a:stretch>
            <a:fillRect/>
          </a:stretch>
        </p:blipFill>
        <p:spPr>
          <a:xfrm>
            <a:off x="683895" y="1529080"/>
            <a:ext cx="10823575" cy="3217545"/>
          </a:xfrm>
          <a:prstGeom prst="rect">
            <a:avLst/>
          </a:prstGeom>
        </p:spPr>
      </p:pic>
      <p:sp>
        <p:nvSpPr>
          <p:cNvPr id="25" name="文本框 24"/>
          <p:cNvSpPr txBox="1"/>
          <p:nvPr/>
        </p:nvSpPr>
        <p:spPr>
          <a:xfrm>
            <a:off x="423545" y="5142230"/>
            <a:ext cx="11344275" cy="1198880"/>
          </a:xfrm>
          <a:prstGeom prst="rect">
            <a:avLst/>
          </a:prstGeom>
          <a:noFill/>
        </p:spPr>
        <p:txBody>
          <a:bodyPr wrap="square" rtlCol="0" anchor="t">
            <a:spAutoFit/>
          </a:bodyPr>
          <a:p>
            <a:r>
              <a:rPr lang="en-US" b="1"/>
              <a:t>Open science is the adoption of practices that make scientific research more reliable.</a:t>
            </a:r>
            <a:r>
              <a:rPr lang="en-US"/>
              <a:t> These encompass arange of practices aimed at making science more reliable, including...</a:t>
            </a:r>
            <a:endParaRPr lang="en-US"/>
          </a:p>
          <a:p>
            <a:endParaRPr lang="en-US"/>
          </a:p>
          <a:p>
            <a:r>
              <a:rPr lang="en-US"/>
              <a:t>O</a:t>
            </a:r>
            <a:r>
              <a:t>pen science methods such as </a:t>
            </a:r>
            <a:r>
              <a:rPr lang="en-US" b="1"/>
              <a:t>Registered reports (</a:t>
            </a:r>
            <a:r>
              <a:rPr b="1"/>
              <a:t>RRs</a:t>
            </a:r>
            <a:r>
              <a:rPr lang="en-US" b="1"/>
              <a:t>)</a:t>
            </a:r>
            <a:r>
              <a:t> can improve the quality and reliability of scientific work. </a:t>
            </a:r>
            <a:endParaRPr lang="en-US"/>
          </a:p>
        </p:txBody>
      </p:sp>
    </p:spTree>
  </p:cSld>
  <p:clrMapOvr>
    <a:masterClrMapping/>
  </p:clrMapOvr>
</p:sld>
</file>

<file path=ppt/tags/tag1.xml><?xml version="1.0" encoding="utf-8"?>
<p:tagLst xmlns:p="http://schemas.openxmlformats.org/presentationml/2006/main">
  <p:tag name="FULLTEXTBEAUTIFYED" val="1"/>
  <p:tag name="COMMONDATA" val="eyJoZGlkIjoiNDk1YzM4MWMwNzA2OTEzYTI4YWY5ZTFjNWE0ODVmNW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Words>
  <Application>WPS 演示</Application>
  <PresentationFormat>宽屏</PresentationFormat>
  <Paragraphs>8</Paragraphs>
  <Slides>1</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1</vt:i4>
      </vt:variant>
    </vt:vector>
  </HeadingPairs>
  <TitlesOfParts>
    <vt:vector size="27" baseType="lpstr">
      <vt:lpstr>Arial</vt:lpstr>
      <vt:lpstr>宋体</vt:lpstr>
      <vt:lpstr>Wingdings</vt:lpstr>
      <vt:lpstr>Times New Roman</vt:lpstr>
      <vt:lpstr>微软雅黑</vt:lpstr>
      <vt:lpstr>汉仪雅酷黑 85W</vt:lpstr>
      <vt:lpstr>Helvetica Neue</vt:lpstr>
      <vt:lpstr>思源黑体 CN Light</vt:lpstr>
      <vt:lpstr>Calibri</vt:lpstr>
      <vt:lpstr>汉仪中简黑简</vt:lpstr>
      <vt:lpstr>等线</vt:lpstr>
      <vt:lpstr>Calibri Light</vt:lpstr>
      <vt:lpstr>Helvetica Light</vt:lpstr>
      <vt:lpstr>Helvetica Neue</vt:lpstr>
      <vt:lpstr>Roboto Regular</vt:lpstr>
      <vt:lpstr>Malgun Gothic</vt:lpstr>
      <vt:lpstr>Poppins ExtraLight</vt:lpstr>
      <vt:lpstr>Gill Sans</vt:lpstr>
      <vt:lpstr>微软雅黑 Light</vt:lpstr>
      <vt:lpstr>Arial Unicode MS</vt:lpstr>
      <vt:lpstr>等线 Light</vt:lpstr>
      <vt:lpstr>ESRI AMFM Electric</vt:lpstr>
      <vt:lpstr>黑体</vt:lpstr>
      <vt:lpstr>Roboto</vt:lpstr>
      <vt:lpstr>Gill Sans MT</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792630342@qq.com</dc:creator>
  <cp:lastModifiedBy>吕冰薇</cp:lastModifiedBy>
  <cp:revision>15</cp:revision>
  <dcterms:created xsi:type="dcterms:W3CDTF">2020-06-01T06:33:00Z</dcterms:created>
  <dcterms:modified xsi:type="dcterms:W3CDTF">2022-11-04T02:41:35Z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2052-11.1.0.12644</vt:lpwstr>
  </property>
  <property fmtid="{D5CDD505-2E9C-101B-9397-08002B2CF9AE}" pid="3" name="ICV">
    <vt:lpwstr>9CF1D33592D24B81B8258068A07A512E</vt:lpwstr>
  </property>
</Properties>
</file>