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Ubuntu"/>
      <p:regular r:id="rId18"/>
      <p:bold r:id="rId19"/>
      <p:italic r:id="rId20"/>
      <p:boldItalic r:id="rId21"/>
    </p:embeddedFont>
    <p:embeddedFont>
      <p:font typeface="Ubuntu Light"/>
      <p:regular r:id="rId22"/>
      <p:bold r:id="rId23"/>
      <p:italic r:id="rId24"/>
      <p:boldItalic r:id="rId25"/>
    </p:embeddedFont>
    <p:embeddedFont>
      <p:font typeface="Work Sans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italic.fntdata"/><Relationship Id="rId22" Type="http://schemas.openxmlformats.org/officeDocument/2006/relationships/font" Target="fonts/UbuntuLight-regular.fntdata"/><Relationship Id="rId21" Type="http://schemas.openxmlformats.org/officeDocument/2006/relationships/font" Target="fonts/Ubuntu-boldItalic.fntdata"/><Relationship Id="rId24" Type="http://schemas.openxmlformats.org/officeDocument/2006/relationships/font" Target="fonts/UbuntuLight-italic.fntdata"/><Relationship Id="rId23" Type="http://schemas.openxmlformats.org/officeDocument/2006/relationships/font" Target="fonts/Ubuntu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Light-regular.fntdata"/><Relationship Id="rId25" Type="http://schemas.openxmlformats.org/officeDocument/2006/relationships/font" Target="fonts/UbuntuLight-boldItalic.fntdata"/><Relationship Id="rId28" Type="http://schemas.openxmlformats.org/officeDocument/2006/relationships/font" Target="fonts/WorkSansLight-italic.fntdata"/><Relationship Id="rId27" Type="http://schemas.openxmlformats.org/officeDocument/2006/relationships/font" Target="fonts/WorkSans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orkSans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Ubuntu-bold.fntdata"/><Relationship Id="rId18" Type="http://schemas.openxmlformats.org/officeDocument/2006/relationships/font" Target="fonts/Ubuntu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2b311952a_2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2b311952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2b311952a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2b31195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2b311952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12b31195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2b311952a_2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2b311952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2ce0e0197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2ce0e01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2b311952a_2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2b311952a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2b311952a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2b31195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2b311952a_2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2b311952a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000">
                <a:schemeClr val="accent2"/>
              </a:gs>
              <a:gs pos="12000">
                <a:schemeClr val="accent1"/>
              </a:gs>
              <a:gs pos="28000">
                <a:srgbClr val="E9204E">
                  <a:alpha val="0"/>
                </a:srgbClr>
              </a:gs>
              <a:gs pos="71000">
                <a:srgbClr val="412D8C">
                  <a:alpha val="0"/>
                </a:srgbClr>
              </a:gs>
              <a:gs pos="88000">
                <a:schemeClr val="accent6"/>
              </a:gs>
              <a:gs pos="94000">
                <a:schemeClr val="accent5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indent="-431800" lvl="8" marL="4114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465300" y="465400"/>
            <a:ext cx="465300" cy="3665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" type="body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1210950" y="1139000"/>
            <a:ext cx="7193700" cy="206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Help employers analyze workplace equity data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00"/>
                </a:solidFill>
              </a:rPr>
              <a:t>Team -White_House-2540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</a:rPr>
              <a:t>Presenters: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00"/>
                </a:solidFill>
              </a:rPr>
              <a:t> Shih-Chieh Lee, Jiangyuan Lin, Yihan Wang, Bingxian Chen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2" name="Google Shape;52;p12"/>
          <p:cNvSpPr txBox="1"/>
          <p:nvPr/>
        </p:nvSpPr>
        <p:spPr>
          <a:xfrm>
            <a:off x="843125" y="150372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0550"/>
            <a:ext cx="4530550" cy="2671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 b="0" l="1080" r="-1080" t="0"/>
          <a:stretch/>
        </p:blipFill>
        <p:spPr>
          <a:xfrm>
            <a:off x="4466421" y="2090550"/>
            <a:ext cx="4677579" cy="267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930600" y="551525"/>
            <a:ext cx="7807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Attainment Rate Analysis-Designed Group</a:t>
            </a:r>
            <a:endParaRPr b="1"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0" y="1306850"/>
            <a:ext cx="354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Ubuntu"/>
              <a:buChar char="●"/>
            </a:pPr>
            <a:r>
              <a:rPr b="1" lang="en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Hiring  &lt;- Mostly Increasing Trend </a:t>
            </a:r>
            <a:endParaRPr b="1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Aboriginal  &lt;- Highest</a:t>
            </a:r>
            <a:endParaRPr b="1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PWD &lt;- Lowest</a:t>
            </a:r>
            <a:endParaRPr b="1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855750" y="1306850"/>
            <a:ext cx="354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Ubuntu"/>
              <a:buChar char="●"/>
            </a:pPr>
            <a:r>
              <a:rPr b="1" lang="en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Promotion &lt;- Decreasing Trend</a:t>
            </a:r>
            <a:endParaRPr b="1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Visible Minority &lt;- Highest</a:t>
            </a:r>
            <a:endParaRPr b="1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PWD &lt;- Lowest</a:t>
            </a:r>
            <a:endParaRPr b="1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713" y="152400"/>
            <a:ext cx="58085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963" y="485700"/>
            <a:ext cx="4331976" cy="245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131875" y="0"/>
            <a:ext cx="957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Hiring  &amp; Promotion &amp; Termination in Transportation Sector &lt;- Attainment Rate</a:t>
            </a:r>
            <a:endParaRPr b="1" sz="1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4697975" y="3069325"/>
            <a:ext cx="3980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Ubuntu"/>
              <a:buChar char="●"/>
            </a:pPr>
            <a:r>
              <a:rPr b="1" lang="en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Gaps between Senior Level vs. Overall</a:t>
            </a:r>
            <a:endParaRPr b="1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Ubuntu"/>
              <a:buChar char="●"/>
            </a:pPr>
            <a:r>
              <a:rPr b="1" lang="en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Outcome - Decrease Compare to the Initial Value</a:t>
            </a:r>
            <a:endParaRPr b="1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400" y="485700"/>
            <a:ext cx="4406625" cy="233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400" y="2873525"/>
            <a:ext cx="4406635" cy="226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2193750" y="2063850"/>
            <a:ext cx="488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Thank you!</a:t>
            </a:r>
            <a:endParaRPr b="1" sz="6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930600" y="939700"/>
            <a:ext cx="7282800" cy="70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Dimensions</a:t>
            </a:r>
            <a:endParaRPr sz="4000"/>
          </a:p>
        </p:txBody>
      </p:sp>
      <p:sp>
        <p:nvSpPr>
          <p:cNvPr id="58" name="Google Shape;58;p13"/>
          <p:cNvSpPr txBox="1"/>
          <p:nvPr/>
        </p:nvSpPr>
        <p:spPr>
          <a:xfrm>
            <a:off x="0" y="2296700"/>
            <a:ext cx="9144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Ubuntu"/>
              <a:buChar char="●"/>
            </a:pPr>
            <a:r>
              <a:rPr b="1" lang="en" sz="180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Diversity by Occupational Level</a:t>
            </a:r>
            <a:endParaRPr b="1" sz="1800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Ubuntu"/>
              <a:buChar char="●"/>
            </a:pPr>
            <a:r>
              <a:rPr b="1" lang="en" sz="180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Designated Group Diversity </a:t>
            </a:r>
            <a:endParaRPr b="1" sz="1800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Ubuntu"/>
              <a:buChar char="●"/>
            </a:pPr>
            <a:r>
              <a:rPr b="1" lang="en" sz="180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Intersectionality: </a:t>
            </a:r>
            <a:endParaRPr b="1" sz="1800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Ubuntu"/>
              <a:buChar char="●"/>
            </a:pPr>
            <a:r>
              <a:rPr b="1" lang="en" sz="180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Diversity Varies in Industry &lt;- Representation Rate</a:t>
            </a:r>
            <a:endParaRPr b="1" sz="1800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552" y="0"/>
            <a:ext cx="61608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709800" y="1704025"/>
            <a:ext cx="79689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Attainment Rate Analysis-Comparison with Overall Census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850" y="1590800"/>
            <a:ext cx="4927677" cy="29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75750" y="2038225"/>
            <a:ext cx="7529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Management vs. Overall</a:t>
            </a:r>
            <a:endParaRPr b="1" sz="1800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Ubuntu"/>
              <a:buChar char="●"/>
            </a:pPr>
            <a:r>
              <a:rPr b="1" lang="en" sz="180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Moderate Correlation</a:t>
            </a:r>
            <a:endParaRPr b="1" sz="1800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Ubuntu"/>
              <a:buChar char="●"/>
            </a:pPr>
            <a:r>
              <a:rPr b="1" lang="en" sz="180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Positive Association</a:t>
            </a:r>
            <a:endParaRPr b="1" sz="1800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930600" y="845300"/>
            <a:ext cx="7282800" cy="1025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Difference in Attainment rate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0" y="1870400"/>
            <a:ext cx="32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Ubuntu"/>
              <a:buChar char="●"/>
            </a:pPr>
            <a:r>
              <a:rPr b="1" lang="en" sz="160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Location &lt;- BC, ON, QC</a:t>
            </a:r>
            <a:endParaRPr b="1" sz="1600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Ubuntu"/>
              <a:buChar char="●"/>
            </a:pPr>
            <a:r>
              <a:rPr b="1" lang="en" sz="160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Difference Increasing Trend</a:t>
            </a:r>
            <a:endParaRPr b="1" sz="1800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000" y="1552918"/>
            <a:ext cx="5396700" cy="3125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388" y="196900"/>
            <a:ext cx="581923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850" y="894969"/>
            <a:ext cx="5391724" cy="378318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-68250" y="983150"/>
            <a:ext cx="3671100" cy="2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GDP Growth Rate and All Designed Groups’ Association</a:t>
            </a:r>
            <a:endParaRPr b="1" sz="1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buntu"/>
              <a:buChar char="●"/>
            </a:pPr>
            <a:r>
              <a:rPr b="1" lang="en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Hiring</a:t>
            </a:r>
            <a:endParaRPr b="1" sz="1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buntu"/>
              <a:buChar char="●"/>
            </a:pPr>
            <a:r>
              <a:rPr b="1" lang="en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Promotion</a:t>
            </a:r>
            <a:endParaRPr b="1" sz="1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buntu"/>
              <a:buChar char="●"/>
            </a:pPr>
            <a:r>
              <a:rPr b="1" lang="en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Termination</a:t>
            </a:r>
            <a:endParaRPr b="1" sz="1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Ubuntu"/>
              <a:buChar char="●"/>
            </a:pPr>
            <a:r>
              <a:rPr b="1" lang="en" sz="160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Correlation: Medium to Strong</a:t>
            </a:r>
            <a:endParaRPr b="1" sz="1600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Ubuntu"/>
              <a:buChar char="●"/>
            </a:pPr>
            <a:r>
              <a:rPr b="1" lang="en" sz="160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However, </a:t>
            </a:r>
            <a:r>
              <a:rPr b="1" i="1" lang="en" sz="160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Simpson’s Paradox</a:t>
            </a:r>
            <a:endParaRPr b="1" i="1" sz="1600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145100" y="465392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Analysi</a:t>
            </a:r>
            <a:r>
              <a:rPr lang="en" sz="2700"/>
              <a:t>s by Individual Designated Groups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25" y="521875"/>
            <a:ext cx="3519070" cy="21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375" y="617400"/>
            <a:ext cx="3641525" cy="21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601" y="2885253"/>
            <a:ext cx="3641525" cy="213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6375" y="2893612"/>
            <a:ext cx="3761478" cy="21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775" y="109025"/>
            <a:ext cx="58064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