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CA73-4C6E-1D55-094E-DE8FDB57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43E37-63A5-4B67-5EE4-41C10D02C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982F-3FD2-68D4-40CB-FE651345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DDA6-111B-D7A4-28AE-A2A52C2F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AADF-D678-F6A8-759F-568D5462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29327E-3DE4-A8C8-7175-8E71BD6CF7CE}"/>
              </a:ext>
            </a:extLst>
          </p:cNvPr>
          <p:cNvCxnSpPr/>
          <p:nvPr userDrawn="1"/>
        </p:nvCxnSpPr>
        <p:spPr>
          <a:xfrm>
            <a:off x="241069" y="756458"/>
            <a:ext cx="1172925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1A91-9D5E-F66F-7F8F-314B77F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B2AC-9B2B-7CC1-4F61-C4940FD9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4718-A60C-D6FB-06AA-71DFAA91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7F81-D19B-C7A5-B480-1C80B84F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26EF-DAE3-89DF-0CE3-7BC7F9A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8CAD-56E6-F492-FF1B-11CBBE473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A12A8-C398-8E39-0D84-F49E8B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CADE-7C6B-9C88-4717-A763FD25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807D-BBFF-3F11-C99B-13442923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5B5D-0437-791E-ECF8-2CAF9C7D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992-6035-113E-CB69-735E05B7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C991-1C86-CF07-895D-2F5EB6C5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5D97-2E9C-BE41-DE67-3D09567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EE2D-0145-EEB3-0363-F9D479AB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F44A-2F3E-8BA8-C4DF-BB243257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A75D-5403-FDF9-8ADC-9F459F86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0BF2-3C33-0A82-9C98-EC29F98C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6AB4-D434-1BB6-7C0A-AEF0A544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CF14-47BF-F075-85F6-C7A2F010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A0A4-E470-32A5-FB1F-3CCCE8BB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88D8-E68E-FD18-D556-F209358B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9542-B5D7-D54B-55C9-755D2513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3BDD2-C17D-A8B1-4768-B815AF55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AA49-10C5-A768-A6BD-981402DB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331A-1467-AFC5-4495-7DFFC5C4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21116-4400-508E-FA6F-A1F8842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42B7-7702-4D90-9953-92C4CD72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11B4-1DE0-CE99-ED1E-B4852257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4C2C8-C0C2-FD46-2700-6695FB01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016D3-FB46-758F-FAF4-46D19E515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01734-1664-CB38-D551-E315B60A2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998C9-6D26-29CD-8BD2-494D1349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262C8-0E2B-E161-E54E-DD5C73B4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F72D4-D527-CF0E-C01F-891DD995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E84A-8F91-7E31-5356-A0B4469C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6CEB2-0082-51B8-7F90-8B64A8C1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28776-8175-F9BC-A285-712C2B23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6F82-F0E6-C946-B5B8-6303803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13EFE-969D-1F29-D4A1-17BDE8B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9BD52-9072-4311-F57E-C06FE84A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97C5-4A02-F311-93FB-6519AEC8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97CF-7036-A872-D9CA-F11C2E24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23C3-22DE-D5A2-720B-EB148D30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AA91-CEDD-4C19-DBAB-475E40AD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F5BA-1BCD-604B-E3CE-72082450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3E02-A03A-B3D5-F31D-824F049E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82753-C887-4580-DDCB-69D7E3F2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8DA-47A0-1F37-A169-849B4940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33831-9359-F35D-7A93-7A3DEEB0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B920-B6B2-FF55-F3FD-FBFBA024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6264-1B34-0FBE-2D6B-DB5E2F48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CF05-8A2D-A7CC-C5DB-23403E90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5A7B-1763-9361-42F7-67B2017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90DFC-0AEF-D3D9-8EAF-D9428B2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8FA66-156E-9765-2252-4248E893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B456-4E91-B206-40FA-9E20B5F5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0FDB-4A95-4A51-858E-C28178B9764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1A64-144E-4339-109C-EFB933BC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819E-2B44-0E05-E25E-2424DDC22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4079-B0AF-4546-AF90-363C1F089AF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850C-CD88-B202-AEA8-5E28B873F003}"/>
              </a:ext>
            </a:extLst>
          </p:cNvPr>
          <p:cNvCxnSpPr/>
          <p:nvPr userDrawn="1"/>
        </p:nvCxnSpPr>
        <p:spPr>
          <a:xfrm>
            <a:off x="216131" y="681037"/>
            <a:ext cx="1182069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9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6EAF-A60C-551A-0849-0DD1E650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904"/>
            <a:ext cx="9144000" cy="2387600"/>
          </a:xfrm>
        </p:spPr>
        <p:txBody>
          <a:bodyPr/>
          <a:lstStyle/>
          <a:p>
            <a:r>
              <a:rPr lang="en-AU" dirty="0"/>
              <a:t>Google Analytics 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362F-F452-CA43-2698-C07CFEF1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224" y="5364241"/>
            <a:ext cx="3575550" cy="758855"/>
          </a:xfrm>
        </p:spPr>
        <p:txBody>
          <a:bodyPr/>
          <a:lstStyle/>
          <a:p>
            <a:r>
              <a:rPr lang="en-AU" dirty="0"/>
              <a:t>Presenter: Bing</a:t>
            </a:r>
            <a:endParaRPr lang="en-US" dirty="0"/>
          </a:p>
        </p:txBody>
      </p:sp>
      <p:pic>
        <p:nvPicPr>
          <p:cNvPr id="1026" name="Picture 2" descr="bicycle">
            <a:extLst>
              <a:ext uri="{FF2B5EF4-FFF2-40B4-BE49-F238E27FC236}">
                <a16:creationId xmlns:a16="http://schemas.microsoft.com/office/drawing/2014/main" id="{FAE87447-03C6-0CD5-83F7-9B188F0D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49" y="3201501"/>
            <a:ext cx="3406301" cy="20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710D-449F-5D6A-8B3B-772ABC8A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145015"/>
            <a:ext cx="5774635" cy="536022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Executive 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32CB-6B7A-E670-8D35-E6355604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4025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b="1" dirty="0"/>
              <a:t>Company Overview:</a:t>
            </a:r>
          </a:p>
          <a:p>
            <a:pPr marL="0" indent="0">
              <a:buNone/>
            </a:pPr>
            <a:r>
              <a:rPr lang="en-AU" sz="2400" dirty="0"/>
              <a:t>In 2016, Cyclistic launched a successful bike-share offering. The bikes can be unlocked from one station and returned to any other station in the system anytime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Business Task</a:t>
            </a:r>
          </a:p>
          <a:p>
            <a:pPr marL="0" indent="0">
              <a:buNone/>
            </a:pPr>
            <a:r>
              <a:rPr lang="en-US" sz="2400" dirty="0"/>
              <a:t>How do annual members and casual riders use Cyclistic bikes differently?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AU" sz="2400" b="1" dirty="0"/>
              <a:t>Recommendations:</a:t>
            </a:r>
          </a:p>
          <a:p>
            <a:pPr marL="0" indent="0">
              <a:buNone/>
            </a:pPr>
            <a:r>
              <a:rPr lang="en-AU" sz="2400" dirty="0"/>
              <a:t>Increase marketing campaigns in coastal areas and educate users on the use of bikes as an alternative mode of transport on weekdays</a:t>
            </a:r>
          </a:p>
          <a:p>
            <a:pPr marL="0" indent="0">
              <a:buNone/>
            </a:pPr>
            <a:r>
              <a:rPr lang="en-AU" sz="2400" dirty="0"/>
              <a:t> 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032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DD2F-1DF9-2D03-8290-33D48DC2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8" y="-4050"/>
            <a:ext cx="7494037" cy="769160"/>
          </a:xfrm>
        </p:spPr>
        <p:txBody>
          <a:bodyPr>
            <a:normAutofit/>
          </a:bodyPr>
          <a:lstStyle/>
          <a:p>
            <a:r>
              <a:rPr lang="en-AU" b="1" dirty="0"/>
              <a:t>Ride Length by membership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279EF-BCD6-0FA0-F619-D4F71AAFD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124" y="1827727"/>
            <a:ext cx="4988029" cy="400390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9D4455-FDC1-12B0-97C8-31D9ABB9E6CC}"/>
              </a:ext>
            </a:extLst>
          </p:cNvPr>
          <p:cNvSpPr txBox="1">
            <a:spLocks/>
          </p:cNvSpPr>
          <p:nvPr/>
        </p:nvSpPr>
        <p:spPr>
          <a:xfrm>
            <a:off x="813317" y="2217252"/>
            <a:ext cx="5282683" cy="229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Casual members ride on average 23 minutes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Annual members ride on average 12 minutes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Membership is not an indicator of longer ride time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9343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DD2F-1DF9-2D03-8290-33D48DC2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8" y="-4050"/>
            <a:ext cx="7494037" cy="769160"/>
          </a:xfrm>
        </p:spPr>
        <p:txBody>
          <a:bodyPr>
            <a:normAutofit/>
          </a:bodyPr>
          <a:lstStyle/>
          <a:p>
            <a:r>
              <a:rPr lang="en-AU" b="1" dirty="0"/>
              <a:t>Ride Length by day of week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9D4455-FDC1-12B0-97C8-31D9ABB9E6CC}"/>
              </a:ext>
            </a:extLst>
          </p:cNvPr>
          <p:cNvSpPr txBox="1">
            <a:spLocks/>
          </p:cNvSpPr>
          <p:nvPr/>
        </p:nvSpPr>
        <p:spPr>
          <a:xfrm>
            <a:off x="449423" y="2279618"/>
            <a:ext cx="5282683" cy="229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Casual members typically ride more on weekends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Annual members ride more consistently throughout the week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10DFF-1C83-E25E-E26A-74DD494C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86" y="1061324"/>
            <a:ext cx="6373114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DD2F-1DF9-2D03-8290-33D48DC2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8" y="-4050"/>
            <a:ext cx="7494037" cy="769160"/>
          </a:xfrm>
        </p:spPr>
        <p:txBody>
          <a:bodyPr>
            <a:normAutofit/>
          </a:bodyPr>
          <a:lstStyle/>
          <a:p>
            <a:r>
              <a:rPr lang="en-AU" b="1" dirty="0"/>
              <a:t>Types of bikes by membership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9D4455-FDC1-12B0-97C8-31D9ABB9E6CC}"/>
              </a:ext>
            </a:extLst>
          </p:cNvPr>
          <p:cNvSpPr txBox="1">
            <a:spLocks/>
          </p:cNvSpPr>
          <p:nvPr/>
        </p:nvSpPr>
        <p:spPr>
          <a:xfrm>
            <a:off x="449423" y="2279618"/>
            <a:ext cx="5583100" cy="244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 large proportion of members prefer the use of classic bikes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Usage of both bike types are more evenly distributed amongst casual members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166E7-F429-1A99-99AC-D29BF2A56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"/>
          <a:stretch/>
        </p:blipFill>
        <p:spPr>
          <a:xfrm>
            <a:off x="6159477" y="1707502"/>
            <a:ext cx="5583100" cy="4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5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DD2F-1DF9-2D03-8290-33D48DC2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8" y="-4050"/>
            <a:ext cx="7494037" cy="769160"/>
          </a:xfrm>
        </p:spPr>
        <p:txBody>
          <a:bodyPr>
            <a:normAutofit/>
          </a:bodyPr>
          <a:lstStyle/>
          <a:p>
            <a:r>
              <a:rPr lang="en-AU" b="1" dirty="0"/>
              <a:t>Membership by location</a:t>
            </a:r>
            <a:endParaRPr lang="en-US" b="1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C95D33E-B9C4-6C9B-A9E2-7D2635A2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01" y="820051"/>
            <a:ext cx="3442970" cy="293941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146D8258-571B-D968-B817-080F30C4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479" y="3759466"/>
            <a:ext cx="3376930" cy="29400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BA11C6-A509-3DF3-4270-F08790D29939}"/>
              </a:ext>
            </a:extLst>
          </p:cNvPr>
          <p:cNvSpPr txBox="1">
            <a:spLocks/>
          </p:cNvSpPr>
          <p:nvPr/>
        </p:nvSpPr>
        <p:spPr>
          <a:xfrm>
            <a:off x="541955" y="2906552"/>
            <a:ext cx="5464562" cy="2160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58435D9-3F9A-FF05-CC1F-0C58336F0C21}"/>
              </a:ext>
            </a:extLst>
          </p:cNvPr>
          <p:cNvSpPr txBox="1">
            <a:spLocks/>
          </p:cNvSpPr>
          <p:nvPr/>
        </p:nvSpPr>
        <p:spPr>
          <a:xfrm>
            <a:off x="449423" y="2279618"/>
            <a:ext cx="5736062" cy="257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The scatterplot shows the geographic distribution of memberships in Chicago, 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Members are more likely to be in inner suburbs while casual users are located along the coastal suburbs</a:t>
            </a:r>
          </a:p>
        </p:txBody>
      </p:sp>
    </p:spTree>
    <p:extLst>
      <p:ext uri="{BB962C8B-B14F-4D97-AF65-F5344CB8AC3E}">
        <p14:creationId xmlns:p14="http://schemas.microsoft.com/office/powerpoint/2010/main" val="358529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FB1F-8B47-FFC3-DBBE-252744D1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" y="-138213"/>
            <a:ext cx="9547371" cy="1119726"/>
          </a:xfrm>
        </p:spPr>
        <p:txBody>
          <a:bodyPr/>
          <a:lstStyle/>
          <a:p>
            <a:r>
              <a:rPr lang="en-AU" b="1" dirty="0"/>
              <a:t>Recommendations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2D54B9-7326-B666-5E21-58C1A20E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Casual members tend to ride more on weekends and utilise the bikes longer per use. They are also more likely to use electric bikes.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The marketing team can run campaigns on the benefits of riding on weekdays as an alternative to user’s current mode of transport (</a:t>
            </a:r>
            <a:r>
              <a:rPr lang="en-AU" sz="2000" dirty="0" err="1"/>
              <a:t>i.e</a:t>
            </a:r>
            <a:r>
              <a:rPr lang="en-AU" sz="2000" dirty="0"/>
              <a:t> letting users trial annual membership)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The marketing team can also increase environmental awareness of the product to encourage more users to adopt bike sharing</a:t>
            </a:r>
          </a:p>
          <a:p>
            <a:endParaRPr lang="en-AU" sz="2000" dirty="0"/>
          </a:p>
          <a:p>
            <a:r>
              <a:rPr lang="en-AU" sz="2000" dirty="0"/>
              <a:t>Increase marketing campaigns near coastal suburbs to encourage users to convert as a member.</a:t>
            </a:r>
          </a:p>
          <a:p>
            <a:endParaRPr lang="en-A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9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6143-F0F3-6F9E-BE79-26E557B2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1" y="2428817"/>
            <a:ext cx="10515600" cy="1325563"/>
          </a:xfrm>
        </p:spPr>
        <p:txBody>
          <a:bodyPr/>
          <a:lstStyle/>
          <a:p>
            <a:r>
              <a:rPr lang="en-AU" dirty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Google Analytics Capstone Project</vt:lpstr>
      <vt:lpstr>Executive Summary</vt:lpstr>
      <vt:lpstr>Ride Length by membership</vt:lpstr>
      <vt:lpstr>Ride Length by day of week</vt:lpstr>
      <vt:lpstr>Types of bikes by membership</vt:lpstr>
      <vt:lpstr>Membership by location</vt:lpstr>
      <vt:lpstr>Recommendations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Capstone Project</dc:title>
  <dc:creator>Bingxian Lee</dc:creator>
  <cp:lastModifiedBy>Bingxian Lee</cp:lastModifiedBy>
  <cp:revision>7</cp:revision>
  <dcterms:created xsi:type="dcterms:W3CDTF">2022-05-13T18:30:57Z</dcterms:created>
  <dcterms:modified xsi:type="dcterms:W3CDTF">2022-05-17T05:08:50Z</dcterms:modified>
</cp:coreProperties>
</file>