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6" r:id="rId10"/>
    <p:sldId id="270" r:id="rId11"/>
    <p:sldId id="271" r:id="rId12"/>
    <p:sldId id="263" r:id="rId13"/>
    <p:sldId id="264" r:id="rId14"/>
    <p:sldId id="265" r:id="rId15"/>
    <p:sldId id="272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01BD3-6CA2-2148-B9A2-533DEA411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0"/>
            <a:ext cx="4572000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Parallel Systems Seminar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D75182-86BD-0844-9520-1A7B29A1EA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9812"/>
            <a:ext cx="3352800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tection_ring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 Virtualization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Brian Kocoloski</a:t>
            </a:r>
          </a:p>
          <a:p>
            <a:r>
              <a:rPr lang="en-US" sz="1800" dirty="0"/>
              <a:t>CSE 522S – Advanced Operating Systems</a:t>
            </a:r>
          </a:p>
          <a:p>
            <a:r>
              <a:rPr lang="en-US" sz="1800" dirty="0"/>
              <a:t>Washington University in St. Louis</a:t>
            </a:r>
          </a:p>
          <a:p>
            <a:r>
              <a:rPr lang="en-US" sz="1800" dirty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EB61-81AE-7648-87CF-6E72C39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A966-BD38-CE43-8F46-0ADC6261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Emulator is a software implementation of hardware, meaning:</a:t>
            </a:r>
          </a:p>
          <a:p>
            <a:pPr lvl="1"/>
            <a:r>
              <a:rPr lang="en-US" dirty="0"/>
              <a:t>It must understand/interpret all instructions in the ISA</a:t>
            </a:r>
          </a:p>
          <a:p>
            <a:pPr lvl="1"/>
            <a:r>
              <a:rPr lang="en-US" dirty="0"/>
              <a:t>It must model an MMU (including page tables) to translate memory locations</a:t>
            </a:r>
          </a:p>
          <a:p>
            <a:pPr lvl="1"/>
            <a:r>
              <a:rPr lang="en-US" dirty="0"/>
              <a:t>It must understand the meaning of special CPU control registers</a:t>
            </a:r>
          </a:p>
          <a:p>
            <a:pPr lvl="1"/>
            <a:endParaRPr lang="en-US" dirty="0"/>
          </a:p>
          <a:p>
            <a:r>
              <a:rPr lang="en-US" dirty="0"/>
              <a:t>Emulation requires the emulator to interpret </a:t>
            </a:r>
            <a:r>
              <a:rPr lang="en-US" b="1" dirty="0"/>
              <a:t>every</a:t>
            </a:r>
            <a:r>
              <a:rPr lang="en-US" dirty="0"/>
              <a:t> instruction issued by the guest OS</a:t>
            </a:r>
          </a:p>
          <a:p>
            <a:endParaRPr lang="en-US" dirty="0"/>
          </a:p>
          <a:p>
            <a:r>
              <a:rPr lang="en-US" dirty="0"/>
              <a:t>Enter </a:t>
            </a:r>
            <a:r>
              <a:rPr lang="en-US" b="1" dirty="0">
                <a:solidFill>
                  <a:srgbClr val="FF0000"/>
                </a:solidFill>
              </a:rPr>
              <a:t>hardware virtualization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D809D-8883-874C-B206-20188C97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5182E-D498-CC46-B826-E09801C1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716A-AA3C-7045-A9AC-C550CAD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5EEE-8B34-3545-90BA-3029891A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Modern hardware has support for drastically improving the performance of virtualization</a:t>
            </a:r>
          </a:p>
          <a:p>
            <a:endParaRPr lang="en-US" dirty="0"/>
          </a:p>
          <a:p>
            <a:r>
              <a:rPr lang="en-US" dirty="0"/>
              <a:t>Basic idea: hardware introduces a new privilege domain called </a:t>
            </a:r>
            <a:r>
              <a:rPr lang="en-US" b="1" dirty="0"/>
              <a:t>supervisor mode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Supervisor mode indicates whether trusted (host) or untrusted (guest) code is running</a:t>
            </a:r>
          </a:p>
          <a:p>
            <a:endParaRPr lang="en-US" dirty="0"/>
          </a:p>
          <a:p>
            <a:r>
              <a:rPr lang="en-US" dirty="0"/>
              <a:t>Supervisor mode allows the host to </a:t>
            </a:r>
            <a:r>
              <a:rPr lang="en-US" b="1" dirty="0"/>
              <a:t>trap</a:t>
            </a:r>
            <a:r>
              <a:rPr lang="en-US" dirty="0"/>
              <a:t> specific instructions that might modify shared state, thus retaining isolation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3F76A-98CE-434D-9E73-8FD86F3C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040D3-A4B0-B641-9898-DD5F85A5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4BDC-5690-CA4C-9204-FD7F50FD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Rings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DF0F8-ECA9-2447-9E59-0661DEF7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F0753-22BC-6940-A1B3-405C3F72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81464-166E-824F-A75A-A9711B46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64" y="1676400"/>
            <a:ext cx="5080000" cy="3657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170CBE-DE7B-3243-9C4B-1E6C2B133D8C}"/>
              </a:ext>
            </a:extLst>
          </p:cNvPr>
          <p:cNvSpPr/>
          <p:nvPr/>
        </p:nvSpPr>
        <p:spPr>
          <a:xfrm>
            <a:off x="2286000" y="5325813"/>
            <a:ext cx="447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https://en.wikipedia.org/wiki/Protection_ring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7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EB61-81AE-7648-87CF-6E72C39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Rings and Supervisor Modes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AF128-1744-264D-B96B-5681A3A6F7A7}"/>
              </a:ext>
            </a:extLst>
          </p:cNvPr>
          <p:cNvSpPr/>
          <p:nvPr/>
        </p:nvSpPr>
        <p:spPr>
          <a:xfrm>
            <a:off x="2613128" y="4911436"/>
            <a:ext cx="427412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097B95-B047-804D-A017-C959ED38B53C}"/>
              </a:ext>
            </a:extLst>
          </p:cNvPr>
          <p:cNvSpPr/>
          <p:nvPr/>
        </p:nvSpPr>
        <p:spPr>
          <a:xfrm>
            <a:off x="2689329" y="3901786"/>
            <a:ext cx="1905000" cy="533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Hypervisor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6AF24C-7012-C548-A81E-6BDEDE34012A}"/>
              </a:ext>
            </a:extLst>
          </p:cNvPr>
          <p:cNvSpPr/>
          <p:nvPr/>
        </p:nvSpPr>
        <p:spPr>
          <a:xfrm>
            <a:off x="3229656" y="2819400"/>
            <a:ext cx="71697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45F378-B106-0C40-969D-038CF5A4C1EE}"/>
              </a:ext>
            </a:extLst>
          </p:cNvPr>
          <p:cNvSpPr/>
          <p:nvPr/>
        </p:nvSpPr>
        <p:spPr>
          <a:xfrm>
            <a:off x="5058456" y="3939886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4BAD75-5306-9F41-92CE-F8C28B372A2E}"/>
              </a:ext>
            </a:extLst>
          </p:cNvPr>
          <p:cNvSpPr/>
          <p:nvPr/>
        </p:nvSpPr>
        <p:spPr>
          <a:xfrm>
            <a:off x="2952565" y="3330286"/>
            <a:ext cx="1378527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Guest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9B630D-67DD-5F49-8F81-620BEF4AE5D3}"/>
              </a:ext>
            </a:extLst>
          </p:cNvPr>
          <p:cNvSpPr/>
          <p:nvPr/>
        </p:nvSpPr>
        <p:spPr>
          <a:xfrm>
            <a:off x="2689328" y="4455968"/>
            <a:ext cx="3816927" cy="43959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 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3E51F-B598-F24A-8CA3-9F4D2FE06CAA}"/>
              </a:ext>
            </a:extLst>
          </p:cNvPr>
          <p:cNvSpPr txBox="1"/>
          <p:nvPr/>
        </p:nvSpPr>
        <p:spPr>
          <a:xfrm>
            <a:off x="62315" y="4196777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Ring 0,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Supervisor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A48F1D-D34C-CC4A-ADF3-5E89073358D1}"/>
              </a:ext>
            </a:extLst>
          </p:cNvPr>
          <p:cNvSpPr txBox="1"/>
          <p:nvPr/>
        </p:nvSpPr>
        <p:spPr>
          <a:xfrm>
            <a:off x="5903583" y="3994789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Ring 3, Supervisor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F95CC-C2ED-A24E-83CE-F649223FB5E5}"/>
              </a:ext>
            </a:extLst>
          </p:cNvPr>
          <p:cNvSpPr txBox="1"/>
          <p:nvPr/>
        </p:nvSpPr>
        <p:spPr>
          <a:xfrm>
            <a:off x="4428517" y="3410383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Ring 0, Guest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F1173-7631-A647-BA2C-14E9F2EAF440}"/>
              </a:ext>
            </a:extLst>
          </p:cNvPr>
          <p:cNvSpPr txBox="1"/>
          <p:nvPr/>
        </p:nvSpPr>
        <p:spPr>
          <a:xfrm>
            <a:off x="4047960" y="2863068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Ring 3, Guest Mode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A70778-BF18-E045-AAEC-740ECB462F44}"/>
              </a:ext>
            </a:extLst>
          </p:cNvPr>
          <p:cNvCxnSpPr>
            <a:cxnSpLocks/>
          </p:cNvCxnSpPr>
          <p:nvPr/>
        </p:nvCxnSpPr>
        <p:spPr>
          <a:xfrm>
            <a:off x="1454727" y="4280933"/>
            <a:ext cx="1158401" cy="0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4CCCA-C1C8-2649-9327-43BA90574AF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54727" y="4364121"/>
            <a:ext cx="1234601" cy="311644"/>
          </a:xfrm>
          <a:prstGeom prst="straightConnector1">
            <a:avLst/>
          </a:prstGeom>
          <a:ln w="476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3CFF53F7-9696-B546-A49F-0C68B81E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B4CB5243-5DB0-8647-8C28-4E2EA721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DE80-B8D7-0C46-983B-3A07B681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Virtualization Hardware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(e.g., x86)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8A9513-5359-A44A-A956-B7F0BCB5238D}"/>
              </a:ext>
            </a:extLst>
          </p:cNvPr>
          <p:cNvCxnSpPr>
            <a:cxnSpLocks/>
          </p:cNvCxnSpPr>
          <p:nvPr/>
        </p:nvCxnSpPr>
        <p:spPr>
          <a:xfrm>
            <a:off x="5590309" y="1524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892E70-EC77-2149-8778-2197257429AC}"/>
              </a:ext>
            </a:extLst>
          </p:cNvPr>
          <p:cNvCxnSpPr>
            <a:cxnSpLocks/>
          </p:cNvCxnSpPr>
          <p:nvPr/>
        </p:nvCxnSpPr>
        <p:spPr>
          <a:xfrm>
            <a:off x="2847109" y="35052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C88A6A-AF35-3D47-B963-F5F7E02FC141}"/>
              </a:ext>
            </a:extLst>
          </p:cNvPr>
          <p:cNvSpPr txBox="1"/>
          <p:nvPr/>
        </p:nvSpPr>
        <p:spPr>
          <a:xfrm>
            <a:off x="-93118" y="4071925"/>
            <a:ext cx="2940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VMX root 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(aka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host/supervisor mode)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1F794-8BE3-7841-BCD5-324AFDCAE1CF}"/>
              </a:ext>
            </a:extLst>
          </p:cNvPr>
          <p:cNvSpPr txBox="1"/>
          <p:nvPr/>
        </p:nvSpPr>
        <p:spPr>
          <a:xfrm>
            <a:off x="202578" y="2590800"/>
            <a:ext cx="218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VMX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nonroot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(aka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guest mode)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4D916-CB60-6644-B685-9C1B64C0F4C1}"/>
              </a:ext>
            </a:extLst>
          </p:cNvPr>
          <p:cNvSpPr txBox="1"/>
          <p:nvPr/>
        </p:nvSpPr>
        <p:spPr>
          <a:xfrm>
            <a:off x="3132898" y="5298500"/>
            <a:ext cx="196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Userspace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(e.g., x86 ring 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1F246-4D5F-974C-9189-AF1B1B9C029F}"/>
              </a:ext>
            </a:extLst>
          </p:cNvPr>
          <p:cNvSpPr txBox="1"/>
          <p:nvPr/>
        </p:nvSpPr>
        <p:spPr>
          <a:xfrm>
            <a:off x="6194751" y="5298500"/>
            <a:ext cx="196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Kernel space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(e.g., x86 ring 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0BB5F-5054-E04E-9C27-3FF489E24BDB}"/>
              </a:ext>
            </a:extLst>
          </p:cNvPr>
          <p:cNvSpPr txBox="1"/>
          <p:nvPr/>
        </p:nvSpPr>
        <p:spPr>
          <a:xfrm>
            <a:off x="5688770" y="4090402"/>
            <a:ext cx="310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 kernel code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Hypervisor code (e.g., KVM)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494ED-14AE-5742-A04A-F18740EB8A71}"/>
              </a:ext>
            </a:extLst>
          </p:cNvPr>
          <p:cNvSpPr txBox="1"/>
          <p:nvPr/>
        </p:nvSpPr>
        <p:spPr>
          <a:xfrm>
            <a:off x="3120414" y="4053613"/>
            <a:ext cx="2077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userspace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processes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9C13E7-AE42-0840-A95A-DEED72B8776D}"/>
              </a:ext>
            </a:extLst>
          </p:cNvPr>
          <p:cNvSpPr txBox="1"/>
          <p:nvPr/>
        </p:nvSpPr>
        <p:spPr>
          <a:xfrm>
            <a:off x="6216253" y="2307665"/>
            <a:ext cx="2046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Guest kernel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058D9-B2C1-7845-AA2D-95C9B8795919}"/>
              </a:ext>
            </a:extLst>
          </p:cNvPr>
          <p:cNvSpPr txBox="1"/>
          <p:nvPr/>
        </p:nvSpPr>
        <p:spPr>
          <a:xfrm>
            <a:off x="2850420" y="2186929"/>
            <a:ext cx="2327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Userspace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processes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guest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D1C7A3E-2D0B-4B40-B658-BCE8E158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F4994EFE-BA6C-4148-8A06-4DC3CA9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7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716A-AA3C-7045-A9AC-C550CAD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5EEE-8B34-3545-90BA-3029891A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Hardware virtualization allows guest code to run directly on the hardware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P1: </a:t>
            </a:r>
            <a:r>
              <a:rPr lang="en-US" b="1" dirty="0"/>
              <a:t>store 4 0xabcd </a:t>
            </a:r>
            <a:r>
              <a:rPr lang="en-US" dirty="0"/>
              <a:t>(guest, </a:t>
            </a:r>
            <a:r>
              <a:rPr lang="en-US" dirty="0" err="1"/>
              <a:t>userspace</a:t>
            </a:r>
            <a:r>
              <a:rPr lang="en-US" dirty="0"/>
              <a:t>)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ctx</a:t>
            </a:r>
            <a:r>
              <a:rPr lang="en-US" b="1" dirty="0">
                <a:solidFill>
                  <a:srgbClr val="FF0000"/>
                </a:solidFill>
              </a:rPr>
              <a:t> switch&gt; (guest, kernel)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	- will switch in page tables for P2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P2: </a:t>
            </a:r>
            <a:r>
              <a:rPr lang="en-US" b="1" dirty="0"/>
              <a:t>store 5 0xabcd</a:t>
            </a:r>
            <a:r>
              <a:rPr lang="en-US" dirty="0"/>
              <a:t> (guest, </a:t>
            </a:r>
            <a:r>
              <a:rPr lang="en-US" dirty="0" err="1"/>
              <a:t>userspace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Both of these processes run on the hardware without emulation</a:t>
            </a:r>
          </a:p>
          <a:p>
            <a:endParaRPr lang="en-US" dirty="0"/>
          </a:p>
          <a:p>
            <a:r>
              <a:rPr lang="en-US" dirty="0"/>
              <a:t>The CPU’s page tables are used to map these guest virtual addresses to distinct physical memory locations (more on this on Weds)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3F76A-98CE-434D-9E73-8FD86F3C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040D3-A4B0-B641-9898-DD5F85A5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7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DE80-B8D7-0C46-983B-3A07B681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8B99-42A9-A14A-8607-DA43A2F24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Today’s studio gives you experience using QEMU emulator and KVM hypervisor on the Raspberry Pi</a:t>
            </a:r>
          </a:p>
          <a:p>
            <a:endParaRPr lang="en-US" dirty="0"/>
          </a:p>
          <a:p>
            <a:r>
              <a:rPr lang="en-US" dirty="0"/>
              <a:t>Support for KVM on ARM based CPUs is very recent</a:t>
            </a:r>
          </a:p>
          <a:p>
            <a:pPr lvl="1"/>
            <a:r>
              <a:rPr lang="en-US" dirty="0"/>
              <a:t>We need to update the OS on the Raspberry Pi</a:t>
            </a:r>
          </a:p>
          <a:p>
            <a:pPr lvl="1"/>
            <a:endParaRPr lang="en-US" dirty="0"/>
          </a:p>
          <a:p>
            <a:r>
              <a:rPr lang="en-US" dirty="0"/>
              <a:t>Measure performance of virtualization vs emulation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A627A-50AF-404E-9A5E-F353268B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F0987-E194-714B-91A8-96919EEF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9E5-95DE-F947-B4DD-4BA04B2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B878-B891-7749-981E-30780B84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Virtualization</a:t>
            </a:r>
            <a:r>
              <a:rPr lang="en-US" dirty="0"/>
              <a:t> refers to the act of creating a virtual (rather than actual) version of something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Examples of virtualization we’ve already seen:</a:t>
            </a:r>
          </a:p>
          <a:p>
            <a:pPr lvl="1"/>
            <a:r>
              <a:rPr lang="en-US" dirty="0"/>
              <a:t>Virtual memory creates illusion of full access to system memory</a:t>
            </a:r>
          </a:p>
          <a:p>
            <a:pPr lvl="1"/>
            <a:r>
              <a:rPr lang="en-US" dirty="0"/>
              <a:t>Context switching creates illusion of full access to system CPU(s)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8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9E5-95DE-F947-B4DD-4BA04B2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B878-B891-7749-981E-30780B84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Virtual machine: </a:t>
            </a:r>
            <a:r>
              <a:rPr lang="en-US" dirty="0"/>
              <a:t>emulation of a full computer system</a:t>
            </a:r>
          </a:p>
          <a:p>
            <a:endParaRPr lang="en-US" dirty="0"/>
          </a:p>
          <a:p>
            <a:r>
              <a:rPr lang="en-US" dirty="0"/>
              <a:t>Rather than virtualize only specific resources to support multi-processing, we can </a:t>
            </a:r>
            <a:r>
              <a:rPr lang="en-US" dirty="0">
                <a:solidFill>
                  <a:srgbClr val="FF0000"/>
                </a:solidFill>
              </a:rPr>
              <a:t>virtualize the entire platform</a:t>
            </a:r>
            <a:r>
              <a:rPr lang="en-US" dirty="0"/>
              <a:t> to support multi-operating systems</a:t>
            </a:r>
          </a:p>
          <a:p>
            <a:endParaRPr lang="en-US" dirty="0"/>
          </a:p>
          <a:p>
            <a:r>
              <a:rPr lang="en-US" dirty="0"/>
              <a:t>Why would we want to?</a:t>
            </a:r>
          </a:p>
          <a:p>
            <a:pPr lvl="1"/>
            <a:r>
              <a:rPr lang="en-US" dirty="0"/>
              <a:t>Cloud computing</a:t>
            </a:r>
          </a:p>
          <a:p>
            <a:pPr lvl="2"/>
            <a:r>
              <a:rPr lang="en-US" dirty="0"/>
              <a:t>Server consolidation + software packaging</a:t>
            </a:r>
          </a:p>
          <a:p>
            <a:pPr lvl="1"/>
            <a:r>
              <a:rPr lang="en-US" dirty="0"/>
              <a:t>Virtual test environments</a:t>
            </a:r>
          </a:p>
          <a:p>
            <a:pPr lvl="2"/>
            <a:r>
              <a:rPr lang="en-US" dirty="0"/>
              <a:t>E.g., OS development for specific hardware platforms</a:t>
            </a:r>
          </a:p>
          <a:p>
            <a:pPr lvl="1"/>
            <a:r>
              <a:rPr lang="en-US" dirty="0"/>
              <a:t>Linux enthusiasts who still can not decide which distribution is best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2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9E5-95DE-F947-B4DD-4BA04B2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B878-B891-7749-981E-30780B84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/>
              <a:t>Requires a </a:t>
            </a:r>
            <a:r>
              <a:rPr lang="en-US" b="1" dirty="0"/>
              <a:t>hypervisor </a:t>
            </a:r>
            <a:r>
              <a:rPr lang="en-US" dirty="0"/>
              <a:t>to share and manage hardware, creating multiple environments that are isolated from each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CFC9C-4785-0449-95ED-A2A11927E3C6}"/>
              </a:ext>
            </a:extLst>
          </p:cNvPr>
          <p:cNvSpPr/>
          <p:nvPr/>
        </p:nvSpPr>
        <p:spPr>
          <a:xfrm>
            <a:off x="914400" y="54102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4FF4DB-9AA2-1047-B2A3-5DBE156C89A1}"/>
              </a:ext>
            </a:extLst>
          </p:cNvPr>
          <p:cNvSpPr/>
          <p:nvPr/>
        </p:nvSpPr>
        <p:spPr>
          <a:xfrm>
            <a:off x="1143000" y="4876800"/>
            <a:ext cx="2590800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493802-21A3-2945-8986-0B400DA700C3}"/>
              </a:ext>
            </a:extLst>
          </p:cNvPr>
          <p:cNvSpPr/>
          <p:nvPr/>
        </p:nvSpPr>
        <p:spPr>
          <a:xfrm>
            <a:off x="1447800" y="4343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D82CC-E3C7-B948-BAF4-0FE1C9FE2D56}"/>
              </a:ext>
            </a:extLst>
          </p:cNvPr>
          <p:cNvSpPr/>
          <p:nvPr/>
        </p:nvSpPr>
        <p:spPr>
          <a:xfrm>
            <a:off x="2819400" y="4343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880BC9-5061-964F-B776-9533482051F2}"/>
              </a:ext>
            </a:extLst>
          </p:cNvPr>
          <p:cNvSpPr/>
          <p:nvPr/>
        </p:nvSpPr>
        <p:spPr>
          <a:xfrm>
            <a:off x="5334000" y="54102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D2D9EA-8D94-8547-A2EB-B90DD2DE8004}"/>
              </a:ext>
            </a:extLst>
          </p:cNvPr>
          <p:cNvSpPr/>
          <p:nvPr/>
        </p:nvSpPr>
        <p:spPr>
          <a:xfrm>
            <a:off x="5562600" y="4876800"/>
            <a:ext cx="2590800" cy="533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664487-3057-6047-966E-8B9EE3A9B1BB}"/>
              </a:ext>
            </a:extLst>
          </p:cNvPr>
          <p:cNvSpPr/>
          <p:nvPr/>
        </p:nvSpPr>
        <p:spPr>
          <a:xfrm>
            <a:off x="5867400" y="379441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CD4193-7E1B-D04B-B7BE-CEE5518E991B}"/>
              </a:ext>
            </a:extLst>
          </p:cNvPr>
          <p:cNvSpPr/>
          <p:nvPr/>
        </p:nvSpPr>
        <p:spPr>
          <a:xfrm>
            <a:off x="7315200" y="3790951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1E61DA-58EE-334A-B647-377AC04DE915}"/>
              </a:ext>
            </a:extLst>
          </p:cNvPr>
          <p:cNvSpPr/>
          <p:nvPr/>
        </p:nvSpPr>
        <p:spPr>
          <a:xfrm>
            <a:off x="5791200" y="4305300"/>
            <a:ext cx="762000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106E14-B657-6C41-A0B1-EAFDB17C57F2}"/>
              </a:ext>
            </a:extLst>
          </p:cNvPr>
          <p:cNvSpPr/>
          <p:nvPr/>
        </p:nvSpPr>
        <p:spPr>
          <a:xfrm>
            <a:off x="7239000" y="4298373"/>
            <a:ext cx="762000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2</a:t>
            </a:r>
          </a:p>
        </p:txBody>
      </p:sp>
    </p:spTree>
    <p:extLst>
      <p:ext uri="{BB962C8B-B14F-4D97-AF65-F5344CB8AC3E}">
        <p14:creationId xmlns:p14="http://schemas.microsoft.com/office/powerpoint/2010/main" val="320665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9E5-95DE-F947-B4DD-4BA04B2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Hypervisors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8B878-B891-7749-981E-30780B84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/>
              <a:t>Type 1: hypervisor runs directly on hardware (</a:t>
            </a:r>
            <a:r>
              <a:rPr lang="en-US" b="1" dirty="0"/>
              <a:t>no host operating system</a:t>
            </a:r>
            <a:r>
              <a:rPr lang="en-US" dirty="0"/>
              <a:t>)</a:t>
            </a:r>
          </a:p>
          <a:p>
            <a:r>
              <a:rPr lang="en-US" dirty="0"/>
              <a:t>Type 2: hypervisor runs within host operating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1DC1-19C3-9643-BA8A-89C5EEE4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38903-FE66-234C-B477-0F93B97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880BC9-5061-964F-B776-9533482051F2}"/>
              </a:ext>
            </a:extLst>
          </p:cNvPr>
          <p:cNvSpPr/>
          <p:nvPr/>
        </p:nvSpPr>
        <p:spPr>
          <a:xfrm>
            <a:off x="1059873" y="5546437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D2D9EA-8D94-8547-A2EB-B90DD2DE8004}"/>
              </a:ext>
            </a:extLst>
          </p:cNvPr>
          <p:cNvSpPr/>
          <p:nvPr/>
        </p:nvSpPr>
        <p:spPr>
          <a:xfrm>
            <a:off x="1288473" y="5013037"/>
            <a:ext cx="2590800" cy="533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664487-3057-6047-966E-8B9EE3A9B1BB}"/>
              </a:ext>
            </a:extLst>
          </p:cNvPr>
          <p:cNvSpPr/>
          <p:nvPr/>
        </p:nvSpPr>
        <p:spPr>
          <a:xfrm>
            <a:off x="1593273" y="3930651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CD4193-7E1B-D04B-B7BE-CEE5518E991B}"/>
              </a:ext>
            </a:extLst>
          </p:cNvPr>
          <p:cNvSpPr/>
          <p:nvPr/>
        </p:nvSpPr>
        <p:spPr>
          <a:xfrm>
            <a:off x="3041073" y="3927188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1E61DA-58EE-334A-B647-377AC04DE915}"/>
              </a:ext>
            </a:extLst>
          </p:cNvPr>
          <p:cNvSpPr/>
          <p:nvPr/>
        </p:nvSpPr>
        <p:spPr>
          <a:xfrm>
            <a:off x="1517073" y="4441537"/>
            <a:ext cx="762000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7106E14-B657-6C41-A0B1-EAFDB17C57F2}"/>
              </a:ext>
            </a:extLst>
          </p:cNvPr>
          <p:cNvSpPr/>
          <p:nvPr/>
        </p:nvSpPr>
        <p:spPr>
          <a:xfrm>
            <a:off x="2964873" y="4434610"/>
            <a:ext cx="762000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3FA461-8FBE-DC46-BAE0-D813AEA0CC1E}"/>
              </a:ext>
            </a:extLst>
          </p:cNvPr>
          <p:cNvSpPr/>
          <p:nvPr/>
        </p:nvSpPr>
        <p:spPr>
          <a:xfrm>
            <a:off x="5334000" y="5546437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7F39C1D-E157-4B4A-9715-D88F72A48D19}"/>
              </a:ext>
            </a:extLst>
          </p:cNvPr>
          <p:cNvSpPr/>
          <p:nvPr/>
        </p:nvSpPr>
        <p:spPr>
          <a:xfrm>
            <a:off x="5562600" y="4557570"/>
            <a:ext cx="2590800" cy="533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C02593-45AD-CF44-B596-B31846EAD0FF}"/>
              </a:ext>
            </a:extLst>
          </p:cNvPr>
          <p:cNvSpPr/>
          <p:nvPr/>
        </p:nvSpPr>
        <p:spPr>
          <a:xfrm>
            <a:off x="5867400" y="3525694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D60B19-6D45-6D48-8E82-BC6B17AE68E2}"/>
              </a:ext>
            </a:extLst>
          </p:cNvPr>
          <p:cNvSpPr/>
          <p:nvPr/>
        </p:nvSpPr>
        <p:spPr>
          <a:xfrm>
            <a:off x="7315200" y="3522231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6F4AA9-B610-B749-B4B6-C1A951421709}"/>
              </a:ext>
            </a:extLst>
          </p:cNvPr>
          <p:cNvSpPr/>
          <p:nvPr/>
        </p:nvSpPr>
        <p:spPr>
          <a:xfrm>
            <a:off x="5791200" y="4036580"/>
            <a:ext cx="762000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E19CD39-CC45-0346-A208-3739F51B7ABE}"/>
              </a:ext>
            </a:extLst>
          </p:cNvPr>
          <p:cNvSpPr/>
          <p:nvPr/>
        </p:nvSpPr>
        <p:spPr>
          <a:xfrm>
            <a:off x="7239000" y="4029653"/>
            <a:ext cx="762000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4473088-830E-204C-B9C6-1F32DA919963}"/>
              </a:ext>
            </a:extLst>
          </p:cNvPr>
          <p:cNvSpPr/>
          <p:nvPr/>
        </p:nvSpPr>
        <p:spPr>
          <a:xfrm>
            <a:off x="5562600" y="5090969"/>
            <a:ext cx="2590800" cy="43959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</p:spTree>
    <p:extLst>
      <p:ext uri="{BB962C8B-B14F-4D97-AF65-F5344CB8AC3E}">
        <p14:creationId xmlns:p14="http://schemas.microsoft.com/office/powerpoint/2010/main" val="400484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EF35-6BDB-374D-834F-4B297CE3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Virtualize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94B0-633D-084B-96FE-D54FCE89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key challenge is to prevent the guest OS from accessing shared hardware and possibly corrupting other programs/</a:t>
            </a:r>
            <a:r>
              <a:rPr lang="en-US" dirty="0" err="1"/>
              <a:t>Oses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a result, guest behavior must be isolated from other guests and host processes</a:t>
            </a:r>
          </a:p>
          <a:p>
            <a:endParaRPr lang="en-US" dirty="0"/>
          </a:p>
          <a:p>
            <a:r>
              <a:rPr lang="en-US" dirty="0"/>
              <a:t>Shared state:</a:t>
            </a:r>
          </a:p>
          <a:p>
            <a:pPr lvl="1"/>
            <a:r>
              <a:rPr lang="en-US" dirty="0"/>
              <a:t>CPU registers</a:t>
            </a:r>
          </a:p>
          <a:p>
            <a:pPr lvl="1"/>
            <a:r>
              <a:rPr lang="en-US" dirty="0"/>
              <a:t>Physical memory contents</a:t>
            </a:r>
          </a:p>
          <a:p>
            <a:pPr lvl="1"/>
            <a:r>
              <a:rPr lang="en-US" dirty="0"/>
              <a:t>I/O devices (next lecture)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3806D-A4A7-A744-A26D-9CDD1594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3D588-A162-9D49-B262-B2548A8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7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EB61-81AE-7648-87CF-6E72C39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vs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A966-BD38-CE43-8F46-0ADC6261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Instruction emulation</a:t>
            </a:r>
          </a:p>
          <a:p>
            <a:pPr lvl="1"/>
            <a:r>
              <a:rPr lang="en-US" dirty="0"/>
              <a:t>Guest OS (and all processes it creates) run as a user-mode process</a:t>
            </a:r>
          </a:p>
          <a:p>
            <a:pPr lvl="1"/>
            <a:r>
              <a:rPr lang="en-US" dirty="0"/>
              <a:t>An interpreter first checks that instructions are legal and don’t manipulate shared state</a:t>
            </a:r>
          </a:p>
          <a:p>
            <a:pPr lvl="1"/>
            <a:r>
              <a:rPr lang="en-US" dirty="0"/>
              <a:t>Interpreter can even translate between different instruction set architectures (ISA)</a:t>
            </a:r>
            <a:r>
              <a:rPr lang="en-US" dirty="0">
                <a:solidFill>
                  <a:srgbClr val="FF0000"/>
                </a:solidFill>
              </a:rPr>
              <a:t> (e.g., using dynamic binary translation)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Hardware virtualization</a:t>
            </a:r>
          </a:p>
          <a:p>
            <a:pPr lvl="1"/>
            <a:r>
              <a:rPr lang="en-US" dirty="0"/>
              <a:t>Guest OS runs directly on the hardware with no interpreter</a:t>
            </a:r>
          </a:p>
          <a:p>
            <a:pPr lvl="1"/>
            <a:r>
              <a:rPr lang="en-US" dirty="0"/>
              <a:t>CPU provides a </a:t>
            </a:r>
            <a:r>
              <a:rPr lang="en-US" b="1" dirty="0"/>
              <a:t>separate privilege domain </a:t>
            </a:r>
            <a:r>
              <a:rPr lang="en-US" dirty="0"/>
              <a:t>to prevent guest from manipulating shared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D809D-8883-874C-B206-20188C97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5182E-D498-CC46-B826-E09801C1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8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B3F5C2-969A-784D-8E3C-49588E1D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79850"/>
            <a:ext cx="3632200" cy="223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EB61-81AE-7648-87CF-6E72C39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A966-BD38-CE43-8F46-0ADC6261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err="1"/>
              <a:t>qemu.org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Free and open source emulator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Can be configured to perform both </a:t>
            </a:r>
            <a:r>
              <a:rPr lang="en-US" sz="2400" dirty="0">
                <a:solidFill>
                  <a:srgbClr val="FF0000"/>
                </a:solidFill>
              </a:rPr>
              <a:t>instruction emulation in software </a:t>
            </a:r>
            <a:r>
              <a:rPr lang="en-US" sz="2400" dirty="0"/>
              <a:t>and leverage </a:t>
            </a:r>
            <a:r>
              <a:rPr lang="en-US" sz="2400" dirty="0">
                <a:solidFill>
                  <a:srgbClr val="FF0000"/>
                </a:solidFill>
              </a:rPr>
              <a:t>hardware virtualization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D809D-8883-874C-B206-20188C97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5182E-D498-CC46-B826-E09801C1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EB61-81AE-7648-87CF-6E72C39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(QEMU) Emulation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A966-BD38-CE43-8F46-0ADC6261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Assume virtual machine executes:</a:t>
            </a:r>
            <a:br>
              <a:rPr lang="en-US" sz="2400" dirty="0"/>
            </a:b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P1: </a:t>
            </a:r>
            <a:r>
              <a:rPr lang="en-US" sz="2400" b="1" dirty="0"/>
              <a:t>store 4 0xabcd</a:t>
            </a:r>
            <a:br>
              <a:rPr lang="en-US" sz="2400" b="1" dirty="0"/>
            </a:br>
            <a:r>
              <a:rPr lang="en-US" sz="2400" b="1" dirty="0">
                <a:solidFill>
                  <a:srgbClr val="FF0000"/>
                </a:solidFill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</a:rPr>
              <a:t>ctx</a:t>
            </a:r>
            <a:r>
              <a:rPr lang="en-US" sz="2400" b="1" dirty="0">
                <a:solidFill>
                  <a:srgbClr val="FF0000"/>
                </a:solidFill>
              </a:rPr>
              <a:t> switch&gt;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P2: </a:t>
            </a:r>
            <a:r>
              <a:rPr lang="en-US" sz="2400" b="1" dirty="0"/>
              <a:t>store 5 0xabcd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en-US" sz="2400" dirty="0"/>
              <a:t>What type of address is 0xabcd?</a:t>
            </a:r>
          </a:p>
          <a:p>
            <a:pPr lvl="1"/>
            <a:r>
              <a:rPr lang="en-US" sz="2000" b="1" dirty="0"/>
              <a:t>Virtual address – these should resolve to two different physical memory locations</a:t>
            </a:r>
          </a:p>
          <a:p>
            <a:pPr lvl="1"/>
            <a:r>
              <a:rPr lang="en-US" sz="2000" dirty="0"/>
              <a:t>But QEMU runs all guest processes within a single user process (e.g., single address space)</a:t>
            </a:r>
          </a:p>
          <a:p>
            <a:pPr lvl="1"/>
            <a:endParaRPr lang="en-US" sz="2000" b="1" dirty="0"/>
          </a:p>
          <a:p>
            <a:r>
              <a:rPr lang="en-US" sz="2400" dirty="0"/>
              <a:t>How to determine what the physical addresses are? QEMU use a </a:t>
            </a:r>
            <a:r>
              <a:rPr lang="en-US" sz="2400" b="1" dirty="0"/>
              <a:t>software MMU </a:t>
            </a:r>
            <a:r>
              <a:rPr lang="en-US" sz="2400" dirty="0"/>
              <a:t>(memory management unit)</a:t>
            </a:r>
          </a:p>
          <a:p>
            <a:pPr lvl="1"/>
            <a:r>
              <a:rPr lang="en-US" sz="2000" dirty="0"/>
              <a:t>Performs the same functions as a page table – i.e., can convert to physical address</a:t>
            </a:r>
          </a:p>
          <a:p>
            <a:pPr lvl="1"/>
            <a:endParaRPr lang="en-US" sz="2000" dirty="0"/>
          </a:p>
          <a:p>
            <a:r>
              <a:rPr lang="en-US" sz="2400" dirty="0"/>
              <a:t>Problems?</a:t>
            </a:r>
          </a:p>
          <a:p>
            <a:pPr lvl="1"/>
            <a:r>
              <a:rPr lang="en-US" sz="2000" b="1" dirty="0"/>
              <a:t>Every memory access requires a SW translation -- </a:t>
            </a:r>
            <a:r>
              <a:rPr lang="en-US" sz="2000" b="1" dirty="0">
                <a:solidFill>
                  <a:srgbClr val="FF0000"/>
                </a:solidFill>
              </a:rPr>
              <a:t>VERY slow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D809D-8883-874C-B206-20188C97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5182E-D498-CC46-B826-E09801C1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0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690</Words>
  <Application>Microsoft Macintosh PowerPoint</Application>
  <PresentationFormat>On-screen Show (4:3)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</vt:lpstr>
      <vt:lpstr>Verdana</vt:lpstr>
      <vt:lpstr>Office Theme</vt:lpstr>
      <vt:lpstr>CPU Virtualization</vt:lpstr>
      <vt:lpstr>Virtualization</vt:lpstr>
      <vt:lpstr>Virtualization</vt:lpstr>
      <vt:lpstr>System Virtualization</vt:lpstr>
      <vt:lpstr>Types of Hypervisors</vt:lpstr>
      <vt:lpstr>Ways to Virtualize</vt:lpstr>
      <vt:lpstr>Emulation vs Virtualization</vt:lpstr>
      <vt:lpstr>QEMU</vt:lpstr>
      <vt:lpstr>(QEMU) Emulation Example</vt:lpstr>
      <vt:lpstr>Emulation Problems</vt:lpstr>
      <vt:lpstr>Hardware Virtualization</vt:lpstr>
      <vt:lpstr>CPU Rings</vt:lpstr>
      <vt:lpstr>Rings and Supervisor Modes</vt:lpstr>
      <vt:lpstr>Virtualization Hardware  (e.g., x86)</vt:lpstr>
      <vt:lpstr>Hardware Virtualization</vt:lpstr>
      <vt:lpstr>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Orr, James</cp:lastModifiedBy>
  <cp:revision>250</cp:revision>
  <dcterms:created xsi:type="dcterms:W3CDTF">2016-01-21T02:03:40Z</dcterms:created>
  <dcterms:modified xsi:type="dcterms:W3CDTF">2020-11-02T15:49:23Z</dcterms:modified>
</cp:coreProperties>
</file>