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4" r:id="rId4"/>
    <p:sldId id="275" r:id="rId5"/>
    <p:sldId id="273" r:id="rId6"/>
    <p:sldId id="276" r:id="rId7"/>
    <p:sldId id="277" r:id="rId8"/>
    <p:sldId id="278" r:id="rId9"/>
    <p:sldId id="279" r:id="rId10"/>
    <p:sldId id="280" r:id="rId11"/>
    <p:sldId id="281" r:id="rId12"/>
    <p:sldId id="258" r:id="rId13"/>
    <p:sldId id="284" r:id="rId14"/>
    <p:sldId id="285" r:id="rId15"/>
    <p:sldId id="286" r:id="rId16"/>
    <p:sldId id="287" r:id="rId17"/>
    <p:sldId id="294" r:id="rId18"/>
    <p:sldId id="295" r:id="rId19"/>
    <p:sldId id="296" r:id="rId20"/>
    <p:sldId id="288" r:id="rId21"/>
    <p:sldId id="266" r:id="rId22"/>
    <p:sldId id="292" r:id="rId23"/>
    <p:sldId id="290" r:id="rId24"/>
    <p:sldId id="291" r:id="rId25"/>
    <p:sldId id="293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>
      <p:cViewPr varScale="1">
        <p:scale>
          <a:sx n="93" d="100"/>
          <a:sy n="93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10/23/19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0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Parallel Systems Seminar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it-db.com/docs/4554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cs.wisc.edu/multifacet/papers/isca16_agile_paging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Virtualization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Brian Kocoloski</a:t>
            </a:r>
          </a:p>
          <a:p>
            <a:r>
              <a:rPr lang="en-US" sz="1800" dirty="0"/>
              <a:t>CSE 522S – Advanced Operating Systems</a:t>
            </a:r>
          </a:p>
          <a:p>
            <a:r>
              <a:rPr lang="en-US" sz="1800" dirty="0"/>
              <a:t>Washington University in St. Louis</a:t>
            </a:r>
          </a:p>
          <a:p>
            <a:r>
              <a:rPr lang="en-US" sz="1800" dirty="0"/>
              <a:t>St. Louis, MO 63130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3CFF53F7-9696-B546-A49F-0C68B81E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B4CB5243-5DB0-8647-8C28-4E2EA721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B4073-C151-884C-917C-BA408D0D3B39}"/>
              </a:ext>
            </a:extLst>
          </p:cNvPr>
          <p:cNvSpPr/>
          <p:nvPr/>
        </p:nvSpPr>
        <p:spPr>
          <a:xfrm>
            <a:off x="990600" y="2362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672EB-10C2-8D48-9550-8A452A183B9E}"/>
              </a:ext>
            </a:extLst>
          </p:cNvPr>
          <p:cNvSpPr/>
          <p:nvPr/>
        </p:nvSpPr>
        <p:spPr>
          <a:xfrm>
            <a:off x="990600" y="4054475"/>
            <a:ext cx="68580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521F2-787C-E047-BF92-C59817C19C2E}"/>
              </a:ext>
            </a:extLst>
          </p:cNvPr>
          <p:cNvSpPr txBox="1"/>
          <p:nvPr/>
        </p:nvSpPr>
        <p:spPr>
          <a:xfrm>
            <a:off x="706567" y="1894443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 1 Virtual Address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AF2CF7-B37A-8F4E-9633-839CBFCB45DD}"/>
              </a:ext>
            </a:extLst>
          </p:cNvPr>
          <p:cNvSpPr txBox="1"/>
          <p:nvPr/>
        </p:nvSpPr>
        <p:spPr>
          <a:xfrm>
            <a:off x="3110345" y="4767818"/>
            <a:ext cx="289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Physical Address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C06BEA-70E1-FE45-BEF4-0A81CCDA3826}"/>
              </a:ext>
            </a:extLst>
          </p:cNvPr>
          <p:cNvSpPr/>
          <p:nvPr/>
        </p:nvSpPr>
        <p:spPr>
          <a:xfrm>
            <a:off x="5143500" y="2362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E85CD-A1C6-EB49-8F21-1963AED46998}"/>
              </a:ext>
            </a:extLst>
          </p:cNvPr>
          <p:cNvSpPr txBox="1"/>
          <p:nvPr/>
        </p:nvSpPr>
        <p:spPr>
          <a:xfrm>
            <a:off x="4859467" y="1894443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 2 Virtual Address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4E910C-548D-C847-B41B-3D97EC73E238}"/>
              </a:ext>
            </a:extLst>
          </p:cNvPr>
          <p:cNvSpPr/>
          <p:nvPr/>
        </p:nvSpPr>
        <p:spPr>
          <a:xfrm>
            <a:off x="2971800" y="4054475"/>
            <a:ext cx="6096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A0221-BF80-2446-BF27-2B97801F95BB}"/>
              </a:ext>
            </a:extLst>
          </p:cNvPr>
          <p:cNvSpPr/>
          <p:nvPr/>
        </p:nvSpPr>
        <p:spPr>
          <a:xfrm>
            <a:off x="1700645" y="2362200"/>
            <a:ext cx="6096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C5A6BA-3F14-5A41-AA45-1696886B5EB1}"/>
              </a:ext>
            </a:extLst>
          </p:cNvPr>
          <p:cNvSpPr/>
          <p:nvPr/>
        </p:nvSpPr>
        <p:spPr>
          <a:xfrm>
            <a:off x="5712500" y="2362200"/>
            <a:ext cx="6096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BA958C-97C7-2C4C-8961-FC97B30506E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2005445" y="2971800"/>
            <a:ext cx="1271155" cy="1082675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FAADD0-E348-5541-AA98-21B785C5CFB0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flipH="1">
            <a:off x="3276600" y="2971800"/>
            <a:ext cx="2740700" cy="1082675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E03D82-26F8-C643-861A-BF61932AEF1D}"/>
              </a:ext>
            </a:extLst>
          </p:cNvPr>
          <p:cNvSpPr txBox="1"/>
          <p:nvPr/>
        </p:nvSpPr>
        <p:spPr>
          <a:xfrm>
            <a:off x="4938388" y="3309718"/>
            <a:ext cx="276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Can’t VMs corrupt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other’s memory?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21D5C93-BD90-384F-8EA4-9449D278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93382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3CFF53F7-9696-B546-A49F-0C68B81E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B4CB5243-5DB0-8647-8C28-4E2EA721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B4073-C151-884C-917C-BA408D0D3B39}"/>
              </a:ext>
            </a:extLst>
          </p:cNvPr>
          <p:cNvSpPr/>
          <p:nvPr/>
        </p:nvSpPr>
        <p:spPr>
          <a:xfrm>
            <a:off x="990600" y="2362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672EB-10C2-8D48-9550-8A452A183B9E}"/>
              </a:ext>
            </a:extLst>
          </p:cNvPr>
          <p:cNvSpPr/>
          <p:nvPr/>
        </p:nvSpPr>
        <p:spPr>
          <a:xfrm>
            <a:off x="990600" y="4054475"/>
            <a:ext cx="28194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521F2-787C-E047-BF92-C59817C19C2E}"/>
              </a:ext>
            </a:extLst>
          </p:cNvPr>
          <p:cNvSpPr txBox="1"/>
          <p:nvPr/>
        </p:nvSpPr>
        <p:spPr>
          <a:xfrm>
            <a:off x="706567" y="1894443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 1 Virtual Address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C06BEA-70E1-FE45-BEF4-0A81CCDA3826}"/>
              </a:ext>
            </a:extLst>
          </p:cNvPr>
          <p:cNvSpPr/>
          <p:nvPr/>
        </p:nvSpPr>
        <p:spPr>
          <a:xfrm>
            <a:off x="5143500" y="2362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E85CD-A1C6-EB49-8F21-1963AED46998}"/>
              </a:ext>
            </a:extLst>
          </p:cNvPr>
          <p:cNvSpPr txBox="1"/>
          <p:nvPr/>
        </p:nvSpPr>
        <p:spPr>
          <a:xfrm>
            <a:off x="4859467" y="1894443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 2 Virtual Address 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06DD4E-C35E-294E-9B5C-B67139D9200A}"/>
              </a:ext>
            </a:extLst>
          </p:cNvPr>
          <p:cNvSpPr/>
          <p:nvPr/>
        </p:nvSpPr>
        <p:spPr>
          <a:xfrm>
            <a:off x="5143500" y="4054475"/>
            <a:ext cx="28194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C86C2-2D00-1A41-8BAC-280FDA5EA8E3}"/>
              </a:ext>
            </a:extLst>
          </p:cNvPr>
          <p:cNvSpPr txBox="1"/>
          <p:nvPr/>
        </p:nvSpPr>
        <p:spPr>
          <a:xfrm>
            <a:off x="5247714" y="3359135"/>
            <a:ext cx="261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 2 Guest Physical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 Space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E15344-BE05-1F47-A89D-DF7BE651880C}"/>
              </a:ext>
            </a:extLst>
          </p:cNvPr>
          <p:cNvSpPr/>
          <p:nvPr/>
        </p:nvSpPr>
        <p:spPr>
          <a:xfrm>
            <a:off x="990600" y="5408424"/>
            <a:ext cx="6972300" cy="609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8ECE0-D7EA-1141-85ED-85D516538D66}"/>
              </a:ext>
            </a:extLst>
          </p:cNvPr>
          <p:cNvSpPr txBox="1"/>
          <p:nvPr/>
        </p:nvSpPr>
        <p:spPr>
          <a:xfrm>
            <a:off x="1192102" y="3310126"/>
            <a:ext cx="261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 1 Guest Physical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 Space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F1BD1-6693-F247-9240-72842BCD7A6F}"/>
              </a:ext>
            </a:extLst>
          </p:cNvPr>
          <p:cNvSpPr/>
          <p:nvPr/>
        </p:nvSpPr>
        <p:spPr>
          <a:xfrm>
            <a:off x="2971800" y="4054475"/>
            <a:ext cx="6096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3C036F-E49F-0F4D-9426-29F0B4889978}"/>
              </a:ext>
            </a:extLst>
          </p:cNvPr>
          <p:cNvSpPr/>
          <p:nvPr/>
        </p:nvSpPr>
        <p:spPr>
          <a:xfrm>
            <a:off x="1700645" y="2362200"/>
            <a:ext cx="6096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5ADB89-C3E0-A449-9197-5186BC10C0B2}"/>
              </a:ext>
            </a:extLst>
          </p:cNvPr>
          <p:cNvSpPr/>
          <p:nvPr/>
        </p:nvSpPr>
        <p:spPr>
          <a:xfrm>
            <a:off x="5712500" y="2362200"/>
            <a:ext cx="6096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C7D7E5-2694-2B45-AE6E-E43713A47B68}"/>
              </a:ext>
            </a:extLst>
          </p:cNvPr>
          <p:cNvSpPr/>
          <p:nvPr/>
        </p:nvSpPr>
        <p:spPr>
          <a:xfrm>
            <a:off x="7162800" y="4054475"/>
            <a:ext cx="6096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6C9FE-10AC-8F43-A903-13A3A9B33D94}"/>
              </a:ext>
            </a:extLst>
          </p:cNvPr>
          <p:cNvCxnSpPr>
            <a:cxnSpLocks/>
          </p:cNvCxnSpPr>
          <p:nvPr/>
        </p:nvCxnSpPr>
        <p:spPr>
          <a:xfrm>
            <a:off x="2005445" y="2971800"/>
            <a:ext cx="1271155" cy="1082675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CAD3AE-D297-1047-8823-8ACAA16D4E1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6017300" y="2971800"/>
            <a:ext cx="1450300" cy="1082675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33751-C578-E742-8D30-CABBB8B7CC09}"/>
              </a:ext>
            </a:extLst>
          </p:cNvPr>
          <p:cNvSpPr/>
          <p:nvPr/>
        </p:nvSpPr>
        <p:spPr>
          <a:xfrm>
            <a:off x="5698645" y="5408424"/>
            <a:ext cx="6096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0990A3-5018-064C-8F13-8000E4FE2BAF}"/>
              </a:ext>
            </a:extLst>
          </p:cNvPr>
          <p:cNvSpPr/>
          <p:nvPr/>
        </p:nvSpPr>
        <p:spPr>
          <a:xfrm>
            <a:off x="3588327" y="5408424"/>
            <a:ext cx="609600" cy="609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DA82BD-5CE0-8A4D-8D43-4DDC70716B10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>
            <a:off x="3276600" y="4664075"/>
            <a:ext cx="616527" cy="744349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A33067-196D-AA4D-B6AA-BA0A84861558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6003445" y="4664075"/>
            <a:ext cx="1464155" cy="744349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184CA285-F221-BF4E-8629-DD45F92E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 Translation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B0C684-B5B5-D04E-963F-267D5D5A4CDA}"/>
              </a:ext>
            </a:extLst>
          </p:cNvPr>
          <p:cNvSpPr txBox="1"/>
          <p:nvPr/>
        </p:nvSpPr>
        <p:spPr>
          <a:xfrm>
            <a:off x="605989" y="4813984"/>
            <a:ext cx="265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Host Physical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 Space</a:t>
            </a:r>
          </a:p>
        </p:txBody>
      </p:sp>
    </p:spTree>
    <p:extLst>
      <p:ext uri="{BB962C8B-B14F-4D97-AF65-F5344CB8AC3E}">
        <p14:creationId xmlns:p14="http://schemas.microsoft.com/office/powerpoint/2010/main" val="387942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B878-B891-7749-981E-30780B84C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/>
          </a:bodyPr>
          <a:lstStyle/>
          <a:p>
            <a:r>
              <a:rPr lang="en-US" dirty="0"/>
              <a:t>Solution is to add </a:t>
            </a:r>
            <a:r>
              <a:rPr lang="en-US" dirty="0">
                <a:solidFill>
                  <a:srgbClr val="FF0000"/>
                </a:solidFill>
              </a:rPr>
              <a:t>another</a:t>
            </a:r>
            <a:r>
              <a:rPr lang="en-US" dirty="0"/>
              <a:t> level of indirection</a:t>
            </a:r>
          </a:p>
          <a:p>
            <a:endParaRPr lang="en-US" dirty="0"/>
          </a:p>
          <a:p>
            <a:r>
              <a:rPr lang="en-US" dirty="0"/>
              <a:t>Second level of virtualization</a:t>
            </a:r>
          </a:p>
          <a:p>
            <a:pPr lvl="1"/>
            <a:r>
              <a:rPr lang="en-US" dirty="0"/>
              <a:t>Virtual -&gt; Intermediate Physical -&gt; Physical</a:t>
            </a:r>
          </a:p>
          <a:p>
            <a:r>
              <a:rPr lang="en-US" dirty="0"/>
              <a:t>More commonly thought of as:</a:t>
            </a:r>
          </a:p>
          <a:p>
            <a:pPr lvl="1"/>
            <a:r>
              <a:rPr lang="en-US" dirty="0"/>
              <a:t>Guest virtual -&gt; Guest Physical -&gt; Host Physical</a:t>
            </a:r>
          </a:p>
          <a:p>
            <a:endParaRPr lang="en-US" dirty="0"/>
          </a:p>
          <a:p>
            <a:r>
              <a:rPr lang="en-US" dirty="0"/>
              <a:t>The guest ”thinks” it is mapping physical memory, but it is really mapping just another type of virtual memory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41DC1-19C3-9643-BA8A-89C5EEE4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38903-FE66-234C-B477-0F93B970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FC9E7A-4E78-E84E-97AD-899C8BF3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368782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Virtualizing Memory in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Three abstractions of memory: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own Arrow 3"/>
          <p:cNvSpPr/>
          <p:nvPr/>
        </p:nvSpPr>
        <p:spPr>
          <a:xfrm>
            <a:off x="3200400" y="3072825"/>
            <a:ext cx="457200" cy="533400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682425"/>
            <a:ext cx="6324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152400" y="3377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6077496" y="337762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4GB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2463225"/>
            <a:ext cx="4401096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Current Guest Process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152400" y="2158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6077496" y="215842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4GB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9696" y="2463225"/>
            <a:ext cx="1923504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12" name="TextBox 31"/>
          <p:cNvSpPr txBox="1"/>
          <p:nvPr/>
        </p:nvSpPr>
        <p:spPr>
          <a:xfrm>
            <a:off x="6705600" y="2438400"/>
            <a:ext cx="1495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Virtual </a:t>
            </a:r>
          </a:p>
          <a:p>
            <a:pPr algn="ctr"/>
            <a:r>
              <a:rPr lang="en-US" sz="1600" b="1" dirty="0"/>
              <a:t>Address Spaces</a:t>
            </a:r>
          </a:p>
        </p:txBody>
      </p:sp>
      <p:sp>
        <p:nvSpPr>
          <p:cNvPr id="13" name="TextBox 37"/>
          <p:cNvSpPr txBox="1"/>
          <p:nvPr/>
        </p:nvSpPr>
        <p:spPr>
          <a:xfrm>
            <a:off x="6705600" y="3657600"/>
            <a:ext cx="1495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Guest Physical</a:t>
            </a:r>
          </a:p>
          <a:p>
            <a:pPr algn="ctr"/>
            <a:r>
              <a:rPr lang="en-US" sz="1600" b="1" dirty="0"/>
              <a:t>Address Spaces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3682425"/>
            <a:ext cx="28956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Virtual 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3600" y="3682425"/>
            <a:ext cx="6096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53000" y="3682425"/>
            <a:ext cx="8382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3682425"/>
            <a:ext cx="5334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Frame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4901625"/>
            <a:ext cx="6324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4596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077496" y="459682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4GB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705600" y="4876800"/>
            <a:ext cx="1413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Host Physical</a:t>
            </a:r>
          </a:p>
          <a:p>
            <a:pPr algn="ctr"/>
            <a:r>
              <a:rPr lang="en-US" sz="1600" b="1" dirty="0"/>
              <a:t>Address Space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600" y="4901625"/>
            <a:ext cx="35814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9800" y="4901625"/>
            <a:ext cx="5334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1000" y="4901625"/>
            <a:ext cx="8382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4901625"/>
            <a:ext cx="5334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Frame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3200400" y="4292025"/>
            <a:ext cx="457200" cy="533400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13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C4CF95-9D2F-C64B-A692-91A5585CD754}"/>
              </a:ext>
            </a:extLst>
          </p:cNvPr>
          <p:cNvSpPr/>
          <p:nvPr/>
        </p:nvSpPr>
        <p:spPr>
          <a:xfrm>
            <a:off x="4939145" y="576595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www.cs.cmu.edu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/~412/lectures/L04_VTx.pptx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B77E73E4-3946-3D4A-993F-344325CE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94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Page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VMM maintains shadow page tables that map guest virtual pages directly to host physical pages.</a:t>
            </a:r>
          </a:p>
          <a:p>
            <a:r>
              <a:rPr lang="en-US" dirty="0"/>
              <a:t>Guest modifications to V-&gt;GP tables synced to VMM V-&gt;HP shadow page tables.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Guest OS page tables marked as read-only.</a:t>
            </a:r>
          </a:p>
          <a:p>
            <a:pPr lvl="1"/>
            <a:r>
              <a:rPr lang="en-US" dirty="0"/>
              <a:t>Modifications of page tables by guest OS -&gt; trapped to VMM.</a:t>
            </a:r>
          </a:p>
          <a:p>
            <a:pPr lvl="1"/>
            <a:r>
              <a:rPr lang="en-US" dirty="0"/>
              <a:t>Shadow page tables synced to the guest OS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5C5F2E-35F9-6F4D-A35A-53CA723AC4C6}"/>
              </a:ext>
            </a:extLst>
          </p:cNvPr>
          <p:cNvSpPr/>
          <p:nvPr/>
        </p:nvSpPr>
        <p:spPr>
          <a:xfrm>
            <a:off x="4939145" y="576595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www.cs.cmu.edu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/~412/lectures/L04_VTx.pptx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0920445-99DE-B641-A9D2-8D16DED6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98493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6"/>
          <p:cNvCxnSpPr/>
          <p:nvPr/>
        </p:nvCxnSpPr>
        <p:spPr>
          <a:xfrm rot="5400000" flipH="1" flipV="1">
            <a:off x="2705100" y="-190500"/>
            <a:ext cx="1295400" cy="2895600"/>
          </a:xfrm>
          <a:prstGeom prst="bentConnector3">
            <a:avLst>
              <a:gd name="adj1" fmla="val 124949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819400" y="609600"/>
            <a:ext cx="914400" cy="1879431"/>
            <a:chOff x="1371600" y="1752600"/>
            <a:chExt cx="914400" cy="1879431"/>
          </a:xfrm>
          <a:noFill/>
        </p:grpSpPr>
        <p:sp>
          <p:nvSpPr>
            <p:cNvPr id="86" name="Rectangle 85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14"/>
            <p:cNvSpPr txBox="1"/>
            <p:nvPr/>
          </p:nvSpPr>
          <p:spPr>
            <a:xfrm>
              <a:off x="1419073" y="3124200"/>
              <a:ext cx="819455" cy="5078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Guest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19400" y="3124200"/>
            <a:ext cx="914633" cy="1879431"/>
            <a:chOff x="1371600" y="1752600"/>
            <a:chExt cx="914633" cy="1879431"/>
          </a:xfrm>
          <a:noFill/>
        </p:grpSpPr>
        <p:sp>
          <p:nvSpPr>
            <p:cNvPr id="77" name="Rectangle 76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49"/>
            <p:cNvSpPr txBox="1"/>
            <p:nvPr/>
          </p:nvSpPr>
          <p:spPr>
            <a:xfrm>
              <a:off x="1419073" y="3124200"/>
              <a:ext cx="867160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Shadow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43400" y="609600"/>
            <a:ext cx="914400" cy="1879431"/>
            <a:chOff x="1371600" y="1752600"/>
            <a:chExt cx="914400" cy="1879431"/>
          </a:xfrm>
          <a:noFill/>
        </p:grpSpPr>
        <p:sp>
          <p:nvSpPr>
            <p:cNvPr id="68" name="Rectangle 67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60"/>
            <p:cNvSpPr txBox="1"/>
            <p:nvPr/>
          </p:nvSpPr>
          <p:spPr>
            <a:xfrm>
              <a:off x="1419073" y="3124200"/>
              <a:ext cx="819455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Guest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67400" y="609600"/>
            <a:ext cx="914400" cy="1879431"/>
            <a:chOff x="1371600" y="1752600"/>
            <a:chExt cx="914400" cy="1879431"/>
          </a:xfrm>
          <a:noFill/>
        </p:grpSpPr>
        <p:sp>
          <p:nvSpPr>
            <p:cNvPr id="59" name="Rectangle 58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70"/>
            <p:cNvSpPr txBox="1"/>
            <p:nvPr/>
          </p:nvSpPr>
          <p:spPr>
            <a:xfrm>
              <a:off x="1419073" y="3124200"/>
              <a:ext cx="819455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Guest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43400" y="3124200"/>
            <a:ext cx="914633" cy="1879431"/>
            <a:chOff x="1371600" y="1752600"/>
            <a:chExt cx="914633" cy="1879431"/>
          </a:xfrm>
          <a:noFill/>
        </p:grpSpPr>
        <p:sp>
          <p:nvSpPr>
            <p:cNvPr id="50" name="Rectangle 49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90"/>
            <p:cNvSpPr txBox="1"/>
            <p:nvPr/>
          </p:nvSpPr>
          <p:spPr>
            <a:xfrm>
              <a:off x="1419073" y="3124200"/>
              <a:ext cx="867160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Shadow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67400" y="3124200"/>
            <a:ext cx="914633" cy="1879431"/>
            <a:chOff x="1371600" y="1752600"/>
            <a:chExt cx="914633" cy="1879431"/>
          </a:xfrm>
          <a:noFill/>
        </p:grpSpPr>
        <p:sp>
          <p:nvSpPr>
            <p:cNvPr id="41" name="Rectangle 40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100"/>
            <p:cNvSpPr txBox="1"/>
            <p:nvPr/>
          </p:nvSpPr>
          <p:spPr>
            <a:xfrm>
              <a:off x="1419073" y="3124200"/>
              <a:ext cx="867160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Shadow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rot="5400000">
            <a:off x="2933700" y="2781300"/>
            <a:ext cx="685800" cy="15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457700" y="2781300"/>
            <a:ext cx="685800" cy="15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981700" y="2781300"/>
            <a:ext cx="685800" cy="15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19400" y="838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19400" y="1066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19400" y="1524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1752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7400" y="838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524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43400" y="1295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3400" y="838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3400" y="609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19400" y="33528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19400" y="35814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43400" y="31242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43400" y="38100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67400" y="33528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67400" y="42672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47800" y="1828800"/>
            <a:ext cx="9144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3" name="TextBox 136"/>
          <p:cNvSpPr txBox="1"/>
          <p:nvPr/>
        </p:nvSpPr>
        <p:spPr>
          <a:xfrm>
            <a:off x="1371600" y="2133600"/>
            <a:ext cx="109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Virtual CR3</a:t>
            </a:r>
          </a:p>
        </p:txBody>
      </p:sp>
      <p:sp>
        <p:nvSpPr>
          <p:cNvPr id="34" name="TextBox 138"/>
          <p:cNvSpPr txBox="1"/>
          <p:nvPr/>
        </p:nvSpPr>
        <p:spPr>
          <a:xfrm>
            <a:off x="1447800" y="3048000"/>
            <a:ext cx="109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Real CR3</a:t>
            </a:r>
          </a:p>
        </p:txBody>
      </p:sp>
      <p:cxnSp>
        <p:nvCxnSpPr>
          <p:cNvPr id="35" name="Elbow Connector 34"/>
          <p:cNvCxnSpPr>
            <a:stCxn id="36" idx="0"/>
          </p:cNvCxnSpPr>
          <p:nvPr/>
        </p:nvCxnSpPr>
        <p:spPr>
          <a:xfrm rot="5400000" flipH="1" flipV="1">
            <a:off x="3467100" y="-952500"/>
            <a:ext cx="1295400" cy="4419600"/>
          </a:xfrm>
          <a:prstGeom prst="bentConnector3">
            <a:avLst>
              <a:gd name="adj1" fmla="val 12494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8288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24000" y="3352800"/>
            <a:ext cx="9144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9050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>
            <a:stCxn id="38" idx="4"/>
          </p:cNvCxnSpPr>
          <p:nvPr/>
        </p:nvCxnSpPr>
        <p:spPr>
          <a:xfrm rot="16200000" flipH="1">
            <a:off x="2705100" y="2857500"/>
            <a:ext cx="1371600" cy="2819400"/>
          </a:xfrm>
          <a:prstGeom prst="bentConnector3">
            <a:avLst>
              <a:gd name="adj1" fmla="val 127012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876800" y="457200"/>
            <a:ext cx="1371600" cy="158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B28FCDF-F3F1-2E45-B8D0-C8751FBF4D73}"/>
              </a:ext>
            </a:extLst>
          </p:cNvPr>
          <p:cNvSpPr/>
          <p:nvPr/>
        </p:nvSpPr>
        <p:spPr>
          <a:xfrm>
            <a:off x="4939145" y="576595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www.cs.cmu.edu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/~412/lectures/L04_VTx.pptx</a:t>
            </a:r>
          </a:p>
        </p:txBody>
      </p:sp>
      <p:sp>
        <p:nvSpPr>
          <p:cNvPr id="97" name="Title 3">
            <a:extLst>
              <a:ext uri="{FF2B5EF4-FFF2-40B4-BE49-F238E27FC236}">
                <a16:creationId xmlns:a16="http://schemas.microsoft.com/office/drawing/2014/main" id="{C9FD8573-ED16-444C-A411-01677026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587424"/>
            <a:ext cx="5486400" cy="566738"/>
          </a:xfrm>
        </p:spPr>
        <p:txBody>
          <a:bodyPr/>
          <a:lstStyle/>
          <a:p>
            <a:r>
              <a:rPr lang="en-US" sz="2400" dirty="0"/>
              <a:t>Set CR3 by guest OS (1)</a:t>
            </a:r>
          </a:p>
        </p:txBody>
      </p:sp>
      <p:sp>
        <p:nvSpPr>
          <p:cNvPr id="98" name="Slide Number Placeholder 3">
            <a:extLst>
              <a:ext uri="{FF2B5EF4-FFF2-40B4-BE49-F238E27FC236}">
                <a16:creationId xmlns:a16="http://schemas.microsoft.com/office/drawing/2014/main" id="{40F0DFC3-FDF3-B344-A14D-34F97254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6513D95-0569-4AD4-8706-96E6A7B867B5}" type="slidenum">
              <a:rPr lang="en-US" smtClean="0"/>
              <a:t>15</a:t>
            </a:fld>
            <a:endParaRPr lang="en-US"/>
          </a:p>
        </p:txBody>
      </p:sp>
      <p:sp>
        <p:nvSpPr>
          <p:cNvPr id="95" name="Footer Placeholder 3">
            <a:extLst>
              <a:ext uri="{FF2B5EF4-FFF2-40B4-BE49-F238E27FC236}">
                <a16:creationId xmlns:a16="http://schemas.microsoft.com/office/drawing/2014/main" id="{21361D6B-F78F-294C-B58A-473EAFA9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33022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2819167" y="609600"/>
            <a:ext cx="914400" cy="1879431"/>
            <a:chOff x="1371600" y="1752600"/>
            <a:chExt cx="914400" cy="1879431"/>
          </a:xfrm>
          <a:noFill/>
        </p:grpSpPr>
        <p:sp>
          <p:nvSpPr>
            <p:cNvPr id="168" name="Rectangle 167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4"/>
            <p:cNvSpPr txBox="1"/>
            <p:nvPr/>
          </p:nvSpPr>
          <p:spPr>
            <a:xfrm>
              <a:off x="1419073" y="3124200"/>
              <a:ext cx="819455" cy="5078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Guest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819167" y="3124200"/>
            <a:ext cx="914633" cy="1879431"/>
            <a:chOff x="1371600" y="1752600"/>
            <a:chExt cx="914633" cy="1879431"/>
          </a:xfrm>
          <a:noFill/>
        </p:grpSpPr>
        <p:sp>
          <p:nvSpPr>
            <p:cNvPr id="159" name="Rectangle 158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49"/>
            <p:cNvSpPr txBox="1"/>
            <p:nvPr/>
          </p:nvSpPr>
          <p:spPr>
            <a:xfrm>
              <a:off x="1419073" y="3124200"/>
              <a:ext cx="867160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Shadow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43167" y="609600"/>
            <a:ext cx="914400" cy="1879431"/>
            <a:chOff x="1371600" y="1752600"/>
            <a:chExt cx="914400" cy="1879431"/>
          </a:xfrm>
          <a:noFill/>
        </p:grpSpPr>
        <p:sp>
          <p:nvSpPr>
            <p:cNvPr id="150" name="Rectangle 149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60"/>
            <p:cNvSpPr txBox="1"/>
            <p:nvPr/>
          </p:nvSpPr>
          <p:spPr>
            <a:xfrm>
              <a:off x="1419073" y="3124200"/>
              <a:ext cx="819455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Guest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867167" y="609600"/>
            <a:ext cx="914400" cy="1879431"/>
            <a:chOff x="1371600" y="1752600"/>
            <a:chExt cx="914400" cy="1879431"/>
          </a:xfrm>
          <a:noFill/>
        </p:grpSpPr>
        <p:sp>
          <p:nvSpPr>
            <p:cNvPr id="141" name="Rectangle 140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70"/>
            <p:cNvSpPr txBox="1"/>
            <p:nvPr/>
          </p:nvSpPr>
          <p:spPr>
            <a:xfrm>
              <a:off x="1419073" y="3124200"/>
              <a:ext cx="819455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Guest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43167" y="3124200"/>
            <a:ext cx="914633" cy="1879431"/>
            <a:chOff x="1371600" y="1752600"/>
            <a:chExt cx="914633" cy="1879431"/>
          </a:xfrm>
          <a:noFill/>
        </p:grpSpPr>
        <p:sp>
          <p:nvSpPr>
            <p:cNvPr id="132" name="Rectangle 131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90"/>
            <p:cNvSpPr txBox="1"/>
            <p:nvPr/>
          </p:nvSpPr>
          <p:spPr>
            <a:xfrm>
              <a:off x="1419073" y="3124200"/>
              <a:ext cx="867160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Shadow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867167" y="3124200"/>
            <a:ext cx="914633" cy="1879431"/>
            <a:chOff x="1371600" y="1752600"/>
            <a:chExt cx="914633" cy="1879431"/>
          </a:xfrm>
          <a:noFill/>
        </p:grpSpPr>
        <p:sp>
          <p:nvSpPr>
            <p:cNvPr id="123" name="Rectangle 122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00"/>
            <p:cNvSpPr txBox="1"/>
            <p:nvPr/>
          </p:nvSpPr>
          <p:spPr>
            <a:xfrm>
              <a:off x="1419073" y="3124200"/>
              <a:ext cx="867160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Shadow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rot="5400000">
            <a:off x="2933467" y="2781300"/>
            <a:ext cx="685800" cy="15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>
            <a:off x="4457467" y="2781300"/>
            <a:ext cx="685800" cy="15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>
            <a:off x="5981467" y="2781300"/>
            <a:ext cx="685800" cy="15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819167" y="838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819167" y="1066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19167" y="1524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867167" y="1752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867167" y="838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343167" y="1524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43167" y="1295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343167" y="838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343167" y="609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819167" y="33528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819167" y="35814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343167" y="31242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343167" y="38100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867167" y="33528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867167" y="42672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447567" y="1828800"/>
            <a:ext cx="9144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6" name="TextBox 136"/>
          <p:cNvSpPr txBox="1"/>
          <p:nvPr/>
        </p:nvSpPr>
        <p:spPr>
          <a:xfrm>
            <a:off x="1371367" y="2133600"/>
            <a:ext cx="109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Virtual CR3</a:t>
            </a:r>
          </a:p>
        </p:txBody>
      </p:sp>
      <p:sp>
        <p:nvSpPr>
          <p:cNvPr id="117" name="TextBox 138"/>
          <p:cNvSpPr txBox="1"/>
          <p:nvPr/>
        </p:nvSpPr>
        <p:spPr>
          <a:xfrm>
            <a:off x="1447567" y="3048000"/>
            <a:ext cx="109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Real CR3</a:t>
            </a:r>
          </a:p>
        </p:txBody>
      </p:sp>
      <p:cxnSp>
        <p:nvCxnSpPr>
          <p:cNvPr id="118" name="Elbow Connector 117"/>
          <p:cNvCxnSpPr>
            <a:stCxn id="119" idx="0"/>
          </p:cNvCxnSpPr>
          <p:nvPr/>
        </p:nvCxnSpPr>
        <p:spPr>
          <a:xfrm rot="5400000" flipH="1" flipV="1">
            <a:off x="3466867" y="-952500"/>
            <a:ext cx="1295400" cy="4419600"/>
          </a:xfrm>
          <a:prstGeom prst="bentConnector3">
            <a:avLst>
              <a:gd name="adj1" fmla="val 12494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1828567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523767" y="3352800"/>
            <a:ext cx="9144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904767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122" name="Elbow Connector 121"/>
          <p:cNvCxnSpPr>
            <a:stCxn id="121" idx="4"/>
          </p:cNvCxnSpPr>
          <p:nvPr/>
        </p:nvCxnSpPr>
        <p:spPr>
          <a:xfrm rot="16200000" flipH="1">
            <a:off x="3453478" y="2108888"/>
            <a:ext cx="1422231" cy="4367253"/>
          </a:xfrm>
          <a:prstGeom prst="bentConnector3">
            <a:avLst>
              <a:gd name="adj1" fmla="val 122724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Slide Number Placeholder 3">
            <a:extLst>
              <a:ext uri="{FF2B5EF4-FFF2-40B4-BE49-F238E27FC236}">
                <a16:creationId xmlns:a16="http://schemas.microsoft.com/office/drawing/2014/main" id="{7C23BB35-F9D3-3B45-9E60-CE3E992F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6513D95-0569-4AD4-8706-96E6A7B867B5}" type="slidenum">
              <a:rPr lang="en-US" smtClean="0"/>
              <a:t>16</a:t>
            </a:fld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C194B8A-56D1-914B-913A-D04BFAFA7F16}"/>
              </a:ext>
            </a:extLst>
          </p:cNvPr>
          <p:cNvSpPr/>
          <p:nvPr/>
        </p:nvSpPr>
        <p:spPr>
          <a:xfrm>
            <a:off x="4939145" y="576595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www.cs.cmu.edu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/~412/lectures/L04_VTx.pptx</a:t>
            </a:r>
          </a:p>
        </p:txBody>
      </p:sp>
      <p:sp>
        <p:nvSpPr>
          <p:cNvPr id="181" name="Title 3">
            <a:extLst>
              <a:ext uri="{FF2B5EF4-FFF2-40B4-BE49-F238E27FC236}">
                <a16:creationId xmlns:a16="http://schemas.microsoft.com/office/drawing/2014/main" id="{4A3CAFBE-C25F-6F47-B8C6-AE14C3F0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587424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“Shadow” the update in </a:t>
            </a:r>
            <a:br>
              <a:rPr lang="en-US" sz="2400" dirty="0"/>
            </a:br>
            <a:r>
              <a:rPr lang="en-US" sz="2400" dirty="0"/>
              <a:t>the host OS (2)</a:t>
            </a:r>
          </a:p>
        </p:txBody>
      </p:sp>
      <p:sp>
        <p:nvSpPr>
          <p:cNvPr id="177" name="Footer Placeholder 3">
            <a:extLst>
              <a:ext uri="{FF2B5EF4-FFF2-40B4-BE49-F238E27FC236}">
                <a16:creationId xmlns:a16="http://schemas.microsoft.com/office/drawing/2014/main" id="{9FC93E12-1E03-AA4E-9887-1C909155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1825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Shadow Page Tables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Shadow paging relies on support for </a:t>
            </a:r>
            <a:r>
              <a:rPr lang="en-US" sz="2400" b="1" dirty="0"/>
              <a:t>trapping</a:t>
            </a:r>
            <a:r>
              <a:rPr lang="en-US" sz="2400" dirty="0"/>
              <a:t> updates to either (1) cr3, or (2) any of the page tables pointed to by cr3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Hypervisor is invoked when the guest tries to modify cr3 or the page tables</a:t>
            </a:r>
          </a:p>
          <a:p>
            <a:endParaRPr lang="en-US" sz="2400" dirty="0"/>
          </a:p>
          <a:p>
            <a:r>
              <a:rPr lang="en-US" sz="2400" dirty="0"/>
              <a:t>This is called a </a:t>
            </a:r>
            <a:r>
              <a:rPr lang="en-US" sz="2400" b="1" dirty="0"/>
              <a:t>VM-exit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Hypervisor then “shadows” the update, and can also perform a memory translation from GPA to HPA if the guest is mapping a new memory region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D519B-1DBC-0A4B-88CB-B06EB649D6FF}"/>
              </a:ext>
            </a:extLst>
          </p:cNvPr>
          <p:cNvSpPr/>
          <p:nvPr/>
        </p:nvSpPr>
        <p:spPr>
          <a:xfrm>
            <a:off x="4939145" y="576595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www.cs.cmu.edu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/~412/lectures/L04_VTx.pptx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F3AA3ED-BDCB-B246-9413-2B102FC2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33823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2819167" y="609600"/>
            <a:ext cx="914400" cy="1879431"/>
            <a:chOff x="1371600" y="1752600"/>
            <a:chExt cx="914400" cy="1879431"/>
          </a:xfrm>
          <a:noFill/>
        </p:grpSpPr>
        <p:sp>
          <p:nvSpPr>
            <p:cNvPr id="168" name="Rectangle 167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4"/>
            <p:cNvSpPr txBox="1"/>
            <p:nvPr/>
          </p:nvSpPr>
          <p:spPr>
            <a:xfrm>
              <a:off x="1419073" y="3124200"/>
              <a:ext cx="819455" cy="5078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Guest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819167" y="3124200"/>
            <a:ext cx="914633" cy="1879431"/>
            <a:chOff x="1371600" y="1752600"/>
            <a:chExt cx="914633" cy="1879431"/>
          </a:xfrm>
          <a:noFill/>
        </p:grpSpPr>
        <p:sp>
          <p:nvSpPr>
            <p:cNvPr id="159" name="Rectangle 158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49"/>
            <p:cNvSpPr txBox="1"/>
            <p:nvPr/>
          </p:nvSpPr>
          <p:spPr>
            <a:xfrm>
              <a:off x="1419073" y="3124200"/>
              <a:ext cx="867160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Shadow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43167" y="609600"/>
            <a:ext cx="914400" cy="1879431"/>
            <a:chOff x="1371600" y="1752600"/>
            <a:chExt cx="914400" cy="1879431"/>
          </a:xfrm>
          <a:noFill/>
        </p:grpSpPr>
        <p:sp>
          <p:nvSpPr>
            <p:cNvPr id="150" name="Rectangle 149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60"/>
            <p:cNvSpPr txBox="1"/>
            <p:nvPr/>
          </p:nvSpPr>
          <p:spPr>
            <a:xfrm>
              <a:off x="1419073" y="3124200"/>
              <a:ext cx="819455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Guest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867167" y="609600"/>
            <a:ext cx="914400" cy="1879431"/>
            <a:chOff x="1371600" y="1752600"/>
            <a:chExt cx="914400" cy="1879431"/>
          </a:xfrm>
          <a:noFill/>
        </p:grpSpPr>
        <p:sp>
          <p:nvSpPr>
            <p:cNvPr id="141" name="Rectangle 140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70"/>
            <p:cNvSpPr txBox="1"/>
            <p:nvPr/>
          </p:nvSpPr>
          <p:spPr>
            <a:xfrm>
              <a:off x="1419073" y="3124200"/>
              <a:ext cx="819455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Guest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43167" y="3124200"/>
            <a:ext cx="914633" cy="1879431"/>
            <a:chOff x="1371600" y="1752600"/>
            <a:chExt cx="914633" cy="1879431"/>
          </a:xfrm>
          <a:noFill/>
        </p:grpSpPr>
        <p:sp>
          <p:nvSpPr>
            <p:cNvPr id="132" name="Rectangle 131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90"/>
            <p:cNvSpPr txBox="1"/>
            <p:nvPr/>
          </p:nvSpPr>
          <p:spPr>
            <a:xfrm>
              <a:off x="1419073" y="3124200"/>
              <a:ext cx="867160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Shadow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867167" y="3124200"/>
            <a:ext cx="914633" cy="1879431"/>
            <a:chOff x="1371600" y="1752600"/>
            <a:chExt cx="914633" cy="1879431"/>
          </a:xfrm>
          <a:noFill/>
        </p:grpSpPr>
        <p:sp>
          <p:nvSpPr>
            <p:cNvPr id="123" name="Rectangle 122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00"/>
            <p:cNvSpPr txBox="1"/>
            <p:nvPr/>
          </p:nvSpPr>
          <p:spPr>
            <a:xfrm>
              <a:off x="1419073" y="3124200"/>
              <a:ext cx="867160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Shadow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rot="5400000">
            <a:off x="2933467" y="2781300"/>
            <a:ext cx="685800" cy="15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>
            <a:off x="4457467" y="2781300"/>
            <a:ext cx="685800" cy="15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>
            <a:off x="5981467" y="2781300"/>
            <a:ext cx="685800" cy="15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819167" y="838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819167" y="1066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19167" y="1524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867167" y="1752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867167" y="838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343167" y="1524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43167" y="1295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343167" y="838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343167" y="609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819167" y="33528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819167" y="35814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343167" y="31242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343167" y="38100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867167" y="33528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867167" y="42672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447567" y="1828800"/>
            <a:ext cx="9144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6" name="TextBox 136"/>
          <p:cNvSpPr txBox="1"/>
          <p:nvPr/>
        </p:nvSpPr>
        <p:spPr>
          <a:xfrm>
            <a:off x="1371367" y="2133600"/>
            <a:ext cx="109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Virtual CR3</a:t>
            </a:r>
          </a:p>
        </p:txBody>
      </p:sp>
      <p:sp>
        <p:nvSpPr>
          <p:cNvPr id="117" name="TextBox 138"/>
          <p:cNvSpPr txBox="1"/>
          <p:nvPr/>
        </p:nvSpPr>
        <p:spPr>
          <a:xfrm>
            <a:off x="1447567" y="3048000"/>
            <a:ext cx="109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Real CR3</a:t>
            </a:r>
          </a:p>
        </p:txBody>
      </p:sp>
      <p:cxnSp>
        <p:nvCxnSpPr>
          <p:cNvPr id="118" name="Elbow Connector 117"/>
          <p:cNvCxnSpPr>
            <a:stCxn id="119" idx="0"/>
          </p:cNvCxnSpPr>
          <p:nvPr/>
        </p:nvCxnSpPr>
        <p:spPr>
          <a:xfrm rot="5400000" flipH="1" flipV="1">
            <a:off x="3466867" y="-952500"/>
            <a:ext cx="1295400" cy="4419600"/>
          </a:xfrm>
          <a:prstGeom prst="bentConnector3">
            <a:avLst>
              <a:gd name="adj1" fmla="val 12494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1828567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523767" y="3352800"/>
            <a:ext cx="9144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904767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122" name="Elbow Connector 121"/>
          <p:cNvCxnSpPr>
            <a:stCxn id="121" idx="4"/>
          </p:cNvCxnSpPr>
          <p:nvPr/>
        </p:nvCxnSpPr>
        <p:spPr>
          <a:xfrm rot="16200000" flipH="1">
            <a:off x="3453478" y="2108888"/>
            <a:ext cx="1422231" cy="4367253"/>
          </a:xfrm>
          <a:prstGeom prst="bentConnector3">
            <a:avLst>
              <a:gd name="adj1" fmla="val 122724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Slide Number Placeholder 3">
            <a:extLst>
              <a:ext uri="{FF2B5EF4-FFF2-40B4-BE49-F238E27FC236}">
                <a16:creationId xmlns:a16="http://schemas.microsoft.com/office/drawing/2014/main" id="{7C23BB35-F9D3-3B45-9E60-CE3E992F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6513D95-0569-4AD4-8706-96E6A7B867B5}" type="slidenum">
              <a:rPr lang="en-US" smtClean="0"/>
              <a:t>18</a:t>
            </a:fld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C194B8A-56D1-914B-913A-D04BFAFA7F16}"/>
              </a:ext>
            </a:extLst>
          </p:cNvPr>
          <p:cNvSpPr/>
          <p:nvPr/>
        </p:nvSpPr>
        <p:spPr>
          <a:xfrm>
            <a:off x="4939145" y="576595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www.cs.cmu.edu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/~412/lectures/L04_VTx.pptx</a:t>
            </a:r>
          </a:p>
        </p:txBody>
      </p:sp>
      <p:sp>
        <p:nvSpPr>
          <p:cNvPr id="181" name="Title 3">
            <a:extLst>
              <a:ext uri="{FF2B5EF4-FFF2-40B4-BE49-F238E27FC236}">
                <a16:creationId xmlns:a16="http://schemas.microsoft.com/office/drawing/2014/main" id="{4A3CAFBE-C25F-6F47-B8C6-AE14C3F0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587424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Guest adds new page </a:t>
            </a:r>
            <a:br>
              <a:rPr lang="en-US" sz="2400" dirty="0"/>
            </a:br>
            <a:r>
              <a:rPr lang="en-US" sz="2400" dirty="0"/>
              <a:t>mapping (to GPA P) (1)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284A869-81DC-174B-8CFC-B0A18AB4731A}"/>
              </a:ext>
            </a:extLst>
          </p:cNvPr>
          <p:cNvSpPr/>
          <p:nvPr/>
        </p:nvSpPr>
        <p:spPr>
          <a:xfrm>
            <a:off x="5867167" y="1295400"/>
            <a:ext cx="914400" cy="2286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980EA8F-31BE-0A45-94C1-FEFD21244519}"/>
              </a:ext>
            </a:extLst>
          </p:cNvPr>
          <p:cNvSpPr/>
          <p:nvPr/>
        </p:nvSpPr>
        <p:spPr>
          <a:xfrm>
            <a:off x="6802116" y="1271200"/>
            <a:ext cx="1489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 new GPA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</a:p>
        </p:txBody>
      </p:sp>
      <p:sp>
        <p:nvSpPr>
          <p:cNvPr id="182" name="Footer Placeholder 3">
            <a:extLst>
              <a:ext uri="{FF2B5EF4-FFF2-40B4-BE49-F238E27FC236}">
                <a16:creationId xmlns:a16="http://schemas.microsoft.com/office/drawing/2014/main" id="{5A942E09-5157-C843-BEBC-D129FE66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02345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2819167" y="609600"/>
            <a:ext cx="914400" cy="1879431"/>
            <a:chOff x="1371600" y="1752600"/>
            <a:chExt cx="914400" cy="1879431"/>
          </a:xfrm>
          <a:noFill/>
        </p:grpSpPr>
        <p:sp>
          <p:nvSpPr>
            <p:cNvPr id="168" name="Rectangle 167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4"/>
            <p:cNvSpPr txBox="1"/>
            <p:nvPr/>
          </p:nvSpPr>
          <p:spPr>
            <a:xfrm>
              <a:off x="1419073" y="3124200"/>
              <a:ext cx="819455" cy="5078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Guest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819167" y="3124200"/>
            <a:ext cx="914633" cy="1879431"/>
            <a:chOff x="1371600" y="1752600"/>
            <a:chExt cx="914633" cy="1879431"/>
          </a:xfrm>
          <a:noFill/>
        </p:grpSpPr>
        <p:sp>
          <p:nvSpPr>
            <p:cNvPr id="159" name="Rectangle 158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49"/>
            <p:cNvSpPr txBox="1"/>
            <p:nvPr/>
          </p:nvSpPr>
          <p:spPr>
            <a:xfrm>
              <a:off x="1419073" y="3124200"/>
              <a:ext cx="867160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Shadow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43167" y="609600"/>
            <a:ext cx="914400" cy="1879431"/>
            <a:chOff x="1371600" y="1752600"/>
            <a:chExt cx="914400" cy="1879431"/>
          </a:xfrm>
          <a:noFill/>
        </p:grpSpPr>
        <p:sp>
          <p:nvSpPr>
            <p:cNvPr id="150" name="Rectangle 149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60"/>
            <p:cNvSpPr txBox="1"/>
            <p:nvPr/>
          </p:nvSpPr>
          <p:spPr>
            <a:xfrm>
              <a:off x="1419073" y="3124200"/>
              <a:ext cx="819455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Guest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867167" y="609600"/>
            <a:ext cx="914400" cy="1879431"/>
            <a:chOff x="1371600" y="1752600"/>
            <a:chExt cx="914400" cy="1879431"/>
          </a:xfrm>
          <a:noFill/>
        </p:grpSpPr>
        <p:sp>
          <p:nvSpPr>
            <p:cNvPr id="141" name="Rectangle 140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70"/>
            <p:cNvSpPr txBox="1"/>
            <p:nvPr/>
          </p:nvSpPr>
          <p:spPr>
            <a:xfrm>
              <a:off x="1419073" y="3124200"/>
              <a:ext cx="819455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Guest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43167" y="3124200"/>
            <a:ext cx="914633" cy="1879431"/>
            <a:chOff x="1371600" y="1752600"/>
            <a:chExt cx="914633" cy="1879431"/>
          </a:xfrm>
          <a:noFill/>
        </p:grpSpPr>
        <p:sp>
          <p:nvSpPr>
            <p:cNvPr id="132" name="Rectangle 131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90"/>
            <p:cNvSpPr txBox="1"/>
            <p:nvPr/>
          </p:nvSpPr>
          <p:spPr>
            <a:xfrm>
              <a:off x="1419073" y="3124200"/>
              <a:ext cx="867160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Shadow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867167" y="3124200"/>
            <a:ext cx="914633" cy="1879431"/>
            <a:chOff x="1371600" y="1752600"/>
            <a:chExt cx="914633" cy="1879431"/>
          </a:xfrm>
          <a:noFill/>
        </p:grpSpPr>
        <p:sp>
          <p:nvSpPr>
            <p:cNvPr id="123" name="Rectangle 122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00"/>
            <p:cNvSpPr txBox="1"/>
            <p:nvPr/>
          </p:nvSpPr>
          <p:spPr>
            <a:xfrm>
              <a:off x="1419073" y="3124200"/>
              <a:ext cx="867160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Shadow</a:t>
              </a:r>
              <a:endParaRPr lang="en-US" sz="1400" b="1" dirty="0"/>
            </a:p>
            <a:p>
              <a:pPr algn="ctr"/>
              <a:r>
                <a:rPr lang="en-US" sz="1050" b="1" dirty="0"/>
                <a:t>Page Table</a:t>
              </a:r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rot="5400000">
            <a:off x="2933467" y="2781300"/>
            <a:ext cx="685800" cy="15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>
            <a:off x="4457467" y="2781300"/>
            <a:ext cx="685800" cy="15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>
            <a:off x="5981467" y="2781300"/>
            <a:ext cx="685800" cy="15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819167" y="838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819167" y="1066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19167" y="1524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867167" y="1752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867167" y="838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343167" y="1524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43167" y="1295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343167" y="838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343167" y="609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819167" y="33528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819167" y="35814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343167" y="31242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343167" y="38100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867167" y="33528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867167" y="42672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447567" y="1828800"/>
            <a:ext cx="9144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6" name="TextBox 136"/>
          <p:cNvSpPr txBox="1"/>
          <p:nvPr/>
        </p:nvSpPr>
        <p:spPr>
          <a:xfrm>
            <a:off x="1371367" y="2133600"/>
            <a:ext cx="109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Virtual CR3</a:t>
            </a:r>
          </a:p>
        </p:txBody>
      </p:sp>
      <p:sp>
        <p:nvSpPr>
          <p:cNvPr id="117" name="TextBox 138"/>
          <p:cNvSpPr txBox="1"/>
          <p:nvPr/>
        </p:nvSpPr>
        <p:spPr>
          <a:xfrm>
            <a:off x="1447567" y="3048000"/>
            <a:ext cx="109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Real CR3</a:t>
            </a:r>
          </a:p>
        </p:txBody>
      </p:sp>
      <p:cxnSp>
        <p:nvCxnSpPr>
          <p:cNvPr id="118" name="Elbow Connector 117"/>
          <p:cNvCxnSpPr>
            <a:stCxn id="119" idx="0"/>
          </p:cNvCxnSpPr>
          <p:nvPr/>
        </p:nvCxnSpPr>
        <p:spPr>
          <a:xfrm rot="5400000" flipH="1" flipV="1">
            <a:off x="3466867" y="-952500"/>
            <a:ext cx="1295400" cy="4419600"/>
          </a:xfrm>
          <a:prstGeom prst="bentConnector3">
            <a:avLst>
              <a:gd name="adj1" fmla="val 12494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1828567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523767" y="3352800"/>
            <a:ext cx="9144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904767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122" name="Elbow Connector 121"/>
          <p:cNvCxnSpPr>
            <a:stCxn id="121" idx="4"/>
          </p:cNvCxnSpPr>
          <p:nvPr/>
        </p:nvCxnSpPr>
        <p:spPr>
          <a:xfrm rot="16200000" flipH="1">
            <a:off x="3453478" y="2108888"/>
            <a:ext cx="1422231" cy="4367253"/>
          </a:xfrm>
          <a:prstGeom prst="bentConnector3">
            <a:avLst>
              <a:gd name="adj1" fmla="val 122724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Slide Number Placeholder 3">
            <a:extLst>
              <a:ext uri="{FF2B5EF4-FFF2-40B4-BE49-F238E27FC236}">
                <a16:creationId xmlns:a16="http://schemas.microsoft.com/office/drawing/2014/main" id="{7C23BB35-F9D3-3B45-9E60-CE3E992F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6513D95-0569-4AD4-8706-96E6A7B867B5}" type="slidenum">
              <a:rPr lang="en-US" smtClean="0"/>
              <a:t>19</a:t>
            </a:fld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C194B8A-56D1-914B-913A-D04BFAFA7F16}"/>
              </a:ext>
            </a:extLst>
          </p:cNvPr>
          <p:cNvSpPr/>
          <p:nvPr/>
        </p:nvSpPr>
        <p:spPr>
          <a:xfrm>
            <a:off x="4939145" y="576595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www.cs.cmu.edu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/~412/lectures/L04_VTx.pptx</a:t>
            </a:r>
          </a:p>
        </p:txBody>
      </p:sp>
      <p:sp>
        <p:nvSpPr>
          <p:cNvPr id="181" name="Title 3">
            <a:extLst>
              <a:ext uri="{FF2B5EF4-FFF2-40B4-BE49-F238E27FC236}">
                <a16:creationId xmlns:a16="http://schemas.microsoft.com/office/drawing/2014/main" id="{4A3CAFBE-C25F-6F47-B8C6-AE14C3F0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0" y="5764371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Write to the PTE causes</a:t>
            </a:r>
            <a:br>
              <a:rPr lang="en-US" sz="2400" dirty="0"/>
            </a:br>
            <a:r>
              <a:rPr lang="en-US" sz="2400" dirty="0"/>
              <a:t>VM-exit; hypervisor maps PTE </a:t>
            </a:r>
            <a:br>
              <a:rPr lang="en-US" sz="2400" dirty="0"/>
            </a:br>
            <a:r>
              <a:rPr lang="en-US" sz="2400" dirty="0"/>
              <a:t>to HPA (say P’) (2)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284A869-81DC-174B-8CFC-B0A18AB4731A}"/>
              </a:ext>
            </a:extLst>
          </p:cNvPr>
          <p:cNvSpPr/>
          <p:nvPr/>
        </p:nvSpPr>
        <p:spPr>
          <a:xfrm>
            <a:off x="5867167" y="1295400"/>
            <a:ext cx="914400" cy="2286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980EA8F-31BE-0A45-94C1-FEFD21244519}"/>
              </a:ext>
            </a:extLst>
          </p:cNvPr>
          <p:cNvSpPr/>
          <p:nvPr/>
        </p:nvSpPr>
        <p:spPr>
          <a:xfrm>
            <a:off x="6802116" y="1271200"/>
            <a:ext cx="1489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 new GPA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5F791F9-93C5-434B-961B-F73B6918F1BE}"/>
              </a:ext>
            </a:extLst>
          </p:cNvPr>
          <p:cNvSpPr/>
          <p:nvPr/>
        </p:nvSpPr>
        <p:spPr>
          <a:xfrm>
            <a:off x="6802116" y="3778384"/>
            <a:ext cx="1489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 new HPA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P’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C4031D7-A580-BD4D-A9E2-CE0FB7F17BF3}"/>
              </a:ext>
            </a:extLst>
          </p:cNvPr>
          <p:cNvSpPr/>
          <p:nvPr/>
        </p:nvSpPr>
        <p:spPr>
          <a:xfrm>
            <a:off x="5867167" y="3802583"/>
            <a:ext cx="914400" cy="2286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82" name="Footer Placeholder 3">
            <a:extLst>
              <a:ext uri="{FF2B5EF4-FFF2-40B4-BE49-F238E27FC236}">
                <a16:creationId xmlns:a16="http://schemas.microsoft.com/office/drawing/2014/main" id="{95186D57-F15B-6B41-A09A-34BD5276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28487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49E5-95DE-F947-B4DD-4BA04B2F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B878-B891-7749-981E-30780B84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used to virtual addresses which get mapped to physical addresses</a:t>
            </a:r>
          </a:p>
          <a:p>
            <a:endParaRPr lang="en-US" dirty="0"/>
          </a:p>
          <a:p>
            <a:r>
              <a:rPr lang="en-US" dirty="0"/>
              <a:t>But what about guest addresses? How do they map to host addresses? </a:t>
            </a:r>
          </a:p>
          <a:p>
            <a:endParaRPr lang="en-US" dirty="0"/>
          </a:p>
          <a:p>
            <a:r>
              <a:rPr lang="en-US" b="1" dirty="0"/>
              <a:t>Virtualization</a:t>
            </a:r>
            <a:r>
              <a:rPr lang="en-US" dirty="0"/>
              <a:t> adds another level of indirection that the hypervisor has to deal with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41DC1-19C3-9643-BA8A-89C5EEE4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38903-FE66-234C-B477-0F93B970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8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Drawbacks: Shadow Page Tables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Need to handle </a:t>
            </a:r>
            <a:r>
              <a:rPr lang="en-US" sz="2400" b="1" dirty="0"/>
              <a:t>trap (often called VM exit)</a:t>
            </a:r>
            <a:r>
              <a:rPr lang="en-US" sz="2400" dirty="0"/>
              <a:t> on all page table updates (and context switches)</a:t>
            </a:r>
          </a:p>
          <a:p>
            <a:pPr lvl="1"/>
            <a:r>
              <a:rPr lang="en-US" sz="2000" dirty="0"/>
              <a:t>Processor moves from </a:t>
            </a:r>
            <a:r>
              <a:rPr lang="en-US" sz="2000" dirty="0" err="1"/>
              <a:t>vmx</a:t>
            </a:r>
            <a:r>
              <a:rPr lang="en-US" sz="2000" dirty="0"/>
              <a:t> non-root (guest mode) to </a:t>
            </a:r>
            <a:r>
              <a:rPr lang="en-US" sz="2000" dirty="0" err="1"/>
              <a:t>vmx</a:t>
            </a:r>
            <a:r>
              <a:rPr lang="en-US" sz="2000" dirty="0"/>
              <a:t> root (host mode)</a:t>
            </a:r>
          </a:p>
          <a:p>
            <a:pPr lvl="1"/>
            <a:r>
              <a:rPr lang="en-US" sz="2000" dirty="0"/>
              <a:t>Similar to a CPU context switch, but actually </a:t>
            </a:r>
            <a:r>
              <a:rPr lang="en-US" sz="2000" dirty="0">
                <a:solidFill>
                  <a:srgbClr val="FF0000"/>
                </a:solidFill>
              </a:rPr>
              <a:t>more expensive</a:t>
            </a:r>
          </a:p>
          <a:p>
            <a:endParaRPr lang="en-US" sz="2400" dirty="0"/>
          </a:p>
          <a:p>
            <a:r>
              <a:rPr lang="en-US" sz="2400" dirty="0"/>
              <a:t>Maintaining consistency between guest page tables and shadow page tables leads to frequent </a:t>
            </a:r>
            <a:r>
              <a:rPr lang="en-US" sz="2400" b="1" dirty="0"/>
              <a:t>traps</a:t>
            </a:r>
            <a:r>
              <a:rPr lang="en-US" sz="2400" dirty="0"/>
              <a:t> if guest has frequency switches or page table updates</a:t>
            </a:r>
          </a:p>
          <a:p>
            <a:endParaRPr lang="en-US" sz="2400" dirty="0"/>
          </a:p>
          <a:p>
            <a:r>
              <a:rPr lang="en-US" sz="2400" dirty="0"/>
              <a:t>Loss of performance due to TLB flush on every “world-switch”</a:t>
            </a:r>
          </a:p>
          <a:p>
            <a:endParaRPr lang="en-US" sz="2400" dirty="0"/>
          </a:p>
          <a:p>
            <a:r>
              <a:rPr lang="en-US" sz="2400" dirty="0"/>
              <a:t>Memory overhead due to shadow copying of guest page tables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D519B-1DBC-0A4B-88CB-B06EB649D6FF}"/>
              </a:ext>
            </a:extLst>
          </p:cNvPr>
          <p:cNvSpPr/>
          <p:nvPr/>
        </p:nvSpPr>
        <p:spPr>
          <a:xfrm>
            <a:off x="4939145" y="576595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www.cs.cmu.edu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/~412/lectures/L04_VTx.pptx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8FBE0AC-A60C-0A4E-935D-A4B714C3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624903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/ Extended Page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Extended page-table mechanism (EPT) used to support the virtualization of physical memory.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Guest-physical addresses are translated by </a:t>
            </a:r>
            <a:r>
              <a:rPr lang="en-US" sz="2400" dirty="0">
                <a:solidFill>
                  <a:srgbClr val="FF0000"/>
                </a:solidFill>
              </a:rPr>
              <a:t>traversing a set of EPT paging structures </a:t>
            </a:r>
            <a:r>
              <a:rPr lang="en-US" sz="2400" dirty="0"/>
              <a:t>to produce physical addresses that are used to access memory.</a:t>
            </a:r>
          </a:p>
          <a:p>
            <a:pPr lvl="1"/>
            <a:r>
              <a:rPr lang="en-US" sz="2000" dirty="0"/>
              <a:t>i.e., the hardware gives us a </a:t>
            </a:r>
            <a:r>
              <a:rPr lang="en-US" sz="2000" b="1" dirty="0">
                <a:solidFill>
                  <a:srgbClr val="FF0000"/>
                </a:solidFill>
              </a:rPr>
              <a:t>2nd set of page tables</a:t>
            </a:r>
            <a:r>
              <a:rPr lang="en-US" sz="2000" dirty="0"/>
              <a:t> to do the translation without needing VMM intervention</a:t>
            </a:r>
          </a:p>
          <a:p>
            <a:pPr lvl="1"/>
            <a:r>
              <a:rPr lang="en-US" sz="2000" dirty="0"/>
              <a:t>Of course, the VMM </a:t>
            </a:r>
            <a:r>
              <a:rPr lang="en-US" sz="2000" i="1" dirty="0"/>
              <a:t>is</a:t>
            </a:r>
            <a:r>
              <a:rPr lang="en-US" sz="2000" dirty="0"/>
              <a:t> still responsible for setting up the EPT, but this generally only needs to be done once at </a:t>
            </a:r>
            <a:br>
              <a:rPr lang="en-US" sz="2000" dirty="0"/>
            </a:br>
            <a:r>
              <a:rPr lang="en-US" sz="2000" dirty="0"/>
              <a:t>guest boot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3A9E9F-A038-4E42-942A-72D5F6D0F23D}"/>
              </a:ext>
            </a:extLst>
          </p:cNvPr>
          <p:cNvSpPr/>
          <p:nvPr/>
        </p:nvSpPr>
        <p:spPr>
          <a:xfrm>
            <a:off x="4939145" y="576595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www.cs.cmu.edu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/~412/lectures/L04_VTx.pptx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9BA365F-C0D2-204D-9A57-720865B1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239394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1E38D0-EB1E-9241-802B-101C01095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09"/>
            <a:ext cx="7865935" cy="589699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4AB5E-1F6C-9443-B721-9FBCF20F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0CA57-8973-BB4A-9B6E-9DA4DD2D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78EDF-CD7F-8C49-9475-3489E6A81BAA}"/>
              </a:ext>
            </a:extLst>
          </p:cNvPr>
          <p:cNvSpPr/>
          <p:nvPr/>
        </p:nvSpPr>
        <p:spPr>
          <a:xfrm>
            <a:off x="4939145" y="576595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https://www.exploit-db.com/docs/45546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34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 EPT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Simplified VMM design (no need to maintain any “shadow” state or complex software MMU structures)</a:t>
            </a:r>
          </a:p>
          <a:p>
            <a:endParaRPr lang="en-US" sz="2400" dirty="0"/>
          </a:p>
          <a:p>
            <a:r>
              <a:rPr lang="en-US" sz="2400" dirty="0"/>
              <a:t>Guest page table modifications need not be trapped, hence VM exits reduced.</a:t>
            </a:r>
          </a:p>
          <a:p>
            <a:endParaRPr lang="en-US" sz="2400" dirty="0"/>
          </a:p>
          <a:p>
            <a:r>
              <a:rPr lang="en-US" sz="2400" dirty="0"/>
              <a:t>Reduced memory footprint compared to shadow page table algorithms.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999F52-03FF-6C4E-84FF-5DD6635178A6}"/>
              </a:ext>
            </a:extLst>
          </p:cNvPr>
          <p:cNvSpPr/>
          <p:nvPr/>
        </p:nvSpPr>
        <p:spPr>
          <a:xfrm>
            <a:off x="4939145" y="576595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www.cs.cmu.edu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/~412/lectures/L04_VTx.pptx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0222A1D-8B70-554F-8D58-2B875134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766056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Disadvantages: 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TLB miss is </a:t>
            </a:r>
            <a:r>
              <a:rPr lang="en-US" sz="2400" dirty="0">
                <a:solidFill>
                  <a:srgbClr val="FF0000"/>
                </a:solidFill>
              </a:rPr>
              <a:t>very costly </a:t>
            </a:r>
            <a:r>
              <a:rPr lang="en-US" sz="2400" dirty="0"/>
              <a:t>since guest-physical address to machine address needs an extra EPT walk for each stage of guest-virtual address translation.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4BF1D2-6B7C-1B4F-A886-A03D14F94D62}"/>
              </a:ext>
            </a:extLst>
          </p:cNvPr>
          <p:cNvSpPr/>
          <p:nvPr/>
        </p:nvSpPr>
        <p:spPr>
          <a:xfrm>
            <a:off x="4939145" y="576595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www.cs.cmu.edu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/~412/lectures/L04_VTx.pptx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93D85C2-4F7F-E44D-B003-019D3603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522688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AF0030-51D6-784D-A7DC-F741DE5C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11116-35E1-7941-A662-A9C15816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DED904-105E-C443-B912-03F0652A6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0959"/>
            <a:ext cx="4803345" cy="5715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5E59BE-2959-CE47-992E-621DF8ED2CAD}"/>
              </a:ext>
            </a:extLst>
          </p:cNvPr>
          <p:cNvSpPr/>
          <p:nvPr/>
        </p:nvSpPr>
        <p:spPr>
          <a:xfrm>
            <a:off x="4495800" y="5765959"/>
            <a:ext cx="4772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hlinkClick r:id="rId3"/>
              </a:rPr>
              <a:t>https://research.cs.wisc.edu/multifacet/papers/isca16_agile_paging.pdf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52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DE80-B8D7-0C46-983B-3A07B681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8B99-42A9-A14A-8607-DA43A2F24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Today’s studio gives you experience measuring performance of memory bound workloads in native and virtualized environments</a:t>
            </a:r>
          </a:p>
          <a:p>
            <a:endParaRPr lang="en-US" dirty="0"/>
          </a:p>
          <a:p>
            <a:r>
              <a:rPr lang="en-US" dirty="0"/>
              <a:t>Again uses QEMU/KVM on your Raspberry Pi</a:t>
            </a:r>
          </a:p>
          <a:p>
            <a:endParaRPr lang="en-US" dirty="0"/>
          </a:p>
          <a:p>
            <a:r>
              <a:rPr lang="en-US" dirty="0"/>
              <a:t>Think about what types of workloads would benefit from shadow paging and what type would benefit from </a:t>
            </a:r>
            <a:r>
              <a:rPr lang="en-US"/>
              <a:t>nested paging</a:t>
            </a:r>
            <a:endParaRPr lang="en-US" dirty="0" err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A627A-50AF-404E-9A5E-F353268B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F0987-E194-714B-91A8-96919EEF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EB61-81AE-7648-87CF-6E72C398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(x86) Supervisor Mode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3CFF53F7-9696-B546-A49F-0C68B81E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B4CB5243-5DB0-8647-8C28-4E2EA721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EC0F733-06AE-2B4C-90BF-A0B44984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Virtualization extensions – </a:t>
            </a:r>
            <a:r>
              <a:rPr lang="en-US" dirty="0"/>
              <a:t>hardware updates in recent processors to make virtualization more efficient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Without extensions, we need to run guest code in ring-3 to prevent it from corrupting shared hardware</a:t>
            </a:r>
          </a:p>
          <a:p>
            <a:endParaRPr lang="en-US" dirty="0"/>
          </a:p>
          <a:p>
            <a:r>
              <a:rPr lang="en-US" dirty="0"/>
              <a:t>E.g., what if the guest ran in ring-0? It </a:t>
            </a:r>
            <a:r>
              <a:rPr lang="en-US" dirty="0">
                <a:solidFill>
                  <a:srgbClr val="FF0000"/>
                </a:solidFill>
              </a:rPr>
              <a:t>could update its page tables to map any physical memory </a:t>
            </a:r>
            <a:r>
              <a:rPr lang="en-US" dirty="0"/>
              <a:t>– major security issue</a:t>
            </a:r>
          </a:p>
        </p:txBody>
      </p:sp>
    </p:spTree>
    <p:extLst>
      <p:ext uri="{BB962C8B-B14F-4D97-AF65-F5344CB8AC3E}">
        <p14:creationId xmlns:p14="http://schemas.microsoft.com/office/powerpoint/2010/main" val="375841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EB61-81AE-7648-87CF-6E72C398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(x86) Virtualization Extensions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3CFF53F7-9696-B546-A49F-0C68B81E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B4CB5243-5DB0-8647-8C28-4E2EA721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EC0F733-06AE-2B4C-90BF-A0B44984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Virtualization extensions </a:t>
            </a:r>
            <a:r>
              <a:rPr lang="en-US" dirty="0"/>
              <a:t>allow us to run guest code directly in ring 0 but to do so safely thanks to a new orthogonal privilege mode, </a:t>
            </a:r>
            <a:r>
              <a:rPr lang="en-US" b="1" dirty="0"/>
              <a:t>supervisor mode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8E6DA-FFCC-8E43-B9D0-5D245F9AEE6A}"/>
              </a:ext>
            </a:extLst>
          </p:cNvPr>
          <p:cNvSpPr/>
          <p:nvPr/>
        </p:nvSpPr>
        <p:spPr>
          <a:xfrm>
            <a:off x="2613128" y="5515031"/>
            <a:ext cx="427412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11833F-2D9E-1540-899D-C2AE39EB7074}"/>
              </a:ext>
            </a:extLst>
          </p:cNvPr>
          <p:cNvSpPr/>
          <p:nvPr/>
        </p:nvSpPr>
        <p:spPr>
          <a:xfrm>
            <a:off x="3229656" y="3992370"/>
            <a:ext cx="716972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50E7F7-6DE9-7842-94FA-5012A6B883CC}"/>
              </a:ext>
            </a:extLst>
          </p:cNvPr>
          <p:cNvSpPr/>
          <p:nvPr/>
        </p:nvSpPr>
        <p:spPr>
          <a:xfrm>
            <a:off x="5058456" y="4543481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D1F608C-2E8D-3D4D-82C0-CD83F6C92321}"/>
              </a:ext>
            </a:extLst>
          </p:cNvPr>
          <p:cNvSpPr/>
          <p:nvPr/>
        </p:nvSpPr>
        <p:spPr>
          <a:xfrm>
            <a:off x="2952565" y="4503256"/>
            <a:ext cx="1378527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Guest OS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7020400-F0A7-B34F-9D52-F94490EFD8EE}"/>
              </a:ext>
            </a:extLst>
          </p:cNvPr>
          <p:cNvSpPr/>
          <p:nvPr/>
        </p:nvSpPr>
        <p:spPr>
          <a:xfrm>
            <a:off x="2689328" y="5059563"/>
            <a:ext cx="3816927" cy="43959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Hypervisor + Host 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4D53F-D6AD-2F45-9459-96B857E19486}"/>
              </a:ext>
            </a:extLst>
          </p:cNvPr>
          <p:cNvSpPr txBox="1"/>
          <p:nvPr/>
        </p:nvSpPr>
        <p:spPr>
          <a:xfrm>
            <a:off x="304800" y="5059563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Ring 0,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Supervisor Mode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E58B2-70DA-5B4C-B3D8-9EBEB97D0229}"/>
              </a:ext>
            </a:extLst>
          </p:cNvPr>
          <p:cNvSpPr txBox="1"/>
          <p:nvPr/>
        </p:nvSpPr>
        <p:spPr>
          <a:xfrm>
            <a:off x="5903583" y="4598384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Ring 3, Supervisor Mode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C94FCE-82C3-0F4D-875F-3F7F06A250A0}"/>
              </a:ext>
            </a:extLst>
          </p:cNvPr>
          <p:cNvSpPr txBox="1"/>
          <p:nvPr/>
        </p:nvSpPr>
        <p:spPr>
          <a:xfrm>
            <a:off x="275173" y="4543481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Ring 0, Guest Mode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4131E-A6EE-D34A-AAD4-1F96A2B5FE96}"/>
              </a:ext>
            </a:extLst>
          </p:cNvPr>
          <p:cNvSpPr txBox="1"/>
          <p:nvPr/>
        </p:nvSpPr>
        <p:spPr>
          <a:xfrm>
            <a:off x="2408958" y="3529325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Ring 3, Guest Mode</a:t>
            </a:r>
          </a:p>
        </p:txBody>
      </p:sp>
    </p:spTree>
    <p:extLst>
      <p:ext uri="{BB962C8B-B14F-4D97-AF65-F5344CB8AC3E}">
        <p14:creationId xmlns:p14="http://schemas.microsoft.com/office/powerpoint/2010/main" val="308919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EB61-81AE-7648-87CF-6E72C398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(x86) Rings and Supervisor Modes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3CFF53F7-9696-B546-A49F-0C68B81E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B4CB5243-5DB0-8647-8C28-4E2EA721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4CE9900-D397-1D47-AD71-8284BDBF2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Rings and supervisor mode</a:t>
            </a:r>
            <a:r>
              <a:rPr lang="en-US" dirty="0"/>
              <a:t> are architecture specific (ARM is a lot different than x86)</a:t>
            </a:r>
          </a:p>
          <a:p>
            <a:endParaRPr lang="en-US" dirty="0"/>
          </a:p>
          <a:p>
            <a:r>
              <a:rPr lang="en-US" dirty="0"/>
              <a:t>Intel/AMD (x86)</a:t>
            </a:r>
          </a:p>
          <a:p>
            <a:pPr lvl="1"/>
            <a:r>
              <a:rPr lang="en-US" dirty="0"/>
              <a:t>VMX root (</a:t>
            </a:r>
            <a:r>
              <a:rPr lang="en-US" dirty="0">
                <a:solidFill>
                  <a:srgbClr val="FF0000"/>
                </a:solidFill>
              </a:rPr>
              <a:t>host mode</a:t>
            </a:r>
            <a:r>
              <a:rPr lang="en-US" dirty="0"/>
              <a:t>) VMX non-root (</a:t>
            </a:r>
            <a:r>
              <a:rPr lang="en-US" dirty="0">
                <a:solidFill>
                  <a:srgbClr val="FF0000"/>
                </a:solidFill>
              </a:rPr>
              <a:t>guest mode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dirty="0"/>
              <a:t>Everything in this discussion pertains to x86, though ARM does have some similarities</a:t>
            </a:r>
          </a:p>
          <a:p>
            <a:endParaRPr lang="en-US" dirty="0"/>
          </a:p>
          <a:p>
            <a:r>
              <a:rPr lang="en-US" dirty="0"/>
              <a:t>The basic idea of the virtualization extensions is to </a:t>
            </a:r>
            <a:r>
              <a:rPr lang="en-US" b="1" dirty="0"/>
              <a:t>duplicate</a:t>
            </a:r>
            <a:r>
              <a:rPr lang="en-US" dirty="0"/>
              <a:t> some of the hardware to add a second level of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80091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EB61-81AE-7648-87CF-6E72C398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(x86) Nested Page Tables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3CFF53F7-9696-B546-A49F-0C68B81E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B4CB5243-5DB0-8647-8C28-4E2EA721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4CE9900-D397-1D47-AD71-8284BDBF2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Without VMX support, we can’t let the guest directly update its page tables</a:t>
            </a:r>
          </a:p>
          <a:p>
            <a:pPr lvl="1"/>
            <a:r>
              <a:rPr lang="en-US" dirty="0" err="1"/>
              <a:t>mov</a:t>
            </a:r>
            <a:r>
              <a:rPr lang="en-US" dirty="0"/>
              <a:t> cr3, 0x….</a:t>
            </a:r>
          </a:p>
          <a:p>
            <a:pPr lvl="1"/>
            <a:endParaRPr lang="en-US" dirty="0"/>
          </a:p>
          <a:p>
            <a:r>
              <a:rPr lang="en-US" dirty="0"/>
              <a:t>Such an instruction needs to be trapped and emulated by something like QEMU (we’ll talk about how in a bit)</a:t>
            </a:r>
          </a:p>
          <a:p>
            <a:endParaRPr lang="en-US" dirty="0"/>
          </a:p>
          <a:p>
            <a:r>
              <a:rPr lang="en-US" dirty="0"/>
              <a:t>But with VMX support, we can actually let the guest modify cr3 directly</a:t>
            </a:r>
          </a:p>
        </p:txBody>
      </p:sp>
    </p:spTree>
    <p:extLst>
      <p:ext uri="{BB962C8B-B14F-4D97-AF65-F5344CB8AC3E}">
        <p14:creationId xmlns:p14="http://schemas.microsoft.com/office/powerpoint/2010/main" val="31500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Paging Review (use of control registers)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CPU instruction: WR R1, 0x0000  cd00  2240  6c90</a:t>
            </a:r>
          </a:p>
          <a:p>
            <a:r>
              <a:rPr lang="en-US" sz="2400" dirty="0"/>
              <a:t>Step 1: Get Top-level page table address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6900" y="3491300"/>
            <a:ext cx="990600" cy="92333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MMU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105400"/>
            <a:ext cx="3810000" cy="369332"/>
          </a:xfrm>
          <a:prstGeom prst="rect">
            <a:avLst/>
          </a:prstGeom>
          <a:solidFill>
            <a:srgbClr val="0070C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 0x0000  cd00  2240  6c90</a:t>
            </a:r>
          </a:p>
        </p:txBody>
      </p:sp>
      <p:cxnSp>
        <p:nvCxnSpPr>
          <p:cNvPr id="8" name="Straight Arrow Connector 7"/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4414630"/>
            <a:ext cx="0" cy="690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3"/>
            <a:endCxn id="18" idx="1"/>
          </p:cNvCxnSpPr>
          <p:nvPr/>
        </p:nvCxnSpPr>
        <p:spPr>
          <a:xfrm>
            <a:off x="2857500" y="3952965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2500" y="3352800"/>
            <a:ext cx="3162300" cy="1200329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Control Register (x86: CR3;</a:t>
            </a:r>
          </a:p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ARM: CP15 c2)</a:t>
            </a:r>
          </a:p>
          <a:p>
            <a:pPr algn="ctr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Arrow Connector 18"/>
          <p:cNvCxnSpPr>
            <a:cxnSpLocks/>
            <a:stCxn id="18" idx="2"/>
            <a:endCxn id="21" idx="0"/>
          </p:cNvCxnSpPr>
          <p:nvPr/>
        </p:nvCxnSpPr>
        <p:spPr>
          <a:xfrm>
            <a:off x="6343650" y="4553129"/>
            <a:ext cx="0" cy="552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33950" y="5105400"/>
            <a:ext cx="2819400" cy="646331"/>
          </a:xfrm>
          <a:prstGeom prst="rect">
            <a:avLst/>
          </a:prstGeom>
          <a:solidFill>
            <a:srgbClr val="0070C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 level page table address (a)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D211EF93-7714-7446-8E9C-FD56816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AA76FDE-A008-CB45-862B-9AF36551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50588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493445"/>
          <a:ext cx="1524000" cy="2481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342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511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1950645"/>
            <a:ext cx="27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/>
        </p:nvGraphicFramePr>
        <p:xfrm>
          <a:off x="2362200" y="2542827"/>
          <a:ext cx="1600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1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1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1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1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157">
                <a:tc>
                  <a:txBody>
                    <a:bodyPr/>
                    <a:lstStyle/>
                    <a:p>
                      <a:r>
                        <a:rPr lang="en-US" dirty="0"/>
                        <a:t>511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4600" y="278884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3048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0x0000  cd00  2240  6c90</a:t>
            </a:r>
          </a:p>
          <a:p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1010 1011 0</a:t>
            </a: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000 0000 00</a:t>
            </a:r>
            <a:r>
              <a:rPr lang="en-US" sz="1400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10 0010 010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0 0000 0110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1010 1001 0000</a:t>
            </a:r>
          </a:p>
          <a:p>
            <a:pPr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    342                0                  274                6                   2704         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981200" y="2941245"/>
            <a:ext cx="381000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5"/>
          <p:cNvGraphicFramePr>
            <a:graphicFrameLocks/>
          </p:cNvGraphicFramePr>
          <p:nvPr/>
        </p:nvGraphicFramePr>
        <p:xfrm>
          <a:off x="4343400" y="2712645"/>
          <a:ext cx="1600200" cy="2481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274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511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3962400" y="3093645"/>
            <a:ext cx="381000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943600" y="4160445"/>
            <a:ext cx="381000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762000" y="1258907"/>
            <a:ext cx="609600" cy="1529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11" idx="3"/>
          </p:cNvCxnSpPr>
          <p:nvPr/>
        </p:nvCxnSpPr>
        <p:spPr>
          <a:xfrm flipH="1">
            <a:off x="2699331" y="1264845"/>
            <a:ext cx="120070" cy="1677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5"/>
          <p:cNvGraphicFramePr>
            <a:graphicFrameLocks/>
          </p:cNvGraphicFramePr>
          <p:nvPr/>
        </p:nvGraphicFramePr>
        <p:xfrm>
          <a:off x="6324600" y="3703245"/>
          <a:ext cx="1600200" cy="2481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/>
                        <a:t>511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4027062" y="1258907"/>
            <a:ext cx="621138" cy="2672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5170061" y="1258907"/>
            <a:ext cx="1306939" cy="3739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29321F-4035-B14F-A54F-85CD2667BFC7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7890740" y="3553598"/>
            <a:ext cx="29112" cy="16409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0FE618-6FD6-AE4C-8282-5CFAAE6BDFD1}"/>
              </a:ext>
            </a:extLst>
          </p:cNvPr>
          <p:cNvSpPr txBox="1"/>
          <p:nvPr/>
        </p:nvSpPr>
        <p:spPr>
          <a:xfrm>
            <a:off x="6755417" y="1799272"/>
            <a:ext cx="2270645" cy="175432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Physical Page</a:t>
            </a:r>
            <a:b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(4KB)</a:t>
            </a:r>
          </a:p>
          <a:p>
            <a:pPr algn="ctr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CFC203-FC39-B94B-959C-7743CBF83E7E}"/>
              </a:ext>
            </a:extLst>
          </p:cNvPr>
          <p:cNvCxnSpPr>
            <a:cxnSpLocks/>
          </p:cNvCxnSpPr>
          <p:nvPr/>
        </p:nvCxnSpPr>
        <p:spPr>
          <a:xfrm>
            <a:off x="6629400" y="1258907"/>
            <a:ext cx="126017" cy="1529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C7918A-4258-6C47-A35A-3077239B1204}"/>
              </a:ext>
            </a:extLst>
          </p:cNvPr>
          <p:cNvSpPr txBox="1"/>
          <p:nvPr/>
        </p:nvSpPr>
        <p:spPr>
          <a:xfrm>
            <a:off x="5445097" y="1549718"/>
            <a:ext cx="1378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 the</a:t>
            </a:r>
          </a:p>
          <a:p>
            <a:r>
              <a:rPr lang="en-US" dirty="0"/>
              <a:t>2704’th byte</a:t>
            </a:r>
          </a:p>
          <a:p>
            <a:r>
              <a:rPr lang="en-US" dirty="0"/>
              <a:t>in this page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D12B9A96-7CBE-7A48-A447-240F7B92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3A393A1A-17DE-334E-9257-38EF7AA7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58283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EB61-81AE-7648-87CF-6E72C398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 Translation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3CFF53F7-9696-B546-A49F-0C68B81E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B4CB5243-5DB0-8647-8C28-4E2EA721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B4073-C151-884C-917C-BA408D0D3B39}"/>
              </a:ext>
            </a:extLst>
          </p:cNvPr>
          <p:cNvSpPr/>
          <p:nvPr/>
        </p:nvSpPr>
        <p:spPr>
          <a:xfrm>
            <a:off x="990600" y="2362200"/>
            <a:ext cx="6858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672EB-10C2-8D48-9550-8A452A183B9E}"/>
              </a:ext>
            </a:extLst>
          </p:cNvPr>
          <p:cNvSpPr/>
          <p:nvPr/>
        </p:nvSpPr>
        <p:spPr>
          <a:xfrm>
            <a:off x="990600" y="4054475"/>
            <a:ext cx="68580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521F2-787C-E047-BF92-C59817C19C2E}"/>
              </a:ext>
            </a:extLst>
          </p:cNvPr>
          <p:cNvSpPr txBox="1"/>
          <p:nvPr/>
        </p:nvSpPr>
        <p:spPr>
          <a:xfrm>
            <a:off x="3056887" y="1894443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Address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AF2CF7-B37A-8F4E-9633-839CBFCB45DD}"/>
              </a:ext>
            </a:extLst>
          </p:cNvPr>
          <p:cNvSpPr txBox="1"/>
          <p:nvPr/>
        </p:nvSpPr>
        <p:spPr>
          <a:xfrm>
            <a:off x="3056887" y="3633271"/>
            <a:ext cx="289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71152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</TotalTime>
  <Words>1353</Words>
  <Application>Microsoft Macintosh PowerPoint</Application>
  <PresentationFormat>On-screen Show (4:3)</PresentationFormat>
  <Paragraphs>320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Georgia</vt:lpstr>
      <vt:lpstr>Verdana</vt:lpstr>
      <vt:lpstr>Office Theme</vt:lpstr>
      <vt:lpstr>Memory Virtualization</vt:lpstr>
      <vt:lpstr>Memory Virtualization</vt:lpstr>
      <vt:lpstr>(x86) Supervisor Mode</vt:lpstr>
      <vt:lpstr>(x86) Virtualization Extensions</vt:lpstr>
      <vt:lpstr>(x86) Rings and Supervisor Modes</vt:lpstr>
      <vt:lpstr>(x86) Nested Page Tables</vt:lpstr>
      <vt:lpstr>Paging Review (use of control registers)</vt:lpstr>
      <vt:lpstr>PowerPoint Presentation</vt:lpstr>
      <vt:lpstr>Address Translation</vt:lpstr>
      <vt:lpstr>Address Translation</vt:lpstr>
      <vt:lpstr>Address Translation</vt:lpstr>
      <vt:lpstr>Address Translation</vt:lpstr>
      <vt:lpstr>Virtualizing Memory in Software</vt:lpstr>
      <vt:lpstr>Shadow Page Tables</vt:lpstr>
      <vt:lpstr>Set CR3 by guest OS (1)</vt:lpstr>
      <vt:lpstr>“Shadow” the update in  the host OS (2)</vt:lpstr>
      <vt:lpstr>Shadow Page Tables</vt:lpstr>
      <vt:lpstr>Guest adds new page  mapping (to GPA P) (1)</vt:lpstr>
      <vt:lpstr>Write to the PTE causes VM-exit; hypervisor maps PTE  to HPA (say P’) (2)</vt:lpstr>
      <vt:lpstr>Drawbacks: Shadow Page Tables</vt:lpstr>
      <vt:lpstr>Nested / Extended Page Tables</vt:lpstr>
      <vt:lpstr>PowerPoint Presentation</vt:lpstr>
      <vt:lpstr>Advantages: EPT</vt:lpstr>
      <vt:lpstr>Disadvantages: EPT</vt:lpstr>
      <vt:lpstr>PowerPoint Presentation</vt:lpstr>
      <vt:lpstr>Studio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Brian Kocoloski</cp:lastModifiedBy>
  <cp:revision>260</cp:revision>
  <dcterms:created xsi:type="dcterms:W3CDTF">2016-01-21T02:03:40Z</dcterms:created>
  <dcterms:modified xsi:type="dcterms:W3CDTF">2019-10-24T01:40:05Z</dcterms:modified>
</cp:coreProperties>
</file>