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7" r:id="rId4"/>
    <p:sldId id="301" r:id="rId5"/>
    <p:sldId id="300" r:id="rId6"/>
    <p:sldId id="302" r:id="rId7"/>
    <p:sldId id="284" r:id="rId8"/>
    <p:sldId id="303" r:id="rId9"/>
    <p:sldId id="304" r:id="rId10"/>
    <p:sldId id="306" r:id="rId11"/>
    <p:sldId id="305" r:id="rId12"/>
    <p:sldId id="307" r:id="rId13"/>
    <p:sldId id="310" r:id="rId14"/>
    <p:sldId id="311" r:id="rId15"/>
    <p:sldId id="312" r:id="rId16"/>
    <p:sldId id="314" r:id="rId17"/>
    <p:sldId id="31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0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3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Parallel Systems Seminar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 Virtualization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Brian Kocoloski</a:t>
            </a:r>
          </a:p>
          <a:p>
            <a:r>
              <a:rPr lang="en-US" sz="1800" dirty="0"/>
              <a:t>CSE 522S – Advanced Operating Systems</a:t>
            </a:r>
          </a:p>
          <a:p>
            <a:r>
              <a:rPr lang="en-US" sz="1800" dirty="0"/>
              <a:t>Washington University in St. Louis</a:t>
            </a:r>
          </a:p>
          <a:p>
            <a:r>
              <a:rPr lang="en-US" sz="1800" dirty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0616-E790-F941-814E-FDDD392D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virtio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4758-A392-1243-A398-7E5D10415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3296"/>
            <a:ext cx="8229600" cy="50430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QEMU/KVM support for paravirtualization</a:t>
            </a:r>
          </a:p>
          <a:p>
            <a:endParaRPr lang="en-US" dirty="0"/>
          </a:p>
          <a:p>
            <a:r>
              <a:rPr lang="en-US" dirty="0"/>
              <a:t>Based on the knowledge that many paravirtual drivers have similar ways of communicating with the hypervisor</a:t>
            </a:r>
          </a:p>
          <a:p>
            <a:pPr lvl="1"/>
            <a:r>
              <a:rPr lang="en-US" dirty="0"/>
              <a:t>E.g., use of ring buffers for data transfer, interrupt enabling/disabling </a:t>
            </a:r>
          </a:p>
          <a:p>
            <a:endParaRPr lang="en-US" dirty="0"/>
          </a:p>
          <a:p>
            <a:r>
              <a:rPr lang="en-US" dirty="0"/>
              <a:t>Provides a set of abstractions that makes it easier to develop new paravirtual drivers in the future</a:t>
            </a:r>
          </a:p>
          <a:p>
            <a:endParaRPr lang="en-US" dirty="0"/>
          </a:p>
          <a:p>
            <a:r>
              <a:rPr lang="en-US" dirty="0"/>
              <a:t>In today’s studio, you will use </a:t>
            </a:r>
          </a:p>
          <a:p>
            <a:pPr lvl="1"/>
            <a:r>
              <a:rPr lang="en-US" i="1" dirty="0" err="1"/>
              <a:t>virtio</a:t>
            </a:r>
            <a:r>
              <a:rPr lang="en-US" i="1" dirty="0"/>
              <a:t>-</a:t>
            </a:r>
            <a:r>
              <a:rPr lang="en-US" i="1" dirty="0" err="1"/>
              <a:t>blk</a:t>
            </a:r>
            <a:r>
              <a:rPr lang="en-US" i="1" dirty="0"/>
              <a:t>-device </a:t>
            </a:r>
            <a:r>
              <a:rPr lang="en-US" dirty="0"/>
              <a:t>(paravirtual block device)</a:t>
            </a:r>
            <a:endParaRPr lang="en-US" i="1" dirty="0"/>
          </a:p>
          <a:p>
            <a:pPr lvl="1"/>
            <a:r>
              <a:rPr lang="en-US" i="1" dirty="0" err="1"/>
              <a:t>virtio</a:t>
            </a:r>
            <a:r>
              <a:rPr lang="en-US" i="1" dirty="0"/>
              <a:t>-net-device </a:t>
            </a:r>
            <a:r>
              <a:rPr lang="en-US" dirty="0"/>
              <a:t>(paravirtual network device)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43C4-33FB-AA43-B837-4526DD94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D8082-10C6-8D4D-A61C-A5C2BE71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2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0616-E790-F941-814E-FDDD392D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of Paravirtualization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4758-A392-1243-A398-7E5D10415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3296"/>
            <a:ext cx="8229600" cy="5043054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Simpler hypervisor design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Higher performance than device emulation</a:t>
            </a:r>
          </a:p>
          <a:p>
            <a:pPr lvl="1"/>
            <a:r>
              <a:rPr lang="en-US" dirty="0"/>
              <a:t>Guest &lt;-&gt; host interactions optimized for virtual machine environment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Requires changes to guest OS</a:t>
            </a:r>
          </a:p>
          <a:p>
            <a:pPr lvl="1"/>
            <a:r>
              <a:rPr lang="en-US" dirty="0"/>
              <a:t>Drivers for regular hardware are not used</a:t>
            </a:r>
          </a:p>
          <a:p>
            <a:pPr lvl="1"/>
            <a:r>
              <a:rPr lang="en-US" dirty="0"/>
              <a:t>Need to be customized for the underlying hypervisor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Still some performance overhead</a:t>
            </a:r>
          </a:p>
          <a:p>
            <a:pPr lvl="1"/>
            <a:r>
              <a:rPr lang="en-US" dirty="0"/>
              <a:t>Better than emulation, but still requires significant hypervisor support</a:t>
            </a:r>
          </a:p>
          <a:p>
            <a:pPr lvl="2"/>
            <a:r>
              <a:rPr lang="en-US" dirty="0" err="1"/>
              <a:t>Hypercalls</a:t>
            </a:r>
            <a:r>
              <a:rPr lang="en-US" dirty="0"/>
              <a:t> are just a specific form of trap – still expensive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43C4-33FB-AA43-B837-4526DD94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D8082-10C6-8D4D-A61C-A5C2BE71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7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0616-E790-F941-814E-FDDD392D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4758-A392-1243-A398-7E5D10415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3296"/>
            <a:ext cx="8229600" cy="5043054"/>
          </a:xfrm>
        </p:spPr>
        <p:txBody>
          <a:bodyPr>
            <a:normAutofit fontScale="92500"/>
          </a:bodyPr>
          <a:lstStyle/>
          <a:p>
            <a:r>
              <a:rPr lang="en-US" dirty="0"/>
              <a:t>Last approach is to directly </a:t>
            </a:r>
            <a:r>
              <a:rPr lang="en-US" i="1" u="sng" dirty="0"/>
              <a:t>assign</a:t>
            </a:r>
            <a:r>
              <a:rPr lang="en-US" dirty="0"/>
              <a:t> hardware devices to the VM</a:t>
            </a:r>
          </a:p>
          <a:p>
            <a:endParaRPr lang="en-US" dirty="0"/>
          </a:p>
          <a:p>
            <a:r>
              <a:rPr lang="en-US" dirty="0"/>
              <a:t>Has some similarities to device emulation</a:t>
            </a:r>
          </a:p>
          <a:p>
            <a:pPr lvl="1"/>
            <a:r>
              <a:rPr lang="en-US" dirty="0"/>
              <a:t>Hypervisor still emulates things like </a:t>
            </a:r>
            <a:r>
              <a:rPr lang="en-US" dirty="0" err="1"/>
              <a:t>buses+bridges</a:t>
            </a:r>
            <a:endParaRPr lang="en-US" dirty="0"/>
          </a:p>
          <a:p>
            <a:pPr lvl="1"/>
            <a:r>
              <a:rPr lang="en-US" dirty="0"/>
              <a:t>Guest sees the device as a “real” device</a:t>
            </a:r>
          </a:p>
          <a:p>
            <a:pPr lvl="1"/>
            <a:endParaRPr lang="en-US" dirty="0"/>
          </a:p>
          <a:p>
            <a:r>
              <a:rPr lang="en-US" dirty="0"/>
              <a:t>However, device memory regions are mapped directly into the guest (via IOMMU)</a:t>
            </a:r>
          </a:p>
          <a:p>
            <a:pPr lvl="1"/>
            <a:r>
              <a:rPr lang="en-US" dirty="0"/>
              <a:t>Obviates the need to trap accesses to device memory, since they are issued </a:t>
            </a:r>
            <a:r>
              <a:rPr lang="en-US" b="1" dirty="0"/>
              <a:t>directly</a:t>
            </a:r>
            <a:r>
              <a:rPr lang="en-US" dirty="0"/>
              <a:t> to the real hardware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43C4-33FB-AA43-B837-4526DD94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D8082-10C6-8D4D-A61C-A5C2BE71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3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0616-E790-F941-814E-FDDD392D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IOMMU vs MMU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43C4-33FB-AA43-B837-4526DD94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D8082-10C6-8D4D-A61C-A5C2BE71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905415-7DFB-0F40-8292-64ADFE864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66" y="1417638"/>
            <a:ext cx="4448068" cy="441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F6200-0D18-7E4C-B3DA-B2CCFBCB3B5C}"/>
              </a:ext>
            </a:extLst>
          </p:cNvPr>
          <p:cNvSpPr txBox="1"/>
          <p:nvPr/>
        </p:nvSpPr>
        <p:spPr>
          <a:xfrm>
            <a:off x="3581400" y="5823383"/>
            <a:ext cx="5458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</a:t>
            </a:r>
          </a:p>
          <a:p>
            <a:r>
              <a:rPr lang="en-US" sz="1200" dirty="0"/>
              <a:t>https://en.wikipedia.org/wiki/Input%E2%80%93output_memory_management_unit</a:t>
            </a:r>
          </a:p>
        </p:txBody>
      </p:sp>
    </p:spTree>
    <p:extLst>
      <p:ext uri="{BB962C8B-B14F-4D97-AF65-F5344CB8AC3E}">
        <p14:creationId xmlns:p14="http://schemas.microsoft.com/office/powerpoint/2010/main" val="70678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0616-E790-F941-814E-FDDD392D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Assignment in QEMU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43C4-33FB-AA43-B837-4526DD94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D8082-10C6-8D4D-A61C-A5C2BE71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E3AED-0224-B241-BF2F-5DADFFE47176}"/>
              </a:ext>
            </a:extLst>
          </p:cNvPr>
          <p:cNvSpPr txBox="1"/>
          <p:nvPr/>
        </p:nvSpPr>
        <p:spPr>
          <a:xfrm>
            <a:off x="5562600" y="5823383"/>
            <a:ext cx="24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</a:t>
            </a:r>
          </a:p>
          <a:p>
            <a:r>
              <a:rPr lang="en-US" sz="1200" dirty="0"/>
              <a:t>https://wiki.qemu.org/Features/VT-d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20AAF-2B5D-9348-8235-3967F27F8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40123"/>
            <a:ext cx="5734825" cy="46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6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0616-E790-F941-814E-FDDD392D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4758-A392-1243-A398-7E5D10415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3296"/>
            <a:ext cx="8229600" cy="50430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Device characteristics are emulated to create a virtual device that looks </a:t>
            </a:r>
            <a:r>
              <a:rPr lang="en-US" b="1" dirty="0"/>
              <a:t>almost exactly</a:t>
            </a:r>
            <a:r>
              <a:rPr lang="en-US" dirty="0"/>
              <a:t> like the host device</a:t>
            </a:r>
          </a:p>
          <a:p>
            <a:endParaRPr lang="en-US" dirty="0"/>
          </a:p>
          <a:p>
            <a:r>
              <a:rPr lang="en-US" dirty="0"/>
              <a:t>Differences</a:t>
            </a:r>
          </a:p>
          <a:p>
            <a:pPr lvl="1"/>
            <a:r>
              <a:rPr lang="en-US" dirty="0"/>
              <a:t>Hardware addresses changed from host physical to guest physical</a:t>
            </a:r>
          </a:p>
          <a:p>
            <a:pPr lvl="1"/>
            <a:r>
              <a:rPr lang="en-US" dirty="0"/>
              <a:t>When guest driver accessed guest physical addresses, they are translated to host physical through the </a:t>
            </a:r>
            <a:r>
              <a:rPr lang="en-US" b="1" dirty="0"/>
              <a:t>IOMMU</a:t>
            </a:r>
            <a:endParaRPr lang="en-US" dirty="0"/>
          </a:p>
          <a:p>
            <a:pPr lvl="1"/>
            <a:r>
              <a:rPr lang="en-US" dirty="0"/>
              <a:t>Then the IOMMU issues them to the </a:t>
            </a:r>
            <a:r>
              <a:rPr lang="en-US" b="1" dirty="0"/>
              <a:t>real </a:t>
            </a:r>
            <a:r>
              <a:rPr lang="en-US" dirty="0"/>
              <a:t>PCI device on the host</a:t>
            </a:r>
          </a:p>
          <a:p>
            <a:pPr lvl="1"/>
            <a:endParaRPr lang="en-US" dirty="0"/>
          </a:p>
          <a:p>
            <a:r>
              <a:rPr lang="en-US" dirty="0"/>
              <a:t>This is very similar to the way the extended page tables (EPT) works for regular memory regions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43C4-33FB-AA43-B837-4526DD94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D8082-10C6-8D4D-A61C-A5C2BE71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0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IOMMU vs EPT</a:t>
            </a:r>
          </a:p>
        </p:txBody>
      </p:sp>
      <p:sp>
        <p:nvSpPr>
          <p:cNvPr id="4" name="Down Arrow 3"/>
          <p:cNvSpPr/>
          <p:nvPr/>
        </p:nvSpPr>
        <p:spPr>
          <a:xfrm>
            <a:off x="3200400" y="2304329"/>
            <a:ext cx="457200" cy="53340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913929"/>
            <a:ext cx="6324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152400" y="2609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6077496" y="26091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4GB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694729"/>
            <a:ext cx="4401096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Current Guest Process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152400" y="1389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6077496" y="1389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4GB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9696" y="1694729"/>
            <a:ext cx="1923504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12" name="TextBox 31"/>
          <p:cNvSpPr txBox="1"/>
          <p:nvPr/>
        </p:nvSpPr>
        <p:spPr>
          <a:xfrm>
            <a:off x="6705600" y="1669904"/>
            <a:ext cx="1495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Virtual </a:t>
            </a:r>
          </a:p>
          <a:p>
            <a:pPr algn="ctr"/>
            <a:r>
              <a:rPr lang="en-US" sz="1600" b="1" dirty="0"/>
              <a:t>Address Spaces</a:t>
            </a:r>
          </a:p>
        </p:txBody>
      </p:sp>
      <p:sp>
        <p:nvSpPr>
          <p:cNvPr id="13" name="TextBox 37"/>
          <p:cNvSpPr txBox="1"/>
          <p:nvPr/>
        </p:nvSpPr>
        <p:spPr>
          <a:xfrm>
            <a:off x="6705600" y="2889104"/>
            <a:ext cx="1495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Guest Physical</a:t>
            </a:r>
          </a:p>
          <a:p>
            <a:pPr algn="ctr"/>
            <a:r>
              <a:rPr lang="en-US" sz="1600" b="1" dirty="0"/>
              <a:t>Address Spaces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2913929"/>
            <a:ext cx="28956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Virtual 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3600" y="2913929"/>
            <a:ext cx="6096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53000" y="2913929"/>
            <a:ext cx="8382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2913929"/>
            <a:ext cx="533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Frame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5099168"/>
            <a:ext cx="6324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4794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077496" y="47943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4GB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705600" y="5074343"/>
            <a:ext cx="1413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Host Physical</a:t>
            </a:r>
          </a:p>
          <a:p>
            <a:pPr algn="ctr"/>
            <a:r>
              <a:rPr lang="en-US" sz="1600" b="1" dirty="0"/>
              <a:t>Address Space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" y="5099168"/>
            <a:ext cx="3581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9800" y="5099168"/>
            <a:ext cx="533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1000" y="5099168"/>
            <a:ext cx="8382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099168"/>
            <a:ext cx="533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Frame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1447800" y="3489588"/>
            <a:ext cx="457200" cy="53340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16</a:t>
            </a:fld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B77E73E4-3946-3D4A-993F-344325CE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B2DE21C-F8CE-7841-9C1C-02DF2451CBE9}"/>
              </a:ext>
            </a:extLst>
          </p:cNvPr>
          <p:cNvSpPr/>
          <p:nvPr/>
        </p:nvSpPr>
        <p:spPr>
          <a:xfrm>
            <a:off x="798218" y="4061088"/>
            <a:ext cx="1756364" cy="36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EPT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6180805-181B-394C-A7D8-AF70AF92FF26}"/>
              </a:ext>
            </a:extLst>
          </p:cNvPr>
          <p:cNvSpPr/>
          <p:nvPr/>
        </p:nvSpPr>
        <p:spPr>
          <a:xfrm>
            <a:off x="1542900" y="4527668"/>
            <a:ext cx="457200" cy="53340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6215581-5423-6D4E-8397-7EBD5A6CE646}"/>
              </a:ext>
            </a:extLst>
          </p:cNvPr>
          <p:cNvSpPr/>
          <p:nvPr/>
        </p:nvSpPr>
        <p:spPr>
          <a:xfrm>
            <a:off x="4151018" y="4061088"/>
            <a:ext cx="1756364" cy="36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IOMMU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DD1E9DFE-24E4-0647-84A1-142F0EA68BC4}"/>
              </a:ext>
            </a:extLst>
          </p:cNvPr>
          <p:cNvSpPr/>
          <p:nvPr/>
        </p:nvSpPr>
        <p:spPr>
          <a:xfrm>
            <a:off x="5105400" y="3505415"/>
            <a:ext cx="457200" cy="53340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F754CB0B-AF49-124F-8D15-FCA1768DF601}"/>
              </a:ext>
            </a:extLst>
          </p:cNvPr>
          <p:cNvSpPr/>
          <p:nvPr/>
        </p:nvSpPr>
        <p:spPr>
          <a:xfrm>
            <a:off x="4457700" y="4507249"/>
            <a:ext cx="457200" cy="53340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2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0616-E790-F941-814E-FDDD392D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Pros/Cons of Direct Device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4758-A392-1243-A398-7E5D10415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3296"/>
            <a:ext cx="8229600" cy="504305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Very high performance</a:t>
            </a:r>
          </a:p>
          <a:p>
            <a:pPr lvl="1"/>
            <a:r>
              <a:rPr lang="en-US" dirty="0"/>
              <a:t>Operations that transfer data do not require hypervisor intervention (other than setting up IOMMU page tables, which can be done ahead of time, not during data transfer)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Does not require changes to guest OS</a:t>
            </a:r>
          </a:p>
          <a:p>
            <a:pPr lvl="1"/>
            <a:r>
              <a:rPr lang="en-US" dirty="0"/>
              <a:t>Device seems like a real device (because it actually is)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Requires special hardware</a:t>
            </a:r>
          </a:p>
          <a:p>
            <a:pPr lvl="1"/>
            <a:r>
              <a:rPr lang="en-US" dirty="0"/>
              <a:t>IOMMUs not found in many lower end devices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Requires dedication of real hardware to the VM</a:t>
            </a:r>
          </a:p>
          <a:p>
            <a:pPr lvl="1"/>
            <a:r>
              <a:rPr lang="en-US"/>
              <a:t>Cannot assign </a:t>
            </a:r>
            <a:r>
              <a:rPr lang="en-US" dirty="0"/>
              <a:t>hardware that we don’t have, which is possible with emulation or paravirtualization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43C4-33FB-AA43-B837-4526DD94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D8082-10C6-8D4D-A61C-A5C2BE71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DE80-B8D7-0C46-983B-3A07B681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8B99-42A9-A14A-8607-DA43A2F24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studio gives you experience measuring performance of paravirtual device interfaces</a:t>
            </a:r>
          </a:p>
          <a:p>
            <a:endParaRPr lang="en-US" dirty="0"/>
          </a:p>
          <a:p>
            <a:r>
              <a:rPr lang="en-US" dirty="0"/>
              <a:t>Again uses QEMU/KVM on your Raspberry Pi</a:t>
            </a:r>
          </a:p>
          <a:p>
            <a:endParaRPr lang="en-US" dirty="0"/>
          </a:p>
          <a:p>
            <a:r>
              <a:rPr lang="en-US" dirty="0"/>
              <a:t>Exposure to utilities for measuring networking and file I/O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A627A-50AF-404E-9A5E-F353268B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F0987-E194-714B-91A8-96919EEF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9E5-95DE-F947-B4DD-4BA04B2F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B878-B891-7749-981E-30780B84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virtualization extensions, I/O devices are now generally the hardest to efficiently virtualize</a:t>
            </a:r>
          </a:p>
          <a:p>
            <a:endParaRPr lang="en-US" dirty="0"/>
          </a:p>
          <a:p>
            <a:r>
              <a:rPr lang="en-US" dirty="0"/>
              <a:t>Approaches</a:t>
            </a:r>
          </a:p>
          <a:p>
            <a:pPr lvl="1"/>
            <a:r>
              <a:rPr lang="en-US" dirty="0"/>
              <a:t>Device emulation</a:t>
            </a:r>
          </a:p>
          <a:p>
            <a:pPr lvl="1"/>
            <a:r>
              <a:rPr lang="en-US" dirty="0"/>
              <a:t>I/O paravirtualization</a:t>
            </a:r>
          </a:p>
          <a:p>
            <a:pPr lvl="1"/>
            <a:r>
              <a:rPr lang="en-US" dirty="0"/>
              <a:t>Direct device assignment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1DC1-19C3-9643-BA8A-89C5EEE4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38903-FE66-234C-B477-0F93B97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8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9E5-95DE-F947-B4DD-4BA04B2F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B878-B891-7749-981E-30780B84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Hypervisor emulates a device that appears to the guest as a real piece of hardware</a:t>
            </a:r>
          </a:p>
          <a:p>
            <a:endParaRPr lang="en-US" dirty="0"/>
          </a:p>
          <a:p>
            <a:r>
              <a:rPr lang="en-US" dirty="0"/>
              <a:t>What does a “real” piece of hardware look like?</a:t>
            </a:r>
          </a:p>
          <a:p>
            <a:pPr lvl="1"/>
            <a:r>
              <a:rPr lang="en-US" dirty="0"/>
              <a:t>Something with special memory regions </a:t>
            </a:r>
          </a:p>
          <a:p>
            <a:pPr lvl="1"/>
            <a:r>
              <a:rPr lang="en-US" dirty="0"/>
              <a:t>Something with connections to system buses for </a:t>
            </a:r>
            <a:r>
              <a:rPr lang="en-US" dirty="0" err="1"/>
              <a:t>control+data</a:t>
            </a:r>
            <a:r>
              <a:rPr lang="en-US" dirty="0"/>
              <a:t> transfer</a:t>
            </a:r>
          </a:p>
          <a:p>
            <a:pPr lvl="1"/>
            <a:r>
              <a:rPr lang="en-US" dirty="0"/>
              <a:t>Connections to IRQ lines to raise interrupts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1DC1-19C3-9643-BA8A-89C5EEE4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38903-FE66-234C-B477-0F93B97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5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1DC1-19C3-9643-BA8A-89C5EEE4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38903-FE66-234C-B477-0F93B97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0FEDB88-DE37-EC4C-98FC-A9AB9500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400" y="0"/>
            <a:ext cx="4038600" cy="62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4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9E5-95DE-F947-B4DD-4BA04B2F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Emulating a Hard Disk Drive (HDD)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B878-B891-7749-981E-30780B84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E.g., for an HDD, hypervisor might have to emulate</a:t>
            </a:r>
          </a:p>
          <a:p>
            <a:pPr lvl="1"/>
            <a:r>
              <a:rPr lang="en-US" dirty="0"/>
              <a:t>Frontside bus to connect CPU to Northbridge</a:t>
            </a:r>
          </a:p>
          <a:p>
            <a:pPr lvl="1"/>
            <a:r>
              <a:rPr lang="en-US" dirty="0" err="1"/>
              <a:t>Northbridge+Internal</a:t>
            </a:r>
            <a:r>
              <a:rPr lang="en-US" dirty="0"/>
              <a:t> </a:t>
            </a:r>
            <a:r>
              <a:rPr lang="en-US" dirty="0" err="1"/>
              <a:t>Bus+Southbridge</a:t>
            </a:r>
            <a:endParaRPr lang="en-US" dirty="0"/>
          </a:p>
          <a:p>
            <a:pPr lvl="1"/>
            <a:r>
              <a:rPr lang="en-US" dirty="0"/>
              <a:t>PCI bus and/or IDE bus</a:t>
            </a:r>
          </a:p>
          <a:p>
            <a:pPr lvl="1"/>
            <a:r>
              <a:rPr lang="en-US" dirty="0"/>
              <a:t>Hard drive internals</a:t>
            </a:r>
          </a:p>
          <a:p>
            <a:pPr lvl="2"/>
            <a:r>
              <a:rPr lang="en-US" dirty="0"/>
              <a:t>Special physical memory regions correspond to device memory</a:t>
            </a:r>
          </a:p>
          <a:p>
            <a:pPr lvl="2"/>
            <a:r>
              <a:rPr lang="en-US" dirty="0"/>
              <a:t>I/O pins</a:t>
            </a:r>
          </a:p>
          <a:p>
            <a:pPr lvl="2"/>
            <a:endParaRPr lang="en-US" dirty="0"/>
          </a:p>
          <a:p>
            <a:r>
              <a:rPr lang="en-US" dirty="0"/>
              <a:t>How do drivers typically communicate with devices?</a:t>
            </a:r>
          </a:p>
          <a:p>
            <a:pPr lvl="1"/>
            <a:r>
              <a:rPr lang="en-US" dirty="0"/>
              <a:t>Memory mapped I/O (MMIO)</a:t>
            </a:r>
          </a:p>
          <a:p>
            <a:pPr lvl="1"/>
            <a:r>
              <a:rPr lang="en-US" dirty="0"/>
              <a:t>Read/write to I/O ports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1DC1-19C3-9643-BA8A-89C5EEE4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38903-FE66-234C-B477-0F93B97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4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0616-E790-F941-814E-FDDD392D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of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4758-A392-1243-A398-7E5D10415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3296"/>
            <a:ext cx="8229600" cy="521176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Support </a:t>
            </a:r>
            <a:r>
              <a:rPr lang="en-US" b="1" dirty="0">
                <a:solidFill>
                  <a:srgbClr val="00B050"/>
                </a:solidFill>
              </a:rPr>
              <a:t>unmodified</a:t>
            </a:r>
            <a:r>
              <a:rPr lang="en-US" dirty="0">
                <a:solidFill>
                  <a:srgbClr val="00B050"/>
                </a:solidFill>
              </a:rPr>
              <a:t> guest operating systems</a:t>
            </a:r>
          </a:p>
          <a:p>
            <a:pPr lvl="1"/>
            <a:r>
              <a:rPr lang="en-US" dirty="0"/>
              <a:t>Including </a:t>
            </a:r>
            <a:r>
              <a:rPr lang="en-US" b="1" dirty="0"/>
              <a:t>device drivers</a:t>
            </a:r>
          </a:p>
          <a:p>
            <a:pPr lvl="1"/>
            <a:r>
              <a:rPr lang="en-US" dirty="0"/>
              <a:t>The emulated devices are indistinguishable from real hardware (notwithstanding performance differences)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Most kernels already provide drivers for buses, SATA/IDE/USB controllers, and some common devices (Ethernet cards, SD cards, etc.)</a:t>
            </a:r>
          </a:p>
          <a:p>
            <a:pPr lvl="1"/>
            <a:r>
              <a:rPr lang="en-US" dirty="0"/>
              <a:t>This makes it easier to port OSes to a virtual machine environment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Increases hypervisor complexity</a:t>
            </a:r>
          </a:p>
          <a:p>
            <a:pPr lvl="1"/>
            <a:r>
              <a:rPr lang="en-US" dirty="0"/>
              <a:t>Must emulate buses, bridges, devices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Significant performance overhead</a:t>
            </a:r>
          </a:p>
          <a:p>
            <a:pPr lvl="1"/>
            <a:r>
              <a:rPr lang="en-US" dirty="0"/>
              <a:t>Lots of ”</a:t>
            </a:r>
            <a:r>
              <a:rPr lang="en-US" dirty="0" err="1"/>
              <a:t>trap+emulate</a:t>
            </a:r>
            <a:r>
              <a:rPr lang="en-US" dirty="0"/>
              <a:t>” behavior needed to handle </a:t>
            </a:r>
          </a:p>
          <a:p>
            <a:pPr lvl="2"/>
            <a:r>
              <a:rPr lang="en-US" dirty="0"/>
              <a:t>Reads/write to special MMIO regions (these are not just raw physical memory) – the device does things in response to memory accesses</a:t>
            </a:r>
          </a:p>
          <a:p>
            <a:pPr lvl="2"/>
            <a:r>
              <a:rPr lang="en-US" dirty="0"/>
              <a:t>I/O port access (same as above – device reacts to this)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43C4-33FB-AA43-B837-4526DD94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D8082-10C6-8D4D-A61C-A5C2BE71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Device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abstractions of memory: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own Arrow 3"/>
          <p:cNvSpPr/>
          <p:nvPr/>
        </p:nvSpPr>
        <p:spPr>
          <a:xfrm>
            <a:off x="3200400" y="3072825"/>
            <a:ext cx="457200" cy="53340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682425"/>
            <a:ext cx="6324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152400" y="3377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6077496" y="337762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4GB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2463225"/>
            <a:ext cx="4401096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Current Guest Process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152400" y="2158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6077496" y="215842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4GB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9696" y="2463225"/>
            <a:ext cx="1923504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12" name="TextBox 31"/>
          <p:cNvSpPr txBox="1"/>
          <p:nvPr/>
        </p:nvSpPr>
        <p:spPr>
          <a:xfrm>
            <a:off x="6705600" y="2438400"/>
            <a:ext cx="1495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Virtual </a:t>
            </a:r>
          </a:p>
          <a:p>
            <a:pPr algn="ctr"/>
            <a:r>
              <a:rPr lang="en-US" sz="1600" b="1" dirty="0"/>
              <a:t>Address Spaces</a:t>
            </a:r>
          </a:p>
        </p:txBody>
      </p:sp>
      <p:sp>
        <p:nvSpPr>
          <p:cNvPr id="13" name="TextBox 37"/>
          <p:cNvSpPr txBox="1"/>
          <p:nvPr/>
        </p:nvSpPr>
        <p:spPr>
          <a:xfrm>
            <a:off x="6705600" y="3657600"/>
            <a:ext cx="1495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Guest Physical</a:t>
            </a:r>
          </a:p>
          <a:p>
            <a:pPr algn="ctr"/>
            <a:r>
              <a:rPr lang="en-US" sz="1600" b="1" dirty="0"/>
              <a:t>Address Spaces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3682425"/>
            <a:ext cx="28956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Virtual 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3600" y="3682425"/>
            <a:ext cx="6096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53000" y="3682425"/>
            <a:ext cx="8382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FF0000"/>
                </a:solidFill>
              </a:rPr>
              <a:t>Virtual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Devices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3682425"/>
            <a:ext cx="533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0000"/>
                </a:solidFill>
              </a:rPr>
              <a:t>Virtual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Frame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Buffer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4901625"/>
            <a:ext cx="6324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4596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077496" y="459682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4GB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705600" y="4876800"/>
            <a:ext cx="1413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Host Physical</a:t>
            </a:r>
          </a:p>
          <a:p>
            <a:pPr algn="ctr"/>
            <a:r>
              <a:rPr lang="en-US" sz="1600" b="1" dirty="0"/>
              <a:t>Address Space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" y="4901625"/>
            <a:ext cx="3581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9800" y="4901625"/>
            <a:ext cx="533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1000" y="4901625"/>
            <a:ext cx="8382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4901625"/>
            <a:ext cx="533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Frame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3200400" y="4292025"/>
            <a:ext cx="457200" cy="53340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7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C4CF95-9D2F-C64B-A692-91A5585CD754}"/>
              </a:ext>
            </a:extLst>
          </p:cNvPr>
          <p:cNvSpPr/>
          <p:nvPr/>
        </p:nvSpPr>
        <p:spPr>
          <a:xfrm>
            <a:off x="4939145" y="57659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www.cs.cmu.edu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/~412/lectures/L04_VTx.pptx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B77E73E4-3946-3D4A-993F-344325CE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DD35DA8-553B-E34E-803D-56EE180C6757}"/>
              </a:ext>
            </a:extLst>
          </p:cNvPr>
          <p:cNvSpPr/>
          <p:nvPr/>
        </p:nvSpPr>
        <p:spPr>
          <a:xfrm>
            <a:off x="3706699" y="3563878"/>
            <a:ext cx="2367683" cy="8265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9E5-95DE-F947-B4DD-4BA04B2F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Paravirtualization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B878-B891-7749-981E-30780B84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Rather than emulate exact device specifications, what if the hypervisor exposed a simpler interface?</a:t>
            </a:r>
          </a:p>
          <a:p>
            <a:endParaRPr lang="en-US" dirty="0"/>
          </a:p>
          <a:p>
            <a:r>
              <a:rPr lang="en-US" dirty="0"/>
              <a:t>Guest &lt;-&gt; hypervisor “device” interactions could be designed to avoid some virtualization overhead</a:t>
            </a:r>
          </a:p>
          <a:p>
            <a:endParaRPr lang="en-US" dirty="0"/>
          </a:p>
          <a:p>
            <a:r>
              <a:rPr lang="en-US" dirty="0"/>
              <a:t>Instead of issuing memory/IO operations that must be </a:t>
            </a:r>
            <a:r>
              <a:rPr lang="en-US" dirty="0" err="1"/>
              <a:t>trapped+emulated</a:t>
            </a:r>
            <a:r>
              <a:rPr lang="en-US" dirty="0"/>
              <a:t>, the guest could ask the hypervisor to perform a higher level operation (e.g., write some data to a hard drive)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1DC1-19C3-9643-BA8A-89C5EEE4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38903-FE66-234C-B477-0F93B97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9E5-95DE-F947-B4DD-4BA04B2F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e.g., Paravirtual network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B878-B891-7749-981E-30780B84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Hypervisor exposes interfaces to the guest for sending or receiving packets</a:t>
            </a:r>
          </a:p>
          <a:p>
            <a:pPr lvl="1"/>
            <a:r>
              <a:rPr lang="en-US" dirty="0"/>
              <a:t>No need to emulate buses/controllers</a:t>
            </a:r>
          </a:p>
          <a:p>
            <a:pPr lvl="1"/>
            <a:r>
              <a:rPr lang="en-US" dirty="0"/>
              <a:t>No need to emulate device memory or I/O ports</a:t>
            </a:r>
          </a:p>
          <a:p>
            <a:pPr lvl="2"/>
            <a:endParaRPr lang="en-US" dirty="0"/>
          </a:p>
          <a:p>
            <a:r>
              <a:rPr lang="en-US" dirty="0"/>
              <a:t>Guest drivers are explicitly programmed to use these hypervisor interfaces rather than standard device interfaces</a:t>
            </a:r>
          </a:p>
          <a:p>
            <a:endParaRPr lang="en-US" dirty="0"/>
          </a:p>
          <a:p>
            <a:r>
              <a:rPr lang="en-US" dirty="0"/>
              <a:t>What do hypervisor interfaces look like?</a:t>
            </a:r>
          </a:p>
          <a:p>
            <a:pPr lvl="1"/>
            <a:r>
              <a:rPr lang="en-US" dirty="0" err="1"/>
              <a:t>Hypercalls</a:t>
            </a:r>
            <a:r>
              <a:rPr lang="en-US" dirty="0"/>
              <a:t> -- akin to a system call, this is an </a:t>
            </a:r>
            <a:r>
              <a:rPr lang="en-US" b="1" dirty="0"/>
              <a:t>explicit</a:t>
            </a:r>
            <a:r>
              <a:rPr lang="en-US" dirty="0"/>
              <a:t> request for the hypervisor to do some activity</a:t>
            </a:r>
          </a:p>
          <a:p>
            <a:pPr lvl="1"/>
            <a:r>
              <a:rPr lang="en-US" dirty="0" err="1"/>
              <a:t>Hypercalls</a:t>
            </a:r>
            <a:r>
              <a:rPr lang="en-US" dirty="0"/>
              <a:t> can correspond to high level activities – no need to be low-level device operations</a:t>
            </a:r>
          </a:p>
          <a:p>
            <a:pPr lvl="2"/>
            <a:r>
              <a:rPr lang="en-US" dirty="0"/>
              <a:t>E.g., send/</a:t>
            </a:r>
            <a:r>
              <a:rPr lang="en-US" dirty="0" err="1"/>
              <a:t>recv</a:t>
            </a:r>
            <a:r>
              <a:rPr lang="en-US" dirty="0"/>
              <a:t> data rather than working at the device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1DC1-19C3-9643-BA8A-89C5EEE4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38903-FE66-234C-B477-0F93B97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3898</TotalTime>
  <Words>1167</Words>
  <Application>Microsoft Macintosh PowerPoint</Application>
  <PresentationFormat>On-screen Show (4:3)</PresentationFormat>
  <Paragraphs>229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Georgia</vt:lpstr>
      <vt:lpstr>Verdana</vt:lpstr>
      <vt:lpstr>Office Theme</vt:lpstr>
      <vt:lpstr>I/O Virtualization</vt:lpstr>
      <vt:lpstr>I/O Virtualization</vt:lpstr>
      <vt:lpstr>Device Emulation</vt:lpstr>
      <vt:lpstr>PowerPoint Presentation</vt:lpstr>
      <vt:lpstr>Emulating a Hard Disk Drive (HDD)</vt:lpstr>
      <vt:lpstr>Pros/Cons of Emulation</vt:lpstr>
      <vt:lpstr>Device Memory Management</vt:lpstr>
      <vt:lpstr>Device Paravirtualization</vt:lpstr>
      <vt:lpstr>e.g., Paravirtual network card</vt:lpstr>
      <vt:lpstr>virtio</vt:lpstr>
      <vt:lpstr>Pros/Cons of Paravirtualization</vt:lpstr>
      <vt:lpstr>Device Assignment</vt:lpstr>
      <vt:lpstr>IOMMU vs MMU</vt:lpstr>
      <vt:lpstr>Device Assignment in QEMU</vt:lpstr>
      <vt:lpstr>Device Assignment</vt:lpstr>
      <vt:lpstr>IOMMU vs EPT</vt:lpstr>
      <vt:lpstr>Pros/Cons of Direct Device Assignment</vt:lpstr>
      <vt:lpstr>Studio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Brian Kocoloski</cp:lastModifiedBy>
  <cp:revision>272</cp:revision>
  <dcterms:created xsi:type="dcterms:W3CDTF">2016-01-21T02:03:40Z</dcterms:created>
  <dcterms:modified xsi:type="dcterms:W3CDTF">2019-10-28T22:03:10Z</dcterms:modified>
</cp:coreProperties>
</file>