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74" r:id="rId2"/>
    <p:sldId id="375" r:id="rId3"/>
    <p:sldId id="378" r:id="rId4"/>
    <p:sldId id="379" r:id="rId5"/>
    <p:sldId id="369" r:id="rId6"/>
    <p:sldId id="370" r:id="rId7"/>
    <p:sldId id="373" r:id="rId8"/>
    <p:sldId id="377" r:id="rId9"/>
    <p:sldId id="376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660" autoAdjust="0"/>
  </p:normalViewPr>
  <p:slideViewPr>
    <p:cSldViewPr snapToGrid="0" snapToObjects="1">
      <p:cViewPr varScale="1">
        <p:scale>
          <a:sx n="68" d="100"/>
          <a:sy n="68" d="100"/>
        </p:scale>
        <p:origin x="2920" y="2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5EFB26-BABF-4A9A-809F-EB86051565A2}" type="datetimeFigureOut">
              <a:rPr lang="en-US" smtClean="0"/>
              <a:pPr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898A717-5EEE-4FC9-AACC-ACD46FDACD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8A717-5EEE-4FC9-AACC-ACD46FDACD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8A717-5EEE-4FC9-AACC-ACD46FDACD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8A717-5EEE-4FC9-AACC-ACD46FDACD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8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8A717-5EEE-4FC9-AACC-ACD46FDACD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8A717-5EEE-4FC9-AACC-ACD46FDACD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8A717-5EEE-4FC9-AACC-ACD46FDACD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8A717-5EEE-4FC9-AACC-ACD46FDACD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8A717-5EEE-4FC9-AACC-ACD46FDACD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8A717-5EEE-4FC9-AACC-ACD46FDACD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52400" y="5715000"/>
            <a:ext cx="9448800" cy="1295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FED50-267D-B443-A7AA-B339A342C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0"/>
            <a:ext cx="457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–Operating Systems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8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–Operating Systems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97389"/>
            <a:ext cx="4040188" cy="3028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97389"/>
            <a:ext cx="4041775" cy="3028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99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144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99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79DD94B-0DCD-3C40-BE69-A91B453E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13861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315E86F-FC5C-AC42-95F4-FD8CC616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72067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718C36-2C42-764C-9239-EAD1007D2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97066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4D5D6AD-D8AE-E849-ADBF-3069989D83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1154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0AED7A-B2BF-EC46-B6A9-62E02D1FD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98422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A28-CBF1-2E4A-84B4-5EE7495E2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33865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–Operating Systems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–Operating Systems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5F4596-CC02-7E4D-91EF-02993D1FB4B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3429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0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3" r:id="rId12"/>
    <p:sldLayoutId id="2147483658" r:id="rId13"/>
    <p:sldLayoutId id="2147483659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5713"/>
            <a:ext cx="9144000" cy="76392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latin typeface="Georgia" charset="0"/>
              </a:rPr>
              <a:t>Why Academic Integrity Matters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576919"/>
            <a:ext cx="9144000" cy="3919730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altLang="en-US" sz="3000" dirty="0"/>
              <a:t>Cheating costs everyone something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Doing the work helps you improve, cheating misses out on that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Allowing or helping someone else cheat puts you at risk 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Cheating degrades the value of the degree (including how its value is perceived by potential employers, grad schools, etc.)</a:t>
            </a:r>
          </a:p>
          <a:p>
            <a:pPr lvl="1"/>
            <a:endParaRPr lang="en-US" altLang="en-US" sz="2400" b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None/>
            </a:pPr>
            <a:r>
              <a:rPr lang="en-US" altLang="en-US" sz="3000" dirty="0"/>
              <a:t>Educate yourself and those around you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You may be able to help yourself and others avoid trouble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You can set a strong example for others if you teach them</a:t>
            </a:r>
          </a:p>
        </p:txBody>
      </p:sp>
    </p:spTree>
    <p:extLst>
      <p:ext uri="{BB962C8B-B14F-4D97-AF65-F5344CB8AC3E}">
        <p14:creationId xmlns:p14="http://schemas.microsoft.com/office/powerpoint/2010/main" val="138562451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5713"/>
            <a:ext cx="9144000" cy="76392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latin typeface="Georgia" charset="0"/>
              </a:rPr>
              <a:t>Study Academic Integrity as a Topic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576919"/>
            <a:ext cx="9144000" cy="391973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en-US" altLang="en-US" sz="3000" dirty="0"/>
              <a:t>Review and learn the school and university policies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Engineering school academic integrity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Washington University undergraduate student academic integrity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Washington University graduate student academic integrity</a:t>
            </a:r>
          </a:p>
          <a:p>
            <a:pPr lvl="1"/>
            <a:endParaRPr lang="en-US" altLang="en-US" sz="2400" b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 eaLnBrk="1" hangingPunct="1">
              <a:buNone/>
            </a:pPr>
            <a:r>
              <a:rPr lang="en-US" altLang="en-US" sz="3000" dirty="0"/>
              <a:t>Think about different scenarios and what they mean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E.g., when cheating often occurs and why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How to avoid ambiguous situations, and how to clarify them</a:t>
            </a:r>
          </a:p>
          <a:p>
            <a:pPr lvl="1"/>
            <a:r>
              <a:rPr lang="en-US" altLang="en-US" sz="2400" b="0" i="1" u="sng" dirty="0">
                <a:solidFill>
                  <a:srgbClr val="FF0000"/>
                </a:solidFill>
                <a:latin typeface="Georgia" panose="02040502050405020303" pitchFamily="18" charset="0"/>
              </a:rPr>
              <a:t>Not knowing the policy is not grounds for being excused for violating the policy</a:t>
            </a:r>
          </a:p>
          <a:p>
            <a:pPr lvl="1" eaLnBrk="1" hangingPunct="1"/>
            <a:endParaRPr lang="en-US" altLang="en-US" sz="2400" b="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8509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89513"/>
            <a:ext cx="9144000" cy="76392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latin typeface="Georgia" charset="0"/>
              </a:rPr>
              <a:t>Things you </a:t>
            </a:r>
            <a:r>
              <a:rPr lang="en-US" altLang="en-US" sz="3600" b="1" u="sng" dirty="0">
                <a:solidFill>
                  <a:srgbClr val="00B050"/>
                </a:solidFill>
                <a:latin typeface="Georgia" charset="0"/>
              </a:rPr>
              <a:t>can</a:t>
            </a:r>
            <a:r>
              <a:rPr lang="en-US" altLang="en-US" sz="3600" dirty="0">
                <a:latin typeface="Georgia" charset="0"/>
              </a:rPr>
              <a:t> do in this course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500719"/>
            <a:ext cx="9144000" cy="3919730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Collaborate with members of your group on studio and lab solutions</a:t>
            </a:r>
          </a:p>
          <a:p>
            <a:pPr lvl="2"/>
            <a:r>
              <a:rPr lang="en-US" altLang="en-US" sz="2000" b="0" dirty="0">
                <a:latin typeface="Georgia" panose="02040502050405020303" pitchFamily="18" charset="0"/>
              </a:rPr>
              <a:t>You will only turn in one solution for each assignment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Discuss studio solutions with other groups </a:t>
            </a:r>
            <a:r>
              <a:rPr lang="en-US" altLang="en-US" sz="2400" b="0" i="1" u="sng" dirty="0">
                <a:solidFill>
                  <a:schemeClr val="tx1"/>
                </a:solidFill>
                <a:latin typeface="Georgia" panose="02040502050405020303" pitchFamily="18" charset="0"/>
              </a:rPr>
              <a:t>while class is in session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Search google for the meaning of compiler errors, kernel panics, algorithmic problems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Ask the TAs and instructor for help in debugging programs</a:t>
            </a:r>
          </a:p>
          <a:p>
            <a:pPr lvl="1" eaLnBrk="1" hangingPunct="1"/>
            <a:endParaRPr lang="en-US" altLang="en-US" sz="2400" b="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38458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84763"/>
            <a:ext cx="9144000" cy="76392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latin typeface="Georgia" charset="0"/>
              </a:rPr>
              <a:t>Things you </a:t>
            </a:r>
            <a:r>
              <a:rPr lang="en-US" altLang="en-US" sz="3600" b="1" u="sng" dirty="0">
                <a:solidFill>
                  <a:srgbClr val="FF0000"/>
                </a:solidFill>
                <a:latin typeface="Georgia" charset="0"/>
              </a:rPr>
              <a:t>cannot</a:t>
            </a:r>
            <a:r>
              <a:rPr lang="en-US" altLang="en-US" sz="3600" dirty="0">
                <a:latin typeface="Georgia" charset="0"/>
              </a:rPr>
              <a:t> do in this course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595969"/>
            <a:ext cx="9144000" cy="3919730"/>
          </a:xfrm>
        </p:spPr>
        <p:txBody>
          <a:bodyPr>
            <a:normAutofit/>
          </a:bodyPr>
          <a:lstStyle/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Collaborate with members outside of your group on lab solutions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Discuss studio solutions with other groups </a:t>
            </a:r>
            <a:r>
              <a:rPr lang="en-US" altLang="en-US" sz="2400" b="0" i="1" u="sng" dirty="0">
                <a:solidFill>
                  <a:schemeClr val="tx1"/>
                </a:solidFill>
                <a:latin typeface="Georgia" panose="02040502050405020303" pitchFamily="18" charset="0"/>
              </a:rPr>
              <a:t>outside of class sessions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Base your work off of external resources without attribution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Copy code from the internet (with or without attribution)</a:t>
            </a:r>
          </a:p>
          <a:p>
            <a:pPr lvl="1"/>
            <a:endParaRPr lang="en-US" altLang="en-US" sz="2400" b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 eaLnBrk="1" hangingPunct="1"/>
            <a:endParaRPr lang="en-US" altLang="en-US" sz="2400" b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 eaLnBrk="1" hangingPunct="1"/>
            <a:endParaRPr lang="en-US" altLang="en-US" sz="2400" b="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75354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75213"/>
            <a:ext cx="9144000" cy="76392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latin typeface="Georgia" charset="0"/>
              </a:rPr>
              <a:t>Illustrative Academic Integrity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386419"/>
            <a:ext cx="9144000" cy="3919730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buNone/>
            </a:pPr>
            <a:r>
              <a:rPr lang="en-US" altLang="en-US" sz="3000" dirty="0"/>
              <a:t>Turning in code copied from other groups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Different teams submitted verbatim or lightly “fuzzed” solutions without attribution of others’ contributions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Collaboration policies were clearly noted in lab assignment and did not allow collaboration except within a lab team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The students involved did not ask TA or professor to clarify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Violations were detected by TAs, through MOSS runs, etc.</a:t>
            </a:r>
          </a:p>
          <a:p>
            <a:pPr lvl="1" eaLnBrk="1" hangingPunct="1"/>
            <a:r>
              <a:rPr lang="en-US" altLang="ja-JP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In some cases students whose code was copied were exonerated, but in others received same penalty as students who submitted code they had copied</a:t>
            </a:r>
          </a:p>
        </p:txBody>
      </p:sp>
    </p:spTree>
    <p:extLst>
      <p:ext uri="{BB962C8B-B14F-4D97-AF65-F5344CB8AC3E}">
        <p14:creationId xmlns:p14="http://schemas.microsoft.com/office/powerpoint/2010/main" val="338207022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75213"/>
            <a:ext cx="9144000" cy="76392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latin typeface="Georgia" charset="0"/>
              </a:rPr>
              <a:t>Illustrative Academic Integrity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386419"/>
            <a:ext cx="9144000" cy="3919730"/>
          </a:xfrm>
        </p:spPr>
        <p:txBody>
          <a:bodyPr>
            <a:normAutofit/>
          </a:bodyPr>
          <a:lstStyle/>
          <a:p>
            <a:pPr marL="514350" indent="-514350" eaLnBrk="1" hangingPunct="1">
              <a:buNone/>
            </a:pPr>
            <a:r>
              <a:rPr lang="en-US" altLang="en-US" sz="3000" dirty="0"/>
              <a:t>Turning in copied problem sets, studios, etc.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Often, copied materials are turned in with identical mistakes even when students are expected to do their own work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Even if allowed to discuss solution approaches, you need to write up your solution (and make your own mistakes!)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Reflects poorly on perceived initiative, organization, ethics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Still subject to academic integrity penalties, even if value of the work is minimal with respect to overall course grade</a:t>
            </a:r>
          </a:p>
        </p:txBody>
      </p:sp>
    </p:spTree>
    <p:extLst>
      <p:ext uri="{BB962C8B-B14F-4D97-AF65-F5344CB8AC3E}">
        <p14:creationId xmlns:p14="http://schemas.microsoft.com/office/powerpoint/2010/main" val="338207022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313"/>
            <a:ext cx="9144000" cy="76392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latin typeface="Georgia" charset="0"/>
              </a:rPr>
              <a:t>Illustrative Academic Integrity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24519"/>
            <a:ext cx="9144000" cy="3919730"/>
          </a:xfrm>
        </p:spPr>
        <p:txBody>
          <a:bodyPr>
            <a:normAutofit/>
          </a:bodyPr>
          <a:lstStyle/>
          <a:p>
            <a:pPr marL="514350" indent="-514350" eaLnBrk="1" hangingPunct="1">
              <a:buNone/>
            </a:pPr>
            <a:r>
              <a:rPr lang="en-US" altLang="en-US" sz="3000" dirty="0"/>
              <a:t>Using existing materials without attribution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Many technical problems’ solutions appear on the internet</a:t>
            </a:r>
          </a:p>
          <a:p>
            <a:pPr lvl="2"/>
            <a:r>
              <a:rPr lang="en-US" altLang="en-US" sz="2000" b="0" dirty="0">
                <a:solidFill>
                  <a:schemeClr val="tx1"/>
                </a:solidFill>
                <a:latin typeface="Georgia" panose="02040502050405020303" pitchFamily="18" charset="0"/>
              </a:rPr>
              <a:t>Some of those solutions are correct (caveat)</a:t>
            </a:r>
          </a:p>
          <a:p>
            <a:pPr lvl="2"/>
            <a:r>
              <a:rPr lang="en-US" altLang="en-US" sz="2000" b="0" dirty="0">
                <a:solidFill>
                  <a:schemeClr val="tx1"/>
                </a:solidFill>
                <a:latin typeface="Georgia" panose="02040502050405020303" pitchFamily="18" charset="0"/>
              </a:rPr>
              <a:t>None of those solutions should be used without attribution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And yet students “cut-and-paste” entire paragraphs without proper attribution (surrounding in quotes &amp; citing source)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Be aware that automated tools to detect this are available (not least of which, typing a fragment into Google search)</a:t>
            </a:r>
          </a:p>
        </p:txBody>
      </p:sp>
    </p:spTree>
    <p:extLst>
      <p:ext uri="{BB962C8B-B14F-4D97-AF65-F5344CB8AC3E}">
        <p14:creationId xmlns:p14="http://schemas.microsoft.com/office/powerpoint/2010/main" val="338207022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5713"/>
            <a:ext cx="9144000" cy="76392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latin typeface="Georgia" charset="0"/>
              </a:rPr>
              <a:t>Thought Experiment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576919"/>
            <a:ext cx="9144000" cy="3919730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altLang="en-US" sz="3000" dirty="0"/>
              <a:t>Why would the penalty for cheating on an assignment be twice an assignment’s value?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E.g., if a lab assignment were worth 10% of the course grade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Penalty for cheating on it would be -20% of the course grade</a:t>
            </a:r>
          </a:p>
          <a:p>
            <a:pPr marL="514350" indent="-514350" eaLnBrk="1" hangingPunct="1">
              <a:buNone/>
            </a:pPr>
            <a:endParaRPr lang="en-US" altLang="en-US" sz="3000" dirty="0"/>
          </a:p>
          <a:p>
            <a:pPr marL="514350" indent="-514350" eaLnBrk="1" hangingPunct="1">
              <a:buNone/>
            </a:pPr>
            <a:r>
              <a:rPr lang="en-US" altLang="en-US" sz="3000" dirty="0"/>
              <a:t>What should someone do, if having difficulty getting the assignment finished on time?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Hint: at least 3 other options are much better than cheating</a:t>
            </a:r>
          </a:p>
        </p:txBody>
      </p:sp>
    </p:spTree>
    <p:extLst>
      <p:ext uri="{BB962C8B-B14F-4D97-AF65-F5344CB8AC3E}">
        <p14:creationId xmlns:p14="http://schemas.microsoft.com/office/powerpoint/2010/main" val="4195125307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84763"/>
            <a:ext cx="9144000" cy="76392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latin typeface="Georgia" charset="0"/>
              </a:rPr>
              <a:t>Keep Thinking about Academic Integrity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595969"/>
            <a:ext cx="9144000" cy="391973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altLang="en-US" sz="3000" dirty="0"/>
              <a:t>If in doubt, ask the instructor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If you aren’t sure what’s ok, </a:t>
            </a:r>
            <a:r>
              <a:rPr lang="en-US" altLang="en-US" sz="2400" b="0" i="1" u="sng" dirty="0">
                <a:solidFill>
                  <a:srgbClr val="FF0000"/>
                </a:solidFill>
                <a:latin typeface="Georgia" panose="02040502050405020303" pitchFamily="18" charset="0"/>
              </a:rPr>
              <a:t>please ask</a:t>
            </a:r>
            <a:r>
              <a:rPr lang="en-US" altLang="en-US" sz="2400" b="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for clarification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If you or someone you know is in a tough spot, ask for help    (many more solutions are available before cheating occurs)</a:t>
            </a:r>
          </a:p>
          <a:p>
            <a:pPr lvl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Coming forward as early as possible demonstrates integrity, and gives us the most (and best) options for success and integrity </a:t>
            </a:r>
          </a:p>
          <a:p>
            <a:pPr marL="514350" indent="-514350" eaLnBrk="1" hangingPunct="1">
              <a:buNone/>
            </a:pPr>
            <a:endParaRPr lang="en-US" altLang="en-US" sz="3000" dirty="0"/>
          </a:p>
          <a:p>
            <a:pPr marL="514350" indent="-514350" eaLnBrk="1" hangingPunct="1">
              <a:buNone/>
            </a:pPr>
            <a:r>
              <a:rPr lang="en-US" altLang="en-US" sz="3000" dirty="0"/>
              <a:t>Thank you for your attention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Please ask questions now or as they may come up later</a:t>
            </a:r>
          </a:p>
          <a:p>
            <a:pPr lvl="1" eaLnBrk="1" hangingPunct="1"/>
            <a:r>
              <a:rPr lang="en-US" altLang="en-US" sz="2400" b="0" dirty="0">
                <a:solidFill>
                  <a:schemeClr val="tx1"/>
                </a:solidFill>
                <a:latin typeface="Georgia" panose="02040502050405020303" pitchFamily="18" charset="0"/>
              </a:rPr>
              <a:t>We are always available as a resource to consult</a:t>
            </a:r>
          </a:p>
        </p:txBody>
      </p:sp>
    </p:spTree>
    <p:extLst>
      <p:ext uri="{BB962C8B-B14F-4D97-AF65-F5344CB8AC3E}">
        <p14:creationId xmlns:p14="http://schemas.microsoft.com/office/powerpoint/2010/main" val="2165102287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</TotalTime>
  <Words>701</Words>
  <Application>Microsoft Macintosh PowerPoint</Application>
  <PresentationFormat>On-screen Show (4:3)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Verdana</vt:lpstr>
      <vt:lpstr>1_Office Theme</vt:lpstr>
      <vt:lpstr>Why Academic Integrity Matters</vt:lpstr>
      <vt:lpstr>Study Academic Integrity as a Topic</vt:lpstr>
      <vt:lpstr>Things you can do in this course</vt:lpstr>
      <vt:lpstr>Things you cannot do in this course</vt:lpstr>
      <vt:lpstr>Illustrative Academic Integrity Examples</vt:lpstr>
      <vt:lpstr>Illustrative Academic Integrity Examples</vt:lpstr>
      <vt:lpstr>Illustrative Academic Integrity Examples</vt:lpstr>
      <vt:lpstr>Thought Experiment</vt:lpstr>
      <vt:lpstr>Keep Thinking about Academic Integrity</vt:lpstr>
    </vt:vector>
  </TitlesOfParts>
  <Company>wustl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 Haley</dc:creator>
  <cp:lastModifiedBy>Orr, James</cp:lastModifiedBy>
  <cp:revision>259</cp:revision>
  <cp:lastPrinted>2016-01-12T20:28:25Z</cp:lastPrinted>
  <dcterms:created xsi:type="dcterms:W3CDTF">2016-08-17T15:03:48Z</dcterms:created>
  <dcterms:modified xsi:type="dcterms:W3CDTF">2020-08-17T20:58:58Z</dcterms:modified>
</cp:coreProperties>
</file>