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57" r:id="rId3"/>
    <p:sldId id="258" r:id="rId4"/>
    <p:sldId id="280" r:id="rId5"/>
    <p:sldId id="263" r:id="rId6"/>
    <p:sldId id="268" r:id="rId7"/>
    <p:sldId id="275" r:id="rId8"/>
    <p:sldId id="265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1"/>
  </p:normalViewPr>
  <p:slideViewPr>
    <p:cSldViewPr>
      <p:cViewPr varScale="1">
        <p:scale>
          <a:sx n="110" d="100"/>
          <a:sy n="110" d="100"/>
        </p:scale>
        <p:origin x="66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8/17/20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7B40BF-85D5-4B24-9303-FF8848609D4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4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B40BF-85D5-4B24-9303-FF8848609D4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4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52400" y="5715000"/>
            <a:ext cx="9448800" cy="12954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FED50-267D-B443-A7AA-B339A342C7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0"/>
            <a:ext cx="4572000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422S –Operating Systems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422S –Operating Systems Organization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79DD94B-0DCD-3C40-BE69-A91B453E9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315E86F-FC5C-AC42-95F4-FD8CC6166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6718C36-2C42-764C-9239-EAD1007D2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4D5D6AD-D8AE-E849-ADBF-3069989D83B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0AED7A-B2BF-EC46-B6A9-62E02D1FD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4A28-CBF1-2E4A-84B4-5EE7495E2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422S –Operating Systems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422S –Operating Systems Organization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5F4596-CC02-7E4D-91EF-02993D1FB4B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0"/>
            <a:ext cx="3429000" cy="8572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68375"/>
            <a:ext cx="9144000" cy="1470025"/>
          </a:xfrm>
        </p:spPr>
        <p:txBody>
          <a:bodyPr>
            <a:noAutofit/>
          </a:bodyPr>
          <a:lstStyle/>
          <a:p>
            <a:r>
              <a:rPr lang="en-US" sz="3600" dirty="0"/>
              <a:t>E81 CSE 522S:</a:t>
            </a:r>
            <a:br>
              <a:rPr lang="en-US" sz="3600" dirty="0"/>
            </a:br>
            <a:r>
              <a:rPr lang="en-US" sz="3600" dirty="0"/>
              <a:t>Advances Operating Systems</a:t>
            </a:r>
            <a:br>
              <a:rPr lang="en-US" sz="3600" dirty="0"/>
            </a:br>
            <a:r>
              <a:rPr lang="en-US" sz="3600" dirty="0"/>
              <a:t>Fall 2020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2548948"/>
            <a:ext cx="7696200" cy="990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Department of Computer Science &amp; Engineering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Washington University, St. Louis MO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0" y="3648942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James Orr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james.orr@cse.wustl.edu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4945496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*Thanks to Brian </a:t>
            </a:r>
            <a:r>
              <a:rPr lang="en-US" sz="2400" dirty="0" err="1">
                <a:solidFill>
                  <a:schemeClr val="tx1"/>
                </a:solidFill>
              </a:rPr>
              <a:t>Kocoloski</a:t>
            </a:r>
            <a:r>
              <a:rPr lang="en-US" sz="2400" dirty="0">
                <a:solidFill>
                  <a:schemeClr val="tx1"/>
                </a:solidFill>
              </a:rPr>
              <a:t>, Chris Gill, and David Ferry who developed much of this material in previous iterations of the course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2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20D1A"/>
                </a:solidFill>
              </a:rPr>
              <a:t>Three Goals for Students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Build deep understanding about OS operation and design principles</a:t>
            </a:r>
            <a:endParaRPr lang="en-US" sz="1200" dirty="0"/>
          </a:p>
          <a:p>
            <a:pPr marL="857250" lvl="1" indent="-457200"/>
            <a:r>
              <a:rPr lang="en-US" sz="1800" dirty="0"/>
              <a:t>Additional mechanisms that we did not cover in 422: real-time, virtualization, etc. </a:t>
            </a:r>
          </a:p>
          <a:p>
            <a:pPr marL="857250" lvl="1" indent="-457200"/>
            <a:r>
              <a:rPr lang="en-US" sz="1800" dirty="0"/>
              <a:t>Additional OS design models beyond Linux: VMs, </a:t>
            </a:r>
            <a:r>
              <a:rPr lang="en-US" sz="1800" dirty="0" err="1"/>
              <a:t>unikernels</a:t>
            </a:r>
            <a:r>
              <a:rPr lang="en-US" sz="1800" dirty="0"/>
              <a:t>, etc.</a:t>
            </a:r>
          </a:p>
          <a:p>
            <a:pPr marL="857250" lvl="1" indent="-457200"/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Enrich skills for monitoring the runtime operation of an OS</a:t>
            </a:r>
            <a:endParaRPr lang="en-US" sz="1800" dirty="0"/>
          </a:p>
          <a:p>
            <a:pPr marL="857250" lvl="1" indent="-457200"/>
            <a:r>
              <a:rPr lang="en-US" sz="1700" dirty="0"/>
              <a:t>New features of monitoring tools, e.g., event queries for </a:t>
            </a:r>
            <a:r>
              <a:rPr lang="en-US" sz="1700" dirty="0" err="1"/>
              <a:t>kernelshark</a:t>
            </a:r>
            <a:endParaRPr lang="en-US" sz="1700" dirty="0"/>
          </a:p>
          <a:p>
            <a:pPr marL="857250" lvl="1" indent="-457200"/>
            <a:r>
              <a:rPr lang="en-US" sz="1700" dirty="0"/>
              <a:t>The scientific method (hypothesis, prediction, experiment, analysis, repeat)</a:t>
            </a:r>
          </a:p>
          <a:p>
            <a:pPr marL="857250" lvl="1" indent="-457200"/>
            <a:endParaRPr lang="en-US" sz="17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Gain further experience enforcing/evaluating OS behavior</a:t>
            </a:r>
          </a:p>
          <a:p>
            <a:pPr marL="857250" lvl="1" indent="-457200"/>
            <a:r>
              <a:rPr lang="en-US" sz="1800" dirty="0"/>
              <a:t>E.g., forensics for memory, file system, processes/threads, timing</a:t>
            </a:r>
          </a:p>
          <a:p>
            <a:pPr marL="857250" lvl="1" indent="-457200"/>
            <a:r>
              <a:rPr lang="en-US" sz="1800" dirty="0"/>
              <a:t>As in CSE 422, the studios will help you gain experience and expertise to use in the lab assignments</a:t>
            </a:r>
          </a:p>
          <a:p>
            <a:pPr marL="857250" lvl="1" indent="-457200"/>
            <a:r>
              <a:rPr lang="en-US" sz="1800" dirty="0"/>
              <a:t>Analyzing + developing code in experimental kernels </a:t>
            </a:r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20D1A"/>
                </a:solidFill>
              </a:rPr>
              <a:t>Course Environment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493837"/>
            <a:ext cx="9144000" cy="4862513"/>
          </a:xfrm>
        </p:spPr>
        <p:txBody>
          <a:bodyPr>
            <a:normAutofit fontScale="77500" lnSpcReduction="20000"/>
          </a:bodyPr>
          <a:lstStyle/>
          <a:p>
            <a:pPr marL="457200" indent="-457200"/>
            <a:r>
              <a:rPr lang="en-US" sz="3400" dirty="0"/>
              <a:t>As in CSE 422, our OS of choice is the Linux kernel</a:t>
            </a:r>
          </a:p>
          <a:p>
            <a:pPr marL="857250" lvl="1" indent="-457200"/>
            <a:r>
              <a:rPr lang="en-US" sz="2800" dirty="0"/>
              <a:t>General ubiquity and open source availability</a:t>
            </a:r>
          </a:p>
          <a:p>
            <a:pPr marL="457200" indent="-457200"/>
            <a:r>
              <a:rPr lang="en-US" sz="3400" dirty="0"/>
              <a:t>This course is again designed around the Raspberry Pi 3</a:t>
            </a:r>
          </a:p>
          <a:p>
            <a:pPr marL="857250" lvl="1" indent="-457200"/>
            <a:r>
              <a:rPr lang="en-US" sz="2900" dirty="0"/>
              <a:t>Avoids modifying the kernel on machines others may need to use</a:t>
            </a:r>
          </a:p>
          <a:p>
            <a:pPr marL="1257300" lvl="2" indent="-457200"/>
            <a:r>
              <a:rPr lang="en-US" sz="2600" dirty="0"/>
              <a:t>Can quickly re-deploy a new version of the kernel if the one running locks up</a:t>
            </a:r>
          </a:p>
          <a:p>
            <a:pPr marL="1257300" lvl="2" indent="-457200"/>
            <a:r>
              <a:rPr lang="en-US" sz="2600" dirty="0"/>
              <a:t>“Personal computing” at its best </a:t>
            </a:r>
            <a:r>
              <a:rPr lang="en-US" sz="2600" dirty="0">
                <a:sym typeface="Wingdings"/>
              </a:rPr>
              <a:t></a:t>
            </a:r>
            <a:endParaRPr lang="en-US" sz="1800" dirty="0"/>
          </a:p>
          <a:p>
            <a:pPr marL="457200" indent="-457200"/>
            <a:r>
              <a:rPr lang="en-US" sz="3400" dirty="0"/>
              <a:t>The Raspberry Pi family is based on the ARM processor architecture</a:t>
            </a:r>
          </a:p>
          <a:p>
            <a:pPr marL="857250" lvl="1" indent="-457200"/>
            <a:r>
              <a:rPr lang="en-US" sz="2900" dirty="0"/>
              <a:t>Will occasionally mention x86 differences, where relevant</a:t>
            </a:r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1C4A-8C2A-FF4E-8DFE-F50D94E2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8" name="Footer Placeholder 48">
            <a:extLst>
              <a:ext uri="{FF2B5EF4-FFF2-40B4-BE49-F238E27FC236}">
                <a16:creationId xmlns:a16="http://schemas.microsoft.com/office/drawing/2014/main" id="{2C261F75-8B6E-D544-BD56-C19EE2FF9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02862-ED5C-A34E-8D01-56E61B8C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A403F-1E6F-1B4B-B2BD-EA770ADB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0" y="1466667"/>
            <a:ext cx="4508500" cy="392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4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20D1A"/>
                </a:solidFill>
              </a:rPr>
              <a:t>Course Textbooks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68400" y="1417638"/>
            <a:ext cx="8229600" cy="10207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i="1" dirty="0"/>
              <a:t>	Linux Kernel Development</a:t>
            </a:r>
            <a:r>
              <a:rPr lang="en-US" sz="2000" dirty="0"/>
              <a:t>, 3</a:t>
            </a:r>
            <a:r>
              <a:rPr lang="en-US" sz="2000" baseline="30000" dirty="0"/>
              <a:t>rd</a:t>
            </a:r>
            <a:r>
              <a:rPr lang="en-US" sz="2000" dirty="0"/>
              <a:t> Ed., by Robert Love, 2010.</a:t>
            </a:r>
          </a:p>
          <a:p>
            <a:pPr marL="457200" lvl="1" indent="0">
              <a:buNone/>
            </a:pPr>
            <a:r>
              <a:rPr lang="en-US" sz="1700" dirty="0"/>
              <a:t>- A great starting resource for kernel hackers</a:t>
            </a:r>
          </a:p>
          <a:p>
            <a:pPr marL="457200" lvl="1" indent="0">
              <a:buNone/>
            </a:pPr>
            <a:r>
              <a:rPr lang="en-US" sz="1700" dirty="0"/>
              <a:t>- Focused on kernel design and implementation</a:t>
            </a:r>
          </a:p>
        </p:txBody>
      </p:sp>
      <p:sp>
        <p:nvSpPr>
          <p:cNvPr id="9" name="Footer Placeholder 48">
            <a:extLst>
              <a:ext uri="{FF2B5EF4-FFF2-40B4-BE49-F238E27FC236}">
                <a16:creationId xmlns:a16="http://schemas.microsoft.com/office/drawing/2014/main" id="{0BC9270B-0387-DF42-93FE-5F49AFAD9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933657"/>
            <a:ext cx="1546232" cy="19887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3CC59D-093E-5143-A28D-B9EB9EB820B5}"/>
              </a:ext>
            </a:extLst>
          </p:cNvPr>
          <p:cNvSpPr/>
          <p:nvPr/>
        </p:nvSpPr>
        <p:spPr>
          <a:xfrm>
            <a:off x="-381000" y="4517032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Linux System Programming,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Robert Love, 2013.</a:t>
            </a:r>
          </a:p>
          <a:p>
            <a:pPr lvl="1"/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Focused on </a:t>
            </a:r>
            <a:r>
              <a:rPr lang="en-US" sz="17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userspace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programming instead of in-kernel issues</a:t>
            </a:r>
          </a:p>
          <a:p>
            <a:pPr lvl="1"/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Heavy IPC focus: pipes, sockets, signals,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1BB61-9D03-E34E-BBA4-9F724D25B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4025975"/>
            <a:ext cx="1515795" cy="19887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5231B4E-4886-2E40-BC2B-57F91527C9C0}"/>
              </a:ext>
            </a:extLst>
          </p:cNvPr>
          <p:cNvSpPr/>
          <p:nvPr/>
        </p:nvSpPr>
        <p:spPr>
          <a:xfrm>
            <a:off x="-381000" y="2747832"/>
            <a:ext cx="8469316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is your friend!</a:t>
            </a:r>
          </a:p>
          <a:p>
            <a:pPr lvl="1"/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Linux is widely documented</a:t>
            </a:r>
          </a:p>
          <a:p>
            <a:pPr lvl="1"/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Lots of other resources exist for Linux mechanisms and features</a:t>
            </a:r>
          </a:p>
          <a:p>
            <a:pPr lvl="1"/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We will also provide links to key resources on the course web site</a:t>
            </a:r>
          </a:p>
        </p:txBody>
      </p:sp>
    </p:spTree>
    <p:extLst>
      <p:ext uri="{BB962C8B-B14F-4D97-AF65-F5344CB8AC3E}">
        <p14:creationId xmlns:p14="http://schemas.microsoft.com/office/powerpoint/2010/main" val="139902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7A39-24F3-3C48-AC3D-1D7508F1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20D1A"/>
                </a:solidFill>
              </a:rPr>
              <a:t>Warnings from Previous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D8F3-A5E6-404E-B900-8C509A2DB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“You program in C to reconfigure a Linux Kernel on a Raspberry Pi. </a:t>
            </a:r>
            <a:r>
              <a:rPr lang="en-US" dirty="0">
                <a:solidFill>
                  <a:srgbClr val="FF0000"/>
                </a:solidFill>
              </a:rPr>
              <a:t>Prepare to optimize your workflow for testing, and brush up on C</a:t>
            </a:r>
            <a:r>
              <a:rPr lang="en-US" dirty="0"/>
              <a:t> – you'll be using it a lot.”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I had trouble doing studios because I never made it to class</a:t>
            </a:r>
            <a:r>
              <a:rPr lang="en-US" dirty="0"/>
              <a:t>. So I was always playing catch–up and stressed out by the studios.”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Footer Placeholder 48">
            <a:extLst>
              <a:ext uri="{FF2B5EF4-FFF2-40B4-BE49-F238E27FC236}">
                <a16:creationId xmlns:a16="http://schemas.microsoft.com/office/drawing/2014/main" id="{37CDAB25-10E1-984B-BFD3-60DE90C9A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5B8BC-8B96-6C47-871F-7454B72C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8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B2CC-3BE1-684E-8210-D29A525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20D1A"/>
                </a:solidFill>
              </a:rPr>
              <a:t>A Typical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ADCE-C762-9C49-B085-B11C6DF1E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97004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About 20 minutes of lecture discussing that day’s readings and course topic </a:t>
            </a:r>
          </a:p>
          <a:p>
            <a:pPr lvl="1"/>
            <a:r>
              <a:rPr lang="en-US" dirty="0"/>
              <a:t>This semester lectures will be recorded and should be watched before hand</a:t>
            </a:r>
          </a:p>
          <a:p>
            <a:endParaRPr lang="en-US" dirty="0"/>
          </a:p>
          <a:p>
            <a:r>
              <a:rPr lang="en-US" dirty="0"/>
              <a:t>In-class office hours and studio time</a:t>
            </a:r>
          </a:p>
          <a:p>
            <a:endParaRPr lang="en-US" dirty="0"/>
          </a:p>
          <a:p>
            <a:r>
              <a:rPr lang="en-US" dirty="0"/>
              <a:t>Studios</a:t>
            </a:r>
          </a:p>
          <a:p>
            <a:pPr lvl="1"/>
            <a:r>
              <a:rPr lang="en-US" dirty="0"/>
              <a:t>Offer direct experience working with (and within) the kernel </a:t>
            </a:r>
          </a:p>
          <a:p>
            <a:pPr lvl="1"/>
            <a:r>
              <a:rPr lang="en-US" dirty="0"/>
              <a:t>Familiarize students with key tools and techniques for using, profiling, analyzing, and extending kernel features.</a:t>
            </a:r>
          </a:p>
          <a:p>
            <a:pPr lvl="1"/>
            <a:r>
              <a:rPr lang="en-US" dirty="0"/>
              <a:t>Work in groups of up to 3 students</a:t>
            </a:r>
          </a:p>
        </p:txBody>
      </p:sp>
      <p:sp>
        <p:nvSpPr>
          <p:cNvPr id="7" name="Footer Placeholder 48">
            <a:extLst>
              <a:ext uri="{FF2B5EF4-FFF2-40B4-BE49-F238E27FC236}">
                <a16:creationId xmlns:a16="http://schemas.microsoft.com/office/drawing/2014/main" id="{4456C536-B772-F640-9A02-F191B3F8B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4E82A-49F4-7F4E-AB4A-179A24CE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9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20D1A"/>
                </a:solidFill>
              </a:rPr>
              <a:t>Words of Advice (from experience)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91600" cy="4724400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Kernel hacking requires a lot of patience (and thought)</a:t>
            </a:r>
          </a:p>
          <a:p>
            <a:pPr marL="857250" lvl="1" indent="-457200"/>
            <a:r>
              <a:rPr lang="en-US" dirty="0"/>
              <a:t>Your systems </a:t>
            </a:r>
            <a:r>
              <a:rPr lang="en-US" i="1" u="sng" dirty="0"/>
              <a:t>will</a:t>
            </a:r>
            <a:r>
              <a:rPr lang="en-US" dirty="0"/>
              <a:t> crash</a:t>
            </a:r>
          </a:p>
          <a:p>
            <a:pPr marL="857250" lvl="1" indent="-457200"/>
            <a:r>
              <a:rPr lang="en-US" dirty="0">
                <a:solidFill>
                  <a:srgbClr val="FF0000"/>
                </a:solidFill>
              </a:rPr>
              <a:t>It’s important to optimize your work environment to handle frequent crashes and reboots</a:t>
            </a:r>
          </a:p>
          <a:p>
            <a:pPr marL="800100" lvl="2" indent="0">
              <a:buNone/>
            </a:pPr>
            <a:r>
              <a:rPr lang="en-US" sz="1600" dirty="0"/>
              <a:t> </a:t>
            </a:r>
          </a:p>
          <a:p>
            <a:pPr marL="457200" indent="-457200"/>
            <a:r>
              <a:rPr lang="en-US" dirty="0"/>
              <a:t>Work efficiently but persistently</a:t>
            </a:r>
          </a:p>
          <a:p>
            <a:pPr marL="857250" lvl="1" indent="-457200"/>
            <a:r>
              <a:rPr lang="en-US" dirty="0"/>
              <a:t>Start early, fail (or succeed) quickly, iterate rapidly, progress steadily over time</a:t>
            </a:r>
          </a:p>
          <a:p>
            <a:pPr marL="857250" lvl="1" indent="-457200"/>
            <a:endParaRPr lang="en-US" dirty="0"/>
          </a:p>
          <a:p>
            <a:pPr marL="457200" indent="-457200"/>
            <a:r>
              <a:rPr lang="en-US" dirty="0"/>
              <a:t>A few tips for this course (to avoid problems we’ve seen already)</a:t>
            </a:r>
          </a:p>
          <a:p>
            <a:pPr marL="857250" lvl="1" indent="-457200"/>
            <a:r>
              <a:rPr lang="en-US" dirty="0"/>
              <a:t>Brush up on your C and shell bash scripting!</a:t>
            </a:r>
          </a:p>
          <a:p>
            <a:pPr marL="400050" lvl="1" indent="0">
              <a:buNone/>
            </a:pPr>
            <a:endParaRPr lang="en-US" sz="1800" dirty="0"/>
          </a:p>
        </p:txBody>
      </p:sp>
      <p:sp>
        <p:nvSpPr>
          <p:cNvPr id="6" name="Footer Placeholder 48">
            <a:extLst>
              <a:ext uri="{FF2B5EF4-FFF2-40B4-BE49-F238E27FC236}">
                <a16:creationId xmlns:a16="http://schemas.microsoft.com/office/drawing/2014/main" id="{855278E4-5DCD-E543-95E9-DB72F119D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4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1CCF-5CF6-CA4F-A042-1957A838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20D1A"/>
                </a:solidFill>
              </a:rPr>
              <a:t>Today’s Studio(s)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1FFC-DF9C-DE49-9F6F-B2FBE0FE9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65560"/>
            <a:ext cx="8534400" cy="2666999"/>
          </a:xfrm>
        </p:spPr>
        <p:txBody>
          <a:bodyPr>
            <a:normAutofit/>
          </a:bodyPr>
          <a:lstStyle/>
          <a:p>
            <a:r>
              <a:rPr lang="en-US" dirty="0"/>
              <a:t>Downloading and Compiling the Linux kernel</a:t>
            </a:r>
          </a:p>
          <a:p>
            <a:r>
              <a:rPr lang="en-US" dirty="0"/>
              <a:t>Installing the Linux kernel on your RPi3</a:t>
            </a:r>
          </a:p>
        </p:txBody>
      </p:sp>
      <p:sp>
        <p:nvSpPr>
          <p:cNvPr id="12" name="Footer Placeholder 48">
            <a:extLst>
              <a:ext uri="{FF2B5EF4-FFF2-40B4-BE49-F238E27FC236}">
                <a16:creationId xmlns:a16="http://schemas.microsoft.com/office/drawing/2014/main" id="{5AE6A755-B78E-8D4F-BAC3-2E9F9F0F1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0" y="6356350"/>
            <a:ext cx="2895600" cy="365125"/>
          </a:xfrm>
        </p:spPr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8C6C7-0F97-6D48-807E-5E7260FC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F77C-E162-431C-A3B9-21DE8B22395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F978D5-291E-144C-A214-00B43CA770D8}"/>
              </a:ext>
            </a:extLst>
          </p:cNvPr>
          <p:cNvSpPr/>
          <p:nvPr/>
        </p:nvSpPr>
        <p:spPr>
          <a:xfrm>
            <a:off x="1341093" y="3858940"/>
            <a:ext cx="167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linuxlab</a:t>
            </a:r>
            <a:br>
              <a:rPr lang="en-US" dirty="0"/>
            </a:br>
            <a:r>
              <a:rPr lang="en-US" dirty="0"/>
              <a:t>cluster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EFFEA0-D47D-C84B-B976-59D96BFB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893" y="3858940"/>
            <a:ext cx="2178050" cy="13988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41FABC-0986-9649-9D99-7A448E63C70E}"/>
              </a:ext>
            </a:extLst>
          </p:cNvPr>
          <p:cNvSpPr txBox="1"/>
          <p:nvPr/>
        </p:nvSpPr>
        <p:spPr>
          <a:xfrm>
            <a:off x="1112493" y="3382306"/>
            <a:ext cx="244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 the kernel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0AC458-A222-9440-9649-19407E600CAD}"/>
              </a:ext>
            </a:extLst>
          </p:cNvPr>
          <p:cNvSpPr txBox="1"/>
          <p:nvPr/>
        </p:nvSpPr>
        <p:spPr>
          <a:xfrm>
            <a:off x="5151093" y="3380327"/>
            <a:ext cx="34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 the kernel here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0DC46E-4CD8-784C-AFBF-D8EE1534C585}"/>
              </a:ext>
            </a:extLst>
          </p:cNvPr>
          <p:cNvCxnSpPr>
            <a:cxnSpLocks/>
          </p:cNvCxnSpPr>
          <p:nvPr/>
        </p:nvCxnSpPr>
        <p:spPr>
          <a:xfrm>
            <a:off x="3398493" y="4430440"/>
            <a:ext cx="160020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2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650</Words>
  <Application>Microsoft Macintosh PowerPoint</Application>
  <PresentationFormat>On-screen Show (4:3)</PresentationFormat>
  <Paragraphs>98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Verdana</vt:lpstr>
      <vt:lpstr>Office Theme</vt:lpstr>
      <vt:lpstr>E81 CSE 522S: Advances Operating Systems Fall 2020 </vt:lpstr>
      <vt:lpstr>Three Goals for Students</vt:lpstr>
      <vt:lpstr>Course Environment</vt:lpstr>
      <vt:lpstr>Grading</vt:lpstr>
      <vt:lpstr>Course Textbooks</vt:lpstr>
      <vt:lpstr>Warnings from Previous Students</vt:lpstr>
      <vt:lpstr>A Typical Class </vt:lpstr>
      <vt:lpstr>Words of Advice (from experience)</vt:lpstr>
      <vt:lpstr>Today’s Studio(s)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Orr, James</cp:lastModifiedBy>
  <cp:revision>69</cp:revision>
  <dcterms:created xsi:type="dcterms:W3CDTF">2016-01-21T02:03:40Z</dcterms:created>
  <dcterms:modified xsi:type="dcterms:W3CDTF">2020-08-17T20:35:49Z</dcterms:modified>
</cp:coreProperties>
</file>