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08" r:id="rId3"/>
    <p:sldId id="309" r:id="rId4"/>
    <p:sldId id="312" r:id="rId5"/>
    <p:sldId id="313" r:id="rId6"/>
    <p:sldId id="320" r:id="rId7"/>
    <p:sldId id="310" r:id="rId8"/>
    <p:sldId id="257" r:id="rId9"/>
    <p:sldId id="262" r:id="rId10"/>
    <p:sldId id="263" r:id="rId11"/>
    <p:sldId id="317" r:id="rId12"/>
    <p:sldId id="319" r:id="rId13"/>
    <p:sldId id="261" r:id="rId14"/>
    <p:sldId id="265" r:id="rId15"/>
    <p:sldId id="32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045"/>
    <a:srgbClr val="385D8A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>
      <p:cViewPr varScale="1">
        <p:scale>
          <a:sx n="110" d="100"/>
          <a:sy n="110" d="100"/>
        </p:scale>
        <p:origin x="1680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9/14/20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0675A-E9F2-42D4-8841-0489EDF5C49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4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0675A-E9F2-42D4-8841-0489EDF5C49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82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0675A-E9F2-42D4-8841-0489EDF5C49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2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0675A-E9F2-42D4-8841-0489EDF5C49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10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0675A-E9F2-42D4-8841-0489EDF5C49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43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0675A-E9F2-42D4-8841-0489EDF5C49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16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0675A-E9F2-42D4-8841-0489EDF5C49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69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0675A-E9F2-42D4-8841-0489EDF5C49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6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52400" y="5715000"/>
            <a:ext cx="9448800" cy="12954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8FED50-267D-B443-A7AA-B339A342C7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0"/>
            <a:ext cx="4572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5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422S –Operating Systems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7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422S –Operating Systems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6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79DD94B-0DCD-3C40-BE69-A91B453E9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11951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315E86F-FC5C-AC42-95F4-FD8CC6166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96823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6718C36-2C42-764C-9239-EAD1007D2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56090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4D5D6AD-D8AE-E849-ADBF-3069989D83B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07816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0AED7A-B2BF-EC46-B6A9-62E02D1FD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17955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84A28-CBF1-2E4A-84B4-5EE7495E2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91974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422S –Operating Systems Organization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9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422S –Operating Systems Organization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5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5F4596-CC02-7E4D-91EF-02993D1FB4B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0"/>
            <a:ext cx="3429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6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Kernel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Chris Gill, David Ferry, Brian </a:t>
            </a:r>
            <a:r>
              <a:rPr lang="en-US" sz="1800" dirty="0" err="1"/>
              <a:t>Kocoloski</a:t>
            </a:r>
            <a:endParaRPr lang="en-US" sz="1800" dirty="0"/>
          </a:p>
          <a:p>
            <a:r>
              <a:rPr lang="en-US" sz="1800" dirty="0"/>
              <a:t>CSE 522S - Advanced Operating Systems</a:t>
            </a:r>
          </a:p>
          <a:p>
            <a:r>
              <a:rPr lang="en-US" sz="1800" dirty="0"/>
              <a:t>Washington University in St. Louis</a:t>
            </a:r>
          </a:p>
          <a:p>
            <a:r>
              <a:rPr lang="en-US" sz="1800" dirty="0"/>
              <a:t>St. Louis, MO 63130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Object Level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/>
              <a:t>Size of each allocation is in bytes</a:t>
            </a:r>
          </a:p>
          <a:p>
            <a:pPr lvl="1"/>
            <a:r>
              <a:rPr lang="en-US" sz="2000" dirty="0"/>
              <a:t>I.e., the size of the object being allocated</a:t>
            </a:r>
          </a:p>
          <a:p>
            <a:pPr lvl="1"/>
            <a:r>
              <a:rPr lang="en-US" sz="2000" dirty="0"/>
              <a:t>Rather than the number of fixed-sized pages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buNone/>
            </a:pPr>
            <a:r>
              <a:rPr lang="en-US" sz="2400" dirty="0"/>
              <a:t>Kernel version of </a:t>
            </a:r>
            <a:r>
              <a:rPr lang="en-US" sz="2400" dirty="0" err="1"/>
              <a:t>malloc</a:t>
            </a:r>
            <a:r>
              <a:rPr lang="en-US" sz="2400" dirty="0"/>
              <a:t>: </a:t>
            </a:r>
            <a:r>
              <a:rPr lang="en-US" sz="2400" b="1" dirty="0" err="1">
                <a:solidFill>
                  <a:srgbClr val="3366FF"/>
                </a:solidFill>
                <a:latin typeface="Courier New"/>
                <a:cs typeface="Courier New"/>
              </a:rPr>
              <a:t>kmalloc</a:t>
            </a:r>
            <a:r>
              <a:rPr lang="en-US" sz="2400" b="1" dirty="0">
                <a:solidFill>
                  <a:srgbClr val="3366FF"/>
                </a:solidFill>
                <a:latin typeface="Courier New"/>
                <a:cs typeface="Courier New"/>
              </a:rPr>
              <a:t>() </a:t>
            </a:r>
            <a:r>
              <a:rPr lang="en-US" sz="2400" dirty="0"/>
              <a:t>and </a:t>
            </a:r>
            <a:r>
              <a:rPr lang="en-US" sz="2400" b="1" dirty="0" err="1">
                <a:solidFill>
                  <a:srgbClr val="3366FF"/>
                </a:solidFill>
                <a:latin typeface="Courier New"/>
                <a:cs typeface="Courier New"/>
              </a:rPr>
              <a:t>kfree</a:t>
            </a:r>
            <a:r>
              <a:rPr lang="en-US" sz="2400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endParaRPr lang="en-US" sz="2400" dirty="0"/>
          </a:p>
          <a:p>
            <a:pPr lvl="1"/>
            <a:r>
              <a:rPr lang="en-US" sz="2000" dirty="0"/>
              <a:t>Action modifiers (can/cannot sleep, etc.)</a:t>
            </a:r>
          </a:p>
          <a:p>
            <a:pPr lvl="1"/>
            <a:r>
              <a:rPr lang="en-US" sz="2000" dirty="0"/>
              <a:t>Zone modifiers (DMA, DMA32, HIGH, NORMAL)</a:t>
            </a:r>
          </a:p>
          <a:p>
            <a:pPr lvl="1"/>
            <a:r>
              <a:rPr lang="en-US" sz="2000" dirty="0"/>
              <a:t>Type flags: combine action and zone modifiers</a:t>
            </a:r>
          </a:p>
          <a:p>
            <a:pPr lvl="1"/>
            <a:r>
              <a:rPr lang="en-US" sz="2000" dirty="0"/>
              <a:t>Allocated memory is physically contiguous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buNone/>
            </a:pPr>
            <a:r>
              <a:rPr lang="en-US" sz="2400" dirty="0"/>
              <a:t>Virtually contiguous memory</a:t>
            </a:r>
          </a:p>
          <a:p>
            <a:pPr lvl="1"/>
            <a:r>
              <a:rPr lang="en-US" sz="2000" dirty="0"/>
              <a:t>Though not necessarily physically contiguous</a:t>
            </a:r>
          </a:p>
          <a:p>
            <a:pPr lvl="1"/>
            <a:r>
              <a:rPr lang="en-US" sz="2000" dirty="0"/>
              <a:t>Use 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vmalloc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sz="2000" dirty="0"/>
              <a:t> and 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vfree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sz="2000" dirty="0"/>
              <a:t> etc.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48">
            <a:extLst>
              <a:ext uri="{FF2B5EF4-FFF2-40B4-BE49-F238E27FC236}">
                <a16:creationId xmlns:a16="http://schemas.microsoft.com/office/drawing/2014/main" id="{E05B7D94-F46A-F64C-B528-79CEA09CD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01458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Traditional Memory Mapping</a:t>
            </a:r>
            <a:br>
              <a:rPr lang="en-US" dirty="0"/>
            </a:br>
            <a:r>
              <a:rPr lang="en-US" dirty="0"/>
              <a:t>Strategy in Linux (on x86_64)</a:t>
            </a:r>
          </a:p>
        </p:txBody>
      </p:sp>
      <p:sp>
        <p:nvSpPr>
          <p:cNvPr id="46" name="Slide Number Placeholder 4">
            <a:extLst>
              <a:ext uri="{FF2B5EF4-FFF2-40B4-BE49-F238E27FC236}">
                <a16:creationId xmlns:a16="http://schemas.microsoft.com/office/drawing/2014/main" id="{079276F5-8F4A-DD4E-83EC-04D4A59C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8E4F1D-1877-B141-B660-F5504B1F7EA0}"/>
              </a:ext>
            </a:extLst>
          </p:cNvPr>
          <p:cNvSpPr/>
          <p:nvPr/>
        </p:nvSpPr>
        <p:spPr>
          <a:xfrm>
            <a:off x="5942394" y="4449463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94B174-D847-EA45-9B7A-EB63B7EDC812}"/>
              </a:ext>
            </a:extLst>
          </p:cNvPr>
          <p:cNvSpPr/>
          <p:nvPr/>
        </p:nvSpPr>
        <p:spPr>
          <a:xfrm>
            <a:off x="5942394" y="4754263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0CF544-5A50-E04A-B447-F6E5FF5F5E1B}"/>
              </a:ext>
            </a:extLst>
          </p:cNvPr>
          <p:cNvSpPr/>
          <p:nvPr/>
        </p:nvSpPr>
        <p:spPr>
          <a:xfrm>
            <a:off x="5942394" y="5059063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077667-2E1F-5348-A928-4767C750657A}"/>
              </a:ext>
            </a:extLst>
          </p:cNvPr>
          <p:cNvSpPr/>
          <p:nvPr/>
        </p:nvSpPr>
        <p:spPr>
          <a:xfrm>
            <a:off x="5942394" y="5363863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3A89BB-B158-3D4C-81B8-26AB1686CD89}"/>
              </a:ext>
            </a:extLst>
          </p:cNvPr>
          <p:cNvSpPr/>
          <p:nvPr/>
        </p:nvSpPr>
        <p:spPr>
          <a:xfrm>
            <a:off x="5942394" y="4144663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4D7655-0485-6E49-AFD7-AB59EFAF564A}"/>
              </a:ext>
            </a:extLst>
          </p:cNvPr>
          <p:cNvSpPr txBox="1"/>
          <p:nvPr/>
        </p:nvSpPr>
        <p:spPr>
          <a:xfrm>
            <a:off x="5615575" y="3658628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Physical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9BDC6D-0EFF-C14B-9490-FF4A61447906}"/>
              </a:ext>
            </a:extLst>
          </p:cNvPr>
          <p:cNvSpPr/>
          <p:nvPr/>
        </p:nvSpPr>
        <p:spPr>
          <a:xfrm>
            <a:off x="2082091" y="3647756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1975CE-308F-5642-BE37-1CF596DDE152}"/>
              </a:ext>
            </a:extLst>
          </p:cNvPr>
          <p:cNvSpPr/>
          <p:nvPr/>
        </p:nvSpPr>
        <p:spPr>
          <a:xfrm>
            <a:off x="2082091" y="3952556"/>
            <a:ext cx="1600200" cy="304800"/>
          </a:xfrm>
          <a:prstGeom prst="rect">
            <a:avLst/>
          </a:prstGeom>
          <a:pattFill prst="pct10">
            <a:fgClr>
              <a:srgbClr val="47FF4D"/>
            </a:fgClr>
            <a:bgClr>
              <a:schemeClr val="bg1"/>
            </a:bgClr>
          </a:pattFill>
          <a:ln>
            <a:solidFill>
              <a:srgbClr val="47F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65E97-A8B7-D649-8FAB-F1621389A596}"/>
              </a:ext>
            </a:extLst>
          </p:cNvPr>
          <p:cNvSpPr/>
          <p:nvPr/>
        </p:nvSpPr>
        <p:spPr>
          <a:xfrm>
            <a:off x="2082091" y="4257356"/>
            <a:ext cx="1600200" cy="304800"/>
          </a:xfrm>
          <a:prstGeom prst="rect">
            <a:avLst/>
          </a:prstGeom>
          <a:pattFill prst="pct10">
            <a:fgClr>
              <a:srgbClr val="47FF4D"/>
            </a:fgClr>
            <a:bgClr>
              <a:schemeClr val="bg1"/>
            </a:bgClr>
          </a:pattFill>
          <a:ln>
            <a:solidFill>
              <a:srgbClr val="47F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3374AC-3E26-D041-9C8B-670FFE9FF61C}"/>
              </a:ext>
            </a:extLst>
          </p:cNvPr>
          <p:cNvSpPr/>
          <p:nvPr/>
        </p:nvSpPr>
        <p:spPr>
          <a:xfrm>
            <a:off x="2082091" y="4562156"/>
            <a:ext cx="1600200" cy="304800"/>
          </a:xfrm>
          <a:prstGeom prst="rect">
            <a:avLst/>
          </a:prstGeom>
          <a:pattFill prst="pct10">
            <a:fgClr>
              <a:srgbClr val="47FF4D"/>
            </a:fgClr>
            <a:bgClr>
              <a:schemeClr val="bg1"/>
            </a:bgClr>
          </a:pattFill>
          <a:ln>
            <a:solidFill>
              <a:srgbClr val="47F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17BEF5-E2F9-8A46-9ADB-36D944C87CD8}"/>
              </a:ext>
            </a:extLst>
          </p:cNvPr>
          <p:cNvSpPr/>
          <p:nvPr/>
        </p:nvSpPr>
        <p:spPr>
          <a:xfrm>
            <a:off x="2082091" y="3342956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E4D974-D844-8C4F-ACCE-0A6170787154}"/>
              </a:ext>
            </a:extLst>
          </p:cNvPr>
          <p:cNvSpPr txBox="1"/>
          <p:nvPr/>
        </p:nvSpPr>
        <p:spPr>
          <a:xfrm>
            <a:off x="156523" y="3616416"/>
            <a:ext cx="1912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address</a:t>
            </a:r>
            <a:b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A1725B-A5D1-4C4C-99F0-0A29AD5D7474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>
            <a:off x="3682291" y="3495356"/>
            <a:ext cx="2260103" cy="801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42C3C0-249E-D746-AAB8-744F793611AB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>
            <a:off x="3682291" y="3800156"/>
            <a:ext cx="2260103" cy="801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2280E6-2AD3-F14D-BA3F-6DE645487ECC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3682291" y="4104956"/>
            <a:ext cx="2260103" cy="801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D4EEC0-36AA-B44E-9D43-357243BCF723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>
            <a:off x="3682291" y="4409756"/>
            <a:ext cx="2260103" cy="801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4F0E48-2375-0441-8FD8-EEF249570CC2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3682291" y="4714556"/>
            <a:ext cx="2260103" cy="801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441CEB2-A600-1C4D-B406-4AE48C7C3375}"/>
              </a:ext>
            </a:extLst>
          </p:cNvPr>
          <p:cNvSpPr/>
          <p:nvPr/>
        </p:nvSpPr>
        <p:spPr>
          <a:xfrm>
            <a:off x="2082091" y="2131197"/>
            <a:ext cx="1600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BC2377-639E-B34C-88CD-9928AA47400A}"/>
              </a:ext>
            </a:extLst>
          </p:cNvPr>
          <p:cNvSpPr/>
          <p:nvPr/>
        </p:nvSpPr>
        <p:spPr>
          <a:xfrm>
            <a:off x="2082091" y="2435997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28434E-0569-D249-96EA-33AA8F5727A6}"/>
              </a:ext>
            </a:extLst>
          </p:cNvPr>
          <p:cNvSpPr/>
          <p:nvPr/>
        </p:nvSpPr>
        <p:spPr>
          <a:xfrm>
            <a:off x="2082091" y="2740797"/>
            <a:ext cx="1600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D7EC75-B588-594A-A55E-CCE86B55694A}"/>
              </a:ext>
            </a:extLst>
          </p:cNvPr>
          <p:cNvSpPr/>
          <p:nvPr/>
        </p:nvSpPr>
        <p:spPr>
          <a:xfrm>
            <a:off x="2082091" y="3045597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E36D6E-E20F-AA4C-BB5F-C544696BF0AD}"/>
              </a:ext>
            </a:extLst>
          </p:cNvPr>
          <p:cNvSpPr txBox="1"/>
          <p:nvPr/>
        </p:nvSpPr>
        <p:spPr>
          <a:xfrm>
            <a:off x="1905000" y="167509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Virtual Memory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D6B2214-2108-CF4B-9900-140C7EE9E17A}"/>
              </a:ext>
            </a:extLst>
          </p:cNvPr>
          <p:cNvSpPr txBox="1"/>
          <p:nvPr/>
        </p:nvSpPr>
        <p:spPr>
          <a:xfrm>
            <a:off x="5057737" y="2083873"/>
            <a:ext cx="2545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Assume </a:t>
            </a:r>
            <a:r>
              <a:rPr lang="en-US" sz="1400" dirty="0">
                <a:solidFill>
                  <a:srgbClr val="47FF4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green VA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free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8F63ECE-A566-614E-A286-9811E3DF47A4}"/>
              </a:ext>
            </a:extLst>
          </p:cNvPr>
          <p:cNvCxnSpPr>
            <a:cxnSpLocks/>
          </p:cNvCxnSpPr>
          <p:nvPr/>
        </p:nvCxnSpPr>
        <p:spPr>
          <a:xfrm>
            <a:off x="838200" y="3342956"/>
            <a:ext cx="3021181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B37E500-D54E-7B42-8E32-D3EA029913F7}"/>
              </a:ext>
            </a:extLst>
          </p:cNvPr>
          <p:cNvSpPr txBox="1"/>
          <p:nvPr/>
        </p:nvSpPr>
        <p:spPr>
          <a:xfrm>
            <a:off x="5057737" y="2388024"/>
            <a:ext cx="2946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Assume </a:t>
            </a:r>
            <a:r>
              <a:rPr lang="en-US" sz="1400" b="1" dirty="0">
                <a:solidFill>
                  <a:srgbClr val="385D8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blue VA</a:t>
            </a:r>
            <a:r>
              <a:rPr lang="en-US" sz="1400" dirty="0">
                <a:solidFill>
                  <a:srgbClr val="385D8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allocated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35AE48-FBB7-2E48-B8E9-66E991A3EFF3}"/>
              </a:ext>
            </a:extLst>
          </p:cNvPr>
          <p:cNvSpPr txBox="1"/>
          <p:nvPr/>
        </p:nvSpPr>
        <p:spPr>
          <a:xfrm>
            <a:off x="431680" y="5508595"/>
            <a:ext cx="4756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Calls to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kmalloc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effectively search through </a:t>
            </a:r>
            <a:r>
              <a:rPr lang="en-US" sz="1400" dirty="0">
                <a:solidFill>
                  <a:srgbClr val="47FF4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green</a:t>
            </a:r>
          </a:p>
          <a:p>
            <a:r>
              <a:rPr lang="en-US" sz="1400" dirty="0">
                <a:solidFill>
                  <a:srgbClr val="47FF4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space to find free virtual address space</a:t>
            </a:r>
          </a:p>
        </p:txBody>
      </p:sp>
      <p:sp>
        <p:nvSpPr>
          <p:cNvPr id="36" name="Footer Placeholder 48">
            <a:extLst>
              <a:ext uri="{FF2B5EF4-FFF2-40B4-BE49-F238E27FC236}">
                <a16:creationId xmlns:a16="http://schemas.microsoft.com/office/drawing/2014/main" id="{1068D312-F989-DE4C-B600-5BADB2367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9915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Traditional Memory Mapping</a:t>
            </a:r>
            <a:br>
              <a:rPr lang="en-US" dirty="0"/>
            </a:br>
            <a:r>
              <a:rPr lang="en-US" dirty="0"/>
              <a:t>Strategy in Linux (on x86_64)</a:t>
            </a:r>
          </a:p>
        </p:txBody>
      </p:sp>
      <p:sp>
        <p:nvSpPr>
          <p:cNvPr id="46" name="Slide Number Placeholder 4">
            <a:extLst>
              <a:ext uri="{FF2B5EF4-FFF2-40B4-BE49-F238E27FC236}">
                <a16:creationId xmlns:a16="http://schemas.microsoft.com/office/drawing/2014/main" id="{079276F5-8F4A-DD4E-83EC-04D4A59C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8E4F1D-1877-B141-B660-F5504B1F7EA0}"/>
              </a:ext>
            </a:extLst>
          </p:cNvPr>
          <p:cNvSpPr/>
          <p:nvPr/>
        </p:nvSpPr>
        <p:spPr>
          <a:xfrm>
            <a:off x="5942394" y="4449463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94B174-D847-EA45-9B7A-EB63B7EDC812}"/>
              </a:ext>
            </a:extLst>
          </p:cNvPr>
          <p:cNvSpPr/>
          <p:nvPr/>
        </p:nvSpPr>
        <p:spPr>
          <a:xfrm>
            <a:off x="5942394" y="4754263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0CF544-5A50-E04A-B447-F6E5FF5F5E1B}"/>
              </a:ext>
            </a:extLst>
          </p:cNvPr>
          <p:cNvSpPr/>
          <p:nvPr/>
        </p:nvSpPr>
        <p:spPr>
          <a:xfrm>
            <a:off x="5942394" y="5059063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077667-2E1F-5348-A928-4767C750657A}"/>
              </a:ext>
            </a:extLst>
          </p:cNvPr>
          <p:cNvSpPr/>
          <p:nvPr/>
        </p:nvSpPr>
        <p:spPr>
          <a:xfrm>
            <a:off x="5942394" y="5363863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3A89BB-B158-3D4C-81B8-26AB1686CD89}"/>
              </a:ext>
            </a:extLst>
          </p:cNvPr>
          <p:cNvSpPr/>
          <p:nvPr/>
        </p:nvSpPr>
        <p:spPr>
          <a:xfrm>
            <a:off x="5942394" y="4144663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4D7655-0485-6E49-AFD7-AB59EFAF564A}"/>
              </a:ext>
            </a:extLst>
          </p:cNvPr>
          <p:cNvSpPr txBox="1"/>
          <p:nvPr/>
        </p:nvSpPr>
        <p:spPr>
          <a:xfrm>
            <a:off x="5615575" y="3658628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Physical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9BDC6D-0EFF-C14B-9490-FF4A61447906}"/>
              </a:ext>
            </a:extLst>
          </p:cNvPr>
          <p:cNvSpPr/>
          <p:nvPr/>
        </p:nvSpPr>
        <p:spPr>
          <a:xfrm>
            <a:off x="2082091" y="3647756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1975CE-308F-5642-BE37-1CF596DDE152}"/>
              </a:ext>
            </a:extLst>
          </p:cNvPr>
          <p:cNvSpPr/>
          <p:nvPr/>
        </p:nvSpPr>
        <p:spPr>
          <a:xfrm>
            <a:off x="2082091" y="3952556"/>
            <a:ext cx="1600200" cy="304800"/>
          </a:xfrm>
          <a:prstGeom prst="rect">
            <a:avLst/>
          </a:prstGeom>
          <a:pattFill prst="pct10">
            <a:fgClr>
              <a:srgbClr val="385D8A"/>
            </a:fgClr>
            <a:bgClr>
              <a:schemeClr val="bg1"/>
            </a:bgClr>
          </a:patt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5D8A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65E97-A8B7-D649-8FAB-F1621389A596}"/>
              </a:ext>
            </a:extLst>
          </p:cNvPr>
          <p:cNvSpPr/>
          <p:nvPr/>
        </p:nvSpPr>
        <p:spPr>
          <a:xfrm>
            <a:off x="2082091" y="4257356"/>
            <a:ext cx="1600200" cy="304800"/>
          </a:xfrm>
          <a:prstGeom prst="rect">
            <a:avLst/>
          </a:prstGeom>
          <a:pattFill prst="pct10">
            <a:fgClr>
              <a:srgbClr val="385D8A"/>
            </a:fgClr>
            <a:bgClr>
              <a:schemeClr val="bg1"/>
            </a:bgClr>
          </a:patt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5D8A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3374AC-3E26-D041-9C8B-670FFE9FF61C}"/>
              </a:ext>
            </a:extLst>
          </p:cNvPr>
          <p:cNvSpPr/>
          <p:nvPr/>
        </p:nvSpPr>
        <p:spPr>
          <a:xfrm>
            <a:off x="2082091" y="4562156"/>
            <a:ext cx="1600200" cy="304800"/>
          </a:xfrm>
          <a:prstGeom prst="rect">
            <a:avLst/>
          </a:prstGeom>
          <a:pattFill prst="pct10">
            <a:fgClr>
              <a:srgbClr val="385D8A"/>
            </a:fgClr>
            <a:bgClr>
              <a:schemeClr val="bg1"/>
            </a:bgClr>
          </a:patt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5D8A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17BEF5-E2F9-8A46-9ADB-36D944C87CD8}"/>
              </a:ext>
            </a:extLst>
          </p:cNvPr>
          <p:cNvSpPr/>
          <p:nvPr/>
        </p:nvSpPr>
        <p:spPr>
          <a:xfrm>
            <a:off x="2082091" y="3342956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E4D974-D844-8C4F-ACCE-0A6170787154}"/>
              </a:ext>
            </a:extLst>
          </p:cNvPr>
          <p:cNvSpPr txBox="1"/>
          <p:nvPr/>
        </p:nvSpPr>
        <p:spPr>
          <a:xfrm>
            <a:off x="156523" y="3616416"/>
            <a:ext cx="1912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address</a:t>
            </a:r>
            <a:b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A1725B-A5D1-4C4C-99F0-0A29AD5D7474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>
            <a:off x="3682291" y="3495356"/>
            <a:ext cx="2260103" cy="801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42C3C0-249E-D746-AAB8-744F793611AB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>
            <a:off x="3682291" y="3800156"/>
            <a:ext cx="2260103" cy="801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2280E6-2AD3-F14D-BA3F-6DE645487ECC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3682291" y="4104956"/>
            <a:ext cx="2260103" cy="801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D4EEC0-36AA-B44E-9D43-357243BCF723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>
            <a:off x="3682291" y="4409756"/>
            <a:ext cx="2260103" cy="801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4F0E48-2375-0441-8FD8-EEF249570CC2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3682291" y="4714556"/>
            <a:ext cx="2260103" cy="801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441CEB2-A600-1C4D-B406-4AE48C7C3375}"/>
              </a:ext>
            </a:extLst>
          </p:cNvPr>
          <p:cNvSpPr/>
          <p:nvPr/>
        </p:nvSpPr>
        <p:spPr>
          <a:xfrm>
            <a:off x="2082091" y="2131197"/>
            <a:ext cx="1600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BC2377-639E-B34C-88CD-9928AA47400A}"/>
              </a:ext>
            </a:extLst>
          </p:cNvPr>
          <p:cNvSpPr/>
          <p:nvPr/>
        </p:nvSpPr>
        <p:spPr>
          <a:xfrm>
            <a:off x="2082091" y="2435997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28434E-0569-D249-96EA-33AA8F5727A6}"/>
              </a:ext>
            </a:extLst>
          </p:cNvPr>
          <p:cNvSpPr/>
          <p:nvPr/>
        </p:nvSpPr>
        <p:spPr>
          <a:xfrm>
            <a:off x="2082091" y="2740797"/>
            <a:ext cx="1600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D7EC75-B588-594A-A55E-CCE86B55694A}"/>
              </a:ext>
            </a:extLst>
          </p:cNvPr>
          <p:cNvSpPr/>
          <p:nvPr/>
        </p:nvSpPr>
        <p:spPr>
          <a:xfrm>
            <a:off x="2082091" y="3045597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E36D6E-E20F-AA4C-BB5F-C544696BF0AD}"/>
              </a:ext>
            </a:extLst>
          </p:cNvPr>
          <p:cNvSpPr txBox="1"/>
          <p:nvPr/>
        </p:nvSpPr>
        <p:spPr>
          <a:xfrm>
            <a:off x="1905000" y="167509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Virtual Memory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8F63ECE-A566-614E-A286-9811E3DF47A4}"/>
              </a:ext>
            </a:extLst>
          </p:cNvPr>
          <p:cNvCxnSpPr>
            <a:cxnSpLocks/>
          </p:cNvCxnSpPr>
          <p:nvPr/>
        </p:nvCxnSpPr>
        <p:spPr>
          <a:xfrm>
            <a:off x="838200" y="3342956"/>
            <a:ext cx="3021181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B37E500-D54E-7B42-8E32-D3EA029913F7}"/>
              </a:ext>
            </a:extLst>
          </p:cNvPr>
          <p:cNvSpPr txBox="1"/>
          <p:nvPr/>
        </p:nvSpPr>
        <p:spPr>
          <a:xfrm>
            <a:off x="5079880" y="2067253"/>
            <a:ext cx="2946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Assume </a:t>
            </a:r>
            <a:r>
              <a:rPr lang="en-US" sz="1400" b="1" dirty="0">
                <a:solidFill>
                  <a:srgbClr val="385D8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blue VA</a:t>
            </a:r>
            <a:r>
              <a:rPr lang="en-US" sz="1400" dirty="0">
                <a:solidFill>
                  <a:srgbClr val="385D8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allocated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35AE48-FBB7-2E48-B8E9-66E991A3EFF3}"/>
              </a:ext>
            </a:extLst>
          </p:cNvPr>
          <p:cNvSpPr txBox="1"/>
          <p:nvPr/>
        </p:nvSpPr>
        <p:spPr>
          <a:xfrm>
            <a:off x="4266744" y="2705981"/>
            <a:ext cx="44200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Calls to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vmalloc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effectively allocate 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new, previously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unused virtual address space, 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map it to possibly non-contiguous memory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F3DD6C-6A3D-F342-92D6-9195F060C7ED}"/>
              </a:ext>
            </a:extLst>
          </p:cNvPr>
          <p:cNvSpPr/>
          <p:nvPr/>
        </p:nvSpPr>
        <p:spPr>
          <a:xfrm>
            <a:off x="2082091" y="5165404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D0CBB2-918D-7F45-A4E6-5FFEF005990E}"/>
              </a:ext>
            </a:extLst>
          </p:cNvPr>
          <p:cNvSpPr/>
          <p:nvPr/>
        </p:nvSpPr>
        <p:spPr>
          <a:xfrm>
            <a:off x="2082091" y="5476556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1A31F3-908C-1F46-BB6A-1C44CEFC739D}"/>
              </a:ext>
            </a:extLst>
          </p:cNvPr>
          <p:cNvCxnSpPr>
            <a:cxnSpLocks/>
            <a:stCxn id="36" idx="3"/>
            <a:endCxn id="8" idx="1"/>
          </p:cNvCxnSpPr>
          <p:nvPr/>
        </p:nvCxnSpPr>
        <p:spPr>
          <a:xfrm flipV="1">
            <a:off x="3682291" y="5211463"/>
            <a:ext cx="2260103" cy="106341"/>
          </a:xfrm>
          <a:prstGeom prst="straightConnector1">
            <a:avLst/>
          </a:prstGeom>
          <a:ln>
            <a:solidFill>
              <a:srgbClr val="F8C0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31E63F7-9A51-CE4D-A037-74391C674ACA}"/>
              </a:ext>
            </a:extLst>
          </p:cNvPr>
          <p:cNvCxnSpPr>
            <a:cxnSpLocks/>
            <a:stCxn id="37" idx="3"/>
            <a:endCxn id="6" idx="1"/>
          </p:cNvCxnSpPr>
          <p:nvPr/>
        </p:nvCxnSpPr>
        <p:spPr>
          <a:xfrm flipV="1">
            <a:off x="3682291" y="4601863"/>
            <a:ext cx="2260103" cy="1027093"/>
          </a:xfrm>
          <a:prstGeom prst="straightConnector1">
            <a:avLst/>
          </a:prstGeom>
          <a:ln>
            <a:solidFill>
              <a:srgbClr val="F8C0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229B713-9139-F24E-8B21-6D113E6F5EA7}"/>
              </a:ext>
            </a:extLst>
          </p:cNvPr>
          <p:cNvSpPr txBox="1"/>
          <p:nvPr/>
        </p:nvSpPr>
        <p:spPr>
          <a:xfrm>
            <a:off x="256710" y="5264633"/>
            <a:ext cx="1712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vmalloc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()’d 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memory</a:t>
            </a:r>
          </a:p>
        </p:txBody>
      </p:sp>
      <p:sp>
        <p:nvSpPr>
          <p:cNvPr id="45" name="Footer Placeholder 48">
            <a:extLst>
              <a:ext uri="{FF2B5EF4-FFF2-40B4-BE49-F238E27FC236}">
                <a16:creationId xmlns:a16="http://schemas.microsoft.com/office/drawing/2014/main" id="{3BA0E8D4-8CA2-1545-9BF7-621EFD9B6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855542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Kernel Memory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Page level management</a:t>
            </a:r>
          </a:p>
          <a:p>
            <a:pPr lvl="1"/>
            <a:r>
              <a:rPr lang="en-US" dirty="0"/>
              <a:t>Coarse granularity, low performance overhead</a:t>
            </a:r>
          </a:p>
          <a:p>
            <a:pPr>
              <a:buNone/>
            </a:pPr>
            <a:r>
              <a:rPr lang="en-US" dirty="0"/>
              <a:t>Object level management</a:t>
            </a:r>
          </a:p>
          <a:p>
            <a:pPr lvl="1"/>
            <a:r>
              <a:rPr lang="en-US" dirty="0"/>
              <a:t>Finer granularity, higher performance overhead</a:t>
            </a:r>
          </a:p>
          <a:p>
            <a:pPr lvl="1"/>
            <a:r>
              <a:rPr lang="en-US" dirty="0"/>
              <a:t>By default, prefer the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kmalloc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version over the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vmalloc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version, for performance</a:t>
            </a:r>
          </a:p>
          <a:p>
            <a:pPr>
              <a:buNone/>
            </a:pPr>
            <a:r>
              <a:rPr lang="en-US" dirty="0"/>
              <a:t>Slab allocation</a:t>
            </a:r>
          </a:p>
          <a:p>
            <a:pPr lvl="1"/>
            <a:r>
              <a:rPr lang="en-US" dirty="0"/>
              <a:t>Optimizes performance if allocating and de-allocating large numbers of the same kind of object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48">
            <a:extLst>
              <a:ext uri="{FF2B5EF4-FFF2-40B4-BE49-F238E27FC236}">
                <a16:creationId xmlns:a16="http://schemas.microsoft.com/office/drawing/2014/main" id="{BABE2F56-11F6-5A47-9EA7-A9C93E0FB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108642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Other Kernel Memory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Static allocation on the stack</a:t>
            </a:r>
          </a:p>
          <a:p>
            <a:pPr lvl="1"/>
            <a:r>
              <a:rPr lang="en-US" dirty="0"/>
              <a:t>Can be risky, as stacks are limited to 1 or 2 pages</a:t>
            </a:r>
          </a:p>
          <a:p>
            <a:pPr lvl="1"/>
            <a:r>
              <a:rPr lang="en-US" dirty="0"/>
              <a:t>In general, minimize stack usage by design</a:t>
            </a:r>
          </a:p>
          <a:p>
            <a:pPr lvl="1"/>
            <a:r>
              <a:rPr lang="en-US" dirty="0"/>
              <a:t>By default, use the kernel allocation techniques previously discussed instead of stack allocation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Per-CPU allocation</a:t>
            </a:r>
          </a:p>
          <a:p>
            <a:pPr lvl="1"/>
            <a:r>
              <a:rPr lang="en-US" dirty="0"/>
              <a:t>Think of this as “core-specific storage”</a:t>
            </a:r>
          </a:p>
          <a:p>
            <a:pPr lvl="1"/>
            <a:r>
              <a:rPr lang="en-US" dirty="0"/>
              <a:t>Can improve cache performance, reduce contention</a:t>
            </a:r>
          </a:p>
          <a:p>
            <a:pPr lvl="1"/>
            <a:r>
              <a:rPr lang="en-US" dirty="0"/>
              <a:t>Must disable kernel preemption (per-CPU interface does)</a:t>
            </a:r>
          </a:p>
          <a:p>
            <a:pPr lvl="1"/>
            <a:r>
              <a:rPr lang="en-US" dirty="0"/>
              <a:t>Must “</a:t>
            </a:r>
            <a:r>
              <a:rPr lang="en-US" dirty="0" err="1"/>
              <a:t>alloc</a:t>
            </a:r>
            <a:r>
              <a:rPr lang="en-US" dirty="0"/>
              <a:t>” and “put” per-CPU data (like </a:t>
            </a:r>
            <a:r>
              <a:rPr lang="en-US" dirty="0" err="1"/>
              <a:t>alloc</a:t>
            </a:r>
            <a:r>
              <a:rPr lang="en-US" dirty="0"/>
              <a:t>/free)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48">
            <a:extLst>
              <a:ext uri="{FF2B5EF4-FFF2-40B4-BE49-F238E27FC236}">
                <a16:creationId xmlns:a16="http://schemas.microsoft.com/office/drawing/2014/main" id="{7B6C48B0-7288-2641-8001-91829C359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930881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76E7-A1FE-5342-BB10-474A2893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Studio(s)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B72EE-7EEC-FB4F-B7ED-F585E7B45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Cross-compile and deploy a simple “Hello World” Linux kernel module, slightly modify it to get a feel for how it’s done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kernel memory management by requesting, modifying, and freeing your own pages of memory in a module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4E693-E84F-464E-881C-AF3D19BA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7D907-758F-DA4F-A322-1DBFBAA31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8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Kernel vs User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When page tables are filled in on-demand like this, this is referred to as </a:t>
            </a:r>
            <a:r>
              <a:rPr lang="en-US" b="1" u="sng" dirty="0"/>
              <a:t>demand paging</a:t>
            </a:r>
          </a:p>
          <a:p>
            <a:endParaRPr lang="en-US" b="1" u="sng" dirty="0"/>
          </a:p>
          <a:p>
            <a:r>
              <a:rPr lang="en-US" dirty="0"/>
              <a:t>By default, Linux uses demand paging for all user processes</a:t>
            </a:r>
          </a:p>
          <a:p>
            <a:pPr lvl="1"/>
            <a:r>
              <a:rPr lang="en-US" dirty="0"/>
              <a:t>Keeps memory allocation (virtual, i.e., </a:t>
            </a:r>
            <a:r>
              <a:rPr lang="en-US" dirty="0" err="1"/>
              <a:t>malloc</a:t>
            </a:r>
            <a:r>
              <a:rPr lang="en-US" dirty="0"/>
              <a:t>()) fast</a:t>
            </a:r>
          </a:p>
          <a:p>
            <a:pPr lvl="1"/>
            <a:r>
              <a:rPr lang="en-US" dirty="0"/>
              <a:t>Doesn’t allocate physical memory until process tries to access it</a:t>
            </a:r>
          </a:p>
          <a:p>
            <a:pPr lvl="1"/>
            <a:endParaRPr lang="en-US" dirty="0"/>
          </a:p>
          <a:p>
            <a:r>
              <a:rPr lang="en-US" dirty="0"/>
              <a:t>However, kernel virtual memory is always pre-paged</a:t>
            </a:r>
          </a:p>
          <a:p>
            <a:pPr lvl="1"/>
            <a:r>
              <a:rPr lang="en-US" dirty="0"/>
              <a:t>When the system boots, all physical memory is mapped into the kernel virtual address space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A9EFD-7FE0-DD46-92A1-281056B4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48">
            <a:extLst>
              <a:ext uri="{FF2B5EF4-FFF2-40B4-BE49-F238E27FC236}">
                <a16:creationId xmlns:a16="http://schemas.microsoft.com/office/drawing/2014/main" id="{453A0F4A-9BB2-F247-93D2-C51AC0E72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52414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Kernel vs User Virtual Memory</a:t>
            </a:r>
          </a:p>
        </p:txBody>
      </p:sp>
      <p:sp>
        <p:nvSpPr>
          <p:cNvPr id="46" name="Slide Number Placeholder 4">
            <a:extLst>
              <a:ext uri="{FF2B5EF4-FFF2-40B4-BE49-F238E27FC236}">
                <a16:creationId xmlns:a16="http://schemas.microsoft.com/office/drawing/2014/main" id="{079276F5-8F4A-DD4E-83EC-04D4A59C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8E4F1D-1877-B141-B660-F5504B1F7EA0}"/>
              </a:ext>
            </a:extLst>
          </p:cNvPr>
          <p:cNvSpPr/>
          <p:nvPr/>
        </p:nvSpPr>
        <p:spPr>
          <a:xfrm>
            <a:off x="3581400" y="4572000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94B174-D847-EA45-9B7A-EB63B7EDC812}"/>
              </a:ext>
            </a:extLst>
          </p:cNvPr>
          <p:cNvSpPr/>
          <p:nvPr/>
        </p:nvSpPr>
        <p:spPr>
          <a:xfrm>
            <a:off x="3581400" y="4876800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0CF544-5A50-E04A-B447-F6E5FF5F5E1B}"/>
              </a:ext>
            </a:extLst>
          </p:cNvPr>
          <p:cNvSpPr/>
          <p:nvPr/>
        </p:nvSpPr>
        <p:spPr>
          <a:xfrm>
            <a:off x="3581400" y="5181600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077667-2E1F-5348-A928-4767C750657A}"/>
              </a:ext>
            </a:extLst>
          </p:cNvPr>
          <p:cNvSpPr/>
          <p:nvPr/>
        </p:nvSpPr>
        <p:spPr>
          <a:xfrm>
            <a:off x="3581400" y="5486400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8319DD-4BE2-3C4E-BCED-24C3C36CD98B}"/>
              </a:ext>
            </a:extLst>
          </p:cNvPr>
          <p:cNvSpPr/>
          <p:nvPr/>
        </p:nvSpPr>
        <p:spPr>
          <a:xfrm>
            <a:off x="3581400" y="3352800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507784-9911-004F-9C92-730912078030}"/>
              </a:ext>
            </a:extLst>
          </p:cNvPr>
          <p:cNvSpPr/>
          <p:nvPr/>
        </p:nvSpPr>
        <p:spPr>
          <a:xfrm>
            <a:off x="3581400" y="3657600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24B51A-83A1-C149-990E-95BA5A52ABC1}"/>
              </a:ext>
            </a:extLst>
          </p:cNvPr>
          <p:cNvSpPr/>
          <p:nvPr/>
        </p:nvSpPr>
        <p:spPr>
          <a:xfrm>
            <a:off x="3581400" y="3962400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3A89BB-B158-3D4C-81B8-26AB1686CD89}"/>
              </a:ext>
            </a:extLst>
          </p:cNvPr>
          <p:cNvSpPr/>
          <p:nvPr/>
        </p:nvSpPr>
        <p:spPr>
          <a:xfrm>
            <a:off x="3581400" y="4267200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4D7655-0485-6E49-AFD7-AB59EFAF564A}"/>
              </a:ext>
            </a:extLst>
          </p:cNvPr>
          <p:cNvSpPr txBox="1"/>
          <p:nvPr/>
        </p:nvSpPr>
        <p:spPr>
          <a:xfrm>
            <a:off x="3320472" y="2913102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Physical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9BDC6D-0EFF-C14B-9490-FF4A61447906}"/>
              </a:ext>
            </a:extLst>
          </p:cNvPr>
          <p:cNvSpPr/>
          <p:nvPr/>
        </p:nvSpPr>
        <p:spPr>
          <a:xfrm>
            <a:off x="6096000" y="3472934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1975CE-308F-5642-BE37-1CF596DDE152}"/>
              </a:ext>
            </a:extLst>
          </p:cNvPr>
          <p:cNvSpPr/>
          <p:nvPr/>
        </p:nvSpPr>
        <p:spPr>
          <a:xfrm>
            <a:off x="6096000" y="3777734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65E97-A8B7-D649-8FAB-F1621389A596}"/>
              </a:ext>
            </a:extLst>
          </p:cNvPr>
          <p:cNvSpPr/>
          <p:nvPr/>
        </p:nvSpPr>
        <p:spPr>
          <a:xfrm>
            <a:off x="6096000" y="4082534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3374AC-3E26-D041-9C8B-670FFE9FF61C}"/>
              </a:ext>
            </a:extLst>
          </p:cNvPr>
          <p:cNvSpPr/>
          <p:nvPr/>
        </p:nvSpPr>
        <p:spPr>
          <a:xfrm>
            <a:off x="6096000" y="4387334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C89C3E-A7DC-1F4A-B2E9-B2177C9EB391}"/>
              </a:ext>
            </a:extLst>
          </p:cNvPr>
          <p:cNvSpPr/>
          <p:nvPr/>
        </p:nvSpPr>
        <p:spPr>
          <a:xfrm>
            <a:off x="6096000" y="2253734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CA967D-A9F9-FB4B-B39E-8D185C682317}"/>
              </a:ext>
            </a:extLst>
          </p:cNvPr>
          <p:cNvSpPr/>
          <p:nvPr/>
        </p:nvSpPr>
        <p:spPr>
          <a:xfrm>
            <a:off x="6096000" y="2558534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4FDB05-F6F2-7A43-8CCD-5371E5B688BC}"/>
              </a:ext>
            </a:extLst>
          </p:cNvPr>
          <p:cNvSpPr/>
          <p:nvPr/>
        </p:nvSpPr>
        <p:spPr>
          <a:xfrm>
            <a:off x="6096000" y="2863334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17BEF5-E2F9-8A46-9ADB-36D944C87CD8}"/>
              </a:ext>
            </a:extLst>
          </p:cNvPr>
          <p:cNvSpPr/>
          <p:nvPr/>
        </p:nvSpPr>
        <p:spPr>
          <a:xfrm>
            <a:off x="6096000" y="3168134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E4D974-D844-8C4F-ACCE-0A6170787154}"/>
              </a:ext>
            </a:extLst>
          </p:cNvPr>
          <p:cNvSpPr txBox="1"/>
          <p:nvPr/>
        </p:nvSpPr>
        <p:spPr>
          <a:xfrm>
            <a:off x="5510079" y="1852136"/>
            <a:ext cx="277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Virtual Memory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59EB35-15BD-4C4E-A980-961EA5DE9A03}"/>
              </a:ext>
            </a:extLst>
          </p:cNvPr>
          <p:cNvCxnSpPr>
            <a:cxnSpLocks/>
            <a:stCxn id="19" idx="1"/>
            <a:endCxn id="10" idx="3"/>
          </p:cNvCxnSpPr>
          <p:nvPr/>
        </p:nvCxnSpPr>
        <p:spPr>
          <a:xfrm flipH="1">
            <a:off x="5181600" y="2406134"/>
            <a:ext cx="914400" cy="1099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9AEAE3-D792-684A-9FF1-CB8B8449550F}"/>
              </a:ext>
            </a:extLst>
          </p:cNvPr>
          <p:cNvCxnSpPr>
            <a:cxnSpLocks/>
            <a:stCxn id="20" idx="1"/>
            <a:endCxn id="11" idx="3"/>
          </p:cNvCxnSpPr>
          <p:nvPr/>
        </p:nvCxnSpPr>
        <p:spPr>
          <a:xfrm flipH="1">
            <a:off x="5181600" y="2710934"/>
            <a:ext cx="914400" cy="1099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374CD4-4987-B944-A664-F73863FA0E42}"/>
              </a:ext>
            </a:extLst>
          </p:cNvPr>
          <p:cNvCxnSpPr>
            <a:cxnSpLocks/>
            <a:stCxn id="21" idx="1"/>
            <a:endCxn id="12" idx="3"/>
          </p:cNvCxnSpPr>
          <p:nvPr/>
        </p:nvCxnSpPr>
        <p:spPr>
          <a:xfrm flipH="1">
            <a:off x="5181600" y="3015734"/>
            <a:ext cx="914400" cy="1099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A1725B-A5D1-4C4C-99F0-0A29AD5D7474}"/>
              </a:ext>
            </a:extLst>
          </p:cNvPr>
          <p:cNvCxnSpPr>
            <a:cxnSpLocks/>
            <a:stCxn id="22" idx="1"/>
            <a:endCxn id="13" idx="3"/>
          </p:cNvCxnSpPr>
          <p:nvPr/>
        </p:nvCxnSpPr>
        <p:spPr>
          <a:xfrm flipH="1">
            <a:off x="5181600" y="3320534"/>
            <a:ext cx="914400" cy="1099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42C3C0-249E-D746-AAB8-744F793611AB}"/>
              </a:ext>
            </a:extLst>
          </p:cNvPr>
          <p:cNvCxnSpPr>
            <a:cxnSpLocks/>
            <a:stCxn id="15" idx="1"/>
            <a:endCxn id="6" idx="3"/>
          </p:cNvCxnSpPr>
          <p:nvPr/>
        </p:nvCxnSpPr>
        <p:spPr>
          <a:xfrm flipH="1">
            <a:off x="5181600" y="3625334"/>
            <a:ext cx="914400" cy="1099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2280E6-2AD3-F14D-BA3F-6DE645487ECC}"/>
              </a:ext>
            </a:extLst>
          </p:cNvPr>
          <p:cNvCxnSpPr>
            <a:cxnSpLocks/>
            <a:stCxn id="16" idx="1"/>
            <a:endCxn id="7" idx="3"/>
          </p:cNvCxnSpPr>
          <p:nvPr/>
        </p:nvCxnSpPr>
        <p:spPr>
          <a:xfrm flipH="1">
            <a:off x="5181600" y="3930134"/>
            <a:ext cx="914400" cy="1099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D4EEC0-36AA-B44E-9D43-357243BCF723}"/>
              </a:ext>
            </a:extLst>
          </p:cNvPr>
          <p:cNvCxnSpPr>
            <a:cxnSpLocks/>
            <a:stCxn id="17" idx="1"/>
            <a:endCxn id="8" idx="3"/>
          </p:cNvCxnSpPr>
          <p:nvPr/>
        </p:nvCxnSpPr>
        <p:spPr>
          <a:xfrm flipH="1">
            <a:off x="5181600" y="4234934"/>
            <a:ext cx="914400" cy="1099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4F0E48-2375-0441-8FD8-EEF249570CC2}"/>
              </a:ext>
            </a:extLst>
          </p:cNvPr>
          <p:cNvCxnSpPr>
            <a:cxnSpLocks/>
            <a:stCxn id="18" idx="1"/>
            <a:endCxn id="9" idx="3"/>
          </p:cNvCxnSpPr>
          <p:nvPr/>
        </p:nvCxnSpPr>
        <p:spPr>
          <a:xfrm flipH="1">
            <a:off x="5181600" y="4539734"/>
            <a:ext cx="914400" cy="1099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CD3F106-3ACA-E442-94B0-50548655D02A}"/>
              </a:ext>
            </a:extLst>
          </p:cNvPr>
          <p:cNvSpPr/>
          <p:nvPr/>
        </p:nvSpPr>
        <p:spPr>
          <a:xfrm>
            <a:off x="972625" y="3472934"/>
            <a:ext cx="1600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92DDC2-8F6B-2646-A2D0-BDD004030303}"/>
              </a:ext>
            </a:extLst>
          </p:cNvPr>
          <p:cNvSpPr/>
          <p:nvPr/>
        </p:nvSpPr>
        <p:spPr>
          <a:xfrm>
            <a:off x="972625" y="3777734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470A15-A5BC-5447-9431-6A0989F9385F}"/>
              </a:ext>
            </a:extLst>
          </p:cNvPr>
          <p:cNvSpPr/>
          <p:nvPr/>
        </p:nvSpPr>
        <p:spPr>
          <a:xfrm>
            <a:off x="972625" y="4082534"/>
            <a:ext cx="1600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4ED240-243D-3E49-B144-77035B080DBB}"/>
              </a:ext>
            </a:extLst>
          </p:cNvPr>
          <p:cNvSpPr/>
          <p:nvPr/>
        </p:nvSpPr>
        <p:spPr>
          <a:xfrm>
            <a:off x="972625" y="4387334"/>
            <a:ext cx="1600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41CEB2-A600-1C4D-B406-4AE48C7C3375}"/>
              </a:ext>
            </a:extLst>
          </p:cNvPr>
          <p:cNvSpPr/>
          <p:nvPr/>
        </p:nvSpPr>
        <p:spPr>
          <a:xfrm>
            <a:off x="972625" y="2253734"/>
            <a:ext cx="1600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BC2377-639E-B34C-88CD-9928AA47400A}"/>
              </a:ext>
            </a:extLst>
          </p:cNvPr>
          <p:cNvSpPr/>
          <p:nvPr/>
        </p:nvSpPr>
        <p:spPr>
          <a:xfrm>
            <a:off x="972625" y="2558534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28434E-0569-D249-96EA-33AA8F5727A6}"/>
              </a:ext>
            </a:extLst>
          </p:cNvPr>
          <p:cNvSpPr/>
          <p:nvPr/>
        </p:nvSpPr>
        <p:spPr>
          <a:xfrm>
            <a:off x="972625" y="2863334"/>
            <a:ext cx="1600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D7EC75-B588-594A-A55E-CCE86B55694A}"/>
              </a:ext>
            </a:extLst>
          </p:cNvPr>
          <p:cNvSpPr/>
          <p:nvPr/>
        </p:nvSpPr>
        <p:spPr>
          <a:xfrm>
            <a:off x="972625" y="3168134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E36D6E-E20F-AA4C-BB5F-C544696BF0AD}"/>
              </a:ext>
            </a:extLst>
          </p:cNvPr>
          <p:cNvSpPr txBox="1"/>
          <p:nvPr/>
        </p:nvSpPr>
        <p:spPr>
          <a:xfrm>
            <a:off x="492567" y="1867579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Virtual Memory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F97796-8C99-9F40-85B8-F7E24EE9284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>
            <a:off x="2572825" y="2710934"/>
            <a:ext cx="1008575" cy="26230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D9D5866-81BF-544D-8F9B-00C22B1F4496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2572825" y="3320534"/>
            <a:ext cx="1008575" cy="7942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22F30F3-57FA-C844-BED7-1F3CD93EC970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 flipV="1">
            <a:off x="2572825" y="3810000"/>
            <a:ext cx="1008575" cy="1201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D6B2214-2108-CF4B-9900-140C7EE9E17A}"/>
              </a:ext>
            </a:extLst>
          </p:cNvPr>
          <p:cNvSpPr txBox="1"/>
          <p:nvPr/>
        </p:nvSpPr>
        <p:spPr>
          <a:xfrm>
            <a:off x="6214322" y="5178973"/>
            <a:ext cx="2076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Mappings created at 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boot time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ECB72D4-4279-9D4A-A67C-2BA015C2A350}"/>
              </a:ext>
            </a:extLst>
          </p:cNvPr>
          <p:cNvSpPr txBox="1"/>
          <p:nvPr/>
        </p:nvSpPr>
        <p:spPr>
          <a:xfrm>
            <a:off x="370626" y="5178973"/>
            <a:ext cx="29498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Mappings created at 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runtime via memory allocation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(e.g., </a:t>
            </a:r>
            <a:r>
              <a:rPr lang="en-US" sz="14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mmap</a:t>
            </a:r>
            <a:r>
              <a:rPr 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and page fault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handling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D16F1F-B73C-9E4A-9131-3D58A265E63E}"/>
              </a:ext>
            </a:extLst>
          </p:cNvPr>
          <p:cNvCxnSpPr>
            <a:cxnSpLocks/>
          </p:cNvCxnSpPr>
          <p:nvPr/>
        </p:nvCxnSpPr>
        <p:spPr>
          <a:xfrm>
            <a:off x="838200" y="5042096"/>
            <a:ext cx="124658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9BE631-0A14-BA47-9982-B3F30C5BBDCC}"/>
              </a:ext>
            </a:extLst>
          </p:cNvPr>
          <p:cNvCxnSpPr>
            <a:cxnSpLocks/>
          </p:cNvCxnSpPr>
          <p:nvPr/>
        </p:nvCxnSpPr>
        <p:spPr>
          <a:xfrm>
            <a:off x="6476636" y="5065516"/>
            <a:ext cx="12465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oter Placeholder 48">
            <a:extLst>
              <a:ext uri="{FF2B5EF4-FFF2-40B4-BE49-F238E27FC236}">
                <a16:creationId xmlns:a16="http://schemas.microsoft.com/office/drawing/2014/main" id="{306BE588-6EC7-BD41-9117-CFA6FAC23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22182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Traditional Memory Mapping</a:t>
            </a:r>
            <a:br>
              <a:rPr lang="en-US" dirty="0"/>
            </a:br>
            <a:r>
              <a:rPr lang="en-US" dirty="0"/>
              <a:t>Strategy in Linux (on x86_64)</a:t>
            </a:r>
          </a:p>
        </p:txBody>
      </p:sp>
      <p:sp>
        <p:nvSpPr>
          <p:cNvPr id="46" name="Slide Number Placeholder 4">
            <a:extLst>
              <a:ext uri="{FF2B5EF4-FFF2-40B4-BE49-F238E27FC236}">
                <a16:creationId xmlns:a16="http://schemas.microsoft.com/office/drawing/2014/main" id="{079276F5-8F4A-DD4E-83EC-04D4A59C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8E4F1D-1877-B141-B660-F5504B1F7EA0}"/>
              </a:ext>
            </a:extLst>
          </p:cNvPr>
          <p:cNvSpPr/>
          <p:nvPr/>
        </p:nvSpPr>
        <p:spPr>
          <a:xfrm>
            <a:off x="5942394" y="4449463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94B174-D847-EA45-9B7A-EB63B7EDC812}"/>
              </a:ext>
            </a:extLst>
          </p:cNvPr>
          <p:cNvSpPr/>
          <p:nvPr/>
        </p:nvSpPr>
        <p:spPr>
          <a:xfrm>
            <a:off x="5942394" y="4754263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0CF544-5A50-E04A-B447-F6E5FF5F5E1B}"/>
              </a:ext>
            </a:extLst>
          </p:cNvPr>
          <p:cNvSpPr/>
          <p:nvPr/>
        </p:nvSpPr>
        <p:spPr>
          <a:xfrm>
            <a:off x="5942394" y="5059063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077667-2E1F-5348-A928-4767C750657A}"/>
              </a:ext>
            </a:extLst>
          </p:cNvPr>
          <p:cNvSpPr/>
          <p:nvPr/>
        </p:nvSpPr>
        <p:spPr>
          <a:xfrm>
            <a:off x="5942394" y="5363863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3A89BB-B158-3D4C-81B8-26AB1686CD89}"/>
              </a:ext>
            </a:extLst>
          </p:cNvPr>
          <p:cNvSpPr/>
          <p:nvPr/>
        </p:nvSpPr>
        <p:spPr>
          <a:xfrm>
            <a:off x="5942394" y="4144663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4D7655-0485-6E49-AFD7-AB59EFAF564A}"/>
              </a:ext>
            </a:extLst>
          </p:cNvPr>
          <p:cNvSpPr txBox="1"/>
          <p:nvPr/>
        </p:nvSpPr>
        <p:spPr>
          <a:xfrm>
            <a:off x="5615575" y="3658628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Physical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9BDC6D-0EFF-C14B-9490-FF4A61447906}"/>
              </a:ext>
            </a:extLst>
          </p:cNvPr>
          <p:cNvSpPr/>
          <p:nvPr/>
        </p:nvSpPr>
        <p:spPr>
          <a:xfrm>
            <a:off x="2082091" y="3647756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1975CE-308F-5642-BE37-1CF596DDE152}"/>
              </a:ext>
            </a:extLst>
          </p:cNvPr>
          <p:cNvSpPr/>
          <p:nvPr/>
        </p:nvSpPr>
        <p:spPr>
          <a:xfrm>
            <a:off x="2082091" y="3952556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65E97-A8B7-D649-8FAB-F1621389A596}"/>
              </a:ext>
            </a:extLst>
          </p:cNvPr>
          <p:cNvSpPr/>
          <p:nvPr/>
        </p:nvSpPr>
        <p:spPr>
          <a:xfrm>
            <a:off x="2082091" y="4257356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3374AC-3E26-D041-9C8B-670FFE9FF61C}"/>
              </a:ext>
            </a:extLst>
          </p:cNvPr>
          <p:cNvSpPr/>
          <p:nvPr/>
        </p:nvSpPr>
        <p:spPr>
          <a:xfrm>
            <a:off x="2082091" y="4562156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17BEF5-E2F9-8A46-9ADB-36D944C87CD8}"/>
              </a:ext>
            </a:extLst>
          </p:cNvPr>
          <p:cNvSpPr/>
          <p:nvPr/>
        </p:nvSpPr>
        <p:spPr>
          <a:xfrm>
            <a:off x="2082091" y="3342956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E4D974-D844-8C4F-ACCE-0A6170787154}"/>
              </a:ext>
            </a:extLst>
          </p:cNvPr>
          <p:cNvSpPr txBox="1"/>
          <p:nvPr/>
        </p:nvSpPr>
        <p:spPr>
          <a:xfrm>
            <a:off x="156523" y="3616416"/>
            <a:ext cx="1912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address</a:t>
            </a:r>
            <a:b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A1725B-A5D1-4C4C-99F0-0A29AD5D7474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>
            <a:off x="3682291" y="3495356"/>
            <a:ext cx="2260103" cy="801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42C3C0-249E-D746-AAB8-744F793611AB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>
            <a:off x="3682291" y="3800156"/>
            <a:ext cx="2260103" cy="801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2280E6-2AD3-F14D-BA3F-6DE645487ECC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3682291" y="4104956"/>
            <a:ext cx="2260103" cy="801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D4EEC0-36AA-B44E-9D43-357243BCF723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>
            <a:off x="3682291" y="4409756"/>
            <a:ext cx="2260103" cy="801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4F0E48-2375-0441-8FD8-EEF249570CC2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3682291" y="4714556"/>
            <a:ext cx="2260103" cy="801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441CEB2-A600-1C4D-B406-4AE48C7C3375}"/>
              </a:ext>
            </a:extLst>
          </p:cNvPr>
          <p:cNvSpPr/>
          <p:nvPr/>
        </p:nvSpPr>
        <p:spPr>
          <a:xfrm>
            <a:off x="2082091" y="2131197"/>
            <a:ext cx="1600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BC2377-639E-B34C-88CD-9928AA47400A}"/>
              </a:ext>
            </a:extLst>
          </p:cNvPr>
          <p:cNvSpPr/>
          <p:nvPr/>
        </p:nvSpPr>
        <p:spPr>
          <a:xfrm>
            <a:off x="2082091" y="2435997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28434E-0569-D249-96EA-33AA8F5727A6}"/>
              </a:ext>
            </a:extLst>
          </p:cNvPr>
          <p:cNvSpPr/>
          <p:nvPr/>
        </p:nvSpPr>
        <p:spPr>
          <a:xfrm>
            <a:off x="2082091" y="2740797"/>
            <a:ext cx="1600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D7EC75-B588-594A-A55E-CCE86B55694A}"/>
              </a:ext>
            </a:extLst>
          </p:cNvPr>
          <p:cNvSpPr/>
          <p:nvPr/>
        </p:nvSpPr>
        <p:spPr>
          <a:xfrm>
            <a:off x="2082091" y="3045597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E36D6E-E20F-AA4C-BB5F-C544696BF0AD}"/>
              </a:ext>
            </a:extLst>
          </p:cNvPr>
          <p:cNvSpPr txBox="1"/>
          <p:nvPr/>
        </p:nvSpPr>
        <p:spPr>
          <a:xfrm>
            <a:off x="1905000" y="167509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Virtual Memory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D6B2214-2108-CF4B-9900-140C7EE9E17A}"/>
              </a:ext>
            </a:extLst>
          </p:cNvPr>
          <p:cNvSpPr txBox="1"/>
          <p:nvPr/>
        </p:nvSpPr>
        <p:spPr>
          <a:xfrm>
            <a:off x="4959705" y="1719934"/>
            <a:ext cx="2076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Mappings created at 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boot time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9BE631-0A14-BA47-9982-B3F30C5BBDCC}"/>
              </a:ext>
            </a:extLst>
          </p:cNvPr>
          <p:cNvCxnSpPr>
            <a:cxnSpLocks/>
          </p:cNvCxnSpPr>
          <p:nvPr/>
        </p:nvCxnSpPr>
        <p:spPr>
          <a:xfrm>
            <a:off x="5222019" y="1606477"/>
            <a:ext cx="12465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8F63ECE-A566-614E-A286-9811E3DF47A4}"/>
              </a:ext>
            </a:extLst>
          </p:cNvPr>
          <p:cNvCxnSpPr>
            <a:cxnSpLocks/>
          </p:cNvCxnSpPr>
          <p:nvPr/>
        </p:nvCxnSpPr>
        <p:spPr>
          <a:xfrm>
            <a:off x="838200" y="3342956"/>
            <a:ext cx="3021181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oter Placeholder 48">
            <a:extLst>
              <a:ext uri="{FF2B5EF4-FFF2-40B4-BE49-F238E27FC236}">
                <a16:creationId xmlns:a16="http://schemas.microsoft.com/office/drawing/2014/main" id="{6A1249F8-B020-0A4A-93CB-0F5264FFE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82381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Traditional Memory Mapping</a:t>
            </a:r>
            <a:br>
              <a:rPr lang="en-US" dirty="0"/>
            </a:br>
            <a:r>
              <a:rPr lang="en-US" dirty="0"/>
              <a:t>Strategy in Linux (on x86_64)</a:t>
            </a:r>
          </a:p>
        </p:txBody>
      </p:sp>
      <p:sp>
        <p:nvSpPr>
          <p:cNvPr id="46" name="Slide Number Placeholder 4">
            <a:extLst>
              <a:ext uri="{FF2B5EF4-FFF2-40B4-BE49-F238E27FC236}">
                <a16:creationId xmlns:a16="http://schemas.microsoft.com/office/drawing/2014/main" id="{079276F5-8F4A-DD4E-83EC-04D4A59C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8E4F1D-1877-B141-B660-F5504B1F7EA0}"/>
              </a:ext>
            </a:extLst>
          </p:cNvPr>
          <p:cNvSpPr/>
          <p:nvPr/>
        </p:nvSpPr>
        <p:spPr>
          <a:xfrm>
            <a:off x="5942394" y="4449463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94B174-D847-EA45-9B7A-EB63B7EDC812}"/>
              </a:ext>
            </a:extLst>
          </p:cNvPr>
          <p:cNvSpPr/>
          <p:nvPr/>
        </p:nvSpPr>
        <p:spPr>
          <a:xfrm>
            <a:off x="5942394" y="4754263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0CF544-5A50-E04A-B447-F6E5FF5F5E1B}"/>
              </a:ext>
            </a:extLst>
          </p:cNvPr>
          <p:cNvSpPr/>
          <p:nvPr/>
        </p:nvSpPr>
        <p:spPr>
          <a:xfrm>
            <a:off x="5942394" y="5059063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077667-2E1F-5348-A928-4767C750657A}"/>
              </a:ext>
            </a:extLst>
          </p:cNvPr>
          <p:cNvSpPr/>
          <p:nvPr/>
        </p:nvSpPr>
        <p:spPr>
          <a:xfrm>
            <a:off x="5942394" y="5363863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3A89BB-B158-3D4C-81B8-26AB1686CD89}"/>
              </a:ext>
            </a:extLst>
          </p:cNvPr>
          <p:cNvSpPr/>
          <p:nvPr/>
        </p:nvSpPr>
        <p:spPr>
          <a:xfrm>
            <a:off x="5942394" y="4144663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4D7655-0485-6E49-AFD7-AB59EFAF564A}"/>
              </a:ext>
            </a:extLst>
          </p:cNvPr>
          <p:cNvSpPr txBox="1"/>
          <p:nvPr/>
        </p:nvSpPr>
        <p:spPr>
          <a:xfrm>
            <a:off x="5615575" y="3658628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Physical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9BDC6D-0EFF-C14B-9490-FF4A61447906}"/>
              </a:ext>
            </a:extLst>
          </p:cNvPr>
          <p:cNvSpPr/>
          <p:nvPr/>
        </p:nvSpPr>
        <p:spPr>
          <a:xfrm>
            <a:off x="2082091" y="3647756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1975CE-308F-5642-BE37-1CF596DDE152}"/>
              </a:ext>
            </a:extLst>
          </p:cNvPr>
          <p:cNvSpPr/>
          <p:nvPr/>
        </p:nvSpPr>
        <p:spPr>
          <a:xfrm>
            <a:off x="2082091" y="3952556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65E97-A8B7-D649-8FAB-F1621389A596}"/>
              </a:ext>
            </a:extLst>
          </p:cNvPr>
          <p:cNvSpPr/>
          <p:nvPr/>
        </p:nvSpPr>
        <p:spPr>
          <a:xfrm>
            <a:off x="2082091" y="4257356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3374AC-3E26-D041-9C8B-670FFE9FF61C}"/>
              </a:ext>
            </a:extLst>
          </p:cNvPr>
          <p:cNvSpPr/>
          <p:nvPr/>
        </p:nvSpPr>
        <p:spPr>
          <a:xfrm>
            <a:off x="2082091" y="4562156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17BEF5-E2F9-8A46-9ADB-36D944C87CD8}"/>
              </a:ext>
            </a:extLst>
          </p:cNvPr>
          <p:cNvSpPr/>
          <p:nvPr/>
        </p:nvSpPr>
        <p:spPr>
          <a:xfrm>
            <a:off x="2082091" y="3342956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E4D974-D844-8C4F-ACCE-0A6170787154}"/>
              </a:ext>
            </a:extLst>
          </p:cNvPr>
          <p:cNvSpPr txBox="1"/>
          <p:nvPr/>
        </p:nvSpPr>
        <p:spPr>
          <a:xfrm>
            <a:off x="156523" y="3616416"/>
            <a:ext cx="1912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address</a:t>
            </a:r>
            <a:b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A1725B-A5D1-4C4C-99F0-0A29AD5D7474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>
            <a:off x="3682291" y="3495356"/>
            <a:ext cx="2260103" cy="801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42C3C0-249E-D746-AAB8-744F793611AB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>
            <a:off x="3682291" y="3800156"/>
            <a:ext cx="2260103" cy="801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2280E6-2AD3-F14D-BA3F-6DE645487ECC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3682291" y="4104956"/>
            <a:ext cx="2260103" cy="801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D4EEC0-36AA-B44E-9D43-357243BCF723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>
            <a:off x="3682291" y="4409756"/>
            <a:ext cx="2260103" cy="801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4F0E48-2375-0441-8FD8-EEF249570CC2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3682291" y="4714556"/>
            <a:ext cx="2260103" cy="801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441CEB2-A600-1C4D-B406-4AE48C7C3375}"/>
              </a:ext>
            </a:extLst>
          </p:cNvPr>
          <p:cNvSpPr/>
          <p:nvPr/>
        </p:nvSpPr>
        <p:spPr>
          <a:xfrm>
            <a:off x="2082091" y="2131197"/>
            <a:ext cx="1600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BC2377-639E-B34C-88CD-9928AA47400A}"/>
              </a:ext>
            </a:extLst>
          </p:cNvPr>
          <p:cNvSpPr/>
          <p:nvPr/>
        </p:nvSpPr>
        <p:spPr>
          <a:xfrm>
            <a:off x="2082091" y="2435997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28434E-0569-D249-96EA-33AA8F5727A6}"/>
              </a:ext>
            </a:extLst>
          </p:cNvPr>
          <p:cNvSpPr/>
          <p:nvPr/>
        </p:nvSpPr>
        <p:spPr>
          <a:xfrm>
            <a:off x="2082091" y="2740797"/>
            <a:ext cx="1600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D7EC75-B588-594A-A55E-CCE86B55694A}"/>
              </a:ext>
            </a:extLst>
          </p:cNvPr>
          <p:cNvSpPr/>
          <p:nvPr/>
        </p:nvSpPr>
        <p:spPr>
          <a:xfrm>
            <a:off x="2082091" y="3045597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E36D6E-E20F-AA4C-BB5F-C544696BF0AD}"/>
              </a:ext>
            </a:extLst>
          </p:cNvPr>
          <p:cNvSpPr txBox="1"/>
          <p:nvPr/>
        </p:nvSpPr>
        <p:spPr>
          <a:xfrm>
            <a:off x="1905000" y="167509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Virtual Memory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F97796-8C99-9F40-85B8-F7E24EE9284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>
            <a:off x="3682291" y="2588397"/>
            <a:ext cx="2260103" cy="26230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D9D5866-81BF-544D-8F9B-00C22B1F4496}"/>
              </a:ext>
            </a:extLst>
          </p:cNvPr>
          <p:cNvCxnSpPr>
            <a:cxnSpLocks/>
            <a:stCxn id="41" idx="3"/>
            <a:endCxn id="13" idx="1"/>
          </p:cNvCxnSpPr>
          <p:nvPr/>
        </p:nvCxnSpPr>
        <p:spPr>
          <a:xfrm>
            <a:off x="3682291" y="3197997"/>
            <a:ext cx="2260103" cy="10990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D6B2214-2108-CF4B-9900-140C7EE9E17A}"/>
              </a:ext>
            </a:extLst>
          </p:cNvPr>
          <p:cNvSpPr txBox="1"/>
          <p:nvPr/>
        </p:nvSpPr>
        <p:spPr>
          <a:xfrm>
            <a:off x="4959705" y="1719934"/>
            <a:ext cx="2076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Mappings created at 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boot time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ECB72D4-4279-9D4A-A67C-2BA015C2A350}"/>
              </a:ext>
            </a:extLst>
          </p:cNvPr>
          <p:cNvSpPr txBox="1"/>
          <p:nvPr/>
        </p:nvSpPr>
        <p:spPr>
          <a:xfrm>
            <a:off x="4778779" y="2535522"/>
            <a:ext cx="29498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Mappings created at 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runtime via memory allocation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(e.g., </a:t>
            </a:r>
            <a:r>
              <a:rPr lang="en-US" sz="14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mmap</a:t>
            </a:r>
            <a:r>
              <a:rPr 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and page fault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handling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D16F1F-B73C-9E4A-9131-3D58A265E63E}"/>
              </a:ext>
            </a:extLst>
          </p:cNvPr>
          <p:cNvCxnSpPr>
            <a:cxnSpLocks/>
          </p:cNvCxnSpPr>
          <p:nvPr/>
        </p:nvCxnSpPr>
        <p:spPr>
          <a:xfrm>
            <a:off x="5246353" y="2398645"/>
            <a:ext cx="124658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9BE631-0A14-BA47-9982-B3F30C5BBDCC}"/>
              </a:ext>
            </a:extLst>
          </p:cNvPr>
          <p:cNvCxnSpPr>
            <a:cxnSpLocks/>
          </p:cNvCxnSpPr>
          <p:nvPr/>
        </p:nvCxnSpPr>
        <p:spPr>
          <a:xfrm>
            <a:off x="5222019" y="1606477"/>
            <a:ext cx="12465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8F63ECE-A566-614E-A286-9811E3DF47A4}"/>
              </a:ext>
            </a:extLst>
          </p:cNvPr>
          <p:cNvCxnSpPr>
            <a:cxnSpLocks/>
          </p:cNvCxnSpPr>
          <p:nvPr/>
        </p:nvCxnSpPr>
        <p:spPr>
          <a:xfrm>
            <a:off x="838200" y="3342956"/>
            <a:ext cx="3021181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9057832-7487-8744-B779-FB3B04B2E413}"/>
              </a:ext>
            </a:extLst>
          </p:cNvPr>
          <p:cNvSpPr txBox="1"/>
          <p:nvPr/>
        </p:nvSpPr>
        <p:spPr>
          <a:xfrm>
            <a:off x="266328" y="2510190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address</a:t>
            </a:r>
            <a:b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space</a:t>
            </a:r>
          </a:p>
        </p:txBody>
      </p:sp>
      <p:sp>
        <p:nvSpPr>
          <p:cNvPr id="35" name="Footer Placeholder 48">
            <a:extLst>
              <a:ext uri="{FF2B5EF4-FFF2-40B4-BE49-F238E27FC236}">
                <a16:creationId xmlns:a16="http://schemas.microsoft.com/office/drawing/2014/main" id="{3AA41FAE-9A66-DB45-A566-7E0711F5D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21268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Traditional Memory Mapping</a:t>
            </a:r>
            <a:br>
              <a:rPr lang="en-US" dirty="0"/>
            </a:br>
            <a:r>
              <a:rPr lang="en-US" dirty="0"/>
              <a:t>Strategy in Linux (on x86_64)</a:t>
            </a:r>
          </a:p>
        </p:txBody>
      </p:sp>
      <p:sp>
        <p:nvSpPr>
          <p:cNvPr id="46" name="Slide Number Placeholder 4">
            <a:extLst>
              <a:ext uri="{FF2B5EF4-FFF2-40B4-BE49-F238E27FC236}">
                <a16:creationId xmlns:a16="http://schemas.microsoft.com/office/drawing/2014/main" id="{079276F5-8F4A-DD4E-83EC-04D4A59C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8E4F1D-1877-B141-B660-F5504B1F7EA0}"/>
              </a:ext>
            </a:extLst>
          </p:cNvPr>
          <p:cNvSpPr/>
          <p:nvPr/>
        </p:nvSpPr>
        <p:spPr>
          <a:xfrm>
            <a:off x="5942394" y="4449463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94B174-D847-EA45-9B7A-EB63B7EDC812}"/>
              </a:ext>
            </a:extLst>
          </p:cNvPr>
          <p:cNvSpPr/>
          <p:nvPr/>
        </p:nvSpPr>
        <p:spPr>
          <a:xfrm>
            <a:off x="5942394" y="4754263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0CF544-5A50-E04A-B447-F6E5FF5F5E1B}"/>
              </a:ext>
            </a:extLst>
          </p:cNvPr>
          <p:cNvSpPr/>
          <p:nvPr/>
        </p:nvSpPr>
        <p:spPr>
          <a:xfrm>
            <a:off x="5942394" y="5059063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077667-2E1F-5348-A928-4767C750657A}"/>
              </a:ext>
            </a:extLst>
          </p:cNvPr>
          <p:cNvSpPr/>
          <p:nvPr/>
        </p:nvSpPr>
        <p:spPr>
          <a:xfrm>
            <a:off x="5942394" y="5363863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3A89BB-B158-3D4C-81B8-26AB1686CD89}"/>
              </a:ext>
            </a:extLst>
          </p:cNvPr>
          <p:cNvSpPr/>
          <p:nvPr/>
        </p:nvSpPr>
        <p:spPr>
          <a:xfrm>
            <a:off x="5942394" y="4144663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4D7655-0485-6E49-AFD7-AB59EFAF564A}"/>
              </a:ext>
            </a:extLst>
          </p:cNvPr>
          <p:cNvSpPr txBox="1"/>
          <p:nvPr/>
        </p:nvSpPr>
        <p:spPr>
          <a:xfrm>
            <a:off x="5615575" y="3658628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Physical Memory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17BEF5-E2F9-8A46-9ADB-36D944C87CD8}"/>
              </a:ext>
            </a:extLst>
          </p:cNvPr>
          <p:cNvSpPr/>
          <p:nvPr/>
        </p:nvSpPr>
        <p:spPr>
          <a:xfrm>
            <a:off x="2082091" y="3342956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E4D974-D844-8C4F-ACCE-0A6170787154}"/>
              </a:ext>
            </a:extLst>
          </p:cNvPr>
          <p:cNvSpPr txBox="1"/>
          <p:nvPr/>
        </p:nvSpPr>
        <p:spPr>
          <a:xfrm>
            <a:off x="156523" y="3616416"/>
            <a:ext cx="1912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address</a:t>
            </a:r>
            <a:b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A1725B-A5D1-4C4C-99F0-0A29AD5D7474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>
            <a:off x="3682291" y="3495356"/>
            <a:ext cx="2260103" cy="801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42C3C0-249E-D746-AAB8-744F793611A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682291" y="3800156"/>
            <a:ext cx="2260103" cy="801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2280E6-2AD3-F14D-BA3F-6DE645487EC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682291" y="4104956"/>
            <a:ext cx="2260103" cy="801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D4EEC0-36AA-B44E-9D43-357243BCF72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682291" y="4409756"/>
            <a:ext cx="2260103" cy="801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4F0E48-2375-0441-8FD8-EEF249570CC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682291" y="4714556"/>
            <a:ext cx="2260103" cy="801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441CEB2-A600-1C4D-B406-4AE48C7C3375}"/>
              </a:ext>
            </a:extLst>
          </p:cNvPr>
          <p:cNvSpPr/>
          <p:nvPr/>
        </p:nvSpPr>
        <p:spPr>
          <a:xfrm>
            <a:off x="2082091" y="2131197"/>
            <a:ext cx="1600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BC2377-639E-B34C-88CD-9928AA47400A}"/>
              </a:ext>
            </a:extLst>
          </p:cNvPr>
          <p:cNvSpPr/>
          <p:nvPr/>
        </p:nvSpPr>
        <p:spPr>
          <a:xfrm>
            <a:off x="2082091" y="2435997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28434E-0569-D249-96EA-33AA8F5727A6}"/>
              </a:ext>
            </a:extLst>
          </p:cNvPr>
          <p:cNvSpPr/>
          <p:nvPr/>
        </p:nvSpPr>
        <p:spPr>
          <a:xfrm>
            <a:off x="2082091" y="2740797"/>
            <a:ext cx="1600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D7EC75-B588-594A-A55E-CCE86B55694A}"/>
              </a:ext>
            </a:extLst>
          </p:cNvPr>
          <p:cNvSpPr/>
          <p:nvPr/>
        </p:nvSpPr>
        <p:spPr>
          <a:xfrm>
            <a:off x="2082091" y="3045597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E36D6E-E20F-AA4C-BB5F-C544696BF0AD}"/>
              </a:ext>
            </a:extLst>
          </p:cNvPr>
          <p:cNvSpPr txBox="1"/>
          <p:nvPr/>
        </p:nvSpPr>
        <p:spPr>
          <a:xfrm>
            <a:off x="1905000" y="167509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Virtual Memory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F97796-8C99-9F40-85B8-F7E24EE9284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>
            <a:off x="3682291" y="2588397"/>
            <a:ext cx="2260103" cy="26230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D9D5866-81BF-544D-8F9B-00C22B1F4496}"/>
              </a:ext>
            </a:extLst>
          </p:cNvPr>
          <p:cNvCxnSpPr>
            <a:cxnSpLocks/>
            <a:stCxn id="41" idx="3"/>
            <a:endCxn id="13" idx="1"/>
          </p:cNvCxnSpPr>
          <p:nvPr/>
        </p:nvCxnSpPr>
        <p:spPr>
          <a:xfrm>
            <a:off x="3682291" y="3197997"/>
            <a:ext cx="2260103" cy="10990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8F63ECE-A566-614E-A286-9811E3DF47A4}"/>
              </a:ext>
            </a:extLst>
          </p:cNvPr>
          <p:cNvCxnSpPr>
            <a:cxnSpLocks/>
          </p:cNvCxnSpPr>
          <p:nvPr/>
        </p:nvCxnSpPr>
        <p:spPr>
          <a:xfrm>
            <a:off x="838200" y="3342956"/>
            <a:ext cx="3021181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9057832-7487-8744-B779-FB3B04B2E413}"/>
              </a:ext>
            </a:extLst>
          </p:cNvPr>
          <p:cNvSpPr txBox="1"/>
          <p:nvPr/>
        </p:nvSpPr>
        <p:spPr>
          <a:xfrm>
            <a:off x="266328" y="2510190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address</a:t>
            </a:r>
            <a:b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E94D7C-3488-B347-86E9-A6287FA9B004}"/>
              </a:ext>
            </a:extLst>
          </p:cNvPr>
          <p:cNvSpPr/>
          <p:nvPr/>
        </p:nvSpPr>
        <p:spPr>
          <a:xfrm>
            <a:off x="2082091" y="3952556"/>
            <a:ext cx="1600200" cy="304800"/>
          </a:xfrm>
          <a:prstGeom prst="rect">
            <a:avLst/>
          </a:prstGeom>
          <a:pattFill prst="pct10">
            <a:fgClr>
              <a:srgbClr val="47FF4D"/>
            </a:fgClr>
            <a:bgClr>
              <a:schemeClr val="bg1"/>
            </a:bgClr>
          </a:pattFill>
          <a:ln>
            <a:solidFill>
              <a:srgbClr val="47F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A20220-6EC6-D943-815A-5131B27CF73F}"/>
              </a:ext>
            </a:extLst>
          </p:cNvPr>
          <p:cNvSpPr/>
          <p:nvPr/>
        </p:nvSpPr>
        <p:spPr>
          <a:xfrm>
            <a:off x="2082091" y="4562156"/>
            <a:ext cx="1600200" cy="304800"/>
          </a:xfrm>
          <a:prstGeom prst="rect">
            <a:avLst/>
          </a:prstGeom>
          <a:pattFill prst="pct10">
            <a:fgClr>
              <a:srgbClr val="47FF4D"/>
            </a:fgClr>
            <a:bgClr>
              <a:schemeClr val="bg1"/>
            </a:bgClr>
          </a:pattFill>
          <a:ln>
            <a:solidFill>
              <a:srgbClr val="47F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7ECC70-8426-7B41-9861-5F90DC558399}"/>
              </a:ext>
            </a:extLst>
          </p:cNvPr>
          <p:cNvSpPr txBox="1"/>
          <p:nvPr/>
        </p:nvSpPr>
        <p:spPr>
          <a:xfrm>
            <a:off x="4864575" y="1856745"/>
            <a:ext cx="259891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7FF4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Green VA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385D8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Blue VA</a:t>
            </a:r>
            <a:r>
              <a:rPr lang="en-US" sz="1400" dirty="0">
                <a:solidFill>
                  <a:srgbClr val="385D8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allocated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But, both area always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mapped in the kernel’s 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 tables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F6C43B-F35A-A14E-A5B1-3F372E51FFA4}"/>
              </a:ext>
            </a:extLst>
          </p:cNvPr>
          <p:cNvSpPr/>
          <p:nvPr/>
        </p:nvSpPr>
        <p:spPr>
          <a:xfrm>
            <a:off x="2082090" y="4273424"/>
            <a:ext cx="1600200" cy="304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65489E-7E4D-7A40-A53B-1C3B429400AB}"/>
              </a:ext>
            </a:extLst>
          </p:cNvPr>
          <p:cNvSpPr/>
          <p:nvPr/>
        </p:nvSpPr>
        <p:spPr>
          <a:xfrm>
            <a:off x="2082090" y="3655132"/>
            <a:ext cx="1600200" cy="304800"/>
          </a:xfrm>
          <a:prstGeom prst="rect">
            <a:avLst/>
          </a:prstGeom>
          <a:pattFill prst="pct10">
            <a:fgClr>
              <a:srgbClr val="47FF4D"/>
            </a:fgClr>
            <a:bgClr>
              <a:schemeClr val="bg1"/>
            </a:bgClr>
          </a:pattFill>
          <a:ln>
            <a:solidFill>
              <a:srgbClr val="47F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oter Placeholder 48">
            <a:extLst>
              <a:ext uri="{FF2B5EF4-FFF2-40B4-BE49-F238E27FC236}">
                <a16:creationId xmlns:a16="http://schemas.microsoft.com/office/drawing/2014/main" id="{94D2EA33-0F4A-1C4D-9994-38AA78523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62387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Physical to Virtual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Given a physical address, how do I calculate</a:t>
            </a:r>
            <a:br>
              <a:rPr lang="en-US" dirty="0"/>
            </a:br>
            <a:r>
              <a:rPr lang="en-US" dirty="0"/>
              <a:t>the kernel virtual address to access it?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long pa);</a:t>
            </a:r>
          </a:p>
          <a:p>
            <a:pPr lvl="1"/>
            <a:r>
              <a:rPr lang="en-US" dirty="0"/>
              <a:t>On arm 7 (R Pi 3):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((unsigned long)((x) - PHYS_OFFSET + PAGE_OFFSET))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PHYS_OFFSET: first address of physical memory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PAGE_OFFSET: </a:t>
            </a:r>
            <a:r>
              <a:rPr lang="en-US" dirty="0"/>
              <a:t>(On our 32-bit R </a:t>
            </a:r>
            <a:r>
              <a:rPr lang="en-US" dirty="0" err="1"/>
              <a:t>Pis</a:t>
            </a:r>
            <a:r>
              <a:rPr lang="en-US" dirty="0">
                <a:sym typeface="Wingdings" pitchFamily="2" charset="2"/>
              </a:rPr>
              <a:t>)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0x80000000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point is, reverse PA-&gt;VA translation can be done in O(1) time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23864-524F-EE48-B5C2-E3CD04DD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48">
            <a:extLst>
              <a:ext uri="{FF2B5EF4-FFF2-40B4-BE49-F238E27FC236}">
                <a16:creationId xmlns:a16="http://schemas.microsoft.com/office/drawing/2014/main" id="{CFF89AE4-37B3-D64A-A519-7769ACD3D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221237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Management of Kernel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Page level management</a:t>
            </a:r>
          </a:p>
          <a:p>
            <a:pPr lvl="1"/>
            <a:r>
              <a:rPr lang="en-US" dirty="0"/>
              <a:t>Use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alloc_pages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free_pages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etc.</a:t>
            </a:r>
          </a:p>
          <a:p>
            <a:pPr>
              <a:buNone/>
            </a:pPr>
            <a:r>
              <a:rPr lang="en-US" dirty="0"/>
              <a:t>Object level management</a:t>
            </a:r>
          </a:p>
          <a:p>
            <a:pPr lvl="1"/>
            <a:r>
              <a:rPr lang="en-US" dirty="0"/>
              <a:t>Use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kmalloc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kfree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etc. (virtually and physically contiguous)</a:t>
            </a:r>
          </a:p>
          <a:p>
            <a:pPr lvl="1"/>
            <a:r>
              <a:rPr lang="en-US" dirty="0"/>
              <a:t>Use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vmalloc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vfree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etc. (only virtually contiguous )</a:t>
            </a:r>
          </a:p>
          <a:p>
            <a:pPr>
              <a:buNone/>
            </a:pPr>
            <a:r>
              <a:rPr lang="en-US" dirty="0"/>
              <a:t>Slab allocation</a:t>
            </a:r>
          </a:p>
          <a:p>
            <a:pPr lvl="1"/>
            <a:r>
              <a:rPr lang="en-US" dirty="0"/>
              <a:t>Use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kmem_cache_create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and then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kmem_cache_alloc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kmem_cache_free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etc. for each distinct type of memory object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48">
            <a:extLst>
              <a:ext uri="{FF2B5EF4-FFF2-40B4-BE49-F238E27FC236}">
                <a16:creationId xmlns:a16="http://schemas.microsoft.com/office/drawing/2014/main" id="{6EDB7194-57E1-B749-9DE1-F85728FF6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Page Level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(Pre-)allocating larger chunks of memory </a:t>
            </a:r>
          </a:p>
          <a:p>
            <a:pPr lvl="1"/>
            <a:r>
              <a:rPr lang="en-US" dirty="0"/>
              <a:t>E.g., 2</a:t>
            </a:r>
            <a:r>
              <a:rPr lang="en-US" baseline="30000" dirty="0"/>
              <a:t>n</a:t>
            </a:r>
            <a:r>
              <a:rPr lang="en-US" dirty="0"/>
              <a:t> contiguous pages: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alloc_pages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(GFP_KERNEL, n)</a:t>
            </a:r>
            <a:endParaRPr lang="en-US" dirty="0"/>
          </a:p>
          <a:p>
            <a:pPr lvl="1"/>
            <a:r>
              <a:rPr lang="en-US" dirty="0"/>
              <a:t>Each page is fixed size (usually 4Kb or 8Kb) with enough room for hundreds of individual objects</a:t>
            </a:r>
          </a:p>
          <a:p>
            <a:pPr>
              <a:buNone/>
            </a:pPr>
            <a:r>
              <a:rPr lang="en-US" dirty="0"/>
              <a:t>Can request a page with filled-in values</a:t>
            </a:r>
          </a:p>
          <a:p>
            <a:pPr lvl="1"/>
            <a:r>
              <a:rPr lang="en-US" dirty="0"/>
              <a:t>Use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get_zeroed_page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to hide previous contents</a:t>
            </a:r>
          </a:p>
          <a:p>
            <a:pPr>
              <a:buNone/>
            </a:pPr>
            <a:r>
              <a:rPr lang="en-US" dirty="0"/>
              <a:t>Must free pages once finished using them</a:t>
            </a:r>
          </a:p>
          <a:p>
            <a:pPr lvl="1"/>
            <a:r>
              <a:rPr lang="en-US" dirty="0"/>
              <a:t>Use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free_page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if a single page was allocated</a:t>
            </a:r>
          </a:p>
          <a:p>
            <a:pPr lvl="1"/>
            <a:r>
              <a:rPr lang="en-US" dirty="0"/>
              <a:t>Use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free_pages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if multiple were allocated at once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48">
            <a:extLst>
              <a:ext uri="{FF2B5EF4-FFF2-40B4-BE49-F238E27FC236}">
                <a16:creationId xmlns:a16="http://schemas.microsoft.com/office/drawing/2014/main" id="{9D54AE15-2135-F940-BBBA-565B6A15F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014582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5651</TotalTime>
  <Words>812</Words>
  <Application>Microsoft Macintosh PowerPoint</Application>
  <PresentationFormat>On-screen Show (4:3)</PresentationFormat>
  <Paragraphs>156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Georgia</vt:lpstr>
      <vt:lpstr>Verdana</vt:lpstr>
      <vt:lpstr>1_Office Theme</vt:lpstr>
      <vt:lpstr>Kernel Memory</vt:lpstr>
      <vt:lpstr>Kernel vs User Virtual Memory</vt:lpstr>
      <vt:lpstr>Kernel vs User Virtual Memory</vt:lpstr>
      <vt:lpstr>Traditional Memory Mapping Strategy in Linux (on x86_64)</vt:lpstr>
      <vt:lpstr>Traditional Memory Mapping Strategy in Linux (on x86_64)</vt:lpstr>
      <vt:lpstr>Traditional Memory Mapping Strategy in Linux (on x86_64)</vt:lpstr>
      <vt:lpstr>Physical to Virtual Translation</vt:lpstr>
      <vt:lpstr>Dynamic Management of Kernel Memory</vt:lpstr>
      <vt:lpstr>Page Level Management</vt:lpstr>
      <vt:lpstr>Object Level Management</vt:lpstr>
      <vt:lpstr>Traditional Memory Mapping Strategy in Linux (on x86_64)</vt:lpstr>
      <vt:lpstr>Traditional Memory Mapping Strategy in Linux (on x86_64)</vt:lpstr>
      <vt:lpstr>Kernel Memory Trade-Offs</vt:lpstr>
      <vt:lpstr>Other Kernel Memory Options</vt:lpstr>
      <vt:lpstr>Today’s Studio(s)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Orr, James</cp:lastModifiedBy>
  <cp:revision>151</cp:revision>
  <dcterms:created xsi:type="dcterms:W3CDTF">2016-01-21T02:03:40Z</dcterms:created>
  <dcterms:modified xsi:type="dcterms:W3CDTF">2020-09-16T03:52:07Z</dcterms:modified>
</cp:coreProperties>
</file>